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Lst>
  <p:sldSz cy="6858000" cx="12192000"/>
  <p:notesSz cx="6858000" cy="9144000"/>
  <p:embeddedFontLst>
    <p:embeddedFont>
      <p:font typeface="Quattrocento Sans"/>
      <p:regular r:id="rId66"/>
      <p:bold r:id="rId67"/>
      <p:italic r:id="rId68"/>
      <p:boldItalic r:id="rId6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B5824C14-2E57-4CD3-95F3-F4F22FA386D1}">
  <a:tblStyle styleId="{B5824C14-2E57-4CD3-95F3-F4F22FA386D1}"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9EFF7"/>
          </a:solidFill>
        </a:fill>
      </a:tcStyle>
    </a:wholeTbl>
    <a:band1H>
      <a:tcTxStyle/>
      <a:tcStyle>
        <a:fill>
          <a:solidFill>
            <a:srgbClr val="D0DEEF"/>
          </a:solidFill>
        </a:fill>
      </a:tcStyle>
    </a:band1H>
    <a:band2H>
      <a:tcTxStyle/>
    </a:band2H>
    <a:band1V>
      <a:tcTxStyle/>
      <a:tcStyle>
        <a:fill>
          <a:solidFill>
            <a:srgbClr val="D0DEEF"/>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slide" Target="slides/slide56.xml"/><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slide" Target="slides/slide58.xml"/><Relationship Id="rId63" Type="http://schemas.openxmlformats.org/officeDocument/2006/relationships/slide" Target="slides/slide57.xml"/><Relationship Id="rId22" Type="http://schemas.openxmlformats.org/officeDocument/2006/relationships/slide" Target="slides/slide16.xml"/><Relationship Id="rId66" Type="http://schemas.openxmlformats.org/officeDocument/2006/relationships/font" Target="fonts/QuattrocentoSans-regular.fntdata"/><Relationship Id="rId21" Type="http://schemas.openxmlformats.org/officeDocument/2006/relationships/slide" Target="slides/slide15.xml"/><Relationship Id="rId65" Type="http://schemas.openxmlformats.org/officeDocument/2006/relationships/slide" Target="slides/slide59.xml"/><Relationship Id="rId24" Type="http://schemas.openxmlformats.org/officeDocument/2006/relationships/slide" Target="slides/slide18.xml"/><Relationship Id="rId68" Type="http://schemas.openxmlformats.org/officeDocument/2006/relationships/font" Target="fonts/QuattrocentoSans-italic.fntdata"/><Relationship Id="rId23" Type="http://schemas.openxmlformats.org/officeDocument/2006/relationships/slide" Target="slides/slide17.xml"/><Relationship Id="rId67" Type="http://schemas.openxmlformats.org/officeDocument/2006/relationships/font" Target="fonts/QuattrocentoSans-bold.fntdata"/><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font" Target="fonts/QuattrocentoSans-boldItalic.fntdata"/><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tr-TR"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 name="Google Shape;86;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6" name="Google Shape;146;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1" name="Google Shape;151;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6" name="Google Shape;156;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1" name="Google Shape;161;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6" name="Google Shape;166;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1" name="Google Shape;171;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2" name="Google Shape;172;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7" name="Google Shape;177;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8" name="Google Shape;178;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7" name="Google Shape;187;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8" name="Google Shape;188;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5" name="Google Shape;195;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1" name="Google Shape;201;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1" name="Google Shape;91;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9" name="Google Shape;209;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7" name="Google Shape;217;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4" name="Google Shape;224;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0" name="Google Shape;230;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1" name="Google Shape;231;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9" name="Google Shape;239;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7" name="Google Shape;247;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7" name="Google Shape;257;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5" name="Google Shape;265;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0" name="Google Shape;270;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5" name="Google Shape;275;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 name="Google Shape;97;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8" name="Google Shape;98;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0" name="Google Shape;280;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p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5" name="Google Shape;285;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0" name="Google Shape;290;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p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5" name="Google Shape;295;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p3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0" name="Google Shape;300;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p3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5" name="Google Shape;305;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p3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0" name="Google Shape;310;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p3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5" name="Google Shape;315;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p3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0" name="Google Shape;320;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p4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8" name="Google Shape;328;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4" name="Google Shape;104;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p4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3" name="Google Shape;333;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p4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8" name="Google Shape;338;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p4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3" name="Google Shape;343;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p4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8" name="Google Shape;348;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p4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3" name="Google Shape;353;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p4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8" name="Google Shape;358;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p4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3" name="Google Shape;363;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p4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8" name="Google Shape;368;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p4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3" name="Google Shape;373;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p5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8" name="Google Shape;378;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3" name="Google Shape;113;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p5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3" name="Google Shape;383;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p5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3" name="Google Shape;393;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p5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1" name="Google Shape;401;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p5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9" name="Google Shape;409;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p5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6" name="Google Shape;416;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p5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1" name="Google Shape;421;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p5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6" name="Google Shape;426;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p5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1" name="Google Shape;431;p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p5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6" name="Google Shape;436;p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p6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1" name="Google Shape;441;p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8" name="Google Shape;118;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6" name="Google Shape;126;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6" name="Google Shape;136;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1" name="Google Shape;141;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ş" type="blank">
  <p:cSld name="BLANK">
    <p:spTree>
      <p:nvGrpSpPr>
        <p:cNvPr id="15" name="Shape 15"/>
        <p:cNvGrpSpPr/>
        <p:nvPr/>
      </p:nvGrpSpPr>
      <p:grpSpPr>
        <a:xfrm>
          <a:off x="0" y="0"/>
          <a:ext cx="0" cy="0"/>
          <a:chOff x="0" y="0"/>
          <a:chExt cx="0" cy="0"/>
        </a:xfrm>
      </p:grpSpPr>
      <p:sp>
        <p:nvSpPr>
          <p:cNvPr id="16" name="Google Shape;16;p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 name="Google Shape;17;p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 name="Google Shape;18;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şlık ve Dikey Metin" type="vertTx">
  <p:cSld name="VERTICAL_TEXT">
    <p:spTree>
      <p:nvGrpSpPr>
        <p:cNvPr id="72" name="Shape 72"/>
        <p:cNvGrpSpPr/>
        <p:nvPr/>
      </p:nvGrpSpPr>
      <p:grpSpPr>
        <a:xfrm>
          <a:off x="0" y="0"/>
          <a:ext cx="0" cy="0"/>
          <a:chOff x="0" y="0"/>
          <a:chExt cx="0" cy="0"/>
        </a:xfrm>
      </p:grpSpPr>
      <p:sp>
        <p:nvSpPr>
          <p:cNvPr id="73" name="Google Shape;73;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11"/>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key Başlık ve Metin" type="vertTitleAndTx">
  <p:cSld name="VERTICAL_TITLE_AND_VERTICAL_TEXT">
    <p:spTree>
      <p:nvGrpSpPr>
        <p:cNvPr id="78" name="Shape 78"/>
        <p:cNvGrpSpPr/>
        <p:nvPr/>
      </p:nvGrpSpPr>
      <p:grpSpPr>
        <a:xfrm>
          <a:off x="0" y="0"/>
          <a:ext cx="0" cy="0"/>
          <a:chOff x="0" y="0"/>
          <a:chExt cx="0" cy="0"/>
        </a:xfrm>
      </p:grpSpPr>
      <p:sp>
        <p:nvSpPr>
          <p:cNvPr id="79" name="Google Shape;79;p12"/>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12"/>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şlık Slaydı" type="title">
  <p:cSld name="TITLE">
    <p:spTree>
      <p:nvGrpSpPr>
        <p:cNvPr id="19" name="Shape 19"/>
        <p:cNvGrpSpPr/>
        <p:nvPr/>
      </p:nvGrpSpPr>
      <p:grpSpPr>
        <a:xfrm>
          <a:off x="0" y="0"/>
          <a:ext cx="0" cy="0"/>
          <a:chOff x="0" y="0"/>
          <a:chExt cx="0" cy="0"/>
        </a:xfrm>
      </p:grpSpPr>
      <p:sp>
        <p:nvSpPr>
          <p:cNvPr id="20" name="Google Shape;20;p3"/>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 name="Google Shape;21;p3"/>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2" name="Google Shape;22;p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şlık ve İçerik" type="obj">
  <p:cSld name="OBJECT">
    <p:spTree>
      <p:nvGrpSpPr>
        <p:cNvPr id="25" name="Shape 25"/>
        <p:cNvGrpSpPr/>
        <p:nvPr/>
      </p:nvGrpSpPr>
      <p:grpSpPr>
        <a:xfrm>
          <a:off x="0" y="0"/>
          <a:ext cx="0" cy="0"/>
          <a:chOff x="0" y="0"/>
          <a:chExt cx="0" cy="0"/>
        </a:xfrm>
      </p:grpSpPr>
      <p:sp>
        <p:nvSpPr>
          <p:cNvPr id="26" name="Google Shape;26;p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 name="Google Shape;28;p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ölüm Üstbilgisi" type="secHead">
  <p:cSld name="SECTION_HEADER">
    <p:spTree>
      <p:nvGrpSpPr>
        <p:cNvPr id="31" name="Shape 31"/>
        <p:cNvGrpSpPr/>
        <p:nvPr/>
      </p:nvGrpSpPr>
      <p:grpSpPr>
        <a:xfrm>
          <a:off x="0" y="0"/>
          <a:ext cx="0" cy="0"/>
          <a:chOff x="0" y="0"/>
          <a:chExt cx="0" cy="0"/>
        </a:xfrm>
      </p:grpSpPr>
      <p:sp>
        <p:nvSpPr>
          <p:cNvPr id="32" name="Google Shape;32;p5"/>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5"/>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4" name="Google Shape;34;p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ki İçerik" type="twoObj">
  <p:cSld name="TWO_OBJECTS">
    <p:spTree>
      <p:nvGrpSpPr>
        <p:cNvPr id="37" name="Shape 37"/>
        <p:cNvGrpSpPr/>
        <p:nvPr/>
      </p:nvGrpSpPr>
      <p:grpSpPr>
        <a:xfrm>
          <a:off x="0" y="0"/>
          <a:ext cx="0" cy="0"/>
          <a:chOff x="0" y="0"/>
          <a:chExt cx="0" cy="0"/>
        </a:xfrm>
      </p:grpSpPr>
      <p:sp>
        <p:nvSpPr>
          <p:cNvPr id="38" name="Google Shape;38;p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6"/>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6"/>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arşılaştırma" type="twoTxTwoObj">
  <p:cSld name="TWO_OBJECTS_WITH_TEXT">
    <p:spTree>
      <p:nvGrpSpPr>
        <p:cNvPr id="44" name="Shape 44"/>
        <p:cNvGrpSpPr/>
        <p:nvPr/>
      </p:nvGrpSpPr>
      <p:grpSpPr>
        <a:xfrm>
          <a:off x="0" y="0"/>
          <a:ext cx="0" cy="0"/>
          <a:chOff x="0" y="0"/>
          <a:chExt cx="0" cy="0"/>
        </a:xfrm>
      </p:grpSpPr>
      <p:sp>
        <p:nvSpPr>
          <p:cNvPr id="45" name="Google Shape;45;p7"/>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7"/>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7" name="Google Shape;47;p7"/>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7"/>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9" name="Google Shape;49;p7"/>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alnızca Başlık" type="titleOnly">
  <p:cSld name="TITLE_ONLY">
    <p:spTree>
      <p:nvGrpSpPr>
        <p:cNvPr id="53" name="Shape 53"/>
        <p:cNvGrpSpPr/>
        <p:nvPr/>
      </p:nvGrpSpPr>
      <p:grpSpPr>
        <a:xfrm>
          <a:off x="0" y="0"/>
          <a:ext cx="0" cy="0"/>
          <a:chOff x="0" y="0"/>
          <a:chExt cx="0" cy="0"/>
        </a:xfrm>
      </p:grpSpPr>
      <p:sp>
        <p:nvSpPr>
          <p:cNvPr id="54" name="Google Shape;54;p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şlıklı İçerik" type="objTx">
  <p:cSld name="OBJECT_WITH_CAPTION_TEXT">
    <p:spTree>
      <p:nvGrpSpPr>
        <p:cNvPr id="58" name="Shape 58"/>
        <p:cNvGrpSpPr/>
        <p:nvPr/>
      </p:nvGrpSpPr>
      <p:grpSpPr>
        <a:xfrm>
          <a:off x="0" y="0"/>
          <a:ext cx="0" cy="0"/>
          <a:chOff x="0" y="0"/>
          <a:chExt cx="0" cy="0"/>
        </a:xfrm>
      </p:grpSpPr>
      <p:sp>
        <p:nvSpPr>
          <p:cNvPr id="59" name="Google Shape;59;p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şlıklı Resim" type="picTx">
  <p:cSld name="PICTURE_WITH_CAPTION_TEXT">
    <p:spTree>
      <p:nvGrpSpPr>
        <p:cNvPr id="65" name="Shape 65"/>
        <p:cNvGrpSpPr/>
        <p:nvPr/>
      </p:nvGrpSpPr>
      <p:grpSpPr>
        <a:xfrm>
          <a:off x="0" y="0"/>
          <a:ext cx="0" cy="0"/>
          <a:chOff x="0" y="0"/>
          <a:chExt cx="0" cy="0"/>
        </a:xfrm>
      </p:grpSpPr>
      <p:sp>
        <p:nvSpPr>
          <p:cNvPr id="66" name="Google Shape;66;p1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10"/>
          <p:cNvSpPr/>
          <p:nvPr>
            <p:ph idx="2" type="pic"/>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68" name="Google Shape;68;p10"/>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tr-T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tr-TR"/>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9.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1.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1.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6.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3.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4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3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32.png"/><Relationship Id="rId4" Type="http://schemas.openxmlformats.org/officeDocument/2006/relationships/image" Target="../media/image24.jpg"/><Relationship Id="rId5" Type="http://schemas.openxmlformats.org/officeDocument/2006/relationships/image" Target="../media/image2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33.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30.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27.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34.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31.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36.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39.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38.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35.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3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40.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5.pn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28.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53.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49.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44.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46.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45.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50.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52.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5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43.jpg"/><Relationship Id="rId4" Type="http://schemas.openxmlformats.org/officeDocument/2006/relationships/image" Target="../media/image48.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51.jpg"/><Relationship Id="rId4" Type="http://schemas.openxmlformats.org/officeDocument/2006/relationships/image" Target="../media/image48.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42.jpg"/><Relationship Id="rId4" Type="http://schemas.openxmlformats.org/officeDocument/2006/relationships/image" Target="../media/image48.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47.png"/><Relationship Id="rId4" Type="http://schemas.openxmlformats.org/officeDocument/2006/relationships/image" Target="../media/image48.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55.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54.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59.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58.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60.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5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2.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4.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0.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pic>
        <p:nvPicPr>
          <p:cNvPr descr="1" id="88" name="Google Shape;88;p13"/>
          <p:cNvPicPr preferRelativeResize="0"/>
          <p:nvPr/>
        </p:nvPicPr>
        <p:blipFill rotWithShape="1">
          <a:blip r:embed="rId3">
            <a:alphaModFix/>
          </a:blip>
          <a:srcRect b="0" l="0" r="0" t="0"/>
          <a:stretch/>
        </p:blipFill>
        <p:spPr>
          <a:xfrm>
            <a:off x="1017917" y="176213"/>
            <a:ext cx="9471804" cy="65055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pic>
        <p:nvPicPr>
          <p:cNvPr descr="bandicam 2020-08-24 09-00-08-202" id="148" name="Google Shape;148;p22"/>
          <p:cNvPicPr preferRelativeResize="0"/>
          <p:nvPr/>
        </p:nvPicPr>
        <p:blipFill rotWithShape="1">
          <a:blip r:embed="rId3">
            <a:alphaModFix/>
          </a:blip>
          <a:srcRect b="0" l="0" r="0" t="0"/>
          <a:stretch/>
        </p:blipFill>
        <p:spPr>
          <a:xfrm>
            <a:off x="0" y="687388"/>
            <a:ext cx="12192000" cy="54832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pic>
        <p:nvPicPr>
          <p:cNvPr descr="bandicam 2020-08-24 09-00-11-186" id="153" name="Google Shape;153;p23"/>
          <p:cNvPicPr preferRelativeResize="0"/>
          <p:nvPr/>
        </p:nvPicPr>
        <p:blipFill rotWithShape="1">
          <a:blip r:embed="rId3">
            <a:alphaModFix/>
          </a:blip>
          <a:srcRect b="0" l="0" r="0" t="0"/>
          <a:stretch/>
        </p:blipFill>
        <p:spPr>
          <a:xfrm>
            <a:off x="0" y="687388"/>
            <a:ext cx="12192000" cy="54832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pic>
        <p:nvPicPr>
          <p:cNvPr descr="bandicam 2020-08-24 09-00-13-732" id="158" name="Google Shape;158;p24"/>
          <p:cNvPicPr preferRelativeResize="0"/>
          <p:nvPr/>
        </p:nvPicPr>
        <p:blipFill rotWithShape="1">
          <a:blip r:embed="rId3">
            <a:alphaModFix/>
          </a:blip>
          <a:srcRect b="0" l="0" r="0" t="0"/>
          <a:stretch/>
        </p:blipFill>
        <p:spPr>
          <a:xfrm>
            <a:off x="0" y="687388"/>
            <a:ext cx="12192000" cy="54832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pic>
        <p:nvPicPr>
          <p:cNvPr descr="bandicam 2020-08-24 09-00-16-305" id="163" name="Google Shape;163;p25"/>
          <p:cNvPicPr preferRelativeResize="0"/>
          <p:nvPr/>
        </p:nvPicPr>
        <p:blipFill rotWithShape="1">
          <a:blip r:embed="rId3">
            <a:alphaModFix/>
          </a:blip>
          <a:srcRect b="0" l="0" r="0" t="0"/>
          <a:stretch/>
        </p:blipFill>
        <p:spPr>
          <a:xfrm>
            <a:off x="0" y="687388"/>
            <a:ext cx="12192000" cy="54832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26"/>
          <p:cNvSpPr txBox="1"/>
          <p:nvPr>
            <p:ph type="ctrTitle"/>
          </p:nvPr>
        </p:nvSpPr>
        <p:spPr>
          <a:xfrm>
            <a:off x="1409700" y="2265363"/>
            <a:ext cx="9144000" cy="23876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rgbClr val="FF0000"/>
              </a:buClr>
              <a:buSzPts val="6000"/>
              <a:buFont typeface="Quattrocento Sans"/>
              <a:buNone/>
            </a:pPr>
            <a:r>
              <a:rPr lang="tr-TR">
                <a:solidFill>
                  <a:srgbClr val="FF0000"/>
                </a:solidFill>
                <a:latin typeface="Quattrocento Sans"/>
                <a:ea typeface="Quattrocento Sans"/>
                <a:cs typeface="Quattrocento Sans"/>
                <a:sym typeface="Quattrocento Sans"/>
              </a:rPr>
              <a:t>MEVSİMLER NASIL OLUŞUR?</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pic>
        <p:nvPicPr>
          <p:cNvPr id="174" name="Google Shape;174;p27"/>
          <p:cNvPicPr preferRelativeResize="0"/>
          <p:nvPr/>
        </p:nvPicPr>
        <p:blipFill rotWithShape="1">
          <a:blip r:embed="rId3">
            <a:alphaModFix/>
          </a:blip>
          <a:srcRect b="0" l="0" r="0" t="0"/>
          <a:stretch/>
        </p:blipFill>
        <p:spPr>
          <a:xfrm>
            <a:off x="971550" y="209550"/>
            <a:ext cx="9715500" cy="64293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2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FF0000"/>
              </a:buClr>
              <a:buSzPts val="3600"/>
              <a:buFont typeface="Quattrocento Sans"/>
              <a:buNone/>
            </a:pPr>
            <a:r>
              <a:rPr lang="tr-TR" sz="3600">
                <a:solidFill>
                  <a:srgbClr val="FF0000"/>
                </a:solidFill>
                <a:latin typeface="Quattrocento Sans"/>
                <a:ea typeface="Quattrocento Sans"/>
                <a:cs typeface="Quattrocento Sans"/>
                <a:sym typeface="Quattrocento Sans"/>
              </a:rPr>
              <a:t>21 HAZİRAN</a:t>
            </a:r>
            <a:endParaRPr/>
          </a:p>
        </p:txBody>
      </p:sp>
      <p:sp>
        <p:nvSpPr>
          <p:cNvPr id="181" name="Google Shape;181;p28"/>
          <p:cNvSpPr txBox="1"/>
          <p:nvPr>
            <p:ph idx="1" type="body"/>
          </p:nvPr>
        </p:nvSpPr>
        <p:spPr>
          <a:xfrm>
            <a:off x="820947" y="1653097"/>
            <a:ext cx="10515600" cy="435133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400"/>
              <a:buNone/>
            </a:pPr>
            <a:r>
              <a:rPr b="1" lang="tr-TR" sz="2400">
                <a:latin typeface="Quattrocento Sans"/>
                <a:ea typeface="Quattrocento Sans"/>
                <a:cs typeface="Quattrocento Sans"/>
                <a:sym typeface="Quattrocento Sans"/>
              </a:rPr>
              <a:t>Kuzey Yarımküre</a:t>
            </a:r>
            <a:endParaRPr/>
          </a:p>
          <a:p>
            <a:pPr indent="-76200" lvl="0" marL="228600" rtl="0" algn="l">
              <a:lnSpc>
                <a:spcPct val="90000"/>
              </a:lnSpc>
              <a:spcBef>
                <a:spcPts val="1000"/>
              </a:spcBef>
              <a:spcAft>
                <a:spcPts val="0"/>
              </a:spcAft>
              <a:buClr>
                <a:schemeClr val="dk1"/>
              </a:buClr>
              <a:buSzPts val="2400"/>
              <a:buNone/>
            </a:pPr>
            <a:r>
              <a:t/>
            </a:r>
            <a:endParaRPr sz="2400">
              <a:latin typeface="Quattrocento Sans"/>
              <a:ea typeface="Quattrocento Sans"/>
              <a:cs typeface="Quattrocento Sans"/>
              <a:sym typeface="Quattrocento Sans"/>
            </a:endParaRPr>
          </a:p>
          <a:p>
            <a:pPr indent="-228600" lvl="0" marL="228600" rtl="0" algn="l">
              <a:lnSpc>
                <a:spcPct val="90000"/>
              </a:lnSpc>
              <a:spcBef>
                <a:spcPts val="1000"/>
              </a:spcBef>
              <a:spcAft>
                <a:spcPts val="0"/>
              </a:spcAft>
              <a:buClr>
                <a:schemeClr val="dk1"/>
              </a:buClr>
              <a:buSzPts val="2400"/>
              <a:buChar char="•"/>
            </a:pPr>
            <a:r>
              <a:rPr lang="tr-TR" sz="2400">
                <a:latin typeface="Quattrocento Sans"/>
                <a:ea typeface="Quattrocento Sans"/>
                <a:cs typeface="Quattrocento Sans"/>
                <a:sym typeface="Quattrocento Sans"/>
              </a:rPr>
              <a:t>Yaz başlangıcıdır.</a:t>
            </a:r>
            <a:endParaRPr/>
          </a:p>
          <a:p>
            <a:pPr indent="-228600" lvl="0" marL="228600" rtl="0" algn="l">
              <a:lnSpc>
                <a:spcPct val="90000"/>
              </a:lnSpc>
              <a:spcBef>
                <a:spcPts val="1000"/>
              </a:spcBef>
              <a:spcAft>
                <a:spcPts val="0"/>
              </a:spcAft>
              <a:buClr>
                <a:schemeClr val="dk1"/>
              </a:buClr>
              <a:buSzPts val="2400"/>
              <a:buChar char="•"/>
            </a:pPr>
            <a:r>
              <a:rPr lang="tr-TR" sz="2400">
                <a:latin typeface="Quattrocento Sans"/>
                <a:ea typeface="Quattrocento Sans"/>
                <a:cs typeface="Quattrocento Sans"/>
                <a:sym typeface="Quattrocento Sans"/>
              </a:rPr>
              <a:t>Güneş ışınları büyük açılarla(dik) düşer.</a:t>
            </a:r>
            <a:endParaRPr/>
          </a:p>
          <a:p>
            <a:pPr indent="-76200" lvl="0" marL="228600" rtl="0" algn="l">
              <a:lnSpc>
                <a:spcPct val="90000"/>
              </a:lnSpc>
              <a:spcBef>
                <a:spcPts val="1000"/>
              </a:spcBef>
              <a:spcAft>
                <a:spcPts val="0"/>
              </a:spcAft>
              <a:buClr>
                <a:schemeClr val="dk1"/>
              </a:buClr>
              <a:buSzPts val="2400"/>
              <a:buNone/>
            </a:pPr>
            <a:r>
              <a:t/>
            </a:r>
            <a:endParaRPr sz="2400">
              <a:latin typeface="Quattrocento Sans"/>
              <a:ea typeface="Quattrocento Sans"/>
              <a:cs typeface="Quattrocento Sans"/>
              <a:sym typeface="Quattrocento Sans"/>
            </a:endParaRPr>
          </a:p>
          <a:p>
            <a:pPr indent="0" lvl="0" marL="0" rtl="0" algn="l">
              <a:lnSpc>
                <a:spcPct val="90000"/>
              </a:lnSpc>
              <a:spcBef>
                <a:spcPts val="1000"/>
              </a:spcBef>
              <a:spcAft>
                <a:spcPts val="0"/>
              </a:spcAft>
              <a:buClr>
                <a:schemeClr val="dk1"/>
              </a:buClr>
              <a:buSzPts val="2400"/>
              <a:buNone/>
            </a:pPr>
            <a:r>
              <a:rPr b="1" lang="tr-TR" sz="2400">
                <a:latin typeface="Quattrocento Sans"/>
                <a:ea typeface="Quattrocento Sans"/>
                <a:cs typeface="Quattrocento Sans"/>
                <a:sym typeface="Quattrocento Sans"/>
              </a:rPr>
              <a:t>Güney Yarımküre</a:t>
            </a:r>
            <a:endParaRPr/>
          </a:p>
          <a:p>
            <a:pPr indent="0" lvl="0" marL="0" rtl="0" algn="l">
              <a:lnSpc>
                <a:spcPct val="90000"/>
              </a:lnSpc>
              <a:spcBef>
                <a:spcPts val="1000"/>
              </a:spcBef>
              <a:spcAft>
                <a:spcPts val="0"/>
              </a:spcAft>
              <a:buClr>
                <a:schemeClr val="dk1"/>
              </a:buClr>
              <a:buSzPts val="2400"/>
              <a:buNone/>
            </a:pPr>
            <a:r>
              <a:t/>
            </a:r>
            <a:endParaRPr b="1" sz="2400">
              <a:latin typeface="Quattrocento Sans"/>
              <a:ea typeface="Quattrocento Sans"/>
              <a:cs typeface="Quattrocento Sans"/>
              <a:sym typeface="Quattrocento Sans"/>
            </a:endParaRPr>
          </a:p>
          <a:p>
            <a:pPr indent="-228600" lvl="0" marL="228600" rtl="0" algn="l">
              <a:lnSpc>
                <a:spcPct val="90000"/>
              </a:lnSpc>
              <a:spcBef>
                <a:spcPts val="1000"/>
              </a:spcBef>
              <a:spcAft>
                <a:spcPts val="0"/>
              </a:spcAft>
              <a:buClr>
                <a:schemeClr val="dk1"/>
              </a:buClr>
              <a:buSzPts val="2400"/>
              <a:buChar char="•"/>
            </a:pPr>
            <a:r>
              <a:rPr lang="tr-TR" sz="2400">
                <a:latin typeface="Quattrocento Sans"/>
                <a:ea typeface="Quattrocento Sans"/>
                <a:cs typeface="Quattrocento Sans"/>
                <a:sym typeface="Quattrocento Sans"/>
              </a:rPr>
              <a:t>Kış başlangıcıdır.</a:t>
            </a:r>
            <a:endParaRPr/>
          </a:p>
          <a:p>
            <a:pPr indent="-228600" lvl="0" marL="228600" rtl="0" algn="l">
              <a:lnSpc>
                <a:spcPct val="90000"/>
              </a:lnSpc>
              <a:spcBef>
                <a:spcPts val="1000"/>
              </a:spcBef>
              <a:spcAft>
                <a:spcPts val="0"/>
              </a:spcAft>
              <a:buClr>
                <a:schemeClr val="dk1"/>
              </a:buClr>
              <a:buSzPts val="2400"/>
              <a:buChar char="•"/>
            </a:pPr>
            <a:r>
              <a:rPr lang="tr-TR" sz="2400">
                <a:latin typeface="Quattrocento Sans"/>
                <a:ea typeface="Quattrocento Sans"/>
                <a:cs typeface="Quattrocento Sans"/>
                <a:sym typeface="Quattrocento Sans"/>
              </a:rPr>
              <a:t>Güneş ışınları küçük açılarla(eğik) düşer.</a:t>
            </a:r>
            <a:r>
              <a:rPr lang="tr-TR">
                <a:solidFill>
                  <a:schemeClr val="lt1"/>
                </a:solidFill>
              </a:rPr>
              <a:t>.</a:t>
            </a:r>
            <a:endParaRPr/>
          </a:p>
          <a:p>
            <a:pPr indent="-50800" lvl="0" marL="228600" rtl="0" algn="l">
              <a:lnSpc>
                <a:spcPct val="90000"/>
              </a:lnSpc>
              <a:spcBef>
                <a:spcPts val="1000"/>
              </a:spcBef>
              <a:spcAft>
                <a:spcPts val="0"/>
              </a:spcAft>
              <a:buClr>
                <a:schemeClr val="dk1"/>
              </a:buClr>
              <a:buSzPts val="2800"/>
              <a:buNone/>
            </a:pPr>
            <a:r>
              <a:t/>
            </a:r>
            <a:endParaRPr>
              <a:solidFill>
                <a:schemeClr val="lt1"/>
              </a:solidFill>
            </a:endParaRPr>
          </a:p>
        </p:txBody>
      </p:sp>
      <p:sp>
        <p:nvSpPr>
          <p:cNvPr id="182" name="Google Shape;182;p28"/>
          <p:cNvSpPr txBox="1"/>
          <p:nvPr/>
        </p:nvSpPr>
        <p:spPr>
          <a:xfrm>
            <a:off x="8446250" y="5066437"/>
            <a:ext cx="3347049"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tr-TR" sz="1800">
                <a:solidFill>
                  <a:srgbClr val="FF0000"/>
                </a:solidFill>
                <a:latin typeface="Calibri"/>
                <a:ea typeface="Calibri"/>
                <a:cs typeface="Calibri"/>
                <a:sym typeface="Calibri"/>
              </a:rPr>
              <a:t>Türkiye Kuzey Yarımkürededir.</a:t>
            </a:r>
            <a:endParaRPr/>
          </a:p>
        </p:txBody>
      </p:sp>
      <p:pic>
        <p:nvPicPr>
          <p:cNvPr id="183" name="Google Shape;183;p28"/>
          <p:cNvPicPr preferRelativeResize="0"/>
          <p:nvPr/>
        </p:nvPicPr>
        <p:blipFill rotWithShape="1">
          <a:blip r:embed="rId3">
            <a:alphaModFix/>
          </a:blip>
          <a:srcRect b="0" l="0" r="0" t="0"/>
          <a:stretch/>
        </p:blipFill>
        <p:spPr>
          <a:xfrm>
            <a:off x="7419017" y="852670"/>
            <a:ext cx="4286148" cy="3645101"/>
          </a:xfrm>
          <a:prstGeom prst="rect">
            <a:avLst/>
          </a:prstGeom>
          <a:noFill/>
          <a:ln>
            <a:noFill/>
          </a:ln>
        </p:spPr>
      </p:pic>
      <p:pic>
        <p:nvPicPr>
          <p:cNvPr id="184" name="Google Shape;184;p28"/>
          <p:cNvPicPr preferRelativeResize="0"/>
          <p:nvPr/>
        </p:nvPicPr>
        <p:blipFill rotWithShape="1">
          <a:blip r:embed="rId4">
            <a:alphaModFix/>
          </a:blip>
          <a:srcRect b="0" l="0" r="0" t="0"/>
          <a:stretch/>
        </p:blipFill>
        <p:spPr>
          <a:xfrm>
            <a:off x="7630031" y="4936133"/>
            <a:ext cx="816219" cy="84961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29"/>
          <p:cNvSpPr txBox="1"/>
          <p:nvPr>
            <p:ph idx="1" type="body"/>
          </p:nvPr>
        </p:nvSpPr>
        <p:spPr>
          <a:xfrm>
            <a:off x="868170" y="341248"/>
            <a:ext cx="10515600" cy="4351338"/>
          </a:xfrm>
          <a:prstGeom prst="rect">
            <a:avLst/>
          </a:prstGeom>
          <a:noFill/>
          <a:ln>
            <a:noFill/>
          </a:ln>
        </p:spPr>
        <p:txBody>
          <a:bodyPr anchorCtr="0" anchor="t" bIns="45700" lIns="91425" spcFirstLastPara="1" rIns="91425" wrap="square" tIns="45700">
            <a:noAutofit/>
          </a:bodyPr>
          <a:lstStyle/>
          <a:p>
            <a:pPr indent="0" lvl="3" marL="1371600" rtl="0" algn="l">
              <a:lnSpc>
                <a:spcPct val="90000"/>
              </a:lnSpc>
              <a:spcBef>
                <a:spcPts val="0"/>
              </a:spcBef>
              <a:spcAft>
                <a:spcPts val="0"/>
              </a:spcAft>
              <a:buClr>
                <a:schemeClr val="dk1"/>
              </a:buClr>
              <a:buSzPts val="2400"/>
              <a:buNone/>
            </a:pPr>
            <a:r>
              <a:rPr lang="tr-TR" sz="2400"/>
              <a:t>Yeryüzünün herhangi bir bölgesine Güneş ışınları dik ya da dike yakın bir açıda düşerse birim </a:t>
            </a:r>
            <a:r>
              <a:rPr lang="tr-TR" sz="2400">
                <a:solidFill>
                  <a:srgbClr val="FF0000"/>
                </a:solidFill>
              </a:rPr>
              <a:t>yüzeye düşen enerji miktarı yüksek olur. </a:t>
            </a:r>
            <a:r>
              <a:rPr lang="tr-TR" sz="2400"/>
              <a:t> O bölgenin sıcaklık değerleri yüksek olur. Güneş ışınları eğik bir açı ile düşerse </a:t>
            </a:r>
            <a:r>
              <a:rPr lang="tr-TR" sz="2400">
                <a:solidFill>
                  <a:srgbClr val="FF0000"/>
                </a:solidFill>
              </a:rPr>
              <a:t>birim yüzeye düşen enerji miktarı düşük olur. </a:t>
            </a:r>
            <a:r>
              <a:rPr lang="tr-TR" sz="2400"/>
              <a:t>O bölgenin de sıcaklık değerleri daha düşük olur. </a:t>
            </a:r>
            <a:endParaRPr/>
          </a:p>
        </p:txBody>
      </p:sp>
      <p:pic>
        <p:nvPicPr>
          <p:cNvPr id="191" name="Google Shape;191;p29"/>
          <p:cNvPicPr preferRelativeResize="0"/>
          <p:nvPr/>
        </p:nvPicPr>
        <p:blipFill rotWithShape="1">
          <a:blip r:embed="rId3">
            <a:alphaModFix/>
          </a:blip>
          <a:srcRect b="0" l="0" r="0" t="0"/>
          <a:stretch/>
        </p:blipFill>
        <p:spPr>
          <a:xfrm>
            <a:off x="1030715" y="747503"/>
            <a:ext cx="816219" cy="849610"/>
          </a:xfrm>
          <a:prstGeom prst="rect">
            <a:avLst/>
          </a:prstGeom>
          <a:noFill/>
          <a:ln>
            <a:noFill/>
          </a:ln>
        </p:spPr>
      </p:pic>
      <p:pic>
        <p:nvPicPr>
          <p:cNvPr id="192" name="Google Shape;192;p29"/>
          <p:cNvPicPr preferRelativeResize="0"/>
          <p:nvPr/>
        </p:nvPicPr>
        <p:blipFill rotWithShape="1">
          <a:blip r:embed="rId4">
            <a:alphaModFix/>
          </a:blip>
          <a:srcRect b="0" l="0" r="0" t="0"/>
          <a:stretch/>
        </p:blipFill>
        <p:spPr>
          <a:xfrm>
            <a:off x="3561974" y="2070804"/>
            <a:ext cx="6126555" cy="406286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30"/>
          <p:cNvSpPr txBox="1"/>
          <p:nvPr>
            <p:ph idx="1" type="body"/>
          </p:nvPr>
        </p:nvSpPr>
        <p:spPr>
          <a:xfrm>
            <a:off x="394957" y="1369518"/>
            <a:ext cx="6805943" cy="435133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400"/>
              <a:buNone/>
            </a:pPr>
            <a:r>
              <a:rPr lang="tr-TR" sz="2400">
                <a:latin typeface="Quattrocento Sans"/>
                <a:ea typeface="Quattrocento Sans"/>
                <a:cs typeface="Quattrocento Sans"/>
                <a:sym typeface="Quattrocento Sans"/>
              </a:rPr>
              <a:t>21 Haziran’da Güneş ışınlarının öğle vakti Kuzey </a:t>
            </a:r>
            <a:endParaRPr/>
          </a:p>
          <a:p>
            <a:pPr indent="0" lvl="0" marL="0" rtl="0" algn="l">
              <a:lnSpc>
                <a:spcPct val="90000"/>
              </a:lnSpc>
              <a:spcBef>
                <a:spcPts val="1000"/>
              </a:spcBef>
              <a:spcAft>
                <a:spcPts val="0"/>
              </a:spcAft>
              <a:buClr>
                <a:schemeClr val="dk1"/>
              </a:buClr>
              <a:buSzPts val="2400"/>
              <a:buNone/>
            </a:pPr>
            <a:r>
              <a:rPr lang="tr-TR" sz="2400">
                <a:latin typeface="Quattrocento Sans"/>
                <a:ea typeface="Quattrocento Sans"/>
                <a:cs typeface="Quattrocento Sans"/>
                <a:sym typeface="Quattrocento Sans"/>
              </a:rPr>
              <a:t>Yarımküre’ de dik olarak geldiği yer </a:t>
            </a:r>
            <a:r>
              <a:rPr lang="tr-TR" sz="2400">
                <a:solidFill>
                  <a:srgbClr val="FF0000"/>
                </a:solidFill>
                <a:latin typeface="Quattrocento Sans"/>
                <a:ea typeface="Quattrocento Sans"/>
                <a:cs typeface="Quattrocento Sans"/>
                <a:sym typeface="Quattrocento Sans"/>
              </a:rPr>
              <a:t>Yengeç dönencesi </a:t>
            </a:r>
            <a:r>
              <a:rPr lang="tr-TR" sz="2400">
                <a:latin typeface="Quattrocento Sans"/>
                <a:ea typeface="Quattrocento Sans"/>
                <a:cs typeface="Quattrocento Sans"/>
                <a:sym typeface="Quattrocento Sans"/>
              </a:rPr>
              <a:t>olarak adlandırılır. 21 Haziran’da Kuzey yarım kürede en uzun gündüz en kısa gece yaşanır. Bu tarihten itibaren Kuzey yarımkürede gündüzler kısalmaya, geceler uzamaya; Güney Yarımküre’ de ise geceler kısalmaya, gündüzler uzamaya başlar.</a:t>
            </a:r>
            <a:endParaRPr/>
          </a:p>
        </p:txBody>
      </p:sp>
      <p:pic>
        <p:nvPicPr>
          <p:cNvPr id="198" name="Google Shape;198;p30"/>
          <p:cNvPicPr preferRelativeResize="0"/>
          <p:nvPr/>
        </p:nvPicPr>
        <p:blipFill rotWithShape="1">
          <a:blip r:embed="rId3">
            <a:alphaModFix/>
          </a:blip>
          <a:srcRect b="0" l="0" r="0" t="0"/>
          <a:stretch/>
        </p:blipFill>
        <p:spPr>
          <a:xfrm>
            <a:off x="7369521" y="872811"/>
            <a:ext cx="4822479" cy="484804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31"/>
          <p:cNvSpPr txBox="1"/>
          <p:nvPr>
            <p:ph type="title"/>
          </p:nvPr>
        </p:nvSpPr>
        <p:spPr>
          <a:xfrm>
            <a:off x="518579" y="332294"/>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FF0000"/>
              </a:buClr>
              <a:buSzPts val="2800"/>
              <a:buFont typeface="Quattrocento Sans"/>
              <a:buNone/>
            </a:pPr>
            <a:r>
              <a:rPr lang="tr-TR" sz="2800">
                <a:solidFill>
                  <a:srgbClr val="FF0000"/>
                </a:solidFill>
                <a:latin typeface="Quattrocento Sans"/>
                <a:ea typeface="Quattrocento Sans"/>
                <a:cs typeface="Quattrocento Sans"/>
                <a:sym typeface="Quattrocento Sans"/>
              </a:rPr>
              <a:t>23 EYLÜL</a:t>
            </a:r>
            <a:endParaRPr/>
          </a:p>
        </p:txBody>
      </p:sp>
      <p:sp>
        <p:nvSpPr>
          <p:cNvPr id="204" name="Google Shape;204;p31"/>
          <p:cNvSpPr txBox="1"/>
          <p:nvPr>
            <p:ph idx="1" type="body"/>
          </p:nvPr>
        </p:nvSpPr>
        <p:spPr>
          <a:xfrm>
            <a:off x="518579" y="1553064"/>
            <a:ext cx="10515600" cy="4962036"/>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400"/>
              <a:buNone/>
            </a:pPr>
            <a:r>
              <a:rPr b="1" lang="tr-TR" sz="2400">
                <a:latin typeface="Quattrocento Sans"/>
                <a:ea typeface="Quattrocento Sans"/>
                <a:cs typeface="Quattrocento Sans"/>
                <a:sym typeface="Quattrocento Sans"/>
              </a:rPr>
              <a:t>Kuzey Yarımküre</a:t>
            </a:r>
            <a:endParaRPr/>
          </a:p>
          <a:p>
            <a:pPr indent="0" lvl="0" marL="0" rtl="0" algn="l">
              <a:lnSpc>
                <a:spcPct val="90000"/>
              </a:lnSpc>
              <a:spcBef>
                <a:spcPts val="1000"/>
              </a:spcBef>
              <a:spcAft>
                <a:spcPts val="0"/>
              </a:spcAft>
              <a:buClr>
                <a:schemeClr val="dk1"/>
              </a:buClr>
              <a:buSzPts val="2400"/>
              <a:buNone/>
            </a:pPr>
            <a:r>
              <a:t/>
            </a:r>
            <a:endParaRPr sz="2400">
              <a:latin typeface="Quattrocento Sans"/>
              <a:ea typeface="Quattrocento Sans"/>
              <a:cs typeface="Quattrocento Sans"/>
              <a:sym typeface="Quattrocento Sans"/>
            </a:endParaRPr>
          </a:p>
          <a:p>
            <a:pPr indent="-228600" lvl="0" marL="228600" rtl="0" algn="l">
              <a:lnSpc>
                <a:spcPct val="90000"/>
              </a:lnSpc>
              <a:spcBef>
                <a:spcPts val="1000"/>
              </a:spcBef>
              <a:spcAft>
                <a:spcPts val="0"/>
              </a:spcAft>
              <a:buClr>
                <a:schemeClr val="dk1"/>
              </a:buClr>
              <a:buSzPts val="2400"/>
              <a:buChar char="•"/>
            </a:pPr>
            <a:r>
              <a:rPr lang="tr-TR" sz="2400">
                <a:latin typeface="Quattrocento Sans"/>
                <a:ea typeface="Quattrocento Sans"/>
                <a:cs typeface="Quattrocento Sans"/>
                <a:sym typeface="Quattrocento Sans"/>
              </a:rPr>
              <a:t>Sonbahar başlangıcıdır.</a:t>
            </a:r>
            <a:endParaRPr/>
          </a:p>
          <a:p>
            <a:pPr indent="-76200" lvl="0" marL="228600" rtl="0" algn="l">
              <a:lnSpc>
                <a:spcPct val="90000"/>
              </a:lnSpc>
              <a:spcBef>
                <a:spcPts val="1000"/>
              </a:spcBef>
              <a:spcAft>
                <a:spcPts val="0"/>
              </a:spcAft>
              <a:buClr>
                <a:schemeClr val="dk1"/>
              </a:buClr>
              <a:buSzPts val="2400"/>
              <a:buNone/>
            </a:pPr>
            <a:r>
              <a:t/>
            </a:r>
            <a:endParaRPr sz="2400">
              <a:latin typeface="Quattrocento Sans"/>
              <a:ea typeface="Quattrocento Sans"/>
              <a:cs typeface="Quattrocento Sans"/>
              <a:sym typeface="Quattrocento Sans"/>
            </a:endParaRPr>
          </a:p>
          <a:p>
            <a:pPr indent="0" lvl="0" marL="0" rtl="0" algn="l">
              <a:lnSpc>
                <a:spcPct val="90000"/>
              </a:lnSpc>
              <a:spcBef>
                <a:spcPts val="1000"/>
              </a:spcBef>
              <a:spcAft>
                <a:spcPts val="0"/>
              </a:spcAft>
              <a:buClr>
                <a:schemeClr val="dk1"/>
              </a:buClr>
              <a:buSzPts val="2400"/>
              <a:buNone/>
            </a:pPr>
            <a:r>
              <a:rPr b="1" lang="tr-TR" sz="2400">
                <a:latin typeface="Quattrocento Sans"/>
                <a:ea typeface="Quattrocento Sans"/>
                <a:cs typeface="Quattrocento Sans"/>
                <a:sym typeface="Quattrocento Sans"/>
              </a:rPr>
              <a:t>Güney Yarımküre</a:t>
            </a:r>
            <a:endParaRPr/>
          </a:p>
          <a:p>
            <a:pPr indent="0" lvl="0" marL="0" rtl="0" algn="l">
              <a:lnSpc>
                <a:spcPct val="90000"/>
              </a:lnSpc>
              <a:spcBef>
                <a:spcPts val="1000"/>
              </a:spcBef>
              <a:spcAft>
                <a:spcPts val="0"/>
              </a:spcAft>
              <a:buClr>
                <a:schemeClr val="dk1"/>
              </a:buClr>
              <a:buSzPts val="2400"/>
              <a:buNone/>
            </a:pPr>
            <a:r>
              <a:t/>
            </a:r>
            <a:endParaRPr sz="2400">
              <a:latin typeface="Quattrocento Sans"/>
              <a:ea typeface="Quattrocento Sans"/>
              <a:cs typeface="Quattrocento Sans"/>
              <a:sym typeface="Quattrocento Sans"/>
            </a:endParaRPr>
          </a:p>
          <a:p>
            <a:pPr indent="-228600" lvl="0" marL="228600" rtl="0" algn="l">
              <a:lnSpc>
                <a:spcPct val="90000"/>
              </a:lnSpc>
              <a:spcBef>
                <a:spcPts val="1000"/>
              </a:spcBef>
              <a:spcAft>
                <a:spcPts val="0"/>
              </a:spcAft>
              <a:buClr>
                <a:schemeClr val="dk1"/>
              </a:buClr>
              <a:buSzPts val="2400"/>
              <a:buChar char="•"/>
            </a:pPr>
            <a:r>
              <a:rPr lang="tr-TR" sz="2400">
                <a:latin typeface="Quattrocento Sans"/>
                <a:ea typeface="Quattrocento Sans"/>
                <a:cs typeface="Quattrocento Sans"/>
                <a:sym typeface="Quattrocento Sans"/>
              </a:rPr>
              <a:t>İlkbahar başlangıcıdır.</a:t>
            </a:r>
            <a:endParaRPr/>
          </a:p>
          <a:p>
            <a:pPr indent="-76200" lvl="0" marL="228600" rtl="0" algn="l">
              <a:lnSpc>
                <a:spcPct val="90000"/>
              </a:lnSpc>
              <a:spcBef>
                <a:spcPts val="1000"/>
              </a:spcBef>
              <a:spcAft>
                <a:spcPts val="0"/>
              </a:spcAft>
              <a:buClr>
                <a:schemeClr val="dk1"/>
              </a:buClr>
              <a:buSzPts val="2400"/>
              <a:buNone/>
            </a:pPr>
            <a:r>
              <a:t/>
            </a:r>
            <a:endParaRPr sz="2400">
              <a:latin typeface="Quattrocento Sans"/>
              <a:ea typeface="Quattrocento Sans"/>
              <a:cs typeface="Quattrocento Sans"/>
              <a:sym typeface="Quattrocento Sans"/>
            </a:endParaRPr>
          </a:p>
          <a:p>
            <a:pPr indent="0" lvl="0" marL="0" rtl="0" algn="l">
              <a:lnSpc>
                <a:spcPct val="90000"/>
              </a:lnSpc>
              <a:spcBef>
                <a:spcPts val="1000"/>
              </a:spcBef>
              <a:spcAft>
                <a:spcPts val="0"/>
              </a:spcAft>
              <a:buClr>
                <a:schemeClr val="dk1"/>
              </a:buClr>
              <a:buSzPts val="2400"/>
              <a:buNone/>
            </a:pPr>
            <a:r>
              <a:rPr lang="tr-TR" sz="2400">
                <a:latin typeface="Quattrocento Sans"/>
                <a:ea typeface="Quattrocento Sans"/>
                <a:cs typeface="Quattrocento Sans"/>
                <a:sym typeface="Quattrocento Sans"/>
              </a:rPr>
              <a:t>Güneş ışınları her iki yarımküreye aynı açılarla gelir.</a:t>
            </a:r>
            <a:endParaRPr/>
          </a:p>
          <a:p>
            <a:pPr indent="0" lvl="0" marL="0" rtl="0" algn="l">
              <a:lnSpc>
                <a:spcPct val="90000"/>
              </a:lnSpc>
              <a:spcBef>
                <a:spcPts val="1000"/>
              </a:spcBef>
              <a:spcAft>
                <a:spcPts val="0"/>
              </a:spcAft>
              <a:buClr>
                <a:schemeClr val="dk1"/>
              </a:buClr>
              <a:buSzPts val="2400"/>
              <a:buNone/>
            </a:pPr>
            <a:r>
              <a:rPr lang="tr-TR" sz="2400">
                <a:latin typeface="Quattrocento Sans"/>
                <a:ea typeface="Quattrocento Sans"/>
                <a:cs typeface="Quattrocento Sans"/>
                <a:sym typeface="Quattrocento Sans"/>
              </a:rPr>
              <a:t>Güneş ışınları öğle vakti </a:t>
            </a:r>
            <a:r>
              <a:rPr lang="tr-TR" sz="2400">
                <a:solidFill>
                  <a:srgbClr val="FF0000"/>
                </a:solidFill>
                <a:latin typeface="Quattrocento Sans"/>
                <a:ea typeface="Quattrocento Sans"/>
                <a:cs typeface="Quattrocento Sans"/>
                <a:sym typeface="Quattrocento Sans"/>
              </a:rPr>
              <a:t>ekvatora</a:t>
            </a:r>
            <a:r>
              <a:rPr lang="tr-TR" sz="2400">
                <a:latin typeface="Quattrocento Sans"/>
                <a:ea typeface="Quattrocento Sans"/>
                <a:cs typeface="Quattrocento Sans"/>
                <a:sym typeface="Quattrocento Sans"/>
              </a:rPr>
              <a:t> dik açıyla düşer.</a:t>
            </a:r>
            <a:endParaRPr/>
          </a:p>
          <a:p>
            <a:pPr indent="0" lvl="0" marL="0" rtl="0" algn="l">
              <a:lnSpc>
                <a:spcPct val="90000"/>
              </a:lnSpc>
              <a:spcBef>
                <a:spcPts val="1000"/>
              </a:spcBef>
              <a:spcAft>
                <a:spcPts val="0"/>
              </a:spcAft>
              <a:buClr>
                <a:schemeClr val="dk1"/>
              </a:buClr>
              <a:buSzPts val="2800"/>
              <a:buNone/>
            </a:pPr>
            <a:r>
              <a:t/>
            </a:r>
            <a:endParaRPr/>
          </a:p>
          <a:p>
            <a:pPr indent="0" lvl="0" marL="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p:txBody>
      </p:sp>
      <p:pic>
        <p:nvPicPr>
          <p:cNvPr id="205" name="Google Shape;205;p31"/>
          <p:cNvPicPr preferRelativeResize="0"/>
          <p:nvPr/>
        </p:nvPicPr>
        <p:blipFill rotWithShape="1">
          <a:blip r:embed="rId3">
            <a:alphaModFix/>
          </a:blip>
          <a:srcRect b="0" l="0" r="0" t="0"/>
          <a:stretch/>
        </p:blipFill>
        <p:spPr>
          <a:xfrm>
            <a:off x="7500359" y="311160"/>
            <a:ext cx="3929474" cy="2483808"/>
          </a:xfrm>
          <a:prstGeom prst="rect">
            <a:avLst/>
          </a:prstGeom>
          <a:noFill/>
          <a:ln>
            <a:noFill/>
          </a:ln>
        </p:spPr>
      </p:pic>
      <p:pic>
        <p:nvPicPr>
          <p:cNvPr id="206" name="Google Shape;206;p31"/>
          <p:cNvPicPr preferRelativeResize="0"/>
          <p:nvPr/>
        </p:nvPicPr>
        <p:blipFill rotWithShape="1">
          <a:blip r:embed="rId4">
            <a:alphaModFix/>
          </a:blip>
          <a:srcRect b="0" l="0" r="0" t="0"/>
          <a:stretch/>
        </p:blipFill>
        <p:spPr>
          <a:xfrm>
            <a:off x="7859850" y="2941590"/>
            <a:ext cx="3493950" cy="3775733"/>
          </a:xfrm>
          <a:prstGeom prst="roundRect">
            <a:avLst>
              <a:gd fmla="val 16667" name="adj"/>
            </a:avLst>
          </a:prstGeom>
          <a:noFill/>
          <a:ln>
            <a:noFill/>
          </a:ln>
          <a:effectLst>
            <a:outerShdw blurRad="76200" rotWithShape="0" algn="tl" dir="7800000" dist="38100">
              <a:srgbClr val="000000">
                <a:alpha val="40000"/>
              </a:srgb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pic>
        <p:nvPicPr>
          <p:cNvPr id="93" name="Google Shape;93;p14"/>
          <p:cNvPicPr preferRelativeResize="0"/>
          <p:nvPr/>
        </p:nvPicPr>
        <p:blipFill rotWithShape="1">
          <a:blip r:embed="rId3">
            <a:alphaModFix/>
          </a:blip>
          <a:srcRect b="0" l="0" r="0" t="0"/>
          <a:stretch/>
        </p:blipFill>
        <p:spPr>
          <a:xfrm>
            <a:off x="0" y="0"/>
            <a:ext cx="12191999" cy="6858000"/>
          </a:xfrm>
          <a:prstGeom prst="rect">
            <a:avLst/>
          </a:prstGeom>
          <a:noFill/>
          <a:ln>
            <a:noFill/>
          </a:ln>
        </p:spPr>
      </p:pic>
      <p:sp>
        <p:nvSpPr>
          <p:cNvPr id="94" name="Google Shape;94;p14"/>
          <p:cNvSpPr txBox="1"/>
          <p:nvPr>
            <p:ph type="ctrTitle"/>
          </p:nvPr>
        </p:nvSpPr>
        <p:spPr>
          <a:xfrm>
            <a:off x="1571081" y="2985378"/>
            <a:ext cx="8689731" cy="1171209"/>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rgbClr val="FFFF00"/>
              </a:buClr>
              <a:buSzPts val="8000"/>
              <a:buFont typeface="Calibri"/>
              <a:buNone/>
            </a:pPr>
            <a:r>
              <a:rPr b="1" lang="tr-TR" sz="8000">
                <a:solidFill>
                  <a:srgbClr val="FFFF00"/>
                </a:solidFill>
              </a:rPr>
              <a:t>MEVSİMLERİN OLUŞUMU</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32"/>
          <p:cNvSpPr txBox="1"/>
          <p:nvPr>
            <p:ph idx="1" type="body"/>
          </p:nvPr>
        </p:nvSpPr>
        <p:spPr>
          <a:xfrm>
            <a:off x="425791" y="2677685"/>
            <a:ext cx="6163408" cy="435133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FF0000"/>
              </a:buClr>
              <a:buSzPts val="2400"/>
              <a:buNone/>
            </a:pPr>
            <a:r>
              <a:rPr lang="tr-TR" sz="2400">
                <a:solidFill>
                  <a:srgbClr val="FF0000"/>
                </a:solidFill>
                <a:latin typeface="Quattrocento Sans"/>
                <a:ea typeface="Quattrocento Sans"/>
                <a:cs typeface="Quattrocento Sans"/>
                <a:sym typeface="Quattrocento Sans"/>
              </a:rPr>
              <a:t>23 Eylül’de </a:t>
            </a:r>
            <a:r>
              <a:rPr lang="tr-TR" sz="2400">
                <a:latin typeface="Quattrocento Sans"/>
                <a:ea typeface="Quattrocento Sans"/>
                <a:cs typeface="Quattrocento Sans"/>
                <a:sym typeface="Quattrocento Sans"/>
              </a:rPr>
              <a:t>Dünya’nın her yerinde gece-gündüz eşitliği </a:t>
            </a:r>
            <a:r>
              <a:rPr lang="tr-TR" sz="2400">
                <a:solidFill>
                  <a:srgbClr val="FF0000"/>
                </a:solidFill>
                <a:latin typeface="Quattrocento Sans"/>
                <a:ea typeface="Quattrocento Sans"/>
                <a:cs typeface="Quattrocento Sans"/>
                <a:sym typeface="Quattrocento Sans"/>
              </a:rPr>
              <a:t>(ekinoks) </a:t>
            </a:r>
            <a:r>
              <a:rPr lang="tr-TR" sz="2400">
                <a:latin typeface="Quattrocento Sans"/>
                <a:ea typeface="Quattrocento Sans"/>
                <a:cs typeface="Quattrocento Sans"/>
                <a:sym typeface="Quattrocento Sans"/>
              </a:rPr>
              <a:t>yaşanır.</a:t>
            </a:r>
            <a:endParaRPr/>
          </a:p>
        </p:txBody>
      </p:sp>
      <p:sp>
        <p:nvSpPr>
          <p:cNvPr id="212" name="Google Shape;212;p32"/>
          <p:cNvSpPr/>
          <p:nvPr/>
        </p:nvSpPr>
        <p:spPr>
          <a:xfrm>
            <a:off x="4853354" y="4580792"/>
            <a:ext cx="3745523" cy="958362"/>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13" name="Google Shape;213;p32"/>
          <p:cNvPicPr preferRelativeResize="0"/>
          <p:nvPr/>
        </p:nvPicPr>
        <p:blipFill rotWithShape="1">
          <a:blip r:embed="rId3">
            <a:alphaModFix/>
          </a:blip>
          <a:srcRect b="0" l="0" r="0" t="0"/>
          <a:stretch/>
        </p:blipFill>
        <p:spPr>
          <a:xfrm>
            <a:off x="5980833" y="949617"/>
            <a:ext cx="6211167" cy="4906060"/>
          </a:xfrm>
          <a:prstGeom prst="rect">
            <a:avLst/>
          </a:prstGeom>
          <a:noFill/>
          <a:ln>
            <a:noFill/>
          </a:ln>
        </p:spPr>
      </p:pic>
      <p:sp>
        <p:nvSpPr>
          <p:cNvPr id="214" name="Google Shape;214;p32"/>
          <p:cNvSpPr/>
          <p:nvPr/>
        </p:nvSpPr>
        <p:spPr>
          <a:xfrm>
            <a:off x="9798391" y="4853354"/>
            <a:ext cx="2479430" cy="817684"/>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33"/>
          <p:cNvSpPr txBox="1"/>
          <p:nvPr>
            <p:ph type="title"/>
          </p:nvPr>
        </p:nvSpPr>
        <p:spPr>
          <a:xfrm>
            <a:off x="769189" y="543634"/>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FF0000"/>
              </a:buClr>
              <a:buSzPts val="2800"/>
              <a:buFont typeface="Quattrocento Sans"/>
              <a:buNone/>
            </a:pPr>
            <a:r>
              <a:rPr lang="tr-TR" sz="2800">
                <a:solidFill>
                  <a:srgbClr val="FF0000"/>
                </a:solidFill>
                <a:latin typeface="Quattrocento Sans"/>
                <a:ea typeface="Quattrocento Sans"/>
                <a:cs typeface="Quattrocento Sans"/>
                <a:sym typeface="Quattrocento Sans"/>
              </a:rPr>
              <a:t>21 ARALIK</a:t>
            </a:r>
            <a:br>
              <a:rPr lang="tr-TR" sz="2800">
                <a:latin typeface="Quattrocento Sans"/>
                <a:ea typeface="Quattrocento Sans"/>
                <a:cs typeface="Quattrocento Sans"/>
                <a:sym typeface="Quattrocento Sans"/>
              </a:rPr>
            </a:br>
            <a:endParaRPr sz="2800">
              <a:latin typeface="Quattrocento Sans"/>
              <a:ea typeface="Quattrocento Sans"/>
              <a:cs typeface="Quattrocento Sans"/>
              <a:sym typeface="Quattrocento Sans"/>
            </a:endParaRPr>
          </a:p>
        </p:txBody>
      </p:sp>
      <p:sp>
        <p:nvSpPr>
          <p:cNvPr id="220" name="Google Shape;220;p33"/>
          <p:cNvSpPr txBox="1"/>
          <p:nvPr>
            <p:ph idx="1" type="body"/>
          </p:nvPr>
        </p:nvSpPr>
        <p:spPr>
          <a:xfrm>
            <a:off x="769189" y="1522938"/>
            <a:ext cx="10515600" cy="435133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400"/>
              <a:buNone/>
            </a:pPr>
            <a:r>
              <a:rPr b="1" lang="tr-TR" sz="2400">
                <a:latin typeface="Quattrocento Sans"/>
                <a:ea typeface="Quattrocento Sans"/>
                <a:cs typeface="Quattrocento Sans"/>
                <a:sym typeface="Quattrocento Sans"/>
              </a:rPr>
              <a:t>Kuzey Yarımküre</a:t>
            </a:r>
            <a:endParaRPr/>
          </a:p>
          <a:p>
            <a:pPr indent="-76200" lvl="0" marL="228600" rtl="0" algn="l">
              <a:lnSpc>
                <a:spcPct val="90000"/>
              </a:lnSpc>
              <a:spcBef>
                <a:spcPts val="1000"/>
              </a:spcBef>
              <a:spcAft>
                <a:spcPts val="0"/>
              </a:spcAft>
              <a:buClr>
                <a:schemeClr val="dk1"/>
              </a:buClr>
              <a:buSzPts val="2400"/>
              <a:buNone/>
            </a:pPr>
            <a:r>
              <a:t/>
            </a:r>
            <a:endParaRPr sz="2400">
              <a:latin typeface="Quattrocento Sans"/>
              <a:ea typeface="Quattrocento Sans"/>
              <a:cs typeface="Quattrocento Sans"/>
              <a:sym typeface="Quattrocento Sans"/>
            </a:endParaRPr>
          </a:p>
          <a:p>
            <a:pPr indent="-228600" lvl="0" marL="228600" rtl="0" algn="l">
              <a:lnSpc>
                <a:spcPct val="90000"/>
              </a:lnSpc>
              <a:spcBef>
                <a:spcPts val="1000"/>
              </a:spcBef>
              <a:spcAft>
                <a:spcPts val="0"/>
              </a:spcAft>
              <a:buClr>
                <a:schemeClr val="dk1"/>
              </a:buClr>
              <a:buSzPts val="2400"/>
              <a:buChar char="•"/>
            </a:pPr>
            <a:r>
              <a:rPr lang="tr-TR" sz="2400">
                <a:latin typeface="Quattrocento Sans"/>
                <a:ea typeface="Quattrocento Sans"/>
                <a:cs typeface="Quattrocento Sans"/>
                <a:sym typeface="Quattrocento Sans"/>
              </a:rPr>
              <a:t>Kış başlangıcıdır.</a:t>
            </a:r>
            <a:endParaRPr/>
          </a:p>
          <a:p>
            <a:pPr indent="-228600" lvl="0" marL="228600" rtl="0" algn="l">
              <a:lnSpc>
                <a:spcPct val="90000"/>
              </a:lnSpc>
              <a:spcBef>
                <a:spcPts val="1000"/>
              </a:spcBef>
              <a:spcAft>
                <a:spcPts val="0"/>
              </a:spcAft>
              <a:buClr>
                <a:schemeClr val="dk1"/>
              </a:buClr>
              <a:buSzPts val="2400"/>
              <a:buChar char="•"/>
            </a:pPr>
            <a:r>
              <a:rPr lang="tr-TR" sz="2400">
                <a:latin typeface="Quattrocento Sans"/>
                <a:ea typeface="Quattrocento Sans"/>
                <a:cs typeface="Quattrocento Sans"/>
                <a:sym typeface="Quattrocento Sans"/>
              </a:rPr>
              <a:t>Güneş ışınları küçük açılarla(eğik) düşer.</a:t>
            </a:r>
            <a:endParaRPr/>
          </a:p>
          <a:p>
            <a:pPr indent="-76200" lvl="0" marL="228600" rtl="0" algn="l">
              <a:lnSpc>
                <a:spcPct val="90000"/>
              </a:lnSpc>
              <a:spcBef>
                <a:spcPts val="1000"/>
              </a:spcBef>
              <a:spcAft>
                <a:spcPts val="0"/>
              </a:spcAft>
              <a:buClr>
                <a:schemeClr val="dk1"/>
              </a:buClr>
              <a:buSzPts val="2400"/>
              <a:buNone/>
            </a:pPr>
            <a:r>
              <a:t/>
            </a:r>
            <a:endParaRPr sz="2400">
              <a:latin typeface="Quattrocento Sans"/>
              <a:ea typeface="Quattrocento Sans"/>
              <a:cs typeface="Quattrocento Sans"/>
              <a:sym typeface="Quattrocento Sans"/>
            </a:endParaRPr>
          </a:p>
          <a:p>
            <a:pPr indent="0" lvl="0" marL="0" rtl="0" algn="l">
              <a:lnSpc>
                <a:spcPct val="90000"/>
              </a:lnSpc>
              <a:spcBef>
                <a:spcPts val="1000"/>
              </a:spcBef>
              <a:spcAft>
                <a:spcPts val="0"/>
              </a:spcAft>
              <a:buClr>
                <a:schemeClr val="dk1"/>
              </a:buClr>
              <a:buSzPts val="2400"/>
              <a:buNone/>
            </a:pPr>
            <a:r>
              <a:rPr b="1" lang="tr-TR" sz="2400">
                <a:latin typeface="Quattrocento Sans"/>
                <a:ea typeface="Quattrocento Sans"/>
                <a:cs typeface="Quattrocento Sans"/>
                <a:sym typeface="Quattrocento Sans"/>
              </a:rPr>
              <a:t>Güney Yarımküre</a:t>
            </a:r>
            <a:endParaRPr/>
          </a:p>
          <a:p>
            <a:pPr indent="0" lvl="0" marL="0" rtl="0" algn="l">
              <a:lnSpc>
                <a:spcPct val="90000"/>
              </a:lnSpc>
              <a:spcBef>
                <a:spcPts val="1000"/>
              </a:spcBef>
              <a:spcAft>
                <a:spcPts val="0"/>
              </a:spcAft>
              <a:buClr>
                <a:schemeClr val="dk1"/>
              </a:buClr>
              <a:buSzPts val="2400"/>
              <a:buNone/>
            </a:pPr>
            <a:r>
              <a:t/>
            </a:r>
            <a:endParaRPr b="1" sz="2400">
              <a:latin typeface="Quattrocento Sans"/>
              <a:ea typeface="Quattrocento Sans"/>
              <a:cs typeface="Quattrocento Sans"/>
              <a:sym typeface="Quattrocento Sans"/>
            </a:endParaRPr>
          </a:p>
          <a:p>
            <a:pPr indent="-228600" lvl="0" marL="228600" rtl="0" algn="l">
              <a:lnSpc>
                <a:spcPct val="90000"/>
              </a:lnSpc>
              <a:spcBef>
                <a:spcPts val="1000"/>
              </a:spcBef>
              <a:spcAft>
                <a:spcPts val="0"/>
              </a:spcAft>
              <a:buClr>
                <a:schemeClr val="dk1"/>
              </a:buClr>
              <a:buSzPts val="2400"/>
              <a:buChar char="•"/>
            </a:pPr>
            <a:r>
              <a:rPr lang="tr-TR" sz="2400">
                <a:latin typeface="Quattrocento Sans"/>
                <a:ea typeface="Quattrocento Sans"/>
                <a:cs typeface="Quattrocento Sans"/>
                <a:sym typeface="Quattrocento Sans"/>
              </a:rPr>
              <a:t>Yaz başlangıcıdır.</a:t>
            </a:r>
            <a:endParaRPr/>
          </a:p>
          <a:p>
            <a:pPr indent="-228600" lvl="0" marL="228600" rtl="0" algn="l">
              <a:lnSpc>
                <a:spcPct val="90000"/>
              </a:lnSpc>
              <a:spcBef>
                <a:spcPts val="1000"/>
              </a:spcBef>
              <a:spcAft>
                <a:spcPts val="0"/>
              </a:spcAft>
              <a:buClr>
                <a:schemeClr val="dk1"/>
              </a:buClr>
              <a:buSzPts val="2400"/>
              <a:buChar char="•"/>
            </a:pPr>
            <a:r>
              <a:rPr lang="tr-TR" sz="2400">
                <a:latin typeface="Quattrocento Sans"/>
                <a:ea typeface="Quattrocento Sans"/>
                <a:cs typeface="Quattrocento Sans"/>
                <a:sym typeface="Quattrocento Sans"/>
              </a:rPr>
              <a:t>Güneş ışınları büyük açılarla (dik) düşer.</a:t>
            </a:r>
            <a:endParaRPr/>
          </a:p>
          <a:p>
            <a:pPr indent="-50800" lvl="0" marL="228600" rtl="0" algn="l">
              <a:lnSpc>
                <a:spcPct val="90000"/>
              </a:lnSpc>
              <a:spcBef>
                <a:spcPts val="1000"/>
              </a:spcBef>
              <a:spcAft>
                <a:spcPts val="0"/>
              </a:spcAft>
              <a:buClr>
                <a:schemeClr val="dk1"/>
              </a:buClr>
              <a:buSzPts val="2800"/>
              <a:buNone/>
            </a:pPr>
            <a:r>
              <a:t/>
            </a:r>
            <a:endParaRPr/>
          </a:p>
        </p:txBody>
      </p:sp>
      <p:pic>
        <p:nvPicPr>
          <p:cNvPr id="221" name="Google Shape;221;p33"/>
          <p:cNvPicPr preferRelativeResize="0"/>
          <p:nvPr/>
        </p:nvPicPr>
        <p:blipFill rotWithShape="1">
          <a:blip r:embed="rId3">
            <a:alphaModFix/>
          </a:blip>
          <a:srcRect b="0" l="0" r="0" t="0"/>
          <a:stretch/>
        </p:blipFill>
        <p:spPr>
          <a:xfrm>
            <a:off x="7434311" y="1869197"/>
            <a:ext cx="4017532" cy="3681308"/>
          </a:xfrm>
          <a:prstGeom prst="roundRect">
            <a:avLst>
              <a:gd fmla="val 16667" name="adj"/>
            </a:avLst>
          </a:prstGeom>
          <a:noFill/>
          <a:ln>
            <a:noFill/>
          </a:ln>
          <a:effectLst>
            <a:outerShdw blurRad="76200" rotWithShape="0" algn="tl" dir="7800000" dist="38100">
              <a:srgbClr val="000000">
                <a:alpha val="40000"/>
              </a:srgbClr>
            </a:outerShdw>
          </a:effectLst>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pic>
        <p:nvPicPr>
          <p:cNvPr id="226" name="Google Shape;226;p34"/>
          <p:cNvPicPr preferRelativeResize="0"/>
          <p:nvPr>
            <p:ph idx="1" type="body"/>
          </p:nvPr>
        </p:nvPicPr>
        <p:blipFill rotWithShape="1">
          <a:blip r:embed="rId3">
            <a:alphaModFix/>
          </a:blip>
          <a:srcRect b="0" l="0" r="0" t="0"/>
          <a:stretch/>
        </p:blipFill>
        <p:spPr>
          <a:xfrm>
            <a:off x="7151106" y="813235"/>
            <a:ext cx="4838700" cy="5557532"/>
          </a:xfrm>
          <a:prstGeom prst="rect">
            <a:avLst/>
          </a:prstGeom>
          <a:noFill/>
          <a:ln>
            <a:noFill/>
          </a:ln>
        </p:spPr>
      </p:pic>
      <p:sp>
        <p:nvSpPr>
          <p:cNvPr id="227" name="Google Shape;227;p34"/>
          <p:cNvSpPr txBox="1"/>
          <p:nvPr/>
        </p:nvSpPr>
        <p:spPr>
          <a:xfrm>
            <a:off x="474957" y="1443774"/>
            <a:ext cx="6614603" cy="3831611"/>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2400"/>
              <a:buFont typeface="Arial"/>
              <a:buNone/>
            </a:pPr>
            <a:r>
              <a:rPr lang="tr-TR" sz="2400">
                <a:solidFill>
                  <a:schemeClr val="dk1"/>
                </a:solidFill>
                <a:latin typeface="Quattrocento Sans"/>
                <a:ea typeface="Quattrocento Sans"/>
                <a:cs typeface="Quattrocento Sans"/>
                <a:sym typeface="Quattrocento Sans"/>
              </a:rPr>
              <a:t>21 Aralık’ta Güneş ışınlarının öğle vakti Güney Yarımküre’ de dik olarak geldiği enlem </a:t>
            </a:r>
            <a:r>
              <a:rPr lang="tr-TR" sz="2400">
                <a:solidFill>
                  <a:srgbClr val="FF0000"/>
                </a:solidFill>
                <a:latin typeface="Quattrocento Sans"/>
                <a:ea typeface="Quattrocento Sans"/>
                <a:cs typeface="Quattrocento Sans"/>
                <a:sym typeface="Quattrocento Sans"/>
              </a:rPr>
              <a:t>Oğlak dönencesi </a:t>
            </a:r>
            <a:r>
              <a:rPr lang="tr-TR" sz="2400">
                <a:solidFill>
                  <a:schemeClr val="dk1"/>
                </a:solidFill>
                <a:latin typeface="Quattrocento Sans"/>
                <a:ea typeface="Quattrocento Sans"/>
                <a:cs typeface="Quattrocento Sans"/>
                <a:sym typeface="Quattrocento Sans"/>
              </a:rPr>
              <a:t>olarak adlandırılır. ; 21 Aralık’ta Kuzey Yarımküre’ de en uzun gece, en kısa gündüz yaşanır. Güney Yarım Küre’de ise en uzun gündüz, en kısa gece yaşanır. Bu tarihten sonra Kuzey Yarımküre’ de ise geceler kısalmaya, gündüzler uzamaya; Güney Yarımküre’ de ise gündüzler kısalmaya, geceler uzamaya başlar.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35"/>
          <p:cNvSpPr txBox="1"/>
          <p:nvPr>
            <p:ph type="title"/>
          </p:nvPr>
        </p:nvSpPr>
        <p:spPr>
          <a:xfrm>
            <a:off x="458638" y="399556"/>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FF0000"/>
              </a:buClr>
              <a:buSzPts val="2800"/>
              <a:buFont typeface="Quattrocento Sans"/>
              <a:buNone/>
            </a:pPr>
            <a:r>
              <a:rPr lang="tr-TR" sz="2800">
                <a:solidFill>
                  <a:srgbClr val="FF0000"/>
                </a:solidFill>
                <a:latin typeface="Quattrocento Sans"/>
                <a:ea typeface="Quattrocento Sans"/>
                <a:cs typeface="Quattrocento Sans"/>
                <a:sym typeface="Quattrocento Sans"/>
              </a:rPr>
              <a:t>21 MART</a:t>
            </a:r>
            <a:endParaRPr/>
          </a:p>
        </p:txBody>
      </p:sp>
      <p:sp>
        <p:nvSpPr>
          <p:cNvPr id="234" name="Google Shape;234;p35"/>
          <p:cNvSpPr txBox="1"/>
          <p:nvPr>
            <p:ph idx="1" type="body"/>
          </p:nvPr>
        </p:nvSpPr>
        <p:spPr>
          <a:xfrm>
            <a:off x="458638" y="1515074"/>
            <a:ext cx="10515600" cy="48169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400"/>
              <a:buNone/>
            </a:pPr>
            <a:r>
              <a:rPr b="1" lang="tr-TR" sz="2400">
                <a:latin typeface="Quattrocento Sans"/>
                <a:ea typeface="Quattrocento Sans"/>
                <a:cs typeface="Quattrocento Sans"/>
                <a:sym typeface="Quattrocento Sans"/>
              </a:rPr>
              <a:t>Kuzey Yarımküre</a:t>
            </a:r>
            <a:endParaRPr b="1" sz="2400">
              <a:latin typeface="Quattrocento Sans"/>
              <a:ea typeface="Quattrocento Sans"/>
              <a:cs typeface="Quattrocento Sans"/>
              <a:sym typeface="Quattrocento Sans"/>
            </a:endParaRPr>
          </a:p>
          <a:p>
            <a:pPr indent="-76200" lvl="0" marL="228600" rtl="0" algn="l">
              <a:lnSpc>
                <a:spcPct val="90000"/>
              </a:lnSpc>
              <a:spcBef>
                <a:spcPts val="1000"/>
              </a:spcBef>
              <a:spcAft>
                <a:spcPts val="0"/>
              </a:spcAft>
              <a:buClr>
                <a:schemeClr val="dk1"/>
              </a:buClr>
              <a:buSzPts val="2400"/>
              <a:buNone/>
            </a:pPr>
            <a:r>
              <a:t/>
            </a:r>
            <a:endParaRPr sz="2400">
              <a:latin typeface="Quattrocento Sans"/>
              <a:ea typeface="Quattrocento Sans"/>
              <a:cs typeface="Quattrocento Sans"/>
              <a:sym typeface="Quattrocento Sans"/>
            </a:endParaRPr>
          </a:p>
          <a:p>
            <a:pPr indent="-228600" lvl="0" marL="228600" rtl="0" algn="l">
              <a:lnSpc>
                <a:spcPct val="90000"/>
              </a:lnSpc>
              <a:spcBef>
                <a:spcPts val="1000"/>
              </a:spcBef>
              <a:spcAft>
                <a:spcPts val="0"/>
              </a:spcAft>
              <a:buClr>
                <a:schemeClr val="dk1"/>
              </a:buClr>
              <a:buSzPts val="2400"/>
              <a:buChar char="•"/>
            </a:pPr>
            <a:r>
              <a:rPr lang="tr-TR" sz="2400">
                <a:latin typeface="Quattrocento Sans"/>
                <a:ea typeface="Quattrocento Sans"/>
                <a:cs typeface="Quattrocento Sans"/>
                <a:sym typeface="Quattrocento Sans"/>
              </a:rPr>
              <a:t>İlkbahar başlangıcıdır.</a:t>
            </a:r>
            <a:endParaRPr/>
          </a:p>
          <a:p>
            <a:pPr indent="0" lvl="0" marL="0" rtl="0" algn="l">
              <a:lnSpc>
                <a:spcPct val="90000"/>
              </a:lnSpc>
              <a:spcBef>
                <a:spcPts val="1000"/>
              </a:spcBef>
              <a:spcAft>
                <a:spcPts val="0"/>
              </a:spcAft>
              <a:buClr>
                <a:schemeClr val="dk1"/>
              </a:buClr>
              <a:buSzPts val="2400"/>
              <a:buNone/>
            </a:pPr>
            <a:r>
              <a:t/>
            </a:r>
            <a:endParaRPr sz="2400">
              <a:latin typeface="Quattrocento Sans"/>
              <a:ea typeface="Quattrocento Sans"/>
              <a:cs typeface="Quattrocento Sans"/>
              <a:sym typeface="Quattrocento Sans"/>
            </a:endParaRPr>
          </a:p>
          <a:p>
            <a:pPr indent="0" lvl="0" marL="0" rtl="0" algn="l">
              <a:lnSpc>
                <a:spcPct val="90000"/>
              </a:lnSpc>
              <a:spcBef>
                <a:spcPts val="1000"/>
              </a:spcBef>
              <a:spcAft>
                <a:spcPts val="0"/>
              </a:spcAft>
              <a:buClr>
                <a:schemeClr val="dk1"/>
              </a:buClr>
              <a:buSzPts val="2400"/>
              <a:buNone/>
            </a:pPr>
            <a:r>
              <a:rPr b="1" lang="tr-TR" sz="2400">
                <a:latin typeface="Quattrocento Sans"/>
                <a:ea typeface="Quattrocento Sans"/>
                <a:cs typeface="Quattrocento Sans"/>
                <a:sym typeface="Quattrocento Sans"/>
              </a:rPr>
              <a:t>Güney Yarımküre</a:t>
            </a:r>
            <a:endParaRPr b="1" sz="2400">
              <a:latin typeface="Quattrocento Sans"/>
              <a:ea typeface="Quattrocento Sans"/>
              <a:cs typeface="Quattrocento Sans"/>
              <a:sym typeface="Quattrocento Sans"/>
            </a:endParaRPr>
          </a:p>
          <a:p>
            <a:pPr indent="-228600" lvl="0" marL="228600" rtl="0" algn="l">
              <a:lnSpc>
                <a:spcPct val="90000"/>
              </a:lnSpc>
              <a:spcBef>
                <a:spcPts val="1000"/>
              </a:spcBef>
              <a:spcAft>
                <a:spcPts val="0"/>
              </a:spcAft>
              <a:buClr>
                <a:schemeClr val="dk1"/>
              </a:buClr>
              <a:buSzPts val="2400"/>
              <a:buChar char="•"/>
            </a:pPr>
            <a:r>
              <a:rPr lang="tr-TR" sz="2400">
                <a:latin typeface="Quattrocento Sans"/>
                <a:ea typeface="Quattrocento Sans"/>
                <a:cs typeface="Quattrocento Sans"/>
                <a:sym typeface="Quattrocento Sans"/>
              </a:rPr>
              <a:t>Sonbahar başlangıcıdır.</a:t>
            </a:r>
            <a:endParaRPr/>
          </a:p>
          <a:p>
            <a:pPr indent="-76200" lvl="0" marL="228600" rtl="0" algn="l">
              <a:lnSpc>
                <a:spcPct val="90000"/>
              </a:lnSpc>
              <a:spcBef>
                <a:spcPts val="1000"/>
              </a:spcBef>
              <a:spcAft>
                <a:spcPts val="0"/>
              </a:spcAft>
              <a:buClr>
                <a:schemeClr val="dk1"/>
              </a:buClr>
              <a:buSzPts val="2400"/>
              <a:buNone/>
            </a:pPr>
            <a:r>
              <a:t/>
            </a:r>
            <a:endParaRPr sz="2400">
              <a:latin typeface="Quattrocento Sans"/>
              <a:ea typeface="Quattrocento Sans"/>
              <a:cs typeface="Quattrocento Sans"/>
              <a:sym typeface="Quattrocento Sans"/>
            </a:endParaRPr>
          </a:p>
          <a:p>
            <a:pPr indent="0" lvl="0" marL="0" rtl="0" algn="l">
              <a:lnSpc>
                <a:spcPct val="90000"/>
              </a:lnSpc>
              <a:spcBef>
                <a:spcPts val="1000"/>
              </a:spcBef>
              <a:spcAft>
                <a:spcPts val="0"/>
              </a:spcAft>
              <a:buClr>
                <a:schemeClr val="dk1"/>
              </a:buClr>
              <a:buSzPts val="2400"/>
              <a:buNone/>
            </a:pPr>
            <a:r>
              <a:rPr lang="tr-TR" sz="2400">
                <a:latin typeface="Quattrocento Sans"/>
                <a:ea typeface="Quattrocento Sans"/>
                <a:cs typeface="Quattrocento Sans"/>
                <a:sym typeface="Quattrocento Sans"/>
              </a:rPr>
              <a:t>Güneş ışınları her iki yarımküreye aynı açılarla gelir.</a:t>
            </a:r>
            <a:r>
              <a:rPr lang="tr-TR" sz="2400">
                <a:solidFill>
                  <a:schemeClr val="lt1"/>
                </a:solidFill>
                <a:latin typeface="Quattrocento Sans"/>
                <a:ea typeface="Quattrocento Sans"/>
                <a:cs typeface="Quattrocento Sans"/>
                <a:sym typeface="Quattrocento Sans"/>
              </a:rPr>
              <a:t>.</a:t>
            </a:r>
            <a:endParaRPr/>
          </a:p>
          <a:p>
            <a:pPr indent="0" lvl="0" marL="0" rtl="0" algn="l">
              <a:lnSpc>
                <a:spcPct val="90000"/>
              </a:lnSpc>
              <a:spcBef>
                <a:spcPts val="1000"/>
              </a:spcBef>
              <a:spcAft>
                <a:spcPts val="0"/>
              </a:spcAft>
              <a:buClr>
                <a:schemeClr val="dk1"/>
              </a:buClr>
              <a:buSzPts val="2400"/>
              <a:buNone/>
            </a:pPr>
            <a:r>
              <a:rPr lang="tr-TR" sz="2400">
                <a:latin typeface="Quattrocento Sans"/>
                <a:ea typeface="Quattrocento Sans"/>
                <a:cs typeface="Quattrocento Sans"/>
                <a:sym typeface="Quattrocento Sans"/>
              </a:rPr>
              <a:t>Güneş ışınları öğle vakti </a:t>
            </a:r>
            <a:r>
              <a:rPr lang="tr-TR" sz="2400">
                <a:solidFill>
                  <a:srgbClr val="FF0000"/>
                </a:solidFill>
                <a:latin typeface="Quattrocento Sans"/>
                <a:ea typeface="Quattrocento Sans"/>
                <a:cs typeface="Quattrocento Sans"/>
                <a:sym typeface="Quattrocento Sans"/>
              </a:rPr>
              <a:t>ekvatora</a:t>
            </a:r>
            <a:r>
              <a:rPr lang="tr-TR" sz="2400">
                <a:latin typeface="Quattrocento Sans"/>
                <a:ea typeface="Quattrocento Sans"/>
                <a:cs typeface="Quattrocento Sans"/>
                <a:sym typeface="Quattrocento Sans"/>
              </a:rPr>
              <a:t> dik açıyla düşer.</a:t>
            </a:r>
            <a:endParaRPr/>
          </a:p>
          <a:p>
            <a:pPr indent="0" lvl="0" marL="0" rtl="0" algn="l">
              <a:lnSpc>
                <a:spcPct val="90000"/>
              </a:lnSpc>
              <a:spcBef>
                <a:spcPts val="1000"/>
              </a:spcBef>
              <a:spcAft>
                <a:spcPts val="0"/>
              </a:spcAft>
              <a:buClr>
                <a:schemeClr val="dk1"/>
              </a:buClr>
              <a:buSzPts val="1400"/>
              <a:buNone/>
            </a:pPr>
            <a:r>
              <a:t/>
            </a:r>
            <a:endParaRPr sz="1400"/>
          </a:p>
          <a:p>
            <a:pPr indent="0" lvl="0" marL="0" rtl="0" algn="l">
              <a:lnSpc>
                <a:spcPct val="90000"/>
              </a:lnSpc>
              <a:spcBef>
                <a:spcPts val="1000"/>
              </a:spcBef>
              <a:spcAft>
                <a:spcPts val="0"/>
              </a:spcAft>
              <a:buClr>
                <a:schemeClr val="dk1"/>
              </a:buClr>
              <a:buSzPts val="1400"/>
              <a:buNone/>
            </a:pPr>
            <a:r>
              <a:t/>
            </a:r>
            <a:endParaRPr sz="1400">
              <a:solidFill>
                <a:schemeClr val="lt1"/>
              </a:solidFill>
            </a:endParaRPr>
          </a:p>
          <a:p>
            <a:pPr indent="-50800" lvl="0" marL="228600" rtl="0" algn="l">
              <a:lnSpc>
                <a:spcPct val="90000"/>
              </a:lnSpc>
              <a:spcBef>
                <a:spcPts val="1000"/>
              </a:spcBef>
              <a:spcAft>
                <a:spcPts val="0"/>
              </a:spcAft>
              <a:buClr>
                <a:schemeClr val="dk1"/>
              </a:buClr>
              <a:buSzPts val="2800"/>
              <a:buNone/>
            </a:pPr>
            <a:r>
              <a:t/>
            </a:r>
            <a:endParaRPr>
              <a:solidFill>
                <a:schemeClr val="lt1"/>
              </a:solidFill>
            </a:endParaRPr>
          </a:p>
          <a:p>
            <a:pPr indent="-50800" lvl="0" marL="228600" rtl="0" algn="l">
              <a:lnSpc>
                <a:spcPct val="90000"/>
              </a:lnSpc>
              <a:spcBef>
                <a:spcPts val="1000"/>
              </a:spcBef>
              <a:spcAft>
                <a:spcPts val="0"/>
              </a:spcAft>
              <a:buClr>
                <a:schemeClr val="dk1"/>
              </a:buClr>
              <a:buSzPts val="2800"/>
              <a:buNone/>
            </a:pPr>
            <a:r>
              <a:t/>
            </a:r>
            <a:endParaRPr>
              <a:solidFill>
                <a:schemeClr val="lt1"/>
              </a:solidFill>
            </a:endParaRPr>
          </a:p>
        </p:txBody>
      </p:sp>
      <p:pic>
        <p:nvPicPr>
          <p:cNvPr id="235" name="Google Shape;235;p35"/>
          <p:cNvPicPr preferRelativeResize="0"/>
          <p:nvPr/>
        </p:nvPicPr>
        <p:blipFill rotWithShape="1">
          <a:blip r:embed="rId3">
            <a:alphaModFix/>
          </a:blip>
          <a:srcRect b="0" l="0" r="0" t="0"/>
          <a:stretch/>
        </p:blipFill>
        <p:spPr>
          <a:xfrm>
            <a:off x="7757102" y="322071"/>
            <a:ext cx="3382297" cy="2807291"/>
          </a:xfrm>
          <a:prstGeom prst="rect">
            <a:avLst/>
          </a:prstGeom>
          <a:noFill/>
          <a:ln>
            <a:noFill/>
          </a:ln>
        </p:spPr>
      </p:pic>
      <p:pic>
        <p:nvPicPr>
          <p:cNvPr id="236" name="Google Shape;236;p35"/>
          <p:cNvPicPr preferRelativeResize="0"/>
          <p:nvPr/>
        </p:nvPicPr>
        <p:blipFill rotWithShape="1">
          <a:blip r:embed="rId4">
            <a:alphaModFix/>
          </a:blip>
          <a:srcRect b="0" l="0" r="0" t="0"/>
          <a:stretch/>
        </p:blipFill>
        <p:spPr>
          <a:xfrm>
            <a:off x="7839682" y="3328968"/>
            <a:ext cx="3217136" cy="3202612"/>
          </a:xfrm>
          <a:prstGeom prst="roundRect">
            <a:avLst>
              <a:gd fmla="val 16667" name="adj"/>
            </a:avLst>
          </a:prstGeom>
          <a:noFill/>
          <a:ln>
            <a:noFill/>
          </a:ln>
          <a:effectLst>
            <a:outerShdw blurRad="76200" rotWithShape="0" algn="tl" dir="7800000" dist="38100">
              <a:srgbClr val="000000">
                <a:alpha val="40000"/>
              </a:srgbClr>
            </a:outerShdw>
          </a:effectLst>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pic>
        <p:nvPicPr>
          <p:cNvPr id="241" name="Google Shape;241;p36"/>
          <p:cNvPicPr preferRelativeResize="0"/>
          <p:nvPr>
            <p:ph idx="1" type="body"/>
          </p:nvPr>
        </p:nvPicPr>
        <p:blipFill rotWithShape="1">
          <a:blip r:embed="rId3">
            <a:alphaModFix/>
          </a:blip>
          <a:srcRect b="0" l="0" r="0" t="0"/>
          <a:stretch/>
        </p:blipFill>
        <p:spPr>
          <a:xfrm>
            <a:off x="5843954" y="624255"/>
            <a:ext cx="5937738" cy="5917221"/>
          </a:xfrm>
          <a:prstGeom prst="rect">
            <a:avLst/>
          </a:prstGeom>
          <a:noFill/>
          <a:ln>
            <a:noFill/>
          </a:ln>
        </p:spPr>
      </p:pic>
      <p:sp>
        <p:nvSpPr>
          <p:cNvPr id="242" name="Google Shape;242;p36"/>
          <p:cNvSpPr txBox="1"/>
          <p:nvPr/>
        </p:nvSpPr>
        <p:spPr>
          <a:xfrm>
            <a:off x="522506" y="2895532"/>
            <a:ext cx="6432209" cy="4351338"/>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0000"/>
              </a:buClr>
              <a:buSzPts val="2400"/>
              <a:buFont typeface="Arial"/>
              <a:buNone/>
            </a:pPr>
            <a:r>
              <a:rPr lang="tr-TR" sz="2400">
                <a:solidFill>
                  <a:srgbClr val="FF0000"/>
                </a:solidFill>
                <a:latin typeface="Quattrocento Sans"/>
                <a:ea typeface="Quattrocento Sans"/>
                <a:cs typeface="Quattrocento Sans"/>
                <a:sym typeface="Quattrocento Sans"/>
              </a:rPr>
              <a:t>21 Mart’ta </a:t>
            </a:r>
            <a:r>
              <a:rPr lang="tr-TR" sz="2400">
                <a:solidFill>
                  <a:schemeClr val="dk1"/>
                </a:solidFill>
                <a:latin typeface="Quattrocento Sans"/>
                <a:ea typeface="Quattrocento Sans"/>
                <a:cs typeface="Quattrocento Sans"/>
                <a:sym typeface="Quattrocento Sans"/>
              </a:rPr>
              <a:t>Dünya’nın her yerinde gece-gündüz eşitliği </a:t>
            </a:r>
            <a:r>
              <a:rPr lang="tr-TR" sz="2400">
                <a:solidFill>
                  <a:srgbClr val="FF0000"/>
                </a:solidFill>
                <a:latin typeface="Quattrocento Sans"/>
                <a:ea typeface="Quattrocento Sans"/>
                <a:cs typeface="Quattrocento Sans"/>
                <a:sym typeface="Quattrocento Sans"/>
              </a:rPr>
              <a:t>(ekinoks) </a:t>
            </a:r>
            <a:r>
              <a:rPr lang="tr-TR" sz="2400">
                <a:solidFill>
                  <a:schemeClr val="dk1"/>
                </a:solidFill>
                <a:latin typeface="Quattrocento Sans"/>
                <a:ea typeface="Quattrocento Sans"/>
                <a:cs typeface="Quattrocento Sans"/>
                <a:sym typeface="Quattrocento Sans"/>
              </a:rPr>
              <a:t>yaşanır.</a:t>
            </a:r>
            <a:endParaRPr/>
          </a:p>
        </p:txBody>
      </p:sp>
      <p:sp>
        <p:nvSpPr>
          <p:cNvPr id="243" name="Google Shape;243;p36"/>
          <p:cNvSpPr/>
          <p:nvPr/>
        </p:nvSpPr>
        <p:spPr>
          <a:xfrm>
            <a:off x="5726723" y="5152293"/>
            <a:ext cx="2795954" cy="685800"/>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4" name="Google Shape;244;p36"/>
          <p:cNvSpPr/>
          <p:nvPr/>
        </p:nvSpPr>
        <p:spPr>
          <a:xfrm>
            <a:off x="5726723" y="2171700"/>
            <a:ext cx="234462" cy="254977"/>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pic>
        <p:nvPicPr>
          <p:cNvPr id="249" name="Google Shape;249;p37"/>
          <p:cNvPicPr preferRelativeResize="0"/>
          <p:nvPr/>
        </p:nvPicPr>
        <p:blipFill rotWithShape="1">
          <a:blip r:embed="rId3">
            <a:alphaModFix/>
          </a:blip>
          <a:srcRect b="0" l="0" r="0" t="0"/>
          <a:stretch/>
        </p:blipFill>
        <p:spPr>
          <a:xfrm>
            <a:off x="124845" y="135718"/>
            <a:ext cx="3802717" cy="1396283"/>
          </a:xfrm>
          <a:prstGeom prst="rect">
            <a:avLst/>
          </a:prstGeom>
          <a:noFill/>
          <a:ln>
            <a:noFill/>
          </a:ln>
        </p:spPr>
      </p:pic>
      <p:sp>
        <p:nvSpPr>
          <p:cNvPr id="250" name="Google Shape;250;p37"/>
          <p:cNvSpPr txBox="1"/>
          <p:nvPr/>
        </p:nvSpPr>
        <p:spPr>
          <a:xfrm>
            <a:off x="2641841" y="677518"/>
            <a:ext cx="7694762" cy="83099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tr-TR" sz="2400">
                <a:solidFill>
                  <a:schemeClr val="dk1"/>
                </a:solidFill>
                <a:latin typeface="Quattrocento Sans"/>
                <a:ea typeface="Quattrocento Sans"/>
                <a:cs typeface="Quattrocento Sans"/>
                <a:sym typeface="Quattrocento Sans"/>
              </a:rPr>
              <a:t>21 Haziran ve 21 Aralık tarihlerine</a:t>
            </a:r>
            <a:r>
              <a:rPr lang="tr-TR" sz="2400">
                <a:solidFill>
                  <a:srgbClr val="FF0000"/>
                </a:solidFill>
                <a:latin typeface="Quattrocento Sans"/>
                <a:ea typeface="Quattrocento Sans"/>
                <a:cs typeface="Quattrocento Sans"/>
                <a:sym typeface="Quattrocento Sans"/>
              </a:rPr>
              <a:t> gündönümü(solstis)</a:t>
            </a:r>
            <a:r>
              <a:rPr lang="tr-TR" sz="2400">
                <a:solidFill>
                  <a:schemeClr val="dk1"/>
                </a:solidFill>
                <a:latin typeface="Quattrocento Sans"/>
                <a:ea typeface="Quattrocento Sans"/>
                <a:cs typeface="Quattrocento Sans"/>
                <a:sym typeface="Quattrocento Sans"/>
              </a:rPr>
              <a:t>,</a:t>
            </a:r>
            <a:endParaRPr/>
          </a:p>
          <a:p>
            <a:pPr indent="0" lvl="0" marL="0" marR="0" rtl="0" algn="l">
              <a:spcBef>
                <a:spcPts val="0"/>
              </a:spcBef>
              <a:spcAft>
                <a:spcPts val="0"/>
              </a:spcAft>
              <a:buNone/>
            </a:pPr>
            <a:r>
              <a:rPr lang="tr-TR" sz="2400">
                <a:solidFill>
                  <a:schemeClr val="dk1"/>
                </a:solidFill>
                <a:latin typeface="Quattrocento Sans"/>
                <a:ea typeface="Quattrocento Sans"/>
                <a:cs typeface="Quattrocento Sans"/>
                <a:sym typeface="Quattrocento Sans"/>
              </a:rPr>
              <a:t>23 Eylül ve 21 Mart tarihlerine </a:t>
            </a:r>
            <a:r>
              <a:rPr lang="tr-TR" sz="2400">
                <a:solidFill>
                  <a:srgbClr val="FF0000"/>
                </a:solidFill>
                <a:latin typeface="Quattrocento Sans"/>
                <a:ea typeface="Quattrocento Sans"/>
                <a:cs typeface="Quattrocento Sans"/>
                <a:sym typeface="Quattrocento Sans"/>
              </a:rPr>
              <a:t>ekinoks</a:t>
            </a:r>
            <a:r>
              <a:rPr lang="tr-TR" sz="2400">
                <a:solidFill>
                  <a:schemeClr val="dk1"/>
                </a:solidFill>
                <a:latin typeface="Quattrocento Sans"/>
                <a:ea typeface="Quattrocento Sans"/>
                <a:cs typeface="Quattrocento Sans"/>
                <a:sym typeface="Quattrocento Sans"/>
              </a:rPr>
              <a:t> denilmektedir.</a:t>
            </a:r>
            <a:endParaRPr sz="2400">
              <a:solidFill>
                <a:schemeClr val="dk1"/>
              </a:solidFill>
              <a:latin typeface="Quattrocento Sans"/>
              <a:ea typeface="Quattrocento Sans"/>
              <a:cs typeface="Quattrocento Sans"/>
              <a:sym typeface="Quattrocento Sans"/>
            </a:endParaRPr>
          </a:p>
        </p:txBody>
      </p:sp>
      <p:pic>
        <p:nvPicPr>
          <p:cNvPr id="251" name="Google Shape;251;p37"/>
          <p:cNvPicPr preferRelativeResize="0"/>
          <p:nvPr/>
        </p:nvPicPr>
        <p:blipFill rotWithShape="1">
          <a:blip r:embed="rId3">
            <a:alphaModFix/>
          </a:blip>
          <a:srcRect b="0" l="0" r="0" t="0"/>
          <a:stretch/>
        </p:blipFill>
        <p:spPr>
          <a:xfrm>
            <a:off x="192876" y="1640539"/>
            <a:ext cx="3666653" cy="1512177"/>
          </a:xfrm>
          <a:prstGeom prst="rect">
            <a:avLst/>
          </a:prstGeom>
          <a:noFill/>
          <a:ln>
            <a:noFill/>
          </a:ln>
        </p:spPr>
      </p:pic>
      <p:sp>
        <p:nvSpPr>
          <p:cNvPr id="252" name="Google Shape;252;p37"/>
          <p:cNvSpPr txBox="1"/>
          <p:nvPr/>
        </p:nvSpPr>
        <p:spPr>
          <a:xfrm>
            <a:off x="2580294" y="2280201"/>
            <a:ext cx="9335232" cy="46166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tr-TR" sz="2400">
                <a:solidFill>
                  <a:schemeClr val="dk1"/>
                </a:solidFill>
                <a:latin typeface="Quattrocento Sans"/>
                <a:ea typeface="Quattrocento Sans"/>
                <a:cs typeface="Quattrocento Sans"/>
                <a:sym typeface="Quattrocento Sans"/>
              </a:rPr>
              <a:t>Dünya’nın Güneş’e uzaklığının mevsimlerin oluşumuna etkisi yoktur. </a:t>
            </a:r>
            <a:endParaRPr/>
          </a:p>
        </p:txBody>
      </p:sp>
      <p:pic>
        <p:nvPicPr>
          <p:cNvPr id="253" name="Google Shape;253;p37"/>
          <p:cNvPicPr preferRelativeResize="0"/>
          <p:nvPr/>
        </p:nvPicPr>
        <p:blipFill rotWithShape="1">
          <a:blip r:embed="rId3">
            <a:alphaModFix/>
          </a:blip>
          <a:srcRect b="0" l="0" r="0" t="0"/>
          <a:stretch/>
        </p:blipFill>
        <p:spPr>
          <a:xfrm>
            <a:off x="192876" y="3633651"/>
            <a:ext cx="3666653" cy="1512177"/>
          </a:xfrm>
          <a:prstGeom prst="rect">
            <a:avLst/>
          </a:prstGeom>
          <a:noFill/>
          <a:ln>
            <a:noFill/>
          </a:ln>
        </p:spPr>
      </p:pic>
      <p:sp>
        <p:nvSpPr>
          <p:cNvPr id="254" name="Google Shape;254;p37"/>
          <p:cNvSpPr txBox="1"/>
          <p:nvPr/>
        </p:nvSpPr>
        <p:spPr>
          <a:xfrm>
            <a:off x="2580294" y="4057103"/>
            <a:ext cx="8603521" cy="156966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tr-TR" sz="2400">
                <a:solidFill>
                  <a:schemeClr val="dk1"/>
                </a:solidFill>
                <a:latin typeface="Quattrocento Sans"/>
                <a:ea typeface="Quattrocento Sans"/>
                <a:cs typeface="Quattrocento Sans"/>
                <a:sym typeface="Quattrocento Sans"/>
              </a:rPr>
              <a:t>21 Haziran’da Kuzey Yarım Küre’de aydınlanan bölge Güney Yarım Küre’de aydınlanan bölgeden daha büyüktür. 21 Aralıkta ise Güney Yarım Küre’de aydınlanan bölge Kuzey Yarım Küre’de aydınlanan bölgeden daha büyük olur.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pic>
        <p:nvPicPr>
          <p:cNvPr id="259" name="Google Shape;259;p38"/>
          <p:cNvPicPr preferRelativeResize="0"/>
          <p:nvPr/>
        </p:nvPicPr>
        <p:blipFill rotWithShape="1">
          <a:blip r:embed="rId3">
            <a:alphaModFix/>
          </a:blip>
          <a:srcRect b="0" l="0" r="0" t="0"/>
          <a:stretch/>
        </p:blipFill>
        <p:spPr>
          <a:xfrm>
            <a:off x="281457" y="194378"/>
            <a:ext cx="3666653" cy="1512177"/>
          </a:xfrm>
          <a:prstGeom prst="rect">
            <a:avLst/>
          </a:prstGeom>
          <a:noFill/>
          <a:ln>
            <a:noFill/>
          </a:ln>
        </p:spPr>
      </p:pic>
      <p:sp>
        <p:nvSpPr>
          <p:cNvPr id="260" name="Google Shape;260;p38"/>
          <p:cNvSpPr txBox="1"/>
          <p:nvPr/>
        </p:nvSpPr>
        <p:spPr>
          <a:xfrm>
            <a:off x="2816601" y="506226"/>
            <a:ext cx="8603521" cy="120032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tr-TR" sz="2400">
                <a:solidFill>
                  <a:schemeClr val="dk1"/>
                </a:solidFill>
                <a:latin typeface="Quattrocento Sans"/>
                <a:ea typeface="Quattrocento Sans"/>
                <a:cs typeface="Quattrocento Sans"/>
                <a:sym typeface="Quattrocento Sans"/>
              </a:rPr>
              <a:t>Güneş’in Dünya’ya geliş açısının değişmesi insanların gölge boylarını etkiler. Işık daha dik olarak geldiğinde gölge boyu daha kısa olur.</a:t>
            </a:r>
            <a:endParaRPr/>
          </a:p>
        </p:txBody>
      </p:sp>
      <p:pic>
        <p:nvPicPr>
          <p:cNvPr id="261" name="Google Shape;261;p38"/>
          <p:cNvPicPr preferRelativeResize="0"/>
          <p:nvPr/>
        </p:nvPicPr>
        <p:blipFill rotWithShape="1">
          <a:blip r:embed="rId4">
            <a:alphaModFix/>
          </a:blip>
          <a:srcRect b="0" l="0" r="0" t="0"/>
          <a:stretch/>
        </p:blipFill>
        <p:spPr>
          <a:xfrm>
            <a:off x="639780" y="2188395"/>
            <a:ext cx="4882579" cy="434644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262" name="Google Shape;262;p38"/>
          <p:cNvPicPr preferRelativeResize="0"/>
          <p:nvPr/>
        </p:nvPicPr>
        <p:blipFill rotWithShape="1">
          <a:blip r:embed="rId5">
            <a:alphaModFix/>
          </a:blip>
          <a:srcRect b="0" l="0" r="0" t="0"/>
          <a:stretch/>
        </p:blipFill>
        <p:spPr>
          <a:xfrm>
            <a:off x="6267234" y="2131888"/>
            <a:ext cx="5486401" cy="440295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pic>
        <p:nvPicPr>
          <p:cNvPr descr="bandicam 2020-10-22 23-08-18-265" id="267" name="Google Shape;267;p39"/>
          <p:cNvPicPr preferRelativeResize="0"/>
          <p:nvPr/>
        </p:nvPicPr>
        <p:blipFill rotWithShape="1">
          <a:blip r:embed="rId3">
            <a:alphaModFix/>
          </a:blip>
          <a:srcRect b="0" l="0" r="0" t="0"/>
          <a:stretch/>
        </p:blipFill>
        <p:spPr>
          <a:xfrm>
            <a:off x="0" y="68263"/>
            <a:ext cx="12192000" cy="67214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pic>
        <p:nvPicPr>
          <p:cNvPr descr="bandicam 2020-10-22 23-08-22-798" id="272" name="Google Shape;272;p40"/>
          <p:cNvPicPr preferRelativeResize="0"/>
          <p:nvPr/>
        </p:nvPicPr>
        <p:blipFill rotWithShape="1">
          <a:blip r:embed="rId3">
            <a:alphaModFix/>
          </a:blip>
          <a:srcRect b="0" l="0" r="0" t="0"/>
          <a:stretch/>
        </p:blipFill>
        <p:spPr>
          <a:xfrm>
            <a:off x="0" y="68263"/>
            <a:ext cx="12192000" cy="67214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pic>
        <p:nvPicPr>
          <p:cNvPr descr="bandicam 2020-10-22 23-08-28-405" id="277" name="Google Shape;277;p41"/>
          <p:cNvPicPr preferRelativeResize="0"/>
          <p:nvPr/>
        </p:nvPicPr>
        <p:blipFill rotWithShape="1">
          <a:blip r:embed="rId3">
            <a:alphaModFix/>
          </a:blip>
          <a:srcRect b="0" l="0" r="0" t="0"/>
          <a:stretch/>
        </p:blipFill>
        <p:spPr>
          <a:xfrm>
            <a:off x="0" y="68263"/>
            <a:ext cx="12192000" cy="67214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pic>
        <p:nvPicPr>
          <p:cNvPr id="100" name="Google Shape;100;p15"/>
          <p:cNvPicPr preferRelativeResize="0"/>
          <p:nvPr>
            <p:ph idx="1" type="body"/>
          </p:nvPr>
        </p:nvPicPr>
        <p:blipFill rotWithShape="1">
          <a:blip r:embed="rId3">
            <a:alphaModFix/>
          </a:blip>
          <a:srcRect b="0" l="0" r="0" t="0"/>
          <a:stretch/>
        </p:blipFill>
        <p:spPr>
          <a:xfrm>
            <a:off x="697260" y="336122"/>
            <a:ext cx="10784263" cy="3154425"/>
          </a:xfrm>
          <a:prstGeom prst="rect">
            <a:avLst/>
          </a:prstGeom>
          <a:noFill/>
          <a:ln>
            <a:noFill/>
          </a:ln>
        </p:spPr>
      </p:pic>
      <p:sp>
        <p:nvSpPr>
          <p:cNvPr id="101" name="Google Shape;101;p15"/>
          <p:cNvSpPr txBox="1"/>
          <p:nvPr/>
        </p:nvSpPr>
        <p:spPr>
          <a:xfrm>
            <a:off x="1011025" y="3876373"/>
            <a:ext cx="10014949" cy="120032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tr-TR" sz="2400" u="none" cap="none" strike="noStrike">
                <a:solidFill>
                  <a:schemeClr val="dk1"/>
                </a:solidFill>
                <a:latin typeface="Quattrocento Sans"/>
                <a:ea typeface="Quattrocento Sans"/>
                <a:cs typeface="Quattrocento Sans"/>
                <a:sym typeface="Quattrocento Sans"/>
              </a:rPr>
              <a:t>Yukarıdaki şekilleri dikkatli incelediğimizde her mevsim birbirinden farklı hava olaylarının gerçekleştiğini görüyoruz. Peki bu farklılık nasıl gerçekleşiyor olabilir?</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pic>
        <p:nvPicPr>
          <p:cNvPr descr="bandicam 2020-10-22 23-08-31-650" id="282" name="Google Shape;282;p42"/>
          <p:cNvPicPr preferRelativeResize="0"/>
          <p:nvPr/>
        </p:nvPicPr>
        <p:blipFill rotWithShape="1">
          <a:blip r:embed="rId3">
            <a:alphaModFix/>
          </a:blip>
          <a:srcRect b="0" l="0" r="0" t="0"/>
          <a:stretch/>
        </p:blipFill>
        <p:spPr>
          <a:xfrm>
            <a:off x="0" y="68263"/>
            <a:ext cx="12192000" cy="672147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pic>
        <p:nvPicPr>
          <p:cNvPr descr="bandicam 2020-10-22 23-08-34-585" id="287" name="Google Shape;287;p43"/>
          <p:cNvPicPr preferRelativeResize="0"/>
          <p:nvPr/>
        </p:nvPicPr>
        <p:blipFill rotWithShape="1">
          <a:blip r:embed="rId3">
            <a:alphaModFix/>
          </a:blip>
          <a:srcRect b="0" l="0" r="0" t="0"/>
          <a:stretch/>
        </p:blipFill>
        <p:spPr>
          <a:xfrm>
            <a:off x="0" y="68263"/>
            <a:ext cx="12192000" cy="672147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pic>
        <p:nvPicPr>
          <p:cNvPr descr="bandicam 2020-10-22 23-08-37-519" id="292" name="Google Shape;292;p44"/>
          <p:cNvPicPr preferRelativeResize="0"/>
          <p:nvPr/>
        </p:nvPicPr>
        <p:blipFill rotWithShape="1">
          <a:blip r:embed="rId3">
            <a:alphaModFix/>
          </a:blip>
          <a:srcRect b="0" l="0" r="0" t="0"/>
          <a:stretch/>
        </p:blipFill>
        <p:spPr>
          <a:xfrm>
            <a:off x="0" y="68263"/>
            <a:ext cx="12192000" cy="672147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pic>
        <p:nvPicPr>
          <p:cNvPr descr="bandicam 2020-10-22 23-08-41-276" id="297" name="Google Shape;297;p45"/>
          <p:cNvPicPr preferRelativeResize="0"/>
          <p:nvPr/>
        </p:nvPicPr>
        <p:blipFill rotWithShape="1">
          <a:blip r:embed="rId3">
            <a:alphaModFix/>
          </a:blip>
          <a:srcRect b="0" l="0" r="0" t="0"/>
          <a:stretch/>
        </p:blipFill>
        <p:spPr>
          <a:xfrm>
            <a:off x="0" y="68263"/>
            <a:ext cx="12192000" cy="672147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pic>
        <p:nvPicPr>
          <p:cNvPr descr="bandicam 2020-10-22 23-08-45-552" id="302" name="Google Shape;302;p46"/>
          <p:cNvPicPr preferRelativeResize="0"/>
          <p:nvPr/>
        </p:nvPicPr>
        <p:blipFill rotWithShape="1">
          <a:blip r:embed="rId3">
            <a:alphaModFix/>
          </a:blip>
          <a:srcRect b="0" l="0" r="0" t="0"/>
          <a:stretch/>
        </p:blipFill>
        <p:spPr>
          <a:xfrm>
            <a:off x="0" y="68263"/>
            <a:ext cx="12192000" cy="672147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pic>
        <p:nvPicPr>
          <p:cNvPr descr="bandicam 2020-10-22 23-08-48-366" id="307" name="Google Shape;307;p47"/>
          <p:cNvPicPr preferRelativeResize="0"/>
          <p:nvPr/>
        </p:nvPicPr>
        <p:blipFill rotWithShape="1">
          <a:blip r:embed="rId3">
            <a:alphaModFix/>
          </a:blip>
          <a:srcRect b="0" l="0" r="0" t="0"/>
          <a:stretch/>
        </p:blipFill>
        <p:spPr>
          <a:xfrm>
            <a:off x="0" y="68263"/>
            <a:ext cx="12192000" cy="672147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48"/>
          <p:cNvSpPr txBox="1"/>
          <p:nvPr>
            <p:ph type="ctrTitle"/>
          </p:nvPr>
        </p:nvSpPr>
        <p:spPr>
          <a:xfrm>
            <a:off x="1334219" y="2131653"/>
            <a:ext cx="9144000" cy="23876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rgbClr val="FF0000"/>
              </a:buClr>
              <a:buSzPts val="6000"/>
              <a:buFont typeface="Calibri"/>
              <a:buNone/>
            </a:pPr>
            <a:r>
              <a:rPr lang="tr-TR">
                <a:solidFill>
                  <a:srgbClr val="FF0000"/>
                </a:solidFill>
              </a:rPr>
              <a:t>MEVSİMLERİN GÜNDÜZ VE GECE SÜRELERİNE ETKİSİ</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graphicFrame>
        <p:nvGraphicFramePr>
          <p:cNvPr id="317" name="Google Shape;317;p49"/>
          <p:cNvGraphicFramePr/>
          <p:nvPr/>
        </p:nvGraphicFramePr>
        <p:xfrm>
          <a:off x="184639" y="1100867"/>
          <a:ext cx="3000000" cy="3000000"/>
        </p:xfrm>
        <a:graphic>
          <a:graphicData uri="http://schemas.openxmlformats.org/drawingml/2006/table">
            <a:tbl>
              <a:tblPr>
                <a:noFill/>
                <a:tableStyleId>{B5824C14-2E57-4CD3-95F3-F4F22FA386D1}</a:tableStyleId>
              </a:tblPr>
              <a:tblGrid>
                <a:gridCol w="774025"/>
                <a:gridCol w="883075"/>
                <a:gridCol w="2798675"/>
                <a:gridCol w="2303650"/>
                <a:gridCol w="1265200"/>
                <a:gridCol w="1872350"/>
                <a:gridCol w="1265200"/>
              </a:tblGrid>
              <a:tr h="644200">
                <a:tc>
                  <a:txBody>
                    <a:bodyPr/>
                    <a:lstStyle/>
                    <a:p>
                      <a:pPr indent="0" lvl="0" marL="0" marR="0" rtl="0" algn="l">
                        <a:spcBef>
                          <a:spcPts val="0"/>
                        </a:spcBef>
                        <a:spcAft>
                          <a:spcPts val="0"/>
                        </a:spcAft>
                        <a:buNone/>
                      </a:pPr>
                      <a:r>
                        <a:t/>
                      </a:r>
                      <a:endParaRPr b="0" i="0" sz="1200" u="none" cap="none" strike="noStrike">
                        <a:solidFill>
                          <a:srgbClr val="000000"/>
                        </a:solidFill>
                        <a:latin typeface="Calibri"/>
                        <a:ea typeface="Calibri"/>
                        <a:cs typeface="Calibri"/>
                        <a:sym typeface="Calibri"/>
                      </a:endParaRPr>
                    </a:p>
                  </a:txBody>
                  <a:tcPr marT="8000" marB="0" marR="8000" marL="80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t/>
                      </a:r>
                      <a:endParaRPr b="0" i="0" sz="1200" u="none" cap="none" strike="noStrike">
                        <a:solidFill>
                          <a:srgbClr val="000000"/>
                        </a:solidFill>
                        <a:latin typeface="Calibri"/>
                        <a:ea typeface="Calibri"/>
                        <a:cs typeface="Calibri"/>
                        <a:sym typeface="Calibri"/>
                      </a:endParaRPr>
                    </a:p>
                  </a:txBody>
                  <a:tcPr marT="8000" marB="0" marR="8000" marL="80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1" lang="tr-TR" sz="1200" u="none" cap="none" strike="noStrike">
                          <a:solidFill>
                            <a:srgbClr val="FF0000"/>
                          </a:solidFill>
                        </a:rPr>
                        <a:t>21 Haziran</a:t>
                      </a:r>
                      <a:endParaRPr b="1" i="0" sz="1200" u="none" cap="none" strike="noStrike">
                        <a:solidFill>
                          <a:srgbClr val="FF0000"/>
                        </a:solidFill>
                        <a:latin typeface="Calibri"/>
                        <a:ea typeface="Calibri"/>
                        <a:cs typeface="Calibri"/>
                        <a:sym typeface="Calibri"/>
                      </a:endParaRPr>
                    </a:p>
                  </a:txBody>
                  <a:tcPr marT="8000" marB="0" marR="8000" marL="80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1" lang="tr-TR" sz="1200" u="none" cap="none" strike="noStrike">
                          <a:solidFill>
                            <a:srgbClr val="FF0000"/>
                          </a:solidFill>
                        </a:rPr>
                        <a:t>23 Eylül</a:t>
                      </a:r>
                      <a:endParaRPr b="1" i="0" sz="1200" u="none" cap="none" strike="noStrike">
                        <a:solidFill>
                          <a:srgbClr val="FF0000"/>
                        </a:solidFill>
                        <a:latin typeface="Calibri"/>
                        <a:ea typeface="Calibri"/>
                        <a:cs typeface="Calibri"/>
                        <a:sym typeface="Calibri"/>
                      </a:endParaRPr>
                    </a:p>
                  </a:txBody>
                  <a:tcPr marT="8000" marB="0" marR="8000" marL="80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1" lang="tr-TR" sz="1200" u="none" cap="none" strike="noStrike">
                          <a:solidFill>
                            <a:srgbClr val="FF0000"/>
                          </a:solidFill>
                        </a:rPr>
                        <a:t>21 Aralık</a:t>
                      </a:r>
                      <a:endParaRPr b="1" i="0" sz="1200" u="none" cap="none" strike="noStrike">
                        <a:solidFill>
                          <a:srgbClr val="FF0000"/>
                        </a:solidFill>
                        <a:latin typeface="Calibri"/>
                        <a:ea typeface="Calibri"/>
                        <a:cs typeface="Calibri"/>
                        <a:sym typeface="Calibri"/>
                      </a:endParaRPr>
                    </a:p>
                  </a:txBody>
                  <a:tcPr marT="8000" marB="0" marR="8000" marL="80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1" lang="tr-TR" sz="1200" u="none" cap="none" strike="noStrike">
                          <a:solidFill>
                            <a:srgbClr val="FF0000"/>
                          </a:solidFill>
                        </a:rPr>
                        <a:t>21 Mart</a:t>
                      </a:r>
                      <a:endParaRPr b="1" i="0" sz="1200" u="none" cap="none" strike="noStrike">
                        <a:solidFill>
                          <a:srgbClr val="FF0000"/>
                        </a:solidFill>
                        <a:latin typeface="Calibri"/>
                        <a:ea typeface="Calibri"/>
                        <a:cs typeface="Calibri"/>
                        <a:sym typeface="Calibri"/>
                      </a:endParaRPr>
                    </a:p>
                  </a:txBody>
                  <a:tcPr marT="8000" marB="0" marR="8000" marL="80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1" lang="tr-TR" sz="1200" u="none" cap="none" strike="noStrike">
                          <a:solidFill>
                            <a:srgbClr val="FF0000"/>
                          </a:solidFill>
                        </a:rPr>
                        <a:t>21 Haziran</a:t>
                      </a:r>
                      <a:endParaRPr b="1" i="0" sz="1200" u="none" cap="none" strike="noStrike">
                        <a:solidFill>
                          <a:srgbClr val="FF0000"/>
                        </a:solidFill>
                        <a:latin typeface="Calibri"/>
                        <a:ea typeface="Calibri"/>
                        <a:cs typeface="Calibri"/>
                        <a:sym typeface="Calibri"/>
                      </a:endParaRPr>
                    </a:p>
                  </a:txBody>
                  <a:tcPr marT="8000" marB="0" marR="8000" marL="80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1980575">
                <a:tc gridSpan="2">
                  <a:txBody>
                    <a:bodyPr/>
                    <a:lstStyle/>
                    <a:p>
                      <a:pPr indent="0" lvl="0" marL="0" marR="0" rtl="0" algn="ctr">
                        <a:spcBef>
                          <a:spcPts val="0"/>
                        </a:spcBef>
                        <a:spcAft>
                          <a:spcPts val="0"/>
                        </a:spcAft>
                        <a:buNone/>
                      </a:pPr>
                      <a:r>
                        <a:rPr lang="tr-TR" sz="1800" u="none" cap="none" strike="noStrike">
                          <a:solidFill>
                            <a:srgbClr val="FF0000"/>
                          </a:solidFill>
                        </a:rPr>
                        <a:t>Kuzey Yarımküre</a:t>
                      </a:r>
                      <a:endParaRPr b="0" i="0" sz="1800" u="none" cap="none" strike="noStrike">
                        <a:solidFill>
                          <a:srgbClr val="FF0000"/>
                        </a:solidFill>
                        <a:latin typeface="Calibri"/>
                        <a:ea typeface="Calibri"/>
                        <a:cs typeface="Calibri"/>
                        <a:sym typeface="Calibri"/>
                      </a:endParaRPr>
                    </a:p>
                  </a:txBody>
                  <a:tcPr marT="8000" marB="0" marR="8000" marL="80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hMerge="1"/>
                <a:tc>
                  <a:txBody>
                    <a:bodyPr/>
                    <a:lstStyle/>
                    <a:p>
                      <a:pPr indent="0" lvl="0" marL="0" marR="0" rtl="0" algn="ctr">
                        <a:spcBef>
                          <a:spcPts val="0"/>
                        </a:spcBef>
                        <a:spcAft>
                          <a:spcPts val="0"/>
                        </a:spcAft>
                        <a:buNone/>
                      </a:pPr>
                      <a:r>
                        <a:rPr lang="tr-TR" sz="1800" u="none" cap="none" strike="noStrike"/>
                        <a:t>En uzun gündüz  -         </a:t>
                      </a:r>
                      <a:endParaRPr sz="1800" u="none" cap="none" strike="noStrike"/>
                    </a:p>
                    <a:p>
                      <a:pPr indent="0" lvl="0" marL="0" marR="0" rtl="0" algn="ctr">
                        <a:spcBef>
                          <a:spcPts val="0"/>
                        </a:spcBef>
                        <a:spcAft>
                          <a:spcPts val="0"/>
                        </a:spcAft>
                        <a:buNone/>
                      </a:pPr>
                      <a:r>
                        <a:rPr lang="tr-TR" sz="1800" u="none" cap="none" strike="noStrike"/>
                        <a:t>En kisa gece</a:t>
                      </a:r>
                      <a:endParaRPr b="0" i="0" sz="1800" u="none" cap="none" strike="noStrike">
                        <a:solidFill>
                          <a:srgbClr val="000000"/>
                        </a:solidFill>
                        <a:latin typeface="Calibri"/>
                        <a:ea typeface="Calibri"/>
                        <a:cs typeface="Calibri"/>
                        <a:sym typeface="Calibri"/>
                      </a:endParaRPr>
                    </a:p>
                  </a:txBody>
                  <a:tcPr marT="8000" marB="0" marR="8000" marL="80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800"/>
                        <a:buFont typeface="Calibri"/>
                        <a:buNone/>
                      </a:pPr>
                      <a:r>
                        <a:rPr lang="tr-TR" sz="1800" u="none" cap="none" strike="noStrike"/>
                        <a:t>Gece ve Gündüz süresi eşit</a:t>
                      </a:r>
                      <a:endParaRPr b="0" i="0" sz="1800" u="none" cap="none" strike="noStrike">
                        <a:solidFill>
                          <a:srgbClr val="000000"/>
                        </a:solidFill>
                        <a:latin typeface="Calibri"/>
                        <a:ea typeface="Calibri"/>
                        <a:cs typeface="Calibri"/>
                        <a:sym typeface="Calibri"/>
                      </a:endParaRPr>
                    </a:p>
                    <a:p>
                      <a:pPr indent="0" lvl="0" marL="0" marR="0" rtl="0" algn="ctr">
                        <a:spcBef>
                          <a:spcPts val="0"/>
                        </a:spcBef>
                        <a:spcAft>
                          <a:spcPts val="0"/>
                        </a:spcAft>
                        <a:buNone/>
                      </a:pPr>
                      <a:r>
                        <a:t/>
                      </a:r>
                      <a:endParaRPr b="0" i="0" sz="1800" u="none" cap="none" strike="noStrike">
                        <a:solidFill>
                          <a:srgbClr val="000000"/>
                        </a:solidFill>
                        <a:latin typeface="Calibri"/>
                        <a:ea typeface="Calibri"/>
                        <a:cs typeface="Calibri"/>
                        <a:sym typeface="Calibri"/>
                      </a:endParaRPr>
                    </a:p>
                  </a:txBody>
                  <a:tcPr marT="8000" marB="0" marR="8000" marL="80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lang="tr-TR" sz="1800" u="none" cap="none" strike="noStrike"/>
                        <a:t>En kısa gündüz  -         en uzun gece</a:t>
                      </a:r>
                      <a:endParaRPr b="0" i="0" sz="1800" u="none" cap="none" strike="noStrike">
                        <a:solidFill>
                          <a:srgbClr val="000000"/>
                        </a:solidFill>
                        <a:latin typeface="Calibri"/>
                        <a:ea typeface="Calibri"/>
                        <a:cs typeface="Calibri"/>
                        <a:sym typeface="Calibri"/>
                      </a:endParaRPr>
                    </a:p>
                  </a:txBody>
                  <a:tcPr marT="8000" marB="0" marR="8000" marL="80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800"/>
                        <a:buFont typeface="Calibri"/>
                        <a:buNone/>
                      </a:pPr>
                      <a:r>
                        <a:rPr lang="tr-TR" sz="1800" u="none" cap="none" strike="noStrike"/>
                        <a:t>Gece ve gündüz süresi eşit</a:t>
                      </a:r>
                      <a:endParaRPr b="0" i="0" sz="1800" u="none" cap="none" strike="noStrike">
                        <a:solidFill>
                          <a:srgbClr val="000000"/>
                        </a:solidFill>
                        <a:latin typeface="Calibri"/>
                        <a:ea typeface="Calibri"/>
                        <a:cs typeface="Calibri"/>
                        <a:sym typeface="Calibri"/>
                      </a:endParaRPr>
                    </a:p>
                    <a:p>
                      <a:pPr indent="0" lvl="0" marL="0" marR="0" rtl="0" algn="ctr">
                        <a:spcBef>
                          <a:spcPts val="0"/>
                        </a:spcBef>
                        <a:spcAft>
                          <a:spcPts val="0"/>
                        </a:spcAft>
                        <a:buNone/>
                      </a:pPr>
                      <a:r>
                        <a:t/>
                      </a:r>
                      <a:endParaRPr sz="1800" u="none" cap="none" strike="noStrike"/>
                    </a:p>
                  </a:txBody>
                  <a:tcPr marT="8000" marB="0" marR="8000" marL="80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lang="tr-TR" sz="1800" u="none" cap="none" strike="noStrike"/>
                        <a:t>En uzun gündüz  -         en kısa gece</a:t>
                      </a:r>
                      <a:endParaRPr b="0" i="0" sz="1800" u="none" cap="none" strike="noStrike">
                        <a:solidFill>
                          <a:srgbClr val="000000"/>
                        </a:solidFill>
                        <a:latin typeface="Calibri"/>
                        <a:ea typeface="Calibri"/>
                        <a:cs typeface="Calibri"/>
                        <a:sym typeface="Calibri"/>
                      </a:endParaRPr>
                    </a:p>
                  </a:txBody>
                  <a:tcPr marT="8000" marB="0" marR="8000" marL="80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1980575">
                <a:tc gridSpan="2">
                  <a:txBody>
                    <a:bodyPr/>
                    <a:lstStyle/>
                    <a:p>
                      <a:pPr indent="0" lvl="0" marL="0" marR="0" rtl="0" algn="ctr">
                        <a:spcBef>
                          <a:spcPts val="0"/>
                        </a:spcBef>
                        <a:spcAft>
                          <a:spcPts val="0"/>
                        </a:spcAft>
                        <a:buNone/>
                      </a:pPr>
                      <a:r>
                        <a:rPr lang="tr-TR" sz="1800" u="none" cap="none" strike="noStrike">
                          <a:solidFill>
                            <a:srgbClr val="FF0000"/>
                          </a:solidFill>
                        </a:rPr>
                        <a:t>Güney Yarımküre</a:t>
                      </a:r>
                      <a:endParaRPr b="0" i="0" sz="1800" u="none" cap="none" strike="noStrike">
                        <a:solidFill>
                          <a:srgbClr val="FF0000"/>
                        </a:solidFill>
                        <a:latin typeface="Calibri"/>
                        <a:ea typeface="Calibri"/>
                        <a:cs typeface="Calibri"/>
                        <a:sym typeface="Calibri"/>
                      </a:endParaRPr>
                    </a:p>
                  </a:txBody>
                  <a:tcPr marT="8000" marB="0" marR="8000" marL="80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hMerge="1"/>
                <a:tc>
                  <a:txBody>
                    <a:bodyPr/>
                    <a:lstStyle/>
                    <a:p>
                      <a:pPr indent="0" lvl="0" marL="0" marR="0" rtl="0" algn="ctr">
                        <a:spcBef>
                          <a:spcPts val="0"/>
                        </a:spcBef>
                        <a:spcAft>
                          <a:spcPts val="0"/>
                        </a:spcAft>
                        <a:buNone/>
                      </a:pPr>
                      <a:r>
                        <a:rPr lang="tr-TR" sz="1800" u="none" cap="none" strike="noStrike"/>
                        <a:t>En kısa gündüz- en uzun gece</a:t>
                      </a:r>
                      <a:endParaRPr b="0" i="0" sz="1800" u="none" cap="none" strike="noStrike">
                        <a:solidFill>
                          <a:srgbClr val="000000"/>
                        </a:solidFill>
                        <a:latin typeface="Calibri"/>
                        <a:ea typeface="Calibri"/>
                        <a:cs typeface="Calibri"/>
                        <a:sym typeface="Calibri"/>
                      </a:endParaRPr>
                    </a:p>
                  </a:txBody>
                  <a:tcPr marT="8000" marB="0" marR="8000" marL="80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800"/>
                        <a:buFont typeface="Calibri"/>
                        <a:buNone/>
                      </a:pPr>
                      <a:r>
                        <a:rPr lang="tr-TR" sz="1800" u="none" cap="none" strike="noStrike"/>
                        <a:t>Gece ve Gündüz süresi eşit</a:t>
                      </a:r>
                      <a:endParaRPr b="0" i="0" sz="1800" u="none" cap="none" strike="noStrike">
                        <a:solidFill>
                          <a:srgbClr val="000000"/>
                        </a:solidFill>
                        <a:latin typeface="Calibri"/>
                        <a:ea typeface="Calibri"/>
                        <a:cs typeface="Calibri"/>
                        <a:sym typeface="Calibri"/>
                      </a:endParaRPr>
                    </a:p>
                    <a:p>
                      <a:pPr indent="0" lvl="0" marL="0" marR="0" rtl="0" algn="ctr">
                        <a:spcBef>
                          <a:spcPts val="0"/>
                        </a:spcBef>
                        <a:spcAft>
                          <a:spcPts val="0"/>
                        </a:spcAft>
                        <a:buNone/>
                      </a:pPr>
                      <a:r>
                        <a:t/>
                      </a:r>
                      <a:endParaRPr b="0" i="0" sz="1800" u="none" cap="none" strike="noStrike">
                        <a:solidFill>
                          <a:srgbClr val="000000"/>
                        </a:solidFill>
                        <a:latin typeface="Calibri"/>
                        <a:ea typeface="Calibri"/>
                        <a:cs typeface="Calibri"/>
                        <a:sym typeface="Calibri"/>
                      </a:endParaRPr>
                    </a:p>
                  </a:txBody>
                  <a:tcPr marT="8000" marB="0" marR="8000" marL="80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lang="tr-TR" sz="1800" u="none" cap="none" strike="noStrike"/>
                        <a:t> En uzun gündüz-en kisa gece</a:t>
                      </a:r>
                      <a:endParaRPr b="0" i="0" sz="1800" u="none" cap="none" strike="noStrike">
                        <a:solidFill>
                          <a:srgbClr val="000000"/>
                        </a:solidFill>
                        <a:latin typeface="Calibri"/>
                        <a:ea typeface="Calibri"/>
                        <a:cs typeface="Calibri"/>
                        <a:sym typeface="Calibri"/>
                      </a:endParaRPr>
                    </a:p>
                  </a:txBody>
                  <a:tcPr marT="8000" marB="0" marR="8000" marL="80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800"/>
                        <a:buFont typeface="Calibri"/>
                        <a:buNone/>
                      </a:pPr>
                      <a:r>
                        <a:rPr lang="tr-TR" sz="1800" u="none" cap="none" strike="noStrike"/>
                        <a:t>Gece ve gündüz süresi eşit</a:t>
                      </a:r>
                      <a:endParaRPr b="0" i="0" sz="1800" u="none" cap="none" strike="noStrike">
                        <a:solidFill>
                          <a:srgbClr val="000000"/>
                        </a:solidFill>
                        <a:latin typeface="Calibri"/>
                        <a:ea typeface="Calibri"/>
                        <a:cs typeface="Calibri"/>
                        <a:sym typeface="Calibri"/>
                      </a:endParaRPr>
                    </a:p>
                    <a:p>
                      <a:pPr indent="0" lvl="0" marL="0" marR="0" rtl="0" algn="ctr">
                        <a:spcBef>
                          <a:spcPts val="0"/>
                        </a:spcBef>
                        <a:spcAft>
                          <a:spcPts val="0"/>
                        </a:spcAft>
                        <a:buNone/>
                      </a:pPr>
                      <a:r>
                        <a:t/>
                      </a:r>
                      <a:endParaRPr sz="1800" u="none" cap="none" strike="noStrike"/>
                    </a:p>
                  </a:txBody>
                  <a:tcPr marT="8000" marB="0" marR="8000" marL="80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lang="tr-TR" sz="1800" u="none" cap="none" strike="noStrike"/>
                        <a:t>En kısa gündüz-                   en uzun gece</a:t>
                      </a:r>
                      <a:endParaRPr b="0" i="0" sz="1800" u="none" cap="none" strike="noStrike">
                        <a:solidFill>
                          <a:srgbClr val="000000"/>
                        </a:solidFill>
                        <a:latin typeface="Calibri"/>
                        <a:ea typeface="Calibri"/>
                        <a:cs typeface="Calibri"/>
                        <a:sym typeface="Calibri"/>
                      </a:endParaRPr>
                    </a:p>
                  </a:txBody>
                  <a:tcPr marT="8000" marB="0" marR="8000" marL="8000"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bl>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pic>
        <p:nvPicPr>
          <p:cNvPr id="322" name="Google Shape;322;p50"/>
          <p:cNvPicPr preferRelativeResize="0"/>
          <p:nvPr/>
        </p:nvPicPr>
        <p:blipFill rotWithShape="1">
          <a:blip r:embed="rId3">
            <a:alphaModFix/>
          </a:blip>
          <a:srcRect b="0" l="0" r="0" t="0"/>
          <a:stretch/>
        </p:blipFill>
        <p:spPr>
          <a:xfrm>
            <a:off x="564442" y="4086631"/>
            <a:ext cx="3666653" cy="1512177"/>
          </a:xfrm>
          <a:prstGeom prst="rect">
            <a:avLst/>
          </a:prstGeom>
          <a:noFill/>
          <a:ln>
            <a:noFill/>
          </a:ln>
        </p:spPr>
      </p:pic>
      <p:sp>
        <p:nvSpPr>
          <p:cNvPr id="323" name="Google Shape;323;p50"/>
          <p:cNvSpPr txBox="1"/>
          <p:nvPr/>
        </p:nvSpPr>
        <p:spPr>
          <a:xfrm>
            <a:off x="2910254" y="4767811"/>
            <a:ext cx="8660423" cy="83099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tr-TR" sz="2400">
                <a:solidFill>
                  <a:schemeClr val="dk1"/>
                </a:solidFill>
                <a:latin typeface="Calibri"/>
                <a:ea typeface="Calibri"/>
                <a:cs typeface="Calibri"/>
                <a:sym typeface="Calibri"/>
              </a:rPr>
              <a:t>Ekvator üzerindeki yerlerde yıl boyunca gece ve gündüz süresi daima eşittir.</a:t>
            </a:r>
            <a:endParaRPr/>
          </a:p>
        </p:txBody>
      </p:sp>
      <p:pic>
        <p:nvPicPr>
          <p:cNvPr id="324" name="Google Shape;324;p50"/>
          <p:cNvPicPr preferRelativeResize="0"/>
          <p:nvPr/>
        </p:nvPicPr>
        <p:blipFill rotWithShape="1">
          <a:blip r:embed="rId3">
            <a:alphaModFix/>
          </a:blip>
          <a:srcRect b="0" l="0" r="0" t="0"/>
          <a:stretch/>
        </p:blipFill>
        <p:spPr>
          <a:xfrm>
            <a:off x="564442" y="1145054"/>
            <a:ext cx="3666653" cy="1512177"/>
          </a:xfrm>
          <a:prstGeom prst="rect">
            <a:avLst/>
          </a:prstGeom>
          <a:noFill/>
          <a:ln>
            <a:noFill/>
          </a:ln>
        </p:spPr>
      </p:pic>
      <p:sp>
        <p:nvSpPr>
          <p:cNvPr id="325" name="Google Shape;325;p50"/>
          <p:cNvSpPr txBox="1"/>
          <p:nvPr/>
        </p:nvSpPr>
        <p:spPr>
          <a:xfrm>
            <a:off x="2825262" y="1675850"/>
            <a:ext cx="8660423" cy="83099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tr-TR" sz="2400">
                <a:solidFill>
                  <a:schemeClr val="dk1"/>
                </a:solidFill>
                <a:latin typeface="Calibri"/>
                <a:ea typeface="Calibri"/>
                <a:cs typeface="Calibri"/>
                <a:sym typeface="Calibri"/>
              </a:rPr>
              <a:t>21 Haziran’da kuzeye gidildikçe gündüz süresi uzar. 21 Aralık’ta güneye gidildikçe gündüz süresi uzar.</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pic>
        <p:nvPicPr>
          <p:cNvPr descr="bandicam 2018-07-29 13-25-42-647" id="330" name="Google Shape;330;p51"/>
          <p:cNvPicPr preferRelativeResize="0"/>
          <p:nvPr/>
        </p:nvPicPr>
        <p:blipFill rotWithShape="1">
          <a:blip r:embed="rId3">
            <a:alphaModFix/>
          </a:blip>
          <a:srcRect b="0" l="0" r="0" t="0"/>
          <a:stretch/>
        </p:blipFill>
        <p:spPr>
          <a:xfrm>
            <a:off x="0" y="138113"/>
            <a:ext cx="12191999" cy="658018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16"/>
          <p:cNvSpPr txBox="1"/>
          <p:nvPr>
            <p:ph type="title"/>
          </p:nvPr>
        </p:nvSpPr>
        <p:spPr>
          <a:xfrm>
            <a:off x="838200" y="365125"/>
            <a:ext cx="11110546"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400"/>
              <a:buFont typeface="Quattrocento Sans"/>
              <a:buNone/>
            </a:pPr>
            <a:r>
              <a:rPr lang="tr-TR" sz="2400">
                <a:latin typeface="Quattrocento Sans"/>
                <a:ea typeface="Quattrocento Sans"/>
                <a:cs typeface="Quattrocento Sans"/>
                <a:sym typeface="Quattrocento Sans"/>
              </a:rPr>
              <a:t>Dünya kendi ekseni etrafında dönme hareketi yapar. Bir tam dönüş </a:t>
            </a:r>
            <a:r>
              <a:rPr lang="tr-TR" sz="2400">
                <a:solidFill>
                  <a:srgbClr val="FF0000"/>
                </a:solidFill>
                <a:latin typeface="Quattrocento Sans"/>
                <a:ea typeface="Quattrocento Sans"/>
                <a:cs typeface="Quattrocento Sans"/>
                <a:sym typeface="Quattrocento Sans"/>
              </a:rPr>
              <a:t>24 saat(1 gün) </a:t>
            </a:r>
            <a:r>
              <a:rPr lang="tr-TR" sz="2400">
                <a:latin typeface="Quattrocento Sans"/>
                <a:ea typeface="Quattrocento Sans"/>
                <a:cs typeface="Quattrocento Sans"/>
                <a:sym typeface="Quattrocento Sans"/>
              </a:rPr>
              <a:t>sürer.</a:t>
            </a:r>
            <a:endParaRPr/>
          </a:p>
        </p:txBody>
      </p:sp>
      <p:sp>
        <p:nvSpPr>
          <p:cNvPr id="107" name="Google Shape;107;p1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400"/>
              <a:buNone/>
            </a:pPr>
            <a:r>
              <a:rPr lang="tr-TR" sz="2400">
                <a:latin typeface="Quattrocento Sans"/>
                <a:ea typeface="Quattrocento Sans"/>
                <a:cs typeface="Quattrocento Sans"/>
                <a:sym typeface="Quattrocento Sans"/>
              </a:rPr>
              <a:t>Bu durum</a:t>
            </a:r>
            <a:endParaRPr/>
          </a:p>
          <a:p>
            <a:pPr indent="0" lvl="0" marL="0" rtl="0" algn="l">
              <a:lnSpc>
                <a:spcPct val="90000"/>
              </a:lnSpc>
              <a:spcBef>
                <a:spcPts val="1000"/>
              </a:spcBef>
              <a:spcAft>
                <a:spcPts val="0"/>
              </a:spcAft>
              <a:buClr>
                <a:schemeClr val="dk1"/>
              </a:buClr>
              <a:buSzPts val="2400"/>
              <a:buNone/>
            </a:pPr>
            <a:r>
              <a:t/>
            </a:r>
            <a:endParaRPr sz="2400">
              <a:latin typeface="Quattrocento Sans"/>
              <a:ea typeface="Quattrocento Sans"/>
              <a:cs typeface="Quattrocento Sans"/>
              <a:sym typeface="Quattrocento Sans"/>
            </a:endParaRPr>
          </a:p>
          <a:p>
            <a:pPr indent="-228600" lvl="0" marL="228600" rtl="0" algn="l">
              <a:lnSpc>
                <a:spcPct val="90000"/>
              </a:lnSpc>
              <a:spcBef>
                <a:spcPts val="1000"/>
              </a:spcBef>
              <a:spcAft>
                <a:spcPts val="0"/>
              </a:spcAft>
              <a:buClr>
                <a:srgbClr val="FF0000"/>
              </a:buClr>
              <a:buSzPts val="2400"/>
              <a:buFont typeface="Noto Sans Symbols"/>
              <a:buChar char="⮚"/>
            </a:pPr>
            <a:r>
              <a:rPr lang="tr-TR" sz="2400">
                <a:solidFill>
                  <a:srgbClr val="FF0000"/>
                </a:solidFill>
                <a:latin typeface="Quattrocento Sans"/>
                <a:ea typeface="Quattrocento Sans"/>
                <a:cs typeface="Quattrocento Sans"/>
                <a:sym typeface="Quattrocento Sans"/>
              </a:rPr>
              <a:t>Gündüz ve gecenin oluşmasına,</a:t>
            </a:r>
            <a:endParaRPr/>
          </a:p>
          <a:p>
            <a:pPr indent="-228600" lvl="0" marL="228600" rtl="0" algn="l">
              <a:lnSpc>
                <a:spcPct val="90000"/>
              </a:lnSpc>
              <a:spcBef>
                <a:spcPts val="1000"/>
              </a:spcBef>
              <a:spcAft>
                <a:spcPts val="0"/>
              </a:spcAft>
              <a:buClr>
                <a:srgbClr val="FF0000"/>
              </a:buClr>
              <a:buSzPts val="2400"/>
              <a:buFont typeface="Noto Sans Symbols"/>
              <a:buChar char="⮚"/>
            </a:pPr>
            <a:r>
              <a:rPr lang="tr-TR" sz="2400">
                <a:solidFill>
                  <a:srgbClr val="FF0000"/>
                </a:solidFill>
                <a:latin typeface="Quattrocento Sans"/>
                <a:ea typeface="Quattrocento Sans"/>
                <a:cs typeface="Quattrocento Sans"/>
                <a:sym typeface="Quattrocento Sans"/>
              </a:rPr>
              <a:t>Gün içinde sıcaklık farkları oluşmasına </a:t>
            </a:r>
            <a:endParaRPr/>
          </a:p>
          <a:p>
            <a:pPr indent="0" lvl="0" marL="0" rtl="0" algn="l">
              <a:lnSpc>
                <a:spcPct val="90000"/>
              </a:lnSpc>
              <a:spcBef>
                <a:spcPts val="1000"/>
              </a:spcBef>
              <a:spcAft>
                <a:spcPts val="0"/>
              </a:spcAft>
              <a:buClr>
                <a:schemeClr val="dk1"/>
              </a:buClr>
              <a:buSzPts val="2400"/>
              <a:buNone/>
            </a:pPr>
            <a:r>
              <a:rPr lang="tr-TR" sz="2400">
                <a:latin typeface="Quattrocento Sans"/>
                <a:ea typeface="Quattrocento Sans"/>
                <a:cs typeface="Quattrocento Sans"/>
                <a:sym typeface="Quattrocento Sans"/>
              </a:rPr>
              <a:t>sebep olur.</a:t>
            </a:r>
            <a:endParaRPr/>
          </a:p>
        </p:txBody>
      </p:sp>
      <p:pic>
        <p:nvPicPr>
          <p:cNvPr id="108" name="Google Shape;108;p16"/>
          <p:cNvPicPr preferRelativeResize="0"/>
          <p:nvPr/>
        </p:nvPicPr>
        <p:blipFill rotWithShape="1">
          <a:blip r:embed="rId3">
            <a:alphaModFix/>
          </a:blip>
          <a:srcRect b="0" l="0" r="0" t="0"/>
          <a:stretch/>
        </p:blipFill>
        <p:spPr>
          <a:xfrm>
            <a:off x="6964393" y="1915064"/>
            <a:ext cx="4761781" cy="3571336"/>
          </a:xfrm>
          <a:prstGeom prst="rect">
            <a:avLst/>
          </a:prstGeom>
          <a:noFill/>
          <a:ln>
            <a:noFill/>
          </a:ln>
        </p:spPr>
      </p:pic>
      <p:pic>
        <p:nvPicPr>
          <p:cNvPr id="109" name="Google Shape;109;p16"/>
          <p:cNvPicPr preferRelativeResize="0"/>
          <p:nvPr/>
        </p:nvPicPr>
        <p:blipFill rotWithShape="1">
          <a:blip r:embed="rId4">
            <a:alphaModFix/>
          </a:blip>
          <a:srcRect b="0" l="0" r="0" t="0"/>
          <a:stretch/>
        </p:blipFill>
        <p:spPr>
          <a:xfrm>
            <a:off x="201132" y="5620672"/>
            <a:ext cx="816935" cy="847417"/>
          </a:xfrm>
          <a:prstGeom prst="rect">
            <a:avLst/>
          </a:prstGeom>
          <a:noFill/>
          <a:ln>
            <a:noFill/>
          </a:ln>
        </p:spPr>
      </p:pic>
      <p:sp>
        <p:nvSpPr>
          <p:cNvPr id="110" name="Google Shape;110;p16"/>
          <p:cNvSpPr txBox="1"/>
          <p:nvPr/>
        </p:nvSpPr>
        <p:spPr>
          <a:xfrm>
            <a:off x="1189703" y="5702710"/>
            <a:ext cx="10058400" cy="83099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tr-TR" sz="2400">
                <a:solidFill>
                  <a:srgbClr val="FF0000"/>
                </a:solidFill>
                <a:latin typeface="Quattrocento Sans"/>
                <a:ea typeface="Quattrocento Sans"/>
                <a:cs typeface="Quattrocento Sans"/>
                <a:sym typeface="Quattrocento Sans"/>
              </a:rPr>
              <a:t>Dünya kendi etrafında saat yönünün tersi istikamette(batıdan doğuya) döner.</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pic>
        <p:nvPicPr>
          <p:cNvPr descr="bandicam 2018-07-29 13-25-48-716" id="335" name="Google Shape;335;p52"/>
          <p:cNvPicPr preferRelativeResize="0"/>
          <p:nvPr/>
        </p:nvPicPr>
        <p:blipFill rotWithShape="1">
          <a:blip r:embed="rId3">
            <a:alphaModFix/>
          </a:blip>
          <a:srcRect b="0" l="0" r="0" t="0"/>
          <a:stretch/>
        </p:blipFill>
        <p:spPr>
          <a:xfrm>
            <a:off x="0" y="138113"/>
            <a:ext cx="12191999" cy="6580187"/>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pic>
        <p:nvPicPr>
          <p:cNvPr descr="bandicam 2018-07-29 13-27-22-785" id="340" name="Google Shape;340;p53"/>
          <p:cNvPicPr preferRelativeResize="0"/>
          <p:nvPr/>
        </p:nvPicPr>
        <p:blipFill rotWithShape="1">
          <a:blip r:embed="rId3">
            <a:alphaModFix/>
          </a:blip>
          <a:srcRect b="0" l="0" r="0" t="0"/>
          <a:stretch/>
        </p:blipFill>
        <p:spPr>
          <a:xfrm>
            <a:off x="0" y="138113"/>
            <a:ext cx="12191999" cy="6580187"/>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pic>
        <p:nvPicPr>
          <p:cNvPr descr="bandicam 2018-07-29 13-27-25-845" id="345" name="Google Shape;345;p54"/>
          <p:cNvPicPr preferRelativeResize="0"/>
          <p:nvPr/>
        </p:nvPicPr>
        <p:blipFill rotWithShape="1">
          <a:blip r:embed="rId3">
            <a:alphaModFix/>
          </a:blip>
          <a:srcRect b="0" l="0" r="0" t="0"/>
          <a:stretch/>
        </p:blipFill>
        <p:spPr>
          <a:xfrm>
            <a:off x="0" y="138113"/>
            <a:ext cx="12191999" cy="6580187"/>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sp>
        <p:nvSpPr>
          <p:cNvPr id="350" name="Google Shape;350;p55"/>
          <p:cNvSpPr txBox="1"/>
          <p:nvPr>
            <p:ph type="ctrTitle"/>
          </p:nvPr>
        </p:nvSpPr>
        <p:spPr>
          <a:xfrm>
            <a:off x="1263881" y="1384306"/>
            <a:ext cx="9144000" cy="23876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rgbClr val="FF0000"/>
              </a:buClr>
              <a:buSzPts val="6000"/>
              <a:buFont typeface="Calibri"/>
              <a:buNone/>
            </a:pPr>
            <a:r>
              <a:rPr lang="tr-TR">
                <a:solidFill>
                  <a:srgbClr val="FF0000"/>
                </a:solidFill>
              </a:rPr>
              <a:t>DEĞERLENDİRME SORULARI</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pic>
        <p:nvPicPr>
          <p:cNvPr descr="bandicam 2020-08-28 10-37-58-747" id="355" name="Google Shape;355;p56"/>
          <p:cNvPicPr preferRelativeResize="0"/>
          <p:nvPr/>
        </p:nvPicPr>
        <p:blipFill rotWithShape="1">
          <a:blip r:embed="rId3">
            <a:alphaModFix/>
          </a:blip>
          <a:srcRect b="0" l="0" r="0" t="0"/>
          <a:stretch/>
        </p:blipFill>
        <p:spPr>
          <a:xfrm>
            <a:off x="0" y="15875"/>
            <a:ext cx="12192000" cy="682625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pic>
        <p:nvPicPr>
          <p:cNvPr descr="bandicam 2020-08-28 10-38-00-323" id="360" name="Google Shape;360;p57"/>
          <p:cNvPicPr preferRelativeResize="0"/>
          <p:nvPr/>
        </p:nvPicPr>
        <p:blipFill rotWithShape="1">
          <a:blip r:embed="rId3">
            <a:alphaModFix/>
          </a:blip>
          <a:srcRect b="0" l="0" r="0" t="0"/>
          <a:stretch/>
        </p:blipFill>
        <p:spPr>
          <a:xfrm>
            <a:off x="0" y="15875"/>
            <a:ext cx="12192000" cy="682625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pic>
        <p:nvPicPr>
          <p:cNvPr descr="bandicam 2020-08-28 10-38-02-269" id="365" name="Google Shape;365;p58"/>
          <p:cNvPicPr preferRelativeResize="0"/>
          <p:nvPr/>
        </p:nvPicPr>
        <p:blipFill rotWithShape="1">
          <a:blip r:embed="rId3">
            <a:alphaModFix/>
          </a:blip>
          <a:srcRect b="0" l="0" r="0" t="0"/>
          <a:stretch/>
        </p:blipFill>
        <p:spPr>
          <a:xfrm>
            <a:off x="0" y="15875"/>
            <a:ext cx="12192000" cy="682625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pic>
        <p:nvPicPr>
          <p:cNvPr descr="bandicam 2020-08-28 10-38-03-816" id="370" name="Google Shape;370;p59"/>
          <p:cNvPicPr preferRelativeResize="0"/>
          <p:nvPr/>
        </p:nvPicPr>
        <p:blipFill rotWithShape="1">
          <a:blip r:embed="rId3">
            <a:alphaModFix/>
          </a:blip>
          <a:srcRect b="0" l="0" r="0" t="0"/>
          <a:stretch/>
        </p:blipFill>
        <p:spPr>
          <a:xfrm>
            <a:off x="0" y="15875"/>
            <a:ext cx="12192000" cy="682625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pic>
        <p:nvPicPr>
          <p:cNvPr descr="bandicam 2020-08-28 10-41-47-404" id="375" name="Google Shape;375;p60"/>
          <p:cNvPicPr preferRelativeResize="0"/>
          <p:nvPr/>
        </p:nvPicPr>
        <p:blipFill rotWithShape="1">
          <a:blip r:embed="rId3">
            <a:alphaModFix/>
          </a:blip>
          <a:srcRect b="0" l="0" r="0" t="0"/>
          <a:stretch/>
        </p:blipFill>
        <p:spPr>
          <a:xfrm>
            <a:off x="0" y="90488"/>
            <a:ext cx="12192000" cy="6675437"/>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pic>
        <p:nvPicPr>
          <p:cNvPr descr="bandicam 2020-08-28 10-41-48-904" id="380" name="Google Shape;380;p61"/>
          <p:cNvPicPr preferRelativeResize="0"/>
          <p:nvPr/>
        </p:nvPicPr>
        <p:blipFill rotWithShape="1">
          <a:blip r:embed="rId3">
            <a:alphaModFix/>
          </a:blip>
          <a:srcRect b="0" l="0" r="0" t="0"/>
          <a:stretch/>
        </p:blipFill>
        <p:spPr>
          <a:xfrm>
            <a:off x="0" y="90488"/>
            <a:ext cx="12192000" cy="667543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pic>
        <p:nvPicPr>
          <p:cNvPr id="115" name="Google Shape;115;p17"/>
          <p:cNvPicPr preferRelativeResize="0"/>
          <p:nvPr/>
        </p:nvPicPr>
        <p:blipFill rotWithShape="1">
          <a:blip r:embed="rId3">
            <a:alphaModFix/>
          </a:blip>
          <a:srcRect b="0" l="0" r="0" t="0"/>
          <a:stretch/>
        </p:blipFill>
        <p:spPr>
          <a:xfrm>
            <a:off x="96887" y="963978"/>
            <a:ext cx="11570506" cy="496252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pic>
        <p:nvPicPr>
          <p:cNvPr descr="C:\Users\hp\Desktop\Bandicam\bandicam 2018-03-03 21-11-26-057.jpg" id="385" name="Google Shape;385;p62"/>
          <p:cNvPicPr preferRelativeResize="0"/>
          <p:nvPr/>
        </p:nvPicPr>
        <p:blipFill rotWithShape="1">
          <a:blip r:embed="rId3">
            <a:alphaModFix/>
          </a:blip>
          <a:srcRect b="0" l="0" r="0" t="0"/>
          <a:stretch/>
        </p:blipFill>
        <p:spPr>
          <a:xfrm>
            <a:off x="776378" y="550605"/>
            <a:ext cx="12261196" cy="5820697"/>
          </a:xfrm>
          <a:prstGeom prst="rect">
            <a:avLst/>
          </a:prstGeom>
          <a:noFill/>
          <a:ln>
            <a:noFill/>
          </a:ln>
        </p:spPr>
      </p:pic>
      <p:sp>
        <p:nvSpPr>
          <p:cNvPr id="386" name="Google Shape;386;p62"/>
          <p:cNvSpPr/>
          <p:nvPr/>
        </p:nvSpPr>
        <p:spPr>
          <a:xfrm>
            <a:off x="1150374" y="5351347"/>
            <a:ext cx="457200" cy="353683"/>
          </a:xfrm>
          <a:prstGeom prst="ellipse">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7" name="Google Shape;387;p62"/>
          <p:cNvSpPr/>
          <p:nvPr/>
        </p:nvSpPr>
        <p:spPr>
          <a:xfrm>
            <a:off x="216309" y="550604"/>
            <a:ext cx="688259" cy="5820698"/>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8" name="Google Shape;388;p62"/>
          <p:cNvSpPr/>
          <p:nvPr/>
        </p:nvSpPr>
        <p:spPr>
          <a:xfrm>
            <a:off x="904568" y="886544"/>
            <a:ext cx="275303" cy="452284"/>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89" name="Google Shape;389;p62"/>
          <p:cNvPicPr preferRelativeResize="0"/>
          <p:nvPr/>
        </p:nvPicPr>
        <p:blipFill rotWithShape="1">
          <a:blip r:embed="rId4">
            <a:alphaModFix/>
          </a:blip>
          <a:srcRect b="0" l="0" r="0" t="0"/>
          <a:stretch/>
        </p:blipFill>
        <p:spPr>
          <a:xfrm>
            <a:off x="0" y="0"/>
            <a:ext cx="1140542" cy="550606"/>
          </a:xfrm>
          <a:prstGeom prst="rect">
            <a:avLst/>
          </a:prstGeom>
          <a:noFill/>
          <a:ln>
            <a:noFill/>
          </a:ln>
        </p:spPr>
      </p:pic>
      <p:sp>
        <p:nvSpPr>
          <p:cNvPr id="390" name="Google Shape;390;p62"/>
          <p:cNvSpPr/>
          <p:nvPr/>
        </p:nvSpPr>
        <p:spPr>
          <a:xfrm>
            <a:off x="1032388" y="625991"/>
            <a:ext cx="260556" cy="712837"/>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pic>
        <p:nvPicPr>
          <p:cNvPr descr="C:\Users\hp\Desktop\Bandicam\bandicam 2018-03-03 21-11-32-434.jpg" id="395" name="Google Shape;395;p63"/>
          <p:cNvPicPr preferRelativeResize="0"/>
          <p:nvPr/>
        </p:nvPicPr>
        <p:blipFill rotWithShape="1">
          <a:blip r:embed="rId3">
            <a:alphaModFix/>
          </a:blip>
          <a:srcRect b="0" l="0" r="0" t="0"/>
          <a:stretch/>
        </p:blipFill>
        <p:spPr>
          <a:xfrm>
            <a:off x="172708" y="964180"/>
            <a:ext cx="12845202" cy="5200645"/>
          </a:xfrm>
          <a:prstGeom prst="rect">
            <a:avLst/>
          </a:prstGeom>
          <a:noFill/>
          <a:ln>
            <a:noFill/>
          </a:ln>
        </p:spPr>
      </p:pic>
      <p:sp>
        <p:nvSpPr>
          <p:cNvPr id="396" name="Google Shape;396;p63"/>
          <p:cNvSpPr/>
          <p:nvPr/>
        </p:nvSpPr>
        <p:spPr>
          <a:xfrm>
            <a:off x="3659734" y="5271112"/>
            <a:ext cx="457200" cy="353683"/>
          </a:xfrm>
          <a:prstGeom prst="ellipse">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7" name="Google Shape;397;p63"/>
          <p:cNvSpPr/>
          <p:nvPr/>
        </p:nvSpPr>
        <p:spPr>
          <a:xfrm>
            <a:off x="172709" y="817531"/>
            <a:ext cx="446724" cy="5347293"/>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98" name="Google Shape;398;p63"/>
          <p:cNvPicPr preferRelativeResize="0"/>
          <p:nvPr/>
        </p:nvPicPr>
        <p:blipFill rotWithShape="1">
          <a:blip r:embed="rId4">
            <a:alphaModFix/>
          </a:blip>
          <a:srcRect b="0" l="0" r="0" t="0"/>
          <a:stretch/>
        </p:blipFill>
        <p:spPr>
          <a:xfrm>
            <a:off x="0" y="0"/>
            <a:ext cx="1140542" cy="55060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pic>
        <p:nvPicPr>
          <p:cNvPr descr="C:\Users\hp\Desktop\Bandicam\bandicam 2018-03-03 21-11-51-053.jpg" id="403" name="Google Shape;403;p64"/>
          <p:cNvPicPr preferRelativeResize="0"/>
          <p:nvPr/>
        </p:nvPicPr>
        <p:blipFill rotWithShape="1">
          <a:blip r:embed="rId3">
            <a:alphaModFix/>
          </a:blip>
          <a:srcRect b="0" l="0" r="0" t="0"/>
          <a:stretch/>
        </p:blipFill>
        <p:spPr>
          <a:xfrm>
            <a:off x="0" y="981435"/>
            <a:ext cx="14088055" cy="6019133"/>
          </a:xfrm>
          <a:prstGeom prst="rect">
            <a:avLst/>
          </a:prstGeom>
          <a:noFill/>
          <a:ln>
            <a:noFill/>
          </a:ln>
        </p:spPr>
      </p:pic>
      <p:sp>
        <p:nvSpPr>
          <p:cNvPr id="404" name="Google Shape;404;p64"/>
          <p:cNvSpPr/>
          <p:nvPr/>
        </p:nvSpPr>
        <p:spPr>
          <a:xfrm>
            <a:off x="662513" y="3913239"/>
            <a:ext cx="478030" cy="385872"/>
          </a:xfrm>
          <a:prstGeom prst="ellipse">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5" name="Google Shape;405;p64"/>
          <p:cNvSpPr/>
          <p:nvPr/>
        </p:nvSpPr>
        <p:spPr>
          <a:xfrm>
            <a:off x="-12014" y="981435"/>
            <a:ext cx="674527" cy="6019132"/>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406" name="Google Shape;406;p64"/>
          <p:cNvPicPr preferRelativeResize="0"/>
          <p:nvPr/>
        </p:nvPicPr>
        <p:blipFill rotWithShape="1">
          <a:blip r:embed="rId4">
            <a:alphaModFix/>
          </a:blip>
          <a:srcRect b="0" l="0" r="0" t="0"/>
          <a:stretch/>
        </p:blipFill>
        <p:spPr>
          <a:xfrm>
            <a:off x="0" y="0"/>
            <a:ext cx="1140542" cy="55060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pic>
        <p:nvPicPr>
          <p:cNvPr descr="C:\Users\hp\Desktop\Ekran Alıntısı.PNG" id="411" name="Google Shape;411;p65"/>
          <p:cNvPicPr preferRelativeResize="0"/>
          <p:nvPr/>
        </p:nvPicPr>
        <p:blipFill rotWithShape="1">
          <a:blip r:embed="rId3">
            <a:alphaModFix/>
          </a:blip>
          <a:srcRect b="0" l="0" r="0" t="0"/>
          <a:stretch/>
        </p:blipFill>
        <p:spPr>
          <a:xfrm>
            <a:off x="3243531" y="369185"/>
            <a:ext cx="5124089" cy="6290408"/>
          </a:xfrm>
          <a:prstGeom prst="rect">
            <a:avLst/>
          </a:prstGeom>
          <a:noFill/>
          <a:ln>
            <a:noFill/>
          </a:ln>
        </p:spPr>
      </p:pic>
      <p:pic>
        <p:nvPicPr>
          <p:cNvPr id="412" name="Google Shape;412;p65"/>
          <p:cNvPicPr preferRelativeResize="0"/>
          <p:nvPr/>
        </p:nvPicPr>
        <p:blipFill rotWithShape="1">
          <a:blip r:embed="rId4">
            <a:alphaModFix/>
          </a:blip>
          <a:srcRect b="0" l="0" r="0" t="0"/>
          <a:stretch/>
        </p:blipFill>
        <p:spPr>
          <a:xfrm>
            <a:off x="0" y="0"/>
            <a:ext cx="1140542" cy="550606"/>
          </a:xfrm>
          <a:prstGeom prst="rect">
            <a:avLst/>
          </a:prstGeom>
          <a:noFill/>
          <a:ln>
            <a:noFill/>
          </a:ln>
        </p:spPr>
      </p:pic>
      <p:sp>
        <p:nvSpPr>
          <p:cNvPr id="413" name="Google Shape;413;p65"/>
          <p:cNvSpPr/>
          <p:nvPr/>
        </p:nvSpPr>
        <p:spPr>
          <a:xfrm>
            <a:off x="3310822" y="5578137"/>
            <a:ext cx="478030" cy="385872"/>
          </a:xfrm>
          <a:prstGeom prst="ellipse">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pic>
        <p:nvPicPr>
          <p:cNvPr descr="bandicam 2020-08-28 10-37-39-879" id="418" name="Google Shape;418;p66"/>
          <p:cNvPicPr preferRelativeResize="0"/>
          <p:nvPr/>
        </p:nvPicPr>
        <p:blipFill rotWithShape="1">
          <a:blip r:embed="rId3">
            <a:alphaModFix/>
          </a:blip>
          <a:srcRect b="0" l="0" r="0" t="0"/>
          <a:stretch/>
        </p:blipFill>
        <p:spPr>
          <a:xfrm>
            <a:off x="0" y="26988"/>
            <a:ext cx="12192000" cy="6802437"/>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pic>
        <p:nvPicPr>
          <p:cNvPr descr="bandicam 2020-08-28 10-37-42-887" id="423" name="Google Shape;423;p67"/>
          <p:cNvPicPr preferRelativeResize="0"/>
          <p:nvPr/>
        </p:nvPicPr>
        <p:blipFill rotWithShape="1">
          <a:blip r:embed="rId3">
            <a:alphaModFix/>
          </a:blip>
          <a:srcRect b="0" l="0" r="0" t="0"/>
          <a:stretch/>
        </p:blipFill>
        <p:spPr>
          <a:xfrm>
            <a:off x="0" y="26988"/>
            <a:ext cx="12192000" cy="6802437"/>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pic>
        <p:nvPicPr>
          <p:cNvPr descr="bandicam 2020-08-28 10-37-50-690" id="428" name="Google Shape;428;p68"/>
          <p:cNvPicPr preferRelativeResize="0"/>
          <p:nvPr/>
        </p:nvPicPr>
        <p:blipFill rotWithShape="1">
          <a:blip r:embed="rId3">
            <a:alphaModFix/>
          </a:blip>
          <a:srcRect b="0" l="0" r="0" t="0"/>
          <a:stretch/>
        </p:blipFill>
        <p:spPr>
          <a:xfrm>
            <a:off x="0" y="15875"/>
            <a:ext cx="12192000" cy="682625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pic>
        <p:nvPicPr>
          <p:cNvPr descr="bandicam 2020-08-28 10-37-52-352" id="433" name="Google Shape;433;p69"/>
          <p:cNvPicPr preferRelativeResize="0"/>
          <p:nvPr/>
        </p:nvPicPr>
        <p:blipFill rotWithShape="1">
          <a:blip r:embed="rId3">
            <a:alphaModFix/>
          </a:blip>
          <a:srcRect b="0" l="0" r="0" t="0"/>
          <a:stretch/>
        </p:blipFill>
        <p:spPr>
          <a:xfrm>
            <a:off x="0" y="15875"/>
            <a:ext cx="12192000" cy="682625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pic>
        <p:nvPicPr>
          <p:cNvPr descr="bandicam 2020-08-28 10-37-55-381" id="438" name="Google Shape;438;p70"/>
          <p:cNvPicPr preferRelativeResize="0"/>
          <p:nvPr/>
        </p:nvPicPr>
        <p:blipFill rotWithShape="1">
          <a:blip r:embed="rId3">
            <a:alphaModFix/>
          </a:blip>
          <a:srcRect b="0" l="0" r="0" t="0"/>
          <a:stretch/>
        </p:blipFill>
        <p:spPr>
          <a:xfrm>
            <a:off x="0" y="15875"/>
            <a:ext cx="12192000" cy="682625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pic>
        <p:nvPicPr>
          <p:cNvPr descr="bandicam 2020-08-28 10-37-56-828" id="443" name="Google Shape;443;p71"/>
          <p:cNvPicPr preferRelativeResize="0"/>
          <p:nvPr/>
        </p:nvPicPr>
        <p:blipFill rotWithShape="1">
          <a:blip r:embed="rId3">
            <a:alphaModFix/>
          </a:blip>
          <a:srcRect b="0" l="0" r="0" t="0"/>
          <a:stretch/>
        </p:blipFill>
        <p:spPr>
          <a:xfrm>
            <a:off x="0" y="15875"/>
            <a:ext cx="12192000" cy="68262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18"/>
          <p:cNvSpPr txBox="1"/>
          <p:nvPr>
            <p:ph idx="1" type="body"/>
          </p:nvPr>
        </p:nvSpPr>
        <p:spPr>
          <a:xfrm>
            <a:off x="568956" y="513220"/>
            <a:ext cx="10515600" cy="5774247"/>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2400"/>
              <a:buFont typeface="Noto Sans Symbols"/>
              <a:buChar char="⮚"/>
            </a:pPr>
            <a:r>
              <a:rPr lang="tr-TR" sz="2400">
                <a:latin typeface="Quattrocento Sans"/>
                <a:ea typeface="Quattrocento Sans"/>
                <a:cs typeface="Quattrocento Sans"/>
                <a:sym typeface="Quattrocento Sans"/>
              </a:rPr>
              <a:t>Dünya</a:t>
            </a:r>
            <a:r>
              <a:rPr lang="tr-TR" sz="2400">
                <a:solidFill>
                  <a:schemeClr val="lt1"/>
                </a:solidFill>
                <a:latin typeface="Quattrocento Sans"/>
                <a:ea typeface="Quattrocento Sans"/>
                <a:cs typeface="Quattrocento Sans"/>
                <a:sym typeface="Quattrocento Sans"/>
              </a:rPr>
              <a:t> </a:t>
            </a:r>
            <a:r>
              <a:rPr lang="tr-TR" sz="2400">
                <a:latin typeface="Quattrocento Sans"/>
                <a:ea typeface="Quattrocento Sans"/>
                <a:cs typeface="Quattrocento Sans"/>
                <a:sym typeface="Quattrocento Sans"/>
              </a:rPr>
              <a:t>Güneş etrafında dolanma hareketi yapar.</a:t>
            </a:r>
            <a:endParaRPr/>
          </a:p>
          <a:p>
            <a:pPr indent="-50800" lvl="0" marL="228600" rtl="0" algn="l">
              <a:lnSpc>
                <a:spcPct val="90000"/>
              </a:lnSpc>
              <a:spcBef>
                <a:spcPts val="1000"/>
              </a:spcBef>
              <a:spcAft>
                <a:spcPts val="0"/>
              </a:spcAft>
              <a:buClr>
                <a:schemeClr val="dk1"/>
              </a:buClr>
              <a:buSzPts val="2800"/>
              <a:buNone/>
            </a:pPr>
            <a:r>
              <a:t/>
            </a:r>
            <a:endParaRPr/>
          </a:p>
          <a:p>
            <a:pPr indent="0" lvl="0" marL="0" rtl="0" algn="l">
              <a:lnSpc>
                <a:spcPct val="90000"/>
              </a:lnSpc>
              <a:spcBef>
                <a:spcPts val="1000"/>
              </a:spcBef>
              <a:spcAft>
                <a:spcPts val="0"/>
              </a:spcAft>
              <a:buClr>
                <a:schemeClr val="dk1"/>
              </a:buClr>
              <a:buSzPts val="2800"/>
              <a:buNone/>
            </a:pPr>
            <a:r>
              <a:t/>
            </a:r>
            <a:endParaRPr/>
          </a:p>
          <a:p>
            <a:pPr indent="0" lvl="0" marL="0" rtl="0" algn="l">
              <a:lnSpc>
                <a:spcPct val="90000"/>
              </a:lnSpc>
              <a:spcBef>
                <a:spcPts val="1000"/>
              </a:spcBef>
              <a:spcAft>
                <a:spcPts val="0"/>
              </a:spcAft>
              <a:buClr>
                <a:schemeClr val="dk1"/>
              </a:buClr>
              <a:buSzPts val="2800"/>
              <a:buNone/>
            </a:pPr>
            <a:r>
              <a:t/>
            </a:r>
            <a:endParaRPr/>
          </a:p>
          <a:p>
            <a:pPr indent="0" lvl="0" marL="0" rtl="0" algn="l">
              <a:lnSpc>
                <a:spcPct val="90000"/>
              </a:lnSpc>
              <a:spcBef>
                <a:spcPts val="1000"/>
              </a:spcBef>
              <a:spcAft>
                <a:spcPts val="0"/>
              </a:spcAft>
              <a:buClr>
                <a:schemeClr val="dk1"/>
              </a:buClr>
              <a:buSzPts val="2800"/>
              <a:buNone/>
            </a:pPr>
            <a:r>
              <a:t/>
            </a:r>
            <a:endParaRPr/>
          </a:p>
          <a:p>
            <a:pPr indent="0" lvl="0" marL="0" rtl="0" algn="l">
              <a:lnSpc>
                <a:spcPct val="90000"/>
              </a:lnSpc>
              <a:spcBef>
                <a:spcPts val="1000"/>
              </a:spcBef>
              <a:spcAft>
                <a:spcPts val="0"/>
              </a:spcAft>
              <a:buClr>
                <a:schemeClr val="dk1"/>
              </a:buClr>
              <a:buSzPts val="2800"/>
              <a:buNone/>
            </a:pPr>
            <a:r>
              <a:t/>
            </a:r>
            <a:endParaRPr/>
          </a:p>
          <a:p>
            <a:pPr indent="0" lvl="0" marL="0" rtl="0" algn="l">
              <a:lnSpc>
                <a:spcPct val="90000"/>
              </a:lnSpc>
              <a:spcBef>
                <a:spcPts val="1000"/>
              </a:spcBef>
              <a:spcAft>
                <a:spcPts val="0"/>
              </a:spcAft>
              <a:buClr>
                <a:schemeClr val="dk1"/>
              </a:buClr>
              <a:buSzPts val="2800"/>
              <a:buNone/>
            </a:pPr>
            <a:r>
              <a:t/>
            </a:r>
            <a:endParaRPr/>
          </a:p>
          <a:p>
            <a:pPr indent="0" lvl="0" marL="0" rtl="0" algn="l">
              <a:lnSpc>
                <a:spcPct val="90000"/>
              </a:lnSpc>
              <a:spcBef>
                <a:spcPts val="1000"/>
              </a:spcBef>
              <a:spcAft>
                <a:spcPts val="0"/>
              </a:spcAft>
              <a:buClr>
                <a:schemeClr val="dk1"/>
              </a:buClr>
              <a:buSzPts val="2800"/>
              <a:buNone/>
            </a:pPr>
            <a:r>
              <a:t/>
            </a:r>
            <a:endParaRPr/>
          </a:p>
        </p:txBody>
      </p:sp>
      <p:pic>
        <p:nvPicPr>
          <p:cNvPr id="121" name="Google Shape;121;p18"/>
          <p:cNvPicPr preferRelativeResize="0"/>
          <p:nvPr/>
        </p:nvPicPr>
        <p:blipFill rotWithShape="1">
          <a:blip r:embed="rId3">
            <a:alphaModFix/>
          </a:blip>
          <a:srcRect b="0" l="0" r="0" t="0"/>
          <a:stretch/>
        </p:blipFill>
        <p:spPr>
          <a:xfrm>
            <a:off x="372768" y="5509833"/>
            <a:ext cx="816935" cy="847417"/>
          </a:xfrm>
          <a:prstGeom prst="rect">
            <a:avLst/>
          </a:prstGeom>
          <a:noFill/>
          <a:ln>
            <a:noFill/>
          </a:ln>
        </p:spPr>
      </p:pic>
      <p:sp>
        <p:nvSpPr>
          <p:cNvPr id="122" name="Google Shape;122;p18"/>
          <p:cNvSpPr txBox="1"/>
          <p:nvPr/>
        </p:nvSpPr>
        <p:spPr>
          <a:xfrm>
            <a:off x="1189702" y="5702710"/>
            <a:ext cx="10310636" cy="83099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tr-TR" sz="2400">
                <a:solidFill>
                  <a:srgbClr val="FF0000"/>
                </a:solidFill>
                <a:latin typeface="Quattrocento Sans"/>
                <a:ea typeface="Quattrocento Sans"/>
                <a:cs typeface="Quattrocento Sans"/>
                <a:sym typeface="Quattrocento Sans"/>
              </a:rPr>
              <a:t>Dünya, Güneş etrafında saat yönünün tersi istikamette dolanır. Dolanma şekli eliptiktir. </a:t>
            </a:r>
            <a:endParaRPr/>
          </a:p>
        </p:txBody>
      </p:sp>
      <p:pic>
        <p:nvPicPr>
          <p:cNvPr id="123" name="Google Shape;123;p18"/>
          <p:cNvPicPr preferRelativeResize="0"/>
          <p:nvPr/>
        </p:nvPicPr>
        <p:blipFill rotWithShape="1">
          <a:blip r:embed="rId4">
            <a:alphaModFix/>
          </a:blip>
          <a:srcRect b="0" l="0" r="0" t="0"/>
          <a:stretch/>
        </p:blipFill>
        <p:spPr>
          <a:xfrm>
            <a:off x="2184156" y="1382236"/>
            <a:ext cx="6766413" cy="34575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19"/>
          <p:cNvSpPr txBox="1"/>
          <p:nvPr>
            <p:ph type="title"/>
          </p:nvPr>
        </p:nvSpPr>
        <p:spPr>
          <a:xfrm>
            <a:off x="916859" y="247138"/>
            <a:ext cx="10515600" cy="1325563"/>
          </a:xfrm>
          <a:prstGeom prst="rect">
            <a:avLst/>
          </a:prstGeom>
          <a:noFill/>
          <a:ln>
            <a:noFill/>
          </a:ln>
        </p:spPr>
        <p:txBody>
          <a:bodyPr anchorCtr="0" anchor="ctr" bIns="45700" lIns="91425" spcFirstLastPara="1" rIns="91425" wrap="square" tIns="45700">
            <a:noAutofit/>
          </a:bodyPr>
          <a:lstStyle/>
          <a:p>
            <a:pPr indent="-457200" lvl="0" marL="457200" rtl="0" algn="l">
              <a:lnSpc>
                <a:spcPct val="90000"/>
              </a:lnSpc>
              <a:spcBef>
                <a:spcPts val="0"/>
              </a:spcBef>
              <a:spcAft>
                <a:spcPts val="0"/>
              </a:spcAft>
              <a:buClr>
                <a:schemeClr val="dk1"/>
              </a:buClr>
              <a:buSzPts val="2400"/>
              <a:buFont typeface="Noto Sans Symbols"/>
              <a:buChar char="⮚"/>
            </a:pPr>
            <a:r>
              <a:rPr lang="tr-TR" sz="2400">
                <a:latin typeface="Quattrocento Sans"/>
                <a:ea typeface="Quattrocento Sans"/>
                <a:cs typeface="Quattrocento Sans"/>
                <a:sym typeface="Quattrocento Sans"/>
              </a:rPr>
              <a:t>Dünya’nın ekseni </a:t>
            </a:r>
            <a:r>
              <a:rPr b="1" lang="tr-TR" sz="2400">
                <a:latin typeface="Quattrocento Sans"/>
                <a:ea typeface="Quattrocento Sans"/>
                <a:cs typeface="Quattrocento Sans"/>
                <a:sym typeface="Quattrocento Sans"/>
              </a:rPr>
              <a:t>23°27' (yaklaşık 23,5 </a:t>
            </a:r>
            <a:r>
              <a:rPr b="1" baseline="30000" lang="tr-TR" sz="2400">
                <a:latin typeface="Quattrocento Sans"/>
                <a:ea typeface="Quattrocento Sans"/>
                <a:cs typeface="Quattrocento Sans"/>
                <a:sym typeface="Quattrocento Sans"/>
              </a:rPr>
              <a:t>o</a:t>
            </a:r>
            <a:r>
              <a:rPr lang="tr-TR" sz="2400">
                <a:latin typeface="Quattrocento Sans"/>
                <a:ea typeface="Quattrocento Sans"/>
                <a:cs typeface="Quattrocento Sans"/>
                <a:sym typeface="Quattrocento Sans"/>
              </a:rPr>
              <a:t>)</a:t>
            </a:r>
            <a:r>
              <a:rPr b="1" lang="tr-TR" sz="2400">
                <a:latin typeface="Quattrocento Sans"/>
                <a:ea typeface="Quattrocento Sans"/>
                <a:cs typeface="Quattrocento Sans"/>
                <a:sym typeface="Quattrocento Sans"/>
              </a:rPr>
              <a:t> </a:t>
            </a:r>
            <a:r>
              <a:rPr lang="tr-TR" sz="2400">
                <a:latin typeface="Quattrocento Sans"/>
                <a:ea typeface="Quattrocento Sans"/>
                <a:cs typeface="Quattrocento Sans"/>
                <a:sym typeface="Quattrocento Sans"/>
              </a:rPr>
              <a:t>eğiktir.</a:t>
            </a:r>
            <a:endParaRPr/>
          </a:p>
        </p:txBody>
      </p:sp>
      <p:sp>
        <p:nvSpPr>
          <p:cNvPr id="129" name="Google Shape;129;p19"/>
          <p:cNvSpPr txBox="1"/>
          <p:nvPr>
            <p:ph idx="1" type="body"/>
          </p:nvPr>
        </p:nvSpPr>
        <p:spPr>
          <a:xfrm>
            <a:off x="838200" y="1484670"/>
            <a:ext cx="10515600" cy="5074391"/>
          </a:xfrm>
          <a:prstGeom prst="rect">
            <a:avLst/>
          </a:prstGeom>
          <a:noFill/>
          <a:ln>
            <a:noFill/>
          </a:ln>
        </p:spPr>
        <p:txBody>
          <a:bodyPr anchorCtr="0" anchor="t" bIns="45700" lIns="91425" spcFirstLastPara="1" rIns="91425" wrap="square" tIns="45700">
            <a:noAutofit/>
          </a:bodyPr>
          <a:lstStyle/>
          <a:p>
            <a:pPr indent="-64135" lvl="0" marL="228600" rtl="0" algn="l">
              <a:lnSpc>
                <a:spcPct val="70000"/>
              </a:lnSpc>
              <a:spcBef>
                <a:spcPts val="0"/>
              </a:spcBef>
              <a:spcAft>
                <a:spcPts val="0"/>
              </a:spcAft>
              <a:buClr>
                <a:schemeClr val="dk1"/>
              </a:buClr>
              <a:buSzPts val="2590"/>
              <a:buNone/>
            </a:pPr>
            <a:r>
              <a:t/>
            </a:r>
            <a:endParaRPr sz="2590"/>
          </a:p>
          <a:p>
            <a:pPr indent="-64135" lvl="0" marL="228600" rtl="0" algn="l">
              <a:lnSpc>
                <a:spcPct val="70000"/>
              </a:lnSpc>
              <a:spcBef>
                <a:spcPts val="1000"/>
              </a:spcBef>
              <a:spcAft>
                <a:spcPts val="0"/>
              </a:spcAft>
              <a:buClr>
                <a:schemeClr val="dk1"/>
              </a:buClr>
              <a:buSzPts val="2590"/>
              <a:buNone/>
            </a:pPr>
            <a:r>
              <a:t/>
            </a:r>
            <a:endParaRPr sz="2590"/>
          </a:p>
          <a:p>
            <a:pPr indent="-64135" lvl="0" marL="228600" rtl="0" algn="l">
              <a:lnSpc>
                <a:spcPct val="70000"/>
              </a:lnSpc>
              <a:spcBef>
                <a:spcPts val="1000"/>
              </a:spcBef>
              <a:spcAft>
                <a:spcPts val="0"/>
              </a:spcAft>
              <a:buClr>
                <a:schemeClr val="dk1"/>
              </a:buClr>
              <a:buSzPts val="2590"/>
              <a:buNone/>
            </a:pPr>
            <a:r>
              <a:t/>
            </a:r>
            <a:endParaRPr sz="2590"/>
          </a:p>
          <a:p>
            <a:pPr indent="-64135" lvl="0" marL="228600" rtl="0" algn="l">
              <a:lnSpc>
                <a:spcPct val="70000"/>
              </a:lnSpc>
              <a:spcBef>
                <a:spcPts val="1000"/>
              </a:spcBef>
              <a:spcAft>
                <a:spcPts val="0"/>
              </a:spcAft>
              <a:buClr>
                <a:schemeClr val="dk1"/>
              </a:buClr>
              <a:buSzPts val="2590"/>
              <a:buNone/>
            </a:pPr>
            <a:r>
              <a:t/>
            </a:r>
            <a:endParaRPr sz="2590"/>
          </a:p>
          <a:p>
            <a:pPr indent="-64135" lvl="0" marL="228600" rtl="0" algn="l">
              <a:lnSpc>
                <a:spcPct val="70000"/>
              </a:lnSpc>
              <a:spcBef>
                <a:spcPts val="1000"/>
              </a:spcBef>
              <a:spcAft>
                <a:spcPts val="0"/>
              </a:spcAft>
              <a:buClr>
                <a:schemeClr val="dk1"/>
              </a:buClr>
              <a:buSzPts val="2590"/>
              <a:buNone/>
            </a:pPr>
            <a:r>
              <a:t/>
            </a:r>
            <a:endParaRPr sz="2590"/>
          </a:p>
          <a:p>
            <a:pPr indent="-64135" lvl="0" marL="228600" rtl="0" algn="l">
              <a:lnSpc>
                <a:spcPct val="70000"/>
              </a:lnSpc>
              <a:spcBef>
                <a:spcPts val="1000"/>
              </a:spcBef>
              <a:spcAft>
                <a:spcPts val="0"/>
              </a:spcAft>
              <a:buClr>
                <a:schemeClr val="dk1"/>
              </a:buClr>
              <a:buSzPts val="2590"/>
              <a:buNone/>
            </a:pPr>
            <a:r>
              <a:t/>
            </a:r>
            <a:endParaRPr sz="2590"/>
          </a:p>
          <a:p>
            <a:pPr indent="0" lvl="0" marL="0" rtl="0" algn="l">
              <a:lnSpc>
                <a:spcPct val="70000"/>
              </a:lnSpc>
              <a:spcBef>
                <a:spcPts val="1000"/>
              </a:spcBef>
              <a:spcAft>
                <a:spcPts val="0"/>
              </a:spcAft>
              <a:buClr>
                <a:schemeClr val="dk1"/>
              </a:buClr>
              <a:buSzPts val="2590"/>
              <a:buNone/>
            </a:pPr>
            <a:r>
              <a:t/>
            </a:r>
            <a:endParaRPr sz="2590"/>
          </a:p>
          <a:p>
            <a:pPr indent="0" lvl="0" marL="0" rtl="0" algn="l">
              <a:lnSpc>
                <a:spcPct val="70000"/>
              </a:lnSpc>
              <a:spcBef>
                <a:spcPts val="1000"/>
              </a:spcBef>
              <a:spcAft>
                <a:spcPts val="0"/>
              </a:spcAft>
              <a:buClr>
                <a:schemeClr val="dk1"/>
              </a:buClr>
              <a:buSzPts val="2405"/>
              <a:buNone/>
            </a:pPr>
            <a:r>
              <a:t/>
            </a:r>
            <a:endParaRPr sz="2405">
              <a:latin typeface="Quattrocento Sans"/>
              <a:ea typeface="Quattrocento Sans"/>
              <a:cs typeface="Quattrocento Sans"/>
              <a:sym typeface="Quattrocento Sans"/>
            </a:endParaRPr>
          </a:p>
          <a:p>
            <a:pPr indent="0" lvl="0" marL="0" rtl="0" algn="l">
              <a:lnSpc>
                <a:spcPct val="70000"/>
              </a:lnSpc>
              <a:spcBef>
                <a:spcPts val="1000"/>
              </a:spcBef>
              <a:spcAft>
                <a:spcPts val="0"/>
              </a:spcAft>
              <a:buClr>
                <a:schemeClr val="dk1"/>
              </a:buClr>
              <a:buSzPts val="2405"/>
              <a:buNone/>
            </a:pPr>
            <a:r>
              <a:rPr lang="tr-TR" sz="2405">
                <a:latin typeface="Quattrocento Sans"/>
                <a:ea typeface="Quattrocento Sans"/>
                <a:cs typeface="Quattrocento Sans"/>
                <a:sym typeface="Quattrocento Sans"/>
              </a:rPr>
              <a:t>Bu iki durum</a:t>
            </a:r>
            <a:endParaRPr/>
          </a:p>
          <a:p>
            <a:pPr indent="-228600" lvl="0" marL="228600" rtl="0" algn="l">
              <a:lnSpc>
                <a:spcPct val="70000"/>
              </a:lnSpc>
              <a:spcBef>
                <a:spcPts val="1000"/>
              </a:spcBef>
              <a:spcAft>
                <a:spcPts val="0"/>
              </a:spcAft>
              <a:buClr>
                <a:srgbClr val="FF0000"/>
              </a:buClr>
              <a:buSzPts val="2405"/>
              <a:buFont typeface="Noto Sans Symbols"/>
              <a:buChar char="❖"/>
            </a:pPr>
            <a:r>
              <a:rPr lang="tr-TR" sz="2405">
                <a:solidFill>
                  <a:srgbClr val="FF0000"/>
                </a:solidFill>
                <a:latin typeface="Quattrocento Sans"/>
                <a:ea typeface="Quattrocento Sans"/>
                <a:cs typeface="Quattrocento Sans"/>
                <a:sym typeface="Quattrocento Sans"/>
              </a:rPr>
              <a:t>Mevsimlerin oluşmasına </a:t>
            </a:r>
            <a:endParaRPr/>
          </a:p>
          <a:p>
            <a:pPr indent="-228600" lvl="0" marL="228600" rtl="0" algn="l">
              <a:lnSpc>
                <a:spcPct val="70000"/>
              </a:lnSpc>
              <a:spcBef>
                <a:spcPts val="1000"/>
              </a:spcBef>
              <a:spcAft>
                <a:spcPts val="0"/>
              </a:spcAft>
              <a:buClr>
                <a:srgbClr val="FF0000"/>
              </a:buClr>
              <a:buSzPts val="2405"/>
              <a:buFont typeface="Noto Sans Symbols"/>
              <a:buChar char="❖"/>
            </a:pPr>
            <a:r>
              <a:rPr lang="tr-TR" sz="2405">
                <a:solidFill>
                  <a:srgbClr val="FF0000"/>
                </a:solidFill>
                <a:latin typeface="Quattrocento Sans"/>
                <a:ea typeface="Quattrocento Sans"/>
                <a:cs typeface="Quattrocento Sans"/>
                <a:sym typeface="Quattrocento Sans"/>
              </a:rPr>
              <a:t>Mevsimler arasında sıcaklık farkı oluşmasına </a:t>
            </a:r>
            <a:endParaRPr sz="2405">
              <a:latin typeface="Quattrocento Sans"/>
              <a:ea typeface="Quattrocento Sans"/>
              <a:cs typeface="Quattrocento Sans"/>
              <a:sym typeface="Quattrocento Sans"/>
            </a:endParaRPr>
          </a:p>
          <a:p>
            <a:pPr indent="-228600" lvl="0" marL="228600" rtl="0" algn="l">
              <a:lnSpc>
                <a:spcPct val="70000"/>
              </a:lnSpc>
              <a:spcBef>
                <a:spcPts val="1000"/>
              </a:spcBef>
              <a:spcAft>
                <a:spcPts val="0"/>
              </a:spcAft>
              <a:buClr>
                <a:srgbClr val="FF0000"/>
              </a:buClr>
              <a:buSzPts val="2405"/>
              <a:buFont typeface="Noto Sans Symbols"/>
              <a:buChar char="❖"/>
            </a:pPr>
            <a:r>
              <a:rPr lang="tr-TR" sz="2405">
                <a:solidFill>
                  <a:srgbClr val="FF0000"/>
                </a:solidFill>
                <a:latin typeface="Quattrocento Sans"/>
                <a:ea typeface="Quattrocento Sans"/>
                <a:cs typeface="Quattrocento Sans"/>
                <a:sym typeface="Quattrocento Sans"/>
              </a:rPr>
              <a:t>Farklı bölgelerde gündüz-gece süresinin farklı olmasına sebep olur.</a:t>
            </a:r>
            <a:endParaRPr/>
          </a:p>
          <a:p>
            <a:pPr indent="-64135" lvl="0" marL="228600" rtl="0" algn="l">
              <a:lnSpc>
                <a:spcPct val="70000"/>
              </a:lnSpc>
              <a:spcBef>
                <a:spcPts val="1000"/>
              </a:spcBef>
              <a:spcAft>
                <a:spcPts val="0"/>
              </a:spcAft>
              <a:buClr>
                <a:schemeClr val="dk1"/>
              </a:buClr>
              <a:buSzPts val="2590"/>
              <a:buNone/>
            </a:pPr>
            <a:r>
              <a:t/>
            </a:r>
            <a:endParaRPr sz="2590"/>
          </a:p>
        </p:txBody>
      </p:sp>
      <p:pic>
        <p:nvPicPr>
          <p:cNvPr id="130" name="Google Shape;130;p19"/>
          <p:cNvPicPr preferRelativeResize="0"/>
          <p:nvPr/>
        </p:nvPicPr>
        <p:blipFill rotWithShape="1">
          <a:blip r:embed="rId3">
            <a:alphaModFix/>
          </a:blip>
          <a:srcRect b="0" l="0" r="0" t="0"/>
          <a:stretch/>
        </p:blipFill>
        <p:spPr>
          <a:xfrm>
            <a:off x="677559" y="1484671"/>
            <a:ext cx="3779780" cy="2670279"/>
          </a:xfrm>
          <a:prstGeom prst="rect">
            <a:avLst/>
          </a:prstGeom>
          <a:noFill/>
          <a:ln>
            <a:noFill/>
          </a:ln>
        </p:spPr>
      </p:pic>
      <p:sp>
        <p:nvSpPr>
          <p:cNvPr id="131" name="Google Shape;131;p19"/>
          <p:cNvSpPr/>
          <p:nvPr/>
        </p:nvSpPr>
        <p:spPr>
          <a:xfrm>
            <a:off x="4349579" y="1484670"/>
            <a:ext cx="321283" cy="2670279"/>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32" name="Google Shape;132;p19"/>
          <p:cNvPicPr preferRelativeResize="0"/>
          <p:nvPr/>
        </p:nvPicPr>
        <p:blipFill rotWithShape="1">
          <a:blip r:embed="rId4">
            <a:alphaModFix/>
          </a:blip>
          <a:srcRect b="0" l="0" r="0" t="0"/>
          <a:stretch/>
        </p:blipFill>
        <p:spPr>
          <a:xfrm>
            <a:off x="5279065" y="2297567"/>
            <a:ext cx="816935" cy="847417"/>
          </a:xfrm>
          <a:prstGeom prst="rect">
            <a:avLst/>
          </a:prstGeom>
          <a:noFill/>
          <a:ln>
            <a:noFill/>
          </a:ln>
        </p:spPr>
      </p:pic>
      <p:sp>
        <p:nvSpPr>
          <p:cNvPr id="133" name="Google Shape;133;p19"/>
          <p:cNvSpPr txBox="1"/>
          <p:nvPr/>
        </p:nvSpPr>
        <p:spPr>
          <a:xfrm>
            <a:off x="6116000" y="2367332"/>
            <a:ext cx="5464279" cy="707886"/>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tr-TR" sz="2000">
                <a:solidFill>
                  <a:srgbClr val="FF0000"/>
                </a:solidFill>
                <a:latin typeface="Quattrocento Sans"/>
                <a:ea typeface="Quattrocento Sans"/>
                <a:cs typeface="Quattrocento Sans"/>
                <a:sym typeface="Quattrocento Sans"/>
              </a:rPr>
              <a:t>Eksen, kuzey ve güney kutuplarını birleştiren hayali çizgidir</a:t>
            </a:r>
            <a:r>
              <a:rPr lang="tr-TR" sz="1800">
                <a:solidFill>
                  <a:schemeClr val="dk1"/>
                </a:solidFill>
                <a:latin typeface="Quattrocento Sans"/>
                <a:ea typeface="Quattrocento Sans"/>
                <a:cs typeface="Quattrocento Sans"/>
                <a:sym typeface="Quattrocento Sans"/>
              </a:rPr>
              <a:t>.</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pic>
        <p:nvPicPr>
          <p:cNvPr descr="bandicam 2020-08-24 09-00-02-101" id="138" name="Google Shape;138;p20"/>
          <p:cNvPicPr preferRelativeResize="0"/>
          <p:nvPr/>
        </p:nvPicPr>
        <p:blipFill rotWithShape="1">
          <a:blip r:embed="rId3">
            <a:alphaModFix/>
          </a:blip>
          <a:srcRect b="0" l="0" r="0" t="0"/>
          <a:stretch/>
        </p:blipFill>
        <p:spPr>
          <a:xfrm>
            <a:off x="0" y="687388"/>
            <a:ext cx="12192000" cy="54832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pic>
        <p:nvPicPr>
          <p:cNvPr descr="bandicam 2020-08-24 09-00-05-046" id="143" name="Google Shape;143;p21"/>
          <p:cNvPicPr preferRelativeResize="0"/>
          <p:nvPr/>
        </p:nvPicPr>
        <p:blipFill rotWithShape="1">
          <a:blip r:embed="rId3">
            <a:alphaModFix/>
          </a:blip>
          <a:srcRect b="0" l="0" r="0" t="0"/>
          <a:stretch/>
        </p:blipFill>
        <p:spPr>
          <a:xfrm>
            <a:off x="0" y="687388"/>
            <a:ext cx="12192000" cy="54832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eması">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eması">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