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3" r:id="rId3"/>
    <p:sldId id="538" r:id="rId4"/>
    <p:sldId id="539" r:id="rId5"/>
    <p:sldId id="540" r:id="rId6"/>
    <p:sldId id="541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542" r:id="rId19"/>
    <p:sldId id="557" r:id="rId20"/>
    <p:sldId id="558" r:id="rId21"/>
    <p:sldId id="559" r:id="rId22"/>
    <p:sldId id="560" r:id="rId23"/>
    <p:sldId id="561" r:id="rId24"/>
    <p:sldId id="568" r:id="rId25"/>
    <p:sldId id="569" r:id="rId26"/>
    <p:sldId id="543" r:id="rId27"/>
    <p:sldId id="544" r:id="rId28"/>
    <p:sldId id="562" r:id="rId29"/>
    <p:sldId id="563" r:id="rId30"/>
    <p:sldId id="564" r:id="rId31"/>
    <p:sldId id="565" r:id="rId32"/>
    <p:sldId id="545" r:id="rId33"/>
    <p:sldId id="546" r:id="rId34"/>
    <p:sldId id="547" r:id="rId35"/>
    <p:sldId id="548" r:id="rId36"/>
    <p:sldId id="549" r:id="rId37"/>
    <p:sldId id="566" r:id="rId38"/>
    <p:sldId id="567" r:id="rId39"/>
    <p:sldId id="301" r:id="rId40"/>
    <p:sldId id="518" r:id="rId41"/>
    <p:sldId id="475" r:id="rId42"/>
    <p:sldId id="345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33" r:id="rId58"/>
    <p:sldId id="534" r:id="rId59"/>
    <p:sldId id="535" r:id="rId60"/>
    <p:sldId id="536" r:id="rId61"/>
    <p:sldId id="537" r:id="rId62"/>
    <p:sldId id="314" r:id="rId6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8B032-5E98-4C31-A7B2-492B52B5F075}" v="37" dt="2022-02-10T16:11:47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F74CA-3CE8-4DA0-890F-65A01513E9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6ADC05-3FAE-4A65-9CA1-447709639095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</a:rPr>
            <a:t>HAL DEĞİŞİM ISILARI</a:t>
          </a:r>
          <a:endParaRPr lang="en-US" sz="2800" b="1" dirty="0">
            <a:solidFill>
              <a:schemeClr val="tx1"/>
            </a:solidFill>
          </a:endParaRPr>
        </a:p>
      </dgm:t>
    </dgm:pt>
    <dgm:pt modelId="{7BD57AD7-90E9-4637-AD32-F7D289115B15}" type="parTrans" cxnId="{FE9815D7-0254-4934-9180-21E375E8CE86}">
      <dgm:prSet/>
      <dgm:spPr/>
      <dgm:t>
        <a:bodyPr/>
        <a:lstStyle/>
        <a:p>
          <a:endParaRPr lang="en-US"/>
        </a:p>
      </dgm:t>
    </dgm:pt>
    <dgm:pt modelId="{B2B9A97C-6143-4826-A02F-F8A9F4546588}" type="sibTrans" cxnId="{FE9815D7-0254-4934-9180-21E375E8CE86}">
      <dgm:prSet/>
      <dgm:spPr/>
      <dgm:t>
        <a:bodyPr/>
        <a:lstStyle/>
        <a:p>
          <a:endParaRPr lang="en-US"/>
        </a:p>
      </dgm:t>
    </dgm:pt>
    <dgm:pt modelId="{FD1696C9-90E5-4E4A-8198-B417457C513F}">
      <dgm:prSet/>
      <dgm:spPr/>
      <dgm:t>
        <a:bodyPr/>
        <a:lstStyle/>
        <a:p>
          <a:r>
            <a:rPr lang="tr-TR"/>
            <a:t>Hal değişim ısıları maddenin ayırt edici özelliklerinden biridir.</a:t>
          </a:r>
          <a:endParaRPr lang="en-US"/>
        </a:p>
      </dgm:t>
    </dgm:pt>
    <dgm:pt modelId="{9C3A7F44-0871-47A0-B878-E8105A651A95}" type="parTrans" cxnId="{7F6F2DA1-3A8D-42CA-B8F4-260FD5D78D88}">
      <dgm:prSet/>
      <dgm:spPr/>
      <dgm:t>
        <a:bodyPr/>
        <a:lstStyle/>
        <a:p>
          <a:endParaRPr lang="en-US"/>
        </a:p>
      </dgm:t>
    </dgm:pt>
    <dgm:pt modelId="{9CC81C06-BEDD-43AF-8EDB-312E39F62B41}" type="sibTrans" cxnId="{7F6F2DA1-3A8D-42CA-B8F4-260FD5D78D88}">
      <dgm:prSet/>
      <dgm:spPr/>
      <dgm:t>
        <a:bodyPr/>
        <a:lstStyle/>
        <a:p>
          <a:endParaRPr lang="en-US"/>
        </a:p>
      </dgm:t>
    </dgm:pt>
    <dgm:pt modelId="{2F9BE010-C490-4B65-9E15-27DA022157C0}">
      <dgm:prSet/>
      <dgm:spPr/>
      <dgm:t>
        <a:bodyPr/>
        <a:lstStyle/>
        <a:p>
          <a:r>
            <a:rPr lang="tr-TR"/>
            <a:t>Hal değişim ısıları “L “ ile gösterilir.</a:t>
          </a:r>
          <a:endParaRPr lang="en-US"/>
        </a:p>
      </dgm:t>
    </dgm:pt>
    <dgm:pt modelId="{720261C6-AC32-4F6F-A990-18167151B4DF}" type="parTrans" cxnId="{2995EE9C-E402-413E-A038-0AF04DD97275}">
      <dgm:prSet/>
      <dgm:spPr/>
      <dgm:t>
        <a:bodyPr/>
        <a:lstStyle/>
        <a:p>
          <a:endParaRPr lang="en-US"/>
        </a:p>
      </dgm:t>
    </dgm:pt>
    <dgm:pt modelId="{102A121E-3E4B-4DA2-A9AC-2A32A2BDD3DE}" type="sibTrans" cxnId="{2995EE9C-E402-413E-A038-0AF04DD97275}">
      <dgm:prSet/>
      <dgm:spPr/>
      <dgm:t>
        <a:bodyPr/>
        <a:lstStyle/>
        <a:p>
          <a:endParaRPr lang="en-US"/>
        </a:p>
      </dgm:t>
    </dgm:pt>
    <dgm:pt modelId="{4D49FB11-5688-44A5-A83B-73D0A7D709DE}">
      <dgm:prSet/>
      <dgm:spPr/>
      <dgm:t>
        <a:bodyPr/>
        <a:lstStyle/>
        <a:p>
          <a:r>
            <a:rPr lang="tr-TR"/>
            <a:t>Birimi J/g 'dır.</a:t>
          </a:r>
          <a:endParaRPr lang="en-US"/>
        </a:p>
      </dgm:t>
    </dgm:pt>
    <dgm:pt modelId="{91F83FA4-C909-4AF0-B79E-673E179DE6BC}" type="parTrans" cxnId="{94D16835-57D2-4864-AFD1-E95C5333CD6C}">
      <dgm:prSet/>
      <dgm:spPr/>
      <dgm:t>
        <a:bodyPr/>
        <a:lstStyle/>
        <a:p>
          <a:endParaRPr lang="en-US"/>
        </a:p>
      </dgm:t>
    </dgm:pt>
    <dgm:pt modelId="{34C7A910-43E7-44E6-96D6-29C2EE251E6B}" type="sibTrans" cxnId="{94D16835-57D2-4864-AFD1-E95C5333CD6C}">
      <dgm:prSet/>
      <dgm:spPr/>
      <dgm:t>
        <a:bodyPr/>
        <a:lstStyle/>
        <a:p>
          <a:endParaRPr lang="en-US"/>
        </a:p>
      </dgm:t>
    </dgm:pt>
    <dgm:pt modelId="{4F721235-6E9E-4F4D-BA94-1F519389822F}" type="pres">
      <dgm:prSet presAssocID="{C1BF74CA-3CE8-4DA0-890F-65A01513E94D}" presName="outerComposite" presStyleCnt="0">
        <dgm:presLayoutVars>
          <dgm:chMax val="5"/>
          <dgm:dir/>
          <dgm:resizeHandles val="exact"/>
        </dgm:presLayoutVars>
      </dgm:prSet>
      <dgm:spPr/>
    </dgm:pt>
    <dgm:pt modelId="{9E02B8F2-2456-4E72-8E5B-324500F4B275}" type="pres">
      <dgm:prSet presAssocID="{C1BF74CA-3CE8-4DA0-890F-65A01513E94D}" presName="dummyMaxCanvas" presStyleCnt="0">
        <dgm:presLayoutVars/>
      </dgm:prSet>
      <dgm:spPr/>
    </dgm:pt>
    <dgm:pt modelId="{2B56F7E1-5E2F-460E-8527-01EA60868826}" type="pres">
      <dgm:prSet presAssocID="{C1BF74CA-3CE8-4DA0-890F-65A01513E94D}" presName="FourNodes_1" presStyleLbl="node1" presStyleIdx="0" presStyleCnt="4">
        <dgm:presLayoutVars>
          <dgm:bulletEnabled val="1"/>
        </dgm:presLayoutVars>
      </dgm:prSet>
      <dgm:spPr/>
    </dgm:pt>
    <dgm:pt modelId="{B1258A29-8015-414F-84EF-75F3A2CE8A1B}" type="pres">
      <dgm:prSet presAssocID="{C1BF74CA-3CE8-4DA0-890F-65A01513E94D}" presName="FourNodes_2" presStyleLbl="node1" presStyleIdx="1" presStyleCnt="4">
        <dgm:presLayoutVars>
          <dgm:bulletEnabled val="1"/>
        </dgm:presLayoutVars>
      </dgm:prSet>
      <dgm:spPr/>
    </dgm:pt>
    <dgm:pt modelId="{61FDD7F5-B6A6-46F5-B11C-0848F7112DD6}" type="pres">
      <dgm:prSet presAssocID="{C1BF74CA-3CE8-4DA0-890F-65A01513E94D}" presName="FourNodes_3" presStyleLbl="node1" presStyleIdx="2" presStyleCnt="4">
        <dgm:presLayoutVars>
          <dgm:bulletEnabled val="1"/>
        </dgm:presLayoutVars>
      </dgm:prSet>
      <dgm:spPr/>
    </dgm:pt>
    <dgm:pt modelId="{9C23A42F-655B-4D68-85E4-A6023FCA5714}" type="pres">
      <dgm:prSet presAssocID="{C1BF74CA-3CE8-4DA0-890F-65A01513E94D}" presName="FourNodes_4" presStyleLbl="node1" presStyleIdx="3" presStyleCnt="4">
        <dgm:presLayoutVars>
          <dgm:bulletEnabled val="1"/>
        </dgm:presLayoutVars>
      </dgm:prSet>
      <dgm:spPr/>
    </dgm:pt>
    <dgm:pt modelId="{0DDE5FF8-D6FE-44DF-B73F-63BF461B5335}" type="pres">
      <dgm:prSet presAssocID="{C1BF74CA-3CE8-4DA0-890F-65A01513E94D}" presName="FourConn_1-2" presStyleLbl="fgAccFollowNode1" presStyleIdx="0" presStyleCnt="3">
        <dgm:presLayoutVars>
          <dgm:bulletEnabled val="1"/>
        </dgm:presLayoutVars>
      </dgm:prSet>
      <dgm:spPr/>
    </dgm:pt>
    <dgm:pt modelId="{CC7EDFD9-CF9D-4D7F-9432-6761E7D59B12}" type="pres">
      <dgm:prSet presAssocID="{C1BF74CA-3CE8-4DA0-890F-65A01513E94D}" presName="FourConn_2-3" presStyleLbl="fgAccFollowNode1" presStyleIdx="1" presStyleCnt="3">
        <dgm:presLayoutVars>
          <dgm:bulletEnabled val="1"/>
        </dgm:presLayoutVars>
      </dgm:prSet>
      <dgm:spPr/>
    </dgm:pt>
    <dgm:pt modelId="{E968BB23-4D3E-4244-BFCB-DD78D0B8DDF4}" type="pres">
      <dgm:prSet presAssocID="{C1BF74CA-3CE8-4DA0-890F-65A01513E94D}" presName="FourConn_3-4" presStyleLbl="fgAccFollowNode1" presStyleIdx="2" presStyleCnt="3">
        <dgm:presLayoutVars>
          <dgm:bulletEnabled val="1"/>
        </dgm:presLayoutVars>
      </dgm:prSet>
      <dgm:spPr/>
    </dgm:pt>
    <dgm:pt modelId="{3D3BC8F9-B4BF-4845-86F5-CAE292136FBF}" type="pres">
      <dgm:prSet presAssocID="{C1BF74CA-3CE8-4DA0-890F-65A01513E94D}" presName="FourNodes_1_text" presStyleLbl="node1" presStyleIdx="3" presStyleCnt="4">
        <dgm:presLayoutVars>
          <dgm:bulletEnabled val="1"/>
        </dgm:presLayoutVars>
      </dgm:prSet>
      <dgm:spPr/>
    </dgm:pt>
    <dgm:pt modelId="{1D02DF4B-6337-4A2A-A88B-559827D25226}" type="pres">
      <dgm:prSet presAssocID="{C1BF74CA-3CE8-4DA0-890F-65A01513E94D}" presName="FourNodes_2_text" presStyleLbl="node1" presStyleIdx="3" presStyleCnt="4">
        <dgm:presLayoutVars>
          <dgm:bulletEnabled val="1"/>
        </dgm:presLayoutVars>
      </dgm:prSet>
      <dgm:spPr/>
    </dgm:pt>
    <dgm:pt modelId="{D3B046F2-0EFA-47DD-88AA-3EBFC09526A9}" type="pres">
      <dgm:prSet presAssocID="{C1BF74CA-3CE8-4DA0-890F-65A01513E94D}" presName="FourNodes_3_text" presStyleLbl="node1" presStyleIdx="3" presStyleCnt="4">
        <dgm:presLayoutVars>
          <dgm:bulletEnabled val="1"/>
        </dgm:presLayoutVars>
      </dgm:prSet>
      <dgm:spPr/>
    </dgm:pt>
    <dgm:pt modelId="{BCA094BB-171C-4427-801E-60B135B7EB6F}" type="pres">
      <dgm:prSet presAssocID="{C1BF74CA-3CE8-4DA0-890F-65A01513E9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58DD110-2E18-4798-BBE0-BBEEB22E33F3}" type="presOf" srcId="{2F9BE010-C490-4B65-9E15-27DA022157C0}" destId="{61FDD7F5-B6A6-46F5-B11C-0848F7112DD6}" srcOrd="0" destOrd="0" presId="urn:microsoft.com/office/officeart/2005/8/layout/vProcess5"/>
    <dgm:cxn modelId="{0F8B8728-40C3-4433-B049-8500F6BF79D0}" type="presOf" srcId="{FD1696C9-90E5-4E4A-8198-B417457C513F}" destId="{B1258A29-8015-414F-84EF-75F3A2CE8A1B}" srcOrd="0" destOrd="0" presId="urn:microsoft.com/office/officeart/2005/8/layout/vProcess5"/>
    <dgm:cxn modelId="{94D16835-57D2-4864-AFD1-E95C5333CD6C}" srcId="{C1BF74CA-3CE8-4DA0-890F-65A01513E94D}" destId="{4D49FB11-5688-44A5-A83B-73D0A7D709DE}" srcOrd="3" destOrd="0" parTransId="{91F83FA4-C909-4AF0-B79E-673E179DE6BC}" sibTransId="{34C7A910-43E7-44E6-96D6-29C2EE251E6B}"/>
    <dgm:cxn modelId="{3F8AE94B-B898-4CD9-A1D8-8F91D4622F8F}" type="presOf" srcId="{102A121E-3E4B-4DA2-A9AC-2A32A2BDD3DE}" destId="{E968BB23-4D3E-4244-BFCB-DD78D0B8DDF4}" srcOrd="0" destOrd="0" presId="urn:microsoft.com/office/officeart/2005/8/layout/vProcess5"/>
    <dgm:cxn modelId="{5F09B26F-FA5E-42DA-9220-2A32484731D6}" type="presOf" srcId="{FD1696C9-90E5-4E4A-8198-B417457C513F}" destId="{1D02DF4B-6337-4A2A-A88B-559827D25226}" srcOrd="1" destOrd="0" presId="urn:microsoft.com/office/officeart/2005/8/layout/vProcess5"/>
    <dgm:cxn modelId="{8BF32A57-73CE-403A-8C10-6B64E7CDD9CE}" type="presOf" srcId="{C1BF74CA-3CE8-4DA0-890F-65A01513E94D}" destId="{4F721235-6E9E-4F4D-BA94-1F519389822F}" srcOrd="0" destOrd="0" presId="urn:microsoft.com/office/officeart/2005/8/layout/vProcess5"/>
    <dgm:cxn modelId="{125D5478-B2FB-4DF5-A0A1-E013F7B1F1A2}" type="presOf" srcId="{4D49FB11-5688-44A5-A83B-73D0A7D709DE}" destId="{BCA094BB-171C-4427-801E-60B135B7EB6F}" srcOrd="1" destOrd="0" presId="urn:microsoft.com/office/officeart/2005/8/layout/vProcess5"/>
    <dgm:cxn modelId="{E0339E7E-AA40-40C1-BCF3-D53A8D80271F}" type="presOf" srcId="{9CC81C06-BEDD-43AF-8EDB-312E39F62B41}" destId="{CC7EDFD9-CF9D-4D7F-9432-6761E7D59B12}" srcOrd="0" destOrd="0" presId="urn:microsoft.com/office/officeart/2005/8/layout/vProcess5"/>
    <dgm:cxn modelId="{42CAB198-46B6-4719-8356-94017D692E14}" type="presOf" srcId="{2F9BE010-C490-4B65-9E15-27DA022157C0}" destId="{D3B046F2-0EFA-47DD-88AA-3EBFC09526A9}" srcOrd="1" destOrd="0" presId="urn:microsoft.com/office/officeart/2005/8/layout/vProcess5"/>
    <dgm:cxn modelId="{2995EE9C-E402-413E-A038-0AF04DD97275}" srcId="{C1BF74CA-3CE8-4DA0-890F-65A01513E94D}" destId="{2F9BE010-C490-4B65-9E15-27DA022157C0}" srcOrd="2" destOrd="0" parTransId="{720261C6-AC32-4F6F-A990-18167151B4DF}" sibTransId="{102A121E-3E4B-4DA2-A9AC-2A32A2BDD3DE}"/>
    <dgm:cxn modelId="{7F6F2DA1-3A8D-42CA-B8F4-260FD5D78D88}" srcId="{C1BF74CA-3CE8-4DA0-890F-65A01513E94D}" destId="{FD1696C9-90E5-4E4A-8198-B417457C513F}" srcOrd="1" destOrd="0" parTransId="{9C3A7F44-0871-47A0-B878-E8105A651A95}" sibTransId="{9CC81C06-BEDD-43AF-8EDB-312E39F62B41}"/>
    <dgm:cxn modelId="{6AD3E6A5-EA54-4B65-B93C-A46EA8D662BF}" type="presOf" srcId="{4D49FB11-5688-44A5-A83B-73D0A7D709DE}" destId="{9C23A42F-655B-4D68-85E4-A6023FCA5714}" srcOrd="0" destOrd="0" presId="urn:microsoft.com/office/officeart/2005/8/layout/vProcess5"/>
    <dgm:cxn modelId="{9A5048C3-4603-4862-A641-2CD6EE398ECD}" type="presOf" srcId="{B2B9A97C-6143-4826-A02F-F8A9F4546588}" destId="{0DDE5FF8-D6FE-44DF-B73F-63BF461B5335}" srcOrd="0" destOrd="0" presId="urn:microsoft.com/office/officeart/2005/8/layout/vProcess5"/>
    <dgm:cxn modelId="{D110BCCD-7960-4122-BA01-3A2B02BB55B2}" type="presOf" srcId="{1C6ADC05-3FAE-4A65-9CA1-447709639095}" destId="{2B56F7E1-5E2F-460E-8527-01EA60868826}" srcOrd="0" destOrd="0" presId="urn:microsoft.com/office/officeart/2005/8/layout/vProcess5"/>
    <dgm:cxn modelId="{FE9815D7-0254-4934-9180-21E375E8CE86}" srcId="{C1BF74CA-3CE8-4DA0-890F-65A01513E94D}" destId="{1C6ADC05-3FAE-4A65-9CA1-447709639095}" srcOrd="0" destOrd="0" parTransId="{7BD57AD7-90E9-4637-AD32-F7D289115B15}" sibTransId="{B2B9A97C-6143-4826-A02F-F8A9F4546588}"/>
    <dgm:cxn modelId="{FEE974F6-1423-4920-9DCC-FB7139A36251}" type="presOf" srcId="{1C6ADC05-3FAE-4A65-9CA1-447709639095}" destId="{3D3BC8F9-B4BF-4845-86F5-CAE292136FBF}" srcOrd="1" destOrd="0" presId="urn:microsoft.com/office/officeart/2005/8/layout/vProcess5"/>
    <dgm:cxn modelId="{B209CD00-5244-4964-9791-11F6D6C92414}" type="presParOf" srcId="{4F721235-6E9E-4F4D-BA94-1F519389822F}" destId="{9E02B8F2-2456-4E72-8E5B-324500F4B275}" srcOrd="0" destOrd="0" presId="urn:microsoft.com/office/officeart/2005/8/layout/vProcess5"/>
    <dgm:cxn modelId="{442439F7-9D65-4F18-B3C4-ABCBE6AFFDFB}" type="presParOf" srcId="{4F721235-6E9E-4F4D-BA94-1F519389822F}" destId="{2B56F7E1-5E2F-460E-8527-01EA60868826}" srcOrd="1" destOrd="0" presId="urn:microsoft.com/office/officeart/2005/8/layout/vProcess5"/>
    <dgm:cxn modelId="{BE502744-B0F0-45A4-813D-4BF7FE474D3E}" type="presParOf" srcId="{4F721235-6E9E-4F4D-BA94-1F519389822F}" destId="{B1258A29-8015-414F-84EF-75F3A2CE8A1B}" srcOrd="2" destOrd="0" presId="urn:microsoft.com/office/officeart/2005/8/layout/vProcess5"/>
    <dgm:cxn modelId="{08063065-A101-42FD-94DF-E5C96EEB7D0A}" type="presParOf" srcId="{4F721235-6E9E-4F4D-BA94-1F519389822F}" destId="{61FDD7F5-B6A6-46F5-B11C-0848F7112DD6}" srcOrd="3" destOrd="0" presId="urn:microsoft.com/office/officeart/2005/8/layout/vProcess5"/>
    <dgm:cxn modelId="{E3466111-E8F6-4ADB-9A47-7C99C6849C44}" type="presParOf" srcId="{4F721235-6E9E-4F4D-BA94-1F519389822F}" destId="{9C23A42F-655B-4D68-85E4-A6023FCA5714}" srcOrd="4" destOrd="0" presId="urn:microsoft.com/office/officeart/2005/8/layout/vProcess5"/>
    <dgm:cxn modelId="{F396AE60-C2A9-418D-89AB-8FAA7E83395D}" type="presParOf" srcId="{4F721235-6E9E-4F4D-BA94-1F519389822F}" destId="{0DDE5FF8-D6FE-44DF-B73F-63BF461B5335}" srcOrd="5" destOrd="0" presId="urn:microsoft.com/office/officeart/2005/8/layout/vProcess5"/>
    <dgm:cxn modelId="{4A2C7878-218C-41C6-AD45-A76B2DF0F101}" type="presParOf" srcId="{4F721235-6E9E-4F4D-BA94-1F519389822F}" destId="{CC7EDFD9-CF9D-4D7F-9432-6761E7D59B12}" srcOrd="6" destOrd="0" presId="urn:microsoft.com/office/officeart/2005/8/layout/vProcess5"/>
    <dgm:cxn modelId="{AD89F62C-6106-4216-834C-F6A7C2B3D350}" type="presParOf" srcId="{4F721235-6E9E-4F4D-BA94-1F519389822F}" destId="{E968BB23-4D3E-4244-BFCB-DD78D0B8DDF4}" srcOrd="7" destOrd="0" presId="urn:microsoft.com/office/officeart/2005/8/layout/vProcess5"/>
    <dgm:cxn modelId="{4092F165-CEBA-421A-A50C-16FAEAEE4A0C}" type="presParOf" srcId="{4F721235-6E9E-4F4D-BA94-1F519389822F}" destId="{3D3BC8F9-B4BF-4845-86F5-CAE292136FBF}" srcOrd="8" destOrd="0" presId="urn:microsoft.com/office/officeart/2005/8/layout/vProcess5"/>
    <dgm:cxn modelId="{A7118CA6-BEC9-414F-9E69-C7B5FB5873A4}" type="presParOf" srcId="{4F721235-6E9E-4F4D-BA94-1F519389822F}" destId="{1D02DF4B-6337-4A2A-A88B-559827D25226}" srcOrd="9" destOrd="0" presId="urn:microsoft.com/office/officeart/2005/8/layout/vProcess5"/>
    <dgm:cxn modelId="{16DF4E1D-7E5E-470B-9D39-2924C95D43C0}" type="presParOf" srcId="{4F721235-6E9E-4F4D-BA94-1F519389822F}" destId="{D3B046F2-0EFA-47DD-88AA-3EBFC09526A9}" srcOrd="10" destOrd="0" presId="urn:microsoft.com/office/officeart/2005/8/layout/vProcess5"/>
    <dgm:cxn modelId="{F6202085-3CD5-47B9-A8C4-21EB2D8714EB}" type="presParOf" srcId="{4F721235-6E9E-4F4D-BA94-1F519389822F}" destId="{BCA094BB-171C-4427-801E-60B135B7EB6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47FAF-1942-4146-BA79-687D898DD34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61B3E4-92EC-4FDF-B2EC-CAB6980ED7BD}">
      <dgm:prSet/>
      <dgm:spPr/>
      <dgm:t>
        <a:bodyPr/>
        <a:lstStyle/>
        <a:p>
          <a:r>
            <a:rPr lang="tr-TR"/>
            <a:t>Eşit kütleli farklı maddeler hal değiştirirken hal değiştirme ısısı büyük olan madde daha fazla ısı alır veya daha fazla ısı verir. Hal değiştirmesi uzun sürer.</a:t>
          </a:r>
          <a:endParaRPr lang="en-US"/>
        </a:p>
      </dgm:t>
    </dgm:pt>
    <dgm:pt modelId="{21D68ACF-B34D-4FEA-9153-15D12B719E20}" type="parTrans" cxnId="{12C47429-57B7-4468-9EFB-1AFB598EB289}">
      <dgm:prSet/>
      <dgm:spPr/>
      <dgm:t>
        <a:bodyPr/>
        <a:lstStyle/>
        <a:p>
          <a:endParaRPr lang="en-US"/>
        </a:p>
      </dgm:t>
    </dgm:pt>
    <dgm:pt modelId="{1ACA50E9-EF66-4310-89F3-7287E036DBFC}" type="sibTrans" cxnId="{12C47429-57B7-4468-9EFB-1AFB598EB289}">
      <dgm:prSet/>
      <dgm:spPr/>
      <dgm:t>
        <a:bodyPr/>
        <a:lstStyle/>
        <a:p>
          <a:endParaRPr lang="en-US"/>
        </a:p>
      </dgm:t>
    </dgm:pt>
    <dgm:pt modelId="{87813932-1EC0-4895-BDE9-D20D72DC3A91}">
      <dgm:prSet/>
      <dgm:spPr/>
      <dgm:t>
        <a:bodyPr/>
        <a:lstStyle/>
        <a:p>
          <a:r>
            <a:rPr lang="tr-TR"/>
            <a:t>Aynı maddelerin hal değiştirirken kütlesi büyük olan madde daha fazla ısı alır veya daha fazla ısı verir.</a:t>
          </a:r>
          <a:endParaRPr lang="en-US"/>
        </a:p>
      </dgm:t>
    </dgm:pt>
    <dgm:pt modelId="{E7838B6D-0FCC-4109-BBE8-E27A61566D80}" type="parTrans" cxnId="{9109A83C-C507-4410-BBD0-BDA4C5BB6A72}">
      <dgm:prSet/>
      <dgm:spPr/>
      <dgm:t>
        <a:bodyPr/>
        <a:lstStyle/>
        <a:p>
          <a:endParaRPr lang="en-US"/>
        </a:p>
      </dgm:t>
    </dgm:pt>
    <dgm:pt modelId="{27E88161-24AA-4958-91F8-0E5587ABC664}" type="sibTrans" cxnId="{9109A83C-C507-4410-BBD0-BDA4C5BB6A72}">
      <dgm:prSet/>
      <dgm:spPr/>
      <dgm:t>
        <a:bodyPr/>
        <a:lstStyle/>
        <a:p>
          <a:endParaRPr lang="en-US"/>
        </a:p>
      </dgm:t>
    </dgm:pt>
    <dgm:pt modelId="{7B930473-892B-4C52-A4EA-A7F3D49788A8}" type="pres">
      <dgm:prSet presAssocID="{5F647FAF-1942-4146-BA79-687D898DD34C}" presName="linear" presStyleCnt="0">
        <dgm:presLayoutVars>
          <dgm:animLvl val="lvl"/>
          <dgm:resizeHandles val="exact"/>
        </dgm:presLayoutVars>
      </dgm:prSet>
      <dgm:spPr/>
    </dgm:pt>
    <dgm:pt modelId="{DEF36363-C4A2-4C6A-957E-52E14A4DA66C}" type="pres">
      <dgm:prSet presAssocID="{BF61B3E4-92EC-4FDF-B2EC-CAB6980ED7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D95F9F-24A7-4F8F-9EF7-0A32C037A325}" type="pres">
      <dgm:prSet presAssocID="{1ACA50E9-EF66-4310-89F3-7287E036DBFC}" presName="spacer" presStyleCnt="0"/>
      <dgm:spPr/>
    </dgm:pt>
    <dgm:pt modelId="{74CBEB41-6304-4276-A673-CF7AD8F1A0D8}" type="pres">
      <dgm:prSet presAssocID="{87813932-1EC0-4895-BDE9-D20D72DC3A9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AD4E11F-14E6-448F-89D9-F2BD92C86393}" type="presOf" srcId="{87813932-1EC0-4895-BDE9-D20D72DC3A91}" destId="{74CBEB41-6304-4276-A673-CF7AD8F1A0D8}" srcOrd="0" destOrd="0" presId="urn:microsoft.com/office/officeart/2005/8/layout/vList2"/>
    <dgm:cxn modelId="{12C47429-57B7-4468-9EFB-1AFB598EB289}" srcId="{5F647FAF-1942-4146-BA79-687D898DD34C}" destId="{BF61B3E4-92EC-4FDF-B2EC-CAB6980ED7BD}" srcOrd="0" destOrd="0" parTransId="{21D68ACF-B34D-4FEA-9153-15D12B719E20}" sibTransId="{1ACA50E9-EF66-4310-89F3-7287E036DBFC}"/>
    <dgm:cxn modelId="{9109A83C-C507-4410-BBD0-BDA4C5BB6A72}" srcId="{5F647FAF-1942-4146-BA79-687D898DD34C}" destId="{87813932-1EC0-4895-BDE9-D20D72DC3A91}" srcOrd="1" destOrd="0" parTransId="{E7838B6D-0FCC-4109-BBE8-E27A61566D80}" sibTransId="{27E88161-24AA-4958-91F8-0E5587ABC664}"/>
    <dgm:cxn modelId="{8EFBA26B-C4D3-40F2-895F-AB4DD926D841}" type="presOf" srcId="{5F647FAF-1942-4146-BA79-687D898DD34C}" destId="{7B930473-892B-4C52-A4EA-A7F3D49788A8}" srcOrd="0" destOrd="0" presId="urn:microsoft.com/office/officeart/2005/8/layout/vList2"/>
    <dgm:cxn modelId="{6C0F66D3-035C-4EB1-8558-E0954F8611C3}" type="presOf" srcId="{BF61B3E4-92EC-4FDF-B2EC-CAB6980ED7BD}" destId="{DEF36363-C4A2-4C6A-957E-52E14A4DA66C}" srcOrd="0" destOrd="0" presId="urn:microsoft.com/office/officeart/2005/8/layout/vList2"/>
    <dgm:cxn modelId="{D8346388-D84B-4E9B-AE87-076232496A8F}" type="presParOf" srcId="{7B930473-892B-4C52-A4EA-A7F3D49788A8}" destId="{DEF36363-C4A2-4C6A-957E-52E14A4DA66C}" srcOrd="0" destOrd="0" presId="urn:microsoft.com/office/officeart/2005/8/layout/vList2"/>
    <dgm:cxn modelId="{CA4F0083-0473-4AF3-A263-01B37DB80940}" type="presParOf" srcId="{7B930473-892B-4C52-A4EA-A7F3D49788A8}" destId="{EAD95F9F-24A7-4F8F-9EF7-0A32C037A325}" srcOrd="1" destOrd="0" presId="urn:microsoft.com/office/officeart/2005/8/layout/vList2"/>
    <dgm:cxn modelId="{E817FB83-EA3E-418D-A4CB-A8F07BC0F8F7}" type="presParOf" srcId="{7B930473-892B-4C52-A4EA-A7F3D49788A8}" destId="{74CBEB41-6304-4276-A673-CF7AD8F1A0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6F7E1-5E2F-460E-8527-01EA60868826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</a:rPr>
            <a:t>HAL DEĞİŞİM ISILARI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8038" y="28038"/>
        <a:ext cx="7298593" cy="901218"/>
      </dsp:txXfrm>
    </dsp:sp>
    <dsp:sp modelId="{B1258A29-8015-414F-84EF-75F3A2CE8A1B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Hal değişim ısıları maddenin ayırt edici özelliklerinden biridir.</a:t>
          </a:r>
          <a:endParaRPr lang="en-US" sz="2500" kern="1200"/>
        </a:p>
      </dsp:txBody>
      <dsp:txXfrm>
        <a:off x="732583" y="1159385"/>
        <a:ext cx="7029617" cy="901218"/>
      </dsp:txXfrm>
    </dsp:sp>
    <dsp:sp modelId="{61FDD7F5-B6A6-46F5-B11C-0848F7112DD6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Hal değişim ısıları “L “ ile gösterilir.</a:t>
          </a:r>
          <a:endParaRPr lang="en-US" sz="2500" kern="1200"/>
        </a:p>
      </dsp:txBody>
      <dsp:txXfrm>
        <a:off x="1426612" y="2290733"/>
        <a:ext cx="7040133" cy="901218"/>
      </dsp:txXfrm>
    </dsp:sp>
    <dsp:sp modelId="{9C23A42F-655B-4D68-85E4-A6023FCA5714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Birimi J/g 'dır.</a:t>
          </a:r>
          <a:endParaRPr lang="en-US" sz="2500" kern="1200"/>
        </a:p>
      </dsp:txBody>
      <dsp:txXfrm>
        <a:off x="2131157" y="3422081"/>
        <a:ext cx="7029617" cy="901218"/>
      </dsp:txXfrm>
    </dsp:sp>
    <dsp:sp modelId="{0DDE5FF8-D6FE-44DF-B73F-63BF461B5335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CC7EDFD9-CF9D-4D7F-9432-6761E7D59B12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E968BB23-4D3E-4244-BFCB-DD78D0B8DDF4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36363-C4A2-4C6A-957E-52E14A4DA66C}">
      <dsp:nvSpPr>
        <dsp:cNvPr id="0" name=""/>
        <dsp:cNvSpPr/>
      </dsp:nvSpPr>
      <dsp:spPr>
        <a:xfrm>
          <a:off x="0" y="87758"/>
          <a:ext cx="10515600" cy="20346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Eşit kütleli farklı maddeler hal değiştirirken hal değiştirme ısısı büyük olan madde daha fazla ısı alır veya daha fazla ısı verir. Hal değiştirmesi uzun sürer.</a:t>
          </a:r>
          <a:endParaRPr lang="en-US" sz="3700" kern="1200"/>
        </a:p>
      </dsp:txBody>
      <dsp:txXfrm>
        <a:off x="99322" y="187080"/>
        <a:ext cx="10316956" cy="1835986"/>
      </dsp:txXfrm>
    </dsp:sp>
    <dsp:sp modelId="{74CBEB41-6304-4276-A673-CF7AD8F1A0D8}">
      <dsp:nvSpPr>
        <dsp:cNvPr id="0" name=""/>
        <dsp:cNvSpPr/>
      </dsp:nvSpPr>
      <dsp:spPr>
        <a:xfrm>
          <a:off x="0" y="2228949"/>
          <a:ext cx="10515600" cy="203463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Aynı maddelerin hal değiştirirken kütlesi büyük olan madde daha fazla ısı alır veya daha fazla ısı verir.</a:t>
          </a:r>
          <a:endParaRPr lang="en-US" sz="3700" kern="1200"/>
        </a:p>
      </dsp:txBody>
      <dsp:txXfrm>
        <a:off x="99322" y="2328271"/>
        <a:ext cx="10316956" cy="183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BE49F-55E6-42E0-9F82-C6DCD016A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FDC6B9D-AF4B-4D24-9A1B-E6C090DB9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95D3F9-DFB0-4523-B57F-4DB44FC1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B0453-721A-46EB-979F-AC44081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3E21A-ADF3-43CE-8DEE-87D7B815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4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6C075-5405-468A-955B-A2316F6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48A148-C1AF-45D5-BDBC-D52C33C0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6ADB60-BE0C-4DF0-A6B5-85055F5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A63DC3-3688-4BE7-91AD-7D2796E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04AC12-72DE-4D52-8736-11B0951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7F60B1-7A7B-4941-A557-613F73AB0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69A3D4-AC46-4B6D-8A59-08F75F0BB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4BC52-1BAA-4827-A668-D27379F2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0C7FCE-9065-462F-97E4-23AE55A8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CD2D9D-F1EA-4403-8DA5-7CA8CEA6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E5031E-3F6F-4B54-A00C-6C232AFF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E55EC-1591-4D5D-A21C-B419863F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778459-506D-4C8A-BF6E-EFF3300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713332-A3CC-41B9-9403-D0B9B953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3955A7-04A9-40AA-B5D6-317D25D4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7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8EA495-5814-4DD3-B675-D41C8D9D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94AB85-B4BA-49A9-A0BA-EB2BCEC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B7C30A-1339-4983-B12A-04031801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FAB892-36D5-4736-A2DE-8D742E1E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A596F4-98A2-426E-A829-72BB825E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95CBCD-4A22-4C8E-ACBB-0F31AFF8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FEE3D-B7E1-412C-8892-D989B2E94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C59C32-CC75-46EA-9088-C213DE09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652305-4C8A-44B2-AEB2-2D92EDB5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6F19B9-E4E2-46A7-B14E-6B2D8DBC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711077-BE0D-4BAA-8D06-B4E51D40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63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29F65-DD81-48FA-BC09-599A9B25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D9B3A0-C70C-46E2-805E-2AA3FE44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1D188D-7172-4084-B420-3D2DE07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C95403-20FA-43A9-B0D0-6CAA79820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E2FECF-5072-42C2-892B-3F77EAF91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01B705-5DA0-4564-9DE1-50CA974F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A2A7B73-4CA4-42B4-855B-A13D481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1918D0-0C15-41D7-9114-2ADE249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27A1AA-AD0A-46F4-BE00-B0ED51C9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72AAA7A-AFE6-401F-828E-CF5F02FC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3C5F5D-7E0A-4C81-9CC7-8E3A75AD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37C3CC-ED9E-446C-B153-68EFCBBC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9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EF64404-5B68-4D7B-ADD9-345EE9C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05C7E3-9974-4BF7-B6F9-30852CD7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6BBFA4-70AB-4518-A5F2-FCB1AA5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3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C5B2C1-4600-441D-99B7-864094E1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E33F7-A6D8-4B93-A624-DC53C045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91233-FAE6-4D95-9D70-1E144949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38A67-69A7-464B-B252-9E78C0CA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542C66-B7D2-4B43-97CB-FD3CB14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B6B23F-C974-49FA-9088-B206E520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0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F57CFE-B7EF-4055-9F2B-BAE38F2D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7F13EAD-C47C-40D9-964E-C040A1229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8C1A70-BFA8-4A84-AFFA-069362CA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1C0FDD-25A6-451E-BEAC-9824F728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7808C4-3EB6-4025-AB0C-03C34C8E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B60A2-4B07-48A5-96BD-F85E5A7D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5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4B6203E-0173-40B7-A942-AC47CC7F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016F3A-5FF2-4B71-A439-BD922B87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900EC4-1713-4EEE-8C3C-7C8E91DB3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999-A4BF-4FF1-BC3F-A9378E2AFC8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0D90F-B11D-4AA8-A90A-F322D96EF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FA8C79-444A-4420-8435-9F7770EB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3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javalab.org/en/boiling_point_en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avalab.org/en/status_change_of_water_en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xIwRa0BuM&amp;t=83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dxIwRa0BuM?start=83&amp;feature=oembed" TargetMode="Externa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CvBHNZgp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FCvBHNZgpM?feature=oembed" TargetMode="Externa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5.png"/><Relationship Id="rId7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2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50.png"/><Relationship Id="rId4" Type="http://schemas.openxmlformats.org/officeDocument/2006/relationships/image" Target="../media/image39.svg"/><Relationship Id="rId9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ddenin Hal Değişimi 5. Sınıf Fen Bilimleri Konu Anlatımı">
            <a:extLst>
              <a:ext uri="{FF2B5EF4-FFF2-40B4-BE49-F238E27FC236}">
                <a16:creationId xmlns:a16="http://schemas.microsoft.com/office/drawing/2014/main" id="{8939F380-7B91-4864-9CA8-7B135F742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093A55F-59FB-43FF-B6C8-078773583123}"/>
              </a:ext>
            </a:extLst>
          </p:cNvPr>
          <p:cNvSpPr txBox="1"/>
          <p:nvPr/>
        </p:nvSpPr>
        <p:spPr>
          <a:xfrm>
            <a:off x="1524000" y="3165232"/>
            <a:ext cx="9144000" cy="1167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HAL DEĞİŞİMİ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Maddenin halleri ve ısı ünitesi konu anlatımı">
            <a:extLst>
              <a:ext uri="{FF2B5EF4-FFF2-40B4-BE49-F238E27FC236}">
                <a16:creationId xmlns:a16="http://schemas.microsoft.com/office/drawing/2014/main" id="{A6AC7996-F987-41B6-B80A-3E1D74D3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687" y="3624471"/>
            <a:ext cx="7188199" cy="28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EED45E9-7C56-404C-89DD-5462BC558F80}"/>
              </a:ext>
            </a:extLst>
          </p:cNvPr>
          <p:cNvSpPr txBox="1"/>
          <p:nvPr/>
        </p:nvSpPr>
        <p:spPr>
          <a:xfrm>
            <a:off x="3195093" y="821635"/>
            <a:ext cx="8682382" cy="227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2800" b="1" dirty="0" err="1">
                <a:effectLst/>
              </a:rPr>
              <a:t>Donma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Isısı</a:t>
            </a:r>
            <a:endParaRPr lang="en-US" sz="2800" b="1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effectLst/>
              </a:rPr>
              <a:t>Donma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sıcaklığındaki</a:t>
            </a:r>
            <a:r>
              <a:rPr lang="en-US" sz="1900" dirty="0">
                <a:effectLst/>
              </a:rPr>
              <a:t> 1gr </a:t>
            </a:r>
            <a:r>
              <a:rPr lang="en-US" sz="1900" dirty="0" err="1">
                <a:effectLst/>
              </a:rPr>
              <a:t>saf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sıvının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tamamının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katı</a:t>
            </a:r>
            <a:r>
              <a:rPr lang="en-US" sz="1900" dirty="0">
                <a:effectLst/>
              </a:rPr>
              <a:t> hale </a:t>
            </a:r>
            <a:r>
              <a:rPr lang="en-US" sz="1900" dirty="0" err="1">
                <a:effectLst/>
              </a:rPr>
              <a:t>geçmesi</a:t>
            </a:r>
            <a:r>
              <a:rPr lang="en-US" sz="1900" dirty="0">
                <a:effectLst/>
              </a:rPr>
              <a:t> için </a:t>
            </a:r>
            <a:r>
              <a:rPr lang="en-US" sz="1900" dirty="0" err="1">
                <a:effectLst/>
              </a:rPr>
              <a:t>çevreye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vermesi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gereken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ısıya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donma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ısısı</a:t>
            </a:r>
            <a:r>
              <a:rPr lang="en-US" sz="1900" dirty="0">
                <a:effectLst/>
              </a:rPr>
              <a:t> denir.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effectLst/>
              </a:rPr>
              <a:t>Donma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ısısı</a:t>
            </a:r>
            <a:r>
              <a:rPr lang="en-US" sz="1900" dirty="0">
                <a:effectLst/>
              </a:rPr>
              <a:t> "</a:t>
            </a:r>
            <a:r>
              <a:rPr lang="en-US" sz="1900" dirty="0" err="1">
                <a:effectLst/>
              </a:rPr>
              <a:t>Ld</a:t>
            </a:r>
            <a:r>
              <a:rPr lang="en-US" sz="1900" dirty="0">
                <a:effectLst/>
              </a:rPr>
              <a:t>" </a:t>
            </a:r>
            <a:r>
              <a:rPr lang="en-US" sz="1900" dirty="0" err="1">
                <a:effectLst/>
              </a:rPr>
              <a:t>ile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gösterilir</a:t>
            </a:r>
            <a:r>
              <a:rPr lang="en-US" sz="1900" dirty="0">
                <a:effectLst/>
              </a:rPr>
              <a:t>. </a:t>
            </a:r>
            <a:r>
              <a:rPr lang="en-US" sz="1900" dirty="0" err="1">
                <a:effectLst/>
              </a:rPr>
              <a:t>Birimi</a:t>
            </a:r>
            <a:r>
              <a:rPr lang="en-US" sz="1900" dirty="0">
                <a:effectLst/>
              </a:rPr>
              <a:t> j/g </a:t>
            </a:r>
            <a:r>
              <a:rPr lang="en-US" sz="1900" dirty="0" err="1">
                <a:effectLst/>
              </a:rPr>
              <a:t>dır</a:t>
            </a:r>
            <a:r>
              <a:rPr lang="en-US" sz="19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8.Sınıf Maddenin Isı ile Etkileşimi Konu Anlatımı - fenbilim.net">
            <a:extLst>
              <a:ext uri="{FF2B5EF4-FFF2-40B4-BE49-F238E27FC236}">
                <a16:creationId xmlns:a16="http://schemas.microsoft.com/office/drawing/2014/main" id="{2DE7CBDB-7FE4-44AF-A06C-B861ACBB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3299"/>
            <a:ext cx="5686007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B3F4705-D53F-46C4-AD0D-8E3263021B66}"/>
              </a:ext>
            </a:extLst>
          </p:cNvPr>
          <p:cNvSpPr txBox="1"/>
          <p:nvPr/>
        </p:nvSpPr>
        <p:spPr>
          <a:xfrm>
            <a:off x="4038600" y="48848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Bir </a:t>
            </a:r>
            <a:r>
              <a:rPr lang="en-US" sz="2400" dirty="0" err="1">
                <a:effectLst/>
              </a:rPr>
              <a:t>maddenin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erime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donma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sıcaklıkları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aynıdır</a:t>
            </a:r>
            <a:r>
              <a:rPr lang="en-US" sz="2400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Bir </a:t>
            </a:r>
            <a:r>
              <a:rPr lang="en-US" sz="2400" dirty="0" err="1">
                <a:effectLst/>
              </a:rPr>
              <a:t>maddenin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erime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donma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aynıdır</a:t>
            </a:r>
            <a:r>
              <a:rPr lang="en-US" sz="24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74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76">
            <a:extLst>
              <a:ext uri="{FF2B5EF4-FFF2-40B4-BE49-F238E27FC236}">
                <a16:creationId xmlns:a16="http://schemas.microsoft.com/office/drawing/2014/main" id="{9C48229F-90CC-424E-BDAB-03C0511D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Buharlaşma ısısı |">
            <a:extLst>
              <a:ext uri="{FF2B5EF4-FFF2-40B4-BE49-F238E27FC236}">
                <a16:creationId xmlns:a16="http://schemas.microsoft.com/office/drawing/2014/main" id="{86D840AE-79BD-4C8C-920C-0DB21DF1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530" y="1576251"/>
            <a:ext cx="4953463" cy="1700813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aynama noktası ve buharlaşma ısısı nedir? - Fizik Dersi">
            <a:extLst>
              <a:ext uri="{FF2B5EF4-FFF2-40B4-BE49-F238E27FC236}">
                <a16:creationId xmlns:a16="http://schemas.microsoft.com/office/drawing/2014/main" id="{DF9B8087-BFD2-4DD8-9D81-0E0A22EB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726" y="905630"/>
            <a:ext cx="3937936" cy="3042056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06412AD-E716-4A24-882F-B88F90F1843A}"/>
              </a:ext>
            </a:extLst>
          </p:cNvPr>
          <p:cNvSpPr txBox="1"/>
          <p:nvPr/>
        </p:nvSpPr>
        <p:spPr>
          <a:xfrm>
            <a:off x="1448973" y="3826412"/>
            <a:ext cx="10129218" cy="2746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effectLst/>
              </a:rPr>
              <a:t>Buharlaşma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Isısı</a:t>
            </a:r>
            <a:endParaRPr lang="en-US" sz="28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Kaynama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sıcaklığındaki</a:t>
            </a:r>
            <a:r>
              <a:rPr lang="en-US" sz="2000" dirty="0">
                <a:effectLst/>
              </a:rPr>
              <a:t> 1gram </a:t>
            </a:r>
            <a:r>
              <a:rPr lang="en-US" sz="2000" dirty="0" err="1">
                <a:effectLst/>
              </a:rPr>
              <a:t>saf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gaz</a:t>
            </a:r>
            <a:r>
              <a:rPr lang="en-US" sz="2000" dirty="0">
                <a:effectLst/>
              </a:rPr>
              <a:t> hale </a:t>
            </a:r>
            <a:r>
              <a:rPr lang="en-US" sz="2000" dirty="0" err="1">
                <a:effectLst/>
              </a:rPr>
              <a:t>geçmesi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alması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gereken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buharlaşma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ısısı</a:t>
            </a:r>
            <a:r>
              <a:rPr lang="en-US" sz="2000" dirty="0">
                <a:effectLst/>
              </a:rPr>
              <a:t> denir.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Buharlaşma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ısısı</a:t>
            </a:r>
            <a:r>
              <a:rPr lang="en-US" sz="2000" dirty="0">
                <a:effectLst/>
              </a:rPr>
              <a:t> "</a:t>
            </a:r>
            <a:r>
              <a:rPr lang="en-US" sz="2000" dirty="0" err="1">
                <a:effectLst/>
              </a:rPr>
              <a:t>Lb</a:t>
            </a:r>
            <a:r>
              <a:rPr lang="en-US" sz="2000" dirty="0">
                <a:effectLst/>
              </a:rPr>
              <a:t>"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Birimi</a:t>
            </a:r>
            <a:r>
              <a:rPr lang="en-US" sz="2000" dirty="0">
                <a:effectLst/>
              </a:rPr>
              <a:t> J/g </a:t>
            </a:r>
            <a:r>
              <a:rPr lang="en-US" sz="2000" dirty="0" err="1">
                <a:effectLst/>
              </a:rPr>
              <a:t>dır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8. Sınıf Fen Bilimleri Buharlaşma ve Yoğuşma Konu Anlatımı | FenEhli.com">
            <a:extLst>
              <a:ext uri="{FF2B5EF4-FFF2-40B4-BE49-F238E27FC236}">
                <a16:creationId xmlns:a16="http://schemas.microsoft.com/office/drawing/2014/main" id="{6A66E6CA-B634-4B55-9100-2957A534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3299"/>
            <a:ext cx="5495371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44684B9-E3CE-4929-A5AA-F12CB3CDACFA}"/>
              </a:ext>
            </a:extLst>
          </p:cNvPr>
          <p:cNvSpPr txBox="1"/>
          <p:nvPr/>
        </p:nvSpPr>
        <p:spPr>
          <a:xfrm>
            <a:off x="3389243" y="4734952"/>
            <a:ext cx="7188199" cy="172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Buharlaşma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ayırt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edici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özelliklerinden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biridir</a:t>
            </a:r>
            <a:endParaRPr lang="en-US" sz="2000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Her </a:t>
            </a:r>
            <a:r>
              <a:rPr lang="en-US" sz="2000" dirty="0" err="1">
                <a:effectLst/>
              </a:rPr>
              <a:t>saf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buharlaşma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ısısı</a:t>
            </a:r>
            <a:r>
              <a:rPr lang="en-US" sz="2000" dirty="0">
                <a:effectLst/>
              </a:rPr>
              <a:t> farklıdır.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6F36CE65-F940-4130-BC41-5A7A9FC17BEB}"/>
              </a:ext>
            </a:extLst>
          </p:cNvPr>
          <p:cNvSpPr txBox="1"/>
          <p:nvPr/>
        </p:nvSpPr>
        <p:spPr>
          <a:xfrm>
            <a:off x="593610" y="1380526"/>
            <a:ext cx="3822192" cy="4514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</a:rPr>
              <a:t>Yoğuşma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</a:rPr>
              <a:t>Isısı</a:t>
            </a:r>
            <a:endParaRPr lang="en-US" sz="2800" dirty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Kaynama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sıcaklığındaki</a:t>
            </a:r>
            <a:r>
              <a:rPr lang="en-US" sz="2000" dirty="0">
                <a:solidFill>
                  <a:schemeClr val="bg1"/>
                </a:solidFill>
                <a:effectLst/>
              </a:rPr>
              <a:t> 1 gram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gaz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maddenin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</a:t>
            </a:r>
            <a:r>
              <a:rPr lang="en-US" sz="2000" dirty="0">
                <a:solidFill>
                  <a:schemeClr val="bg1"/>
                </a:solidFill>
                <a:effectLst/>
              </a:rPr>
              <a:t> hale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geçerken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dışarıya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verdiği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ısıya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yoğuşma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ısısı</a:t>
            </a:r>
            <a:r>
              <a:rPr lang="en-US" sz="2000" dirty="0">
                <a:solidFill>
                  <a:schemeClr val="bg1"/>
                </a:solidFill>
                <a:effectLst/>
              </a:rPr>
              <a:t> denir.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Yoğuşma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ısısı</a:t>
            </a:r>
            <a:r>
              <a:rPr lang="en-US" sz="2000" dirty="0">
                <a:solidFill>
                  <a:schemeClr val="bg1"/>
                </a:solidFill>
                <a:effectLst/>
              </a:rPr>
              <a:t> "Ly"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ile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gösterilir</a:t>
            </a:r>
            <a:r>
              <a:rPr lang="en-US" sz="2000" dirty="0">
                <a:solidFill>
                  <a:schemeClr val="bg1"/>
                </a:solidFill>
                <a:effectLst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Birimi</a:t>
            </a:r>
            <a:r>
              <a:rPr lang="en-US" sz="2000" dirty="0">
                <a:solidFill>
                  <a:schemeClr val="bg1"/>
                </a:solidFill>
                <a:effectLst/>
              </a:rPr>
              <a:t> J/g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dır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Yoğuşma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ısısı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buharlaşma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ısısına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eşittir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2290" name="Picture 2" descr="MADDENİN HALLERİ VE ISI ALIŞVERİŞİ (8.SINIF)">
            <a:extLst>
              <a:ext uri="{FF2B5EF4-FFF2-40B4-BE49-F238E27FC236}">
                <a16:creationId xmlns:a16="http://schemas.microsoft.com/office/drawing/2014/main" id="{98C1BF7D-8B80-493D-82EB-7E5DBC66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380526"/>
            <a:ext cx="6596652" cy="394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graphicFrame>
        <p:nvGraphicFramePr>
          <p:cNvPr id="29" name="Metin kutusu 3">
            <a:extLst>
              <a:ext uri="{FF2B5EF4-FFF2-40B4-BE49-F238E27FC236}">
                <a16:creationId xmlns:a16="http://schemas.microsoft.com/office/drawing/2014/main" id="{64913506-C073-4FE1-BBEA-2A5472053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966491"/>
              </p:ext>
            </p:extLst>
          </p:nvPr>
        </p:nvGraphicFramePr>
        <p:xfrm>
          <a:off x="507030" y="118975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94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0114F62-3498-4EFC-9A00-9E20CFD50131}"/>
              </a:ext>
            </a:extLst>
          </p:cNvPr>
          <p:cNvSpPr txBox="1"/>
          <p:nvPr/>
        </p:nvSpPr>
        <p:spPr>
          <a:xfrm>
            <a:off x="3547279" y="846680"/>
            <a:ext cx="5097441" cy="104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HAL DEĞİŞİM GRAFİKLERİ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495A1F02-6987-4242-849F-48C442B2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59" y="2742397"/>
            <a:ext cx="465277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Hal Değişimi Konu Anlatımı ve Örnek Soru Çözümü - Kunduz">
            <a:extLst>
              <a:ext uri="{FF2B5EF4-FFF2-40B4-BE49-F238E27FC236}">
                <a16:creationId xmlns:a16="http://schemas.microsoft.com/office/drawing/2014/main" id="{5C644C23-4DA9-4BB1-8707-6C167CD9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2980402"/>
            <a:ext cx="4974336" cy="28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51BB9CB-DEEE-4F23-9FDE-0DD30810B3B1}"/>
              </a:ext>
            </a:extLst>
          </p:cNvPr>
          <p:cNvSpPr txBox="1"/>
          <p:nvPr/>
        </p:nvSpPr>
        <p:spPr>
          <a:xfrm>
            <a:off x="649348" y="1813514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ISINMA GRAFİĞİ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Yandaki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grafikte</a:t>
            </a:r>
            <a:r>
              <a:rPr lang="en-US" sz="2000" dirty="0">
                <a:effectLst/>
              </a:rPr>
              <a:t> -30⁰C </a:t>
            </a:r>
            <a:r>
              <a:rPr lang="en-US" sz="2000" dirty="0" err="1">
                <a:effectLst/>
              </a:rPr>
              <a:t>bulunan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buzun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ısıtılması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oluşan sıcaklık zaman </a:t>
            </a:r>
            <a:r>
              <a:rPr lang="en-US" sz="2000" dirty="0" err="1">
                <a:effectLst/>
              </a:rPr>
              <a:t>grafiği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görülmektedir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FB95339F-29B1-47E2-90C1-BCE03C6F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98039"/>
            <a:ext cx="6019331" cy="4258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8FC49D2-BC82-4B7F-88A9-88FCD6B65411}"/>
              </a:ext>
            </a:extLst>
          </p:cNvPr>
          <p:cNvSpPr txBox="1"/>
          <p:nvPr/>
        </p:nvSpPr>
        <p:spPr>
          <a:xfrm>
            <a:off x="538171" y="766453"/>
            <a:ext cx="4020312" cy="5104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I. </a:t>
            </a:r>
            <a:r>
              <a:rPr lang="en-US" dirty="0" err="1">
                <a:effectLst/>
              </a:rPr>
              <a:t>bölümde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buz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katı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haldedir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dışarıdan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</a:t>
            </a:r>
            <a:r>
              <a:rPr lang="en-US" dirty="0">
                <a:effectLst/>
              </a:rPr>
              <a:t> aldığı için </a:t>
            </a:r>
            <a:r>
              <a:rPr lang="en-US" dirty="0" err="1">
                <a:effectLst/>
              </a:rPr>
              <a:t>taneciklerinin</a:t>
            </a:r>
            <a:r>
              <a:rPr lang="en-US" dirty="0">
                <a:effectLst/>
              </a:rPr>
              <a:t> hareket </a:t>
            </a:r>
            <a:r>
              <a:rPr lang="en-US" dirty="0" err="1">
                <a:effectLst/>
              </a:rPr>
              <a:t>enerjileri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artar</a:t>
            </a:r>
            <a:r>
              <a:rPr lang="en-US" dirty="0">
                <a:effectLst/>
              </a:rPr>
              <a:t> ve sıcaklık 0⁰C ye </a:t>
            </a:r>
            <a:r>
              <a:rPr lang="en-US" dirty="0" err="1">
                <a:effectLst/>
              </a:rPr>
              <a:t>kadar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artmıştır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I. </a:t>
            </a:r>
            <a:r>
              <a:rPr lang="en-US" sz="2000" dirty="0" err="1">
                <a:effectLst/>
              </a:rPr>
              <a:t>bölümde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</a:t>
            </a:r>
            <a:endParaRPr lang="tr-TR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haldedir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sıcaklık </a:t>
            </a:r>
            <a:r>
              <a:rPr lang="en-US" sz="2000" dirty="0" err="1">
                <a:effectLst/>
              </a:rPr>
              <a:t>artıyor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hal</a:t>
            </a:r>
            <a:r>
              <a:rPr lang="en-US" sz="2000" dirty="0">
                <a:effectLst/>
              </a:rPr>
              <a:t> değişimi yoktur</a:t>
            </a:r>
          </a:p>
        </p:txBody>
      </p:sp>
      <p:pic>
        <p:nvPicPr>
          <p:cNvPr id="3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829321E4-9FDB-42E1-B6FA-4FB767AD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6809"/>
            <a:ext cx="6903720" cy="48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69AFE48C-CC4E-48C0-849D-1BC4840C4F73}"/>
              </a:ext>
            </a:extLst>
          </p:cNvPr>
          <p:cNvSpPr/>
          <p:nvPr/>
        </p:nvSpPr>
        <p:spPr>
          <a:xfrm rot="5400000">
            <a:off x="5360710" y="5433075"/>
            <a:ext cx="436910" cy="768626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12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8FC49D2-BC82-4B7F-88A9-88FCD6B65411}"/>
              </a:ext>
            </a:extLst>
          </p:cNvPr>
          <p:cNvSpPr txBox="1"/>
          <p:nvPr/>
        </p:nvSpPr>
        <p:spPr>
          <a:xfrm>
            <a:off x="538171" y="766453"/>
            <a:ext cx="4020312" cy="5104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bölümde alınan ısı taneciklerin hareketini arttırmıştır ve buzun erimesini sağlamış. Eriyen buzun sıcaklığı hal değişim tamamlanıncaya kadar sa­bit kalır. Kapta buz ve sudan oluşan heterojen karışım vardır.</a:t>
            </a:r>
          </a:p>
          <a:p>
            <a:pPr>
              <a:lnSpc>
                <a:spcPct val="150000"/>
              </a:lnSpc>
            </a:pPr>
            <a:endParaRPr lang="tr-T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bölümde madde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katı -sıvı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sıcaklık sabittir.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vardır</a:t>
            </a:r>
          </a:p>
        </p:txBody>
      </p:sp>
      <p:pic>
        <p:nvPicPr>
          <p:cNvPr id="3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829321E4-9FDB-42E1-B6FA-4FB767AD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6809"/>
            <a:ext cx="6903720" cy="48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69AFE48C-CC4E-48C0-849D-1BC4840C4F73}"/>
              </a:ext>
            </a:extLst>
          </p:cNvPr>
          <p:cNvSpPr/>
          <p:nvPr/>
        </p:nvSpPr>
        <p:spPr>
          <a:xfrm rot="5400000">
            <a:off x="6222100" y="4943157"/>
            <a:ext cx="436910" cy="768626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08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8DDC362-09F4-4BFE-BD8D-A776EF075CFB}"/>
              </a:ext>
            </a:extLst>
          </p:cNvPr>
          <p:cNvSpPr txBox="1"/>
          <p:nvPr/>
        </p:nvSpPr>
        <p:spPr>
          <a:xfrm>
            <a:off x="775670" y="2285867"/>
            <a:ext cx="5076090" cy="2961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doğada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katı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gaz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halinde</a:t>
            </a:r>
            <a:r>
              <a:rPr lang="en-US" sz="2000" dirty="0">
                <a:effectLst/>
              </a:rPr>
              <a:t> bulunur.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vererek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molekülleri</a:t>
            </a:r>
            <a:r>
              <a:rPr lang="en-US" sz="2000" dirty="0">
                <a:effectLst/>
              </a:rPr>
              <a:t> arasındaki çekim </a:t>
            </a:r>
            <a:r>
              <a:rPr lang="en-US" sz="2000" dirty="0" err="1">
                <a:effectLst/>
              </a:rPr>
              <a:t>kuvvetleri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azalır</a:t>
            </a:r>
            <a:r>
              <a:rPr lang="en-US" sz="2000" dirty="0">
                <a:effectLst/>
              </a:rPr>
              <a:t> yada çekim </a:t>
            </a:r>
            <a:r>
              <a:rPr lang="en-US" sz="2000" dirty="0" err="1">
                <a:effectLst/>
              </a:rPr>
              <a:t>kuvvetleri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artar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Böylece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halden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başka</a:t>
            </a:r>
            <a:r>
              <a:rPr lang="en-US" sz="2000" dirty="0">
                <a:effectLst/>
              </a:rPr>
              <a:t> bir hale </a:t>
            </a:r>
            <a:r>
              <a:rPr lang="en-US" sz="2000" dirty="0" err="1">
                <a:effectLst/>
              </a:rPr>
              <a:t>geçmesine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</a:t>
            </a:r>
            <a:r>
              <a:rPr lang="en-US" sz="2000" dirty="0">
                <a:effectLst/>
              </a:rPr>
              <a:t> değişimi denir.</a:t>
            </a:r>
          </a:p>
        </p:txBody>
      </p:sp>
      <p:pic>
        <p:nvPicPr>
          <p:cNvPr id="2050" name="Picture 2" descr="Hal Değişimi Nedir? (Erime, Donma, Kırağılaşma, Süblimleşme) - Ogreniyo.com">
            <a:extLst>
              <a:ext uri="{FF2B5EF4-FFF2-40B4-BE49-F238E27FC236}">
                <a16:creationId xmlns:a16="http://schemas.microsoft.com/office/drawing/2014/main" id="{444390B4-6AEB-4E9B-9CB1-8BE52BF1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3320" y="365125"/>
            <a:ext cx="4305937" cy="28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çecek, içme suyu içeren bir resim&#10;&#10;Açıklama otomatik olarak oluşturuldu">
            <a:extLst>
              <a:ext uri="{FF2B5EF4-FFF2-40B4-BE49-F238E27FC236}">
                <a16:creationId xmlns:a16="http://schemas.microsoft.com/office/drawing/2014/main" id="{40DA34BE-B170-4BB9-B21A-A93AA7B3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4541" y="3429000"/>
            <a:ext cx="2694715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8FC49D2-BC82-4B7F-88A9-88FCD6B65411}"/>
              </a:ext>
            </a:extLst>
          </p:cNvPr>
          <p:cNvSpPr txBox="1"/>
          <p:nvPr/>
        </p:nvSpPr>
        <p:spPr>
          <a:xfrm>
            <a:off x="538171" y="1431235"/>
            <a:ext cx="4020312" cy="443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Apple Color Emoji"/>
                <a:ea typeface="Times New Roman" panose="02020603050405020304" pitchFamily="18" charset="0"/>
                <a:cs typeface="Apple Color Emoji"/>
              </a:rPr>
              <a:t>III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bölümde alınan ısı taneciklerin hareketini arttırarak suyun sıcaklığını 100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⁰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'ye kadar yükselmiştir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bölümde madde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sıvı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sıcaklık artıyor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yoktur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Apple Color Emoji"/>
                <a:ea typeface="Times New Roman" panose="02020603050405020304" pitchFamily="18" charset="0"/>
                <a:cs typeface="Apple Color Emoji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829321E4-9FDB-42E1-B6FA-4FB767AD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6809"/>
            <a:ext cx="6903720" cy="48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69AFE48C-CC4E-48C0-849D-1BC4840C4F73}"/>
              </a:ext>
            </a:extLst>
          </p:cNvPr>
          <p:cNvSpPr/>
          <p:nvPr/>
        </p:nvSpPr>
        <p:spPr>
          <a:xfrm rot="5400000">
            <a:off x="7381666" y="4287174"/>
            <a:ext cx="436910" cy="1311966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85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8FC49D2-BC82-4B7F-88A9-88FCD6B65411}"/>
              </a:ext>
            </a:extLst>
          </p:cNvPr>
          <p:cNvSpPr txBox="1"/>
          <p:nvPr/>
        </p:nvSpPr>
        <p:spPr>
          <a:xfrm>
            <a:off x="538171" y="848139"/>
            <a:ext cx="4020312" cy="5023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 err="1">
                <a:effectLst/>
                <a:latin typeface="Apple Color Emoji"/>
                <a:ea typeface="Times New Roman" panose="02020603050405020304" pitchFamily="18" charset="0"/>
                <a:cs typeface="Apple Color Emoji"/>
              </a:rPr>
              <a:t>IV.</a:t>
            </a:r>
            <a:r>
              <a:rPr lang="tr-T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bölümde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alınan ısı suyun taneciklerinin hareket enerjisini arttırır ve suyun buharlaşması için kullanılır. Kaynama (hal değişimi) tamamlanıncaya kadar sıcaklık sabit kalır. Kapta su ve buhar (sıvı gaz) bir arada bulunur.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bölümde madde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sıvı -gaz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sıcaklık sabittir.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vardır</a:t>
            </a:r>
          </a:p>
        </p:txBody>
      </p:sp>
      <p:pic>
        <p:nvPicPr>
          <p:cNvPr id="3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829321E4-9FDB-42E1-B6FA-4FB767AD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6809"/>
            <a:ext cx="6903720" cy="48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69AFE48C-CC4E-48C0-849D-1BC4840C4F73}"/>
              </a:ext>
            </a:extLst>
          </p:cNvPr>
          <p:cNvSpPr/>
          <p:nvPr/>
        </p:nvSpPr>
        <p:spPr>
          <a:xfrm rot="5400000">
            <a:off x="8690166" y="4243953"/>
            <a:ext cx="430587" cy="1298713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402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8FC49D2-BC82-4B7F-88A9-88FCD6B65411}"/>
              </a:ext>
            </a:extLst>
          </p:cNvPr>
          <p:cNvSpPr txBox="1"/>
          <p:nvPr/>
        </p:nvSpPr>
        <p:spPr>
          <a:xfrm>
            <a:off x="538171" y="848139"/>
            <a:ext cx="4020312" cy="5023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V. bölümde alınan ısı buhar halinde bulunan maddenin sıcaklığının 130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⁰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'ye kadar yükselmesine neden olur.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bölümde madde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gaz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sıcaklık artıyor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yoktur</a:t>
            </a:r>
          </a:p>
        </p:txBody>
      </p:sp>
      <p:pic>
        <p:nvPicPr>
          <p:cNvPr id="3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829321E4-9FDB-42E1-B6FA-4FB767AD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6809"/>
            <a:ext cx="6903720" cy="48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69AFE48C-CC4E-48C0-849D-1BC4840C4F73}"/>
              </a:ext>
            </a:extLst>
          </p:cNvPr>
          <p:cNvSpPr/>
          <p:nvPr/>
        </p:nvSpPr>
        <p:spPr>
          <a:xfrm rot="5400000">
            <a:off x="9783470" y="4475867"/>
            <a:ext cx="430587" cy="861390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00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8FC49D2-BC82-4B7F-88A9-88FCD6B65411}"/>
              </a:ext>
            </a:extLst>
          </p:cNvPr>
          <p:cNvSpPr txBox="1"/>
          <p:nvPr/>
        </p:nvSpPr>
        <p:spPr>
          <a:xfrm>
            <a:off x="538171" y="1974574"/>
            <a:ext cx="4020312" cy="3896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ve IV bölümde hal değişimi olduğu için sıcaklık sabit kalır ve maddenin iki hali de gözlemlenir. Hal değişimi sırasında sıcaklığın artmamasının sebebi moleküller arası bağları zayıflatmak için kullanılır ısı.</a:t>
            </a:r>
          </a:p>
        </p:txBody>
      </p:sp>
      <p:pic>
        <p:nvPicPr>
          <p:cNvPr id="3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829321E4-9FDB-42E1-B6FA-4FB767AD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6809"/>
            <a:ext cx="6903720" cy="48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69AFE48C-CC4E-48C0-849D-1BC4840C4F73}"/>
              </a:ext>
            </a:extLst>
          </p:cNvPr>
          <p:cNvSpPr/>
          <p:nvPr/>
        </p:nvSpPr>
        <p:spPr>
          <a:xfrm rot="5400000">
            <a:off x="6205383" y="4502372"/>
            <a:ext cx="430587" cy="861390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Ayraç 5">
            <a:extLst>
              <a:ext uri="{FF2B5EF4-FFF2-40B4-BE49-F238E27FC236}">
                <a16:creationId xmlns:a16="http://schemas.microsoft.com/office/drawing/2014/main" id="{2A9F9DA0-90EB-4432-A202-362F034AED94}"/>
              </a:ext>
            </a:extLst>
          </p:cNvPr>
          <p:cNvSpPr/>
          <p:nvPr/>
        </p:nvSpPr>
        <p:spPr>
          <a:xfrm rot="5400000">
            <a:off x="8736549" y="4296855"/>
            <a:ext cx="430587" cy="1311965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02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AC9C36A-FC34-4E49-8718-D76764A22738}"/>
              </a:ext>
            </a:extLst>
          </p:cNvPr>
          <p:cNvSpPr txBox="1"/>
          <p:nvPr/>
        </p:nvSpPr>
        <p:spPr>
          <a:xfrm>
            <a:off x="3776870" y="6070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https://javalab.org/en/boiling_point_en/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82CA159-250F-4952-AC22-5E4348B81148}"/>
              </a:ext>
            </a:extLst>
          </p:cNvPr>
          <p:cNvSpPr txBox="1"/>
          <p:nvPr/>
        </p:nvSpPr>
        <p:spPr>
          <a:xfrm>
            <a:off x="4386470" y="418308"/>
            <a:ext cx="2570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Isınma grafiği simülasyon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DDC4AAA-09DC-414F-B9BB-88DC09D2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4" y="863518"/>
            <a:ext cx="6334125" cy="48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2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6D6DBB5-288F-4C46-B6BC-DC912EFC0579}"/>
              </a:ext>
            </a:extLst>
          </p:cNvPr>
          <p:cNvSpPr txBox="1"/>
          <p:nvPr/>
        </p:nvSpPr>
        <p:spPr>
          <a:xfrm>
            <a:off x="3564834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https://javalab.org/en/status_change_of_water_en/</a:t>
            </a:r>
            <a:endParaRPr lang="tr-TR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320DF0-3E10-460C-AEAE-3568807D559A}"/>
              </a:ext>
            </a:extLst>
          </p:cNvPr>
          <p:cNvSpPr txBox="1"/>
          <p:nvPr/>
        </p:nvSpPr>
        <p:spPr>
          <a:xfrm>
            <a:off x="4386470" y="418308"/>
            <a:ext cx="4359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Suyun hal değişim simülasyon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E38489-5EDC-4685-BFD9-07735C87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339" y="887848"/>
            <a:ext cx="6925966" cy="52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2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6FF034B-43E3-4C29-A50D-FD574667AD67}"/>
              </a:ext>
            </a:extLst>
          </p:cNvPr>
          <p:cNvSpPr txBox="1"/>
          <p:nvPr/>
        </p:nvSpPr>
        <p:spPr>
          <a:xfrm>
            <a:off x="648931" y="742122"/>
            <a:ext cx="3505494" cy="548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SOĞUMA GRAFİĞİ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Saf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soğuk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ortama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bırakıldıklarında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ortama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vererek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sıcaklıkları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azalır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arasındaki </a:t>
            </a:r>
            <a:r>
              <a:rPr lang="en-US" sz="2000" dirty="0" err="1">
                <a:effectLst/>
              </a:rPr>
              <a:t>mesafe</a:t>
            </a:r>
            <a:r>
              <a:rPr lang="en-US" sz="2000" dirty="0">
                <a:effectLst/>
              </a:rPr>
              <a:t> değişir.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Yandaki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grafikte</a:t>
            </a:r>
            <a:r>
              <a:rPr lang="en-US" sz="2000" dirty="0">
                <a:effectLst/>
              </a:rPr>
              <a:t> 130⁰C de </a:t>
            </a:r>
            <a:r>
              <a:rPr lang="en-US" sz="2000" dirty="0" err="1">
                <a:effectLst/>
              </a:rPr>
              <a:t>bulunan</a:t>
            </a:r>
            <a:r>
              <a:rPr lang="en-US" sz="2000" dirty="0">
                <a:effectLst/>
              </a:rPr>
              <a:t> su </a:t>
            </a:r>
            <a:r>
              <a:rPr lang="en-US" sz="2000" dirty="0" err="1">
                <a:effectLst/>
              </a:rPr>
              <a:t>buharının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soğuması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oluşan sıcaklık- zaman </a:t>
            </a:r>
            <a:r>
              <a:rPr lang="en-US" sz="2000" dirty="0" err="1">
                <a:effectLst/>
              </a:rPr>
              <a:t>grafiği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görülmektedir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310C6E-E1F3-4BF4-ADA2-9FF901F84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395853"/>
            <a:ext cx="6019331" cy="4063048"/>
          </a:xfrm>
          <a:prstGeom prst="rect">
            <a:avLst/>
          </a:prstGeom>
          <a:effectLst/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0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86C6D2-0ABF-48AD-8192-996BDBB4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01" y="1228706"/>
            <a:ext cx="6519391" cy="4400588"/>
          </a:xfrm>
          <a:prstGeom prst="rect">
            <a:avLst/>
          </a:prstGeom>
        </p:spPr>
      </p:pic>
      <p:sp>
        <p:nvSpPr>
          <p:cNvPr id="56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0F8FD59-8303-4F47-A0DF-72E2472BB967}"/>
              </a:ext>
            </a:extLst>
          </p:cNvPr>
          <p:cNvSpPr txBox="1"/>
          <p:nvPr/>
        </p:nvSpPr>
        <p:spPr>
          <a:xfrm>
            <a:off x="7723715" y="1150721"/>
            <a:ext cx="3264916" cy="43683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bölümde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130⁰C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deki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su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buharı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ortama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ısı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vererek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taneciklerinin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hareket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enerjisi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azalır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sıcaklığı 100⁰C 'ye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kadar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düşer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bölümde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madde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gaz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haldedir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sıcaklık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azalır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değişimi yoktur</a:t>
            </a:r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3" name="Sağ Ayraç 32">
            <a:extLst>
              <a:ext uri="{FF2B5EF4-FFF2-40B4-BE49-F238E27FC236}">
                <a16:creationId xmlns:a16="http://schemas.microsoft.com/office/drawing/2014/main" id="{3D828488-7C66-4847-A321-E43C1D0FBD61}"/>
              </a:ext>
            </a:extLst>
          </p:cNvPr>
          <p:cNvSpPr/>
          <p:nvPr/>
        </p:nvSpPr>
        <p:spPr>
          <a:xfrm rot="5400000">
            <a:off x="1580375" y="4290338"/>
            <a:ext cx="430587" cy="649358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882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86C6D2-0ABF-48AD-8192-996BDBB4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97" y="1228706"/>
            <a:ext cx="6519391" cy="440058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0F8FD59-8303-4F47-A0DF-72E2472BB967}"/>
              </a:ext>
            </a:extLst>
          </p:cNvPr>
          <p:cNvSpPr txBox="1"/>
          <p:nvPr/>
        </p:nvSpPr>
        <p:spPr>
          <a:xfrm>
            <a:off x="7949002" y="925373"/>
            <a:ext cx="3898442" cy="5303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ea typeface="Times New Roman" panose="02020603050405020304" pitchFamily="18" charset="0"/>
                <a:cs typeface="Apple Color Emoji"/>
              </a:rPr>
              <a:t>II</a:t>
            </a: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bölümde su buharının ortama verdiği ısı tanecikler arası mesafenin azalmasına neden olur ve su buharı </a:t>
            </a:r>
            <a:r>
              <a:rPr lang="tr-T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yoğuşmaya</a:t>
            </a: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başlar. </a:t>
            </a:r>
            <a:r>
              <a:rPr lang="tr-T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Yoğuşma</a:t>
            </a: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tamamlanıncaya (hal değişimi) kadar sıcaklık sabit kalır. Kapta su buharı ve su (gaz-sıvı) bir arada bulunur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II. bölümde madde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sıvı -gaz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sıcaklık sabittir.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vardır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10" name="Sağ Ayraç 9">
            <a:extLst>
              <a:ext uri="{FF2B5EF4-FFF2-40B4-BE49-F238E27FC236}">
                <a16:creationId xmlns:a16="http://schemas.microsoft.com/office/drawing/2014/main" id="{2FF94F5C-B205-427E-BAE7-2EFCF5245A37}"/>
              </a:ext>
            </a:extLst>
          </p:cNvPr>
          <p:cNvSpPr/>
          <p:nvPr/>
        </p:nvSpPr>
        <p:spPr>
          <a:xfrm rot="5400000">
            <a:off x="2395383" y="4124686"/>
            <a:ext cx="430587" cy="927653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419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86C6D2-0ABF-48AD-8192-996BDBB4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97" y="1228706"/>
            <a:ext cx="6519391" cy="440058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0F8FD59-8303-4F47-A0DF-72E2472BB967}"/>
              </a:ext>
            </a:extLst>
          </p:cNvPr>
          <p:cNvSpPr txBox="1"/>
          <p:nvPr/>
        </p:nvSpPr>
        <p:spPr>
          <a:xfrm>
            <a:off x="7949002" y="1722783"/>
            <a:ext cx="3898442" cy="4505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Apple Color Emoji"/>
                <a:ea typeface="Times New Roman" panose="02020603050405020304" pitchFamily="18" charset="0"/>
                <a:cs typeface="Apple Color Emoji"/>
              </a:rPr>
              <a:t>III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bölümde su ortama ısı vermeye devam ettiği için sıcaklığı 0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⁰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C'ye kadar düşer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bölümde  madde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sıvı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sıcaklık azalır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yoktur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10" name="Sağ Ayraç 9">
            <a:extLst>
              <a:ext uri="{FF2B5EF4-FFF2-40B4-BE49-F238E27FC236}">
                <a16:creationId xmlns:a16="http://schemas.microsoft.com/office/drawing/2014/main" id="{2FF94F5C-B205-427E-BAE7-2EFCF5245A37}"/>
              </a:ext>
            </a:extLst>
          </p:cNvPr>
          <p:cNvSpPr/>
          <p:nvPr/>
        </p:nvSpPr>
        <p:spPr>
          <a:xfrm rot="5400000">
            <a:off x="3499629" y="3983228"/>
            <a:ext cx="430587" cy="1210570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65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Maddenin Isı Etkisiyle Değişimi 4.sınıf">
            <a:extLst>
              <a:ext uri="{FF2B5EF4-FFF2-40B4-BE49-F238E27FC236}">
                <a16:creationId xmlns:a16="http://schemas.microsoft.com/office/drawing/2014/main" id="{0E51591D-F0CE-4506-9072-49194A105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0"/>
          <a:stretch/>
        </p:blipFill>
        <p:spPr bwMode="auto">
          <a:xfrm>
            <a:off x="2184401" y="749300"/>
            <a:ext cx="7823199" cy="33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74B5518-CDCE-4F68-9260-7AE0EF85F087}"/>
              </a:ext>
            </a:extLst>
          </p:cNvPr>
          <p:cNvSpPr txBox="1"/>
          <p:nvPr/>
        </p:nvSpPr>
        <p:spPr>
          <a:xfrm>
            <a:off x="1159649" y="4320037"/>
            <a:ext cx="9767198" cy="2557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Bir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değiştirebilmesi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verilmesi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gereken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ısıya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hal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değişim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ısısı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denir.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Hal </a:t>
            </a:r>
            <a:r>
              <a:rPr lang="en-US" sz="2000" dirty="0" err="1">
                <a:effectLst/>
              </a:rPr>
              <a:t>Değiştirme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Isısı</a:t>
            </a:r>
            <a:endParaRPr lang="en-US" sz="2000" dirty="0">
              <a:effectLst/>
            </a:endParaRP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Kütleye</a:t>
            </a:r>
            <a:endParaRPr lang="en-US" sz="2000" dirty="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cinsine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/>
              <a:t>bağlıdır</a:t>
            </a:r>
            <a:endParaRPr lang="en-US" sz="20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3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86C6D2-0ABF-48AD-8192-996BDBB4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97" y="1228706"/>
            <a:ext cx="6519391" cy="440058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0F8FD59-8303-4F47-A0DF-72E2472BB967}"/>
              </a:ext>
            </a:extLst>
          </p:cNvPr>
          <p:cNvSpPr txBox="1"/>
          <p:nvPr/>
        </p:nvSpPr>
        <p:spPr>
          <a:xfrm>
            <a:off x="7949002" y="1722783"/>
            <a:ext cx="3898442" cy="4505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Apple Color Emoji"/>
                <a:ea typeface="Times New Roman" panose="02020603050405020304" pitchFamily="18" charset="0"/>
                <a:cs typeface="Apple Color Emoji"/>
              </a:rPr>
              <a:t>IV.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bölümde su donmaya başlar. Ortama verdiği ısı hal değiştirmesine neden olur. Hal değiştirme tamamlanıncaya kadar suyun sıcaklığı sabit kalır ve kapta sıvı ve katı bir arada bulunur.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bölümde  madde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sıvı -katı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sıcaklık sabittir.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vardır</a:t>
            </a:r>
          </a:p>
          <a:p>
            <a:pPr>
              <a:lnSpc>
                <a:spcPct val="150000"/>
              </a:lnSpc>
            </a:pPr>
            <a:endParaRPr lang="tr-T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10" name="Sağ Ayraç 9">
            <a:extLst>
              <a:ext uri="{FF2B5EF4-FFF2-40B4-BE49-F238E27FC236}">
                <a16:creationId xmlns:a16="http://schemas.microsoft.com/office/drawing/2014/main" id="{2FF94F5C-B205-427E-BAE7-2EFCF5245A37}"/>
              </a:ext>
            </a:extLst>
          </p:cNvPr>
          <p:cNvSpPr/>
          <p:nvPr/>
        </p:nvSpPr>
        <p:spPr>
          <a:xfrm rot="5400000">
            <a:off x="4528984" y="4177698"/>
            <a:ext cx="430587" cy="821634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835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86C6D2-0ABF-48AD-8192-996BDBB4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97" y="1228706"/>
            <a:ext cx="6519391" cy="440058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0F8FD59-8303-4F47-A0DF-72E2472BB967}"/>
              </a:ext>
            </a:extLst>
          </p:cNvPr>
          <p:cNvSpPr txBox="1"/>
          <p:nvPr/>
        </p:nvSpPr>
        <p:spPr>
          <a:xfrm>
            <a:off x="7949002" y="1722783"/>
            <a:ext cx="3898442" cy="4505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bölümünde buz çevreye ısı verir ve sıcaklığı giderek azalmaktadır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bölümde madde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katı haldedir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sıcaklık azalır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değişimi yoktur</a:t>
            </a:r>
          </a:p>
          <a:p>
            <a:pPr>
              <a:lnSpc>
                <a:spcPct val="150000"/>
              </a:lnSpc>
            </a:pPr>
            <a:endParaRPr lang="tr-T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10" name="Sağ Ayraç 9">
            <a:extLst>
              <a:ext uri="{FF2B5EF4-FFF2-40B4-BE49-F238E27FC236}">
                <a16:creationId xmlns:a16="http://schemas.microsoft.com/office/drawing/2014/main" id="{2FF94F5C-B205-427E-BAE7-2EFCF5245A37}"/>
              </a:ext>
            </a:extLst>
          </p:cNvPr>
          <p:cNvSpPr/>
          <p:nvPr/>
        </p:nvSpPr>
        <p:spPr>
          <a:xfrm rot="5400000">
            <a:off x="5421628" y="5003184"/>
            <a:ext cx="430587" cy="821634"/>
          </a:xfrm>
          <a:prstGeom prst="rightBrace">
            <a:avLst>
              <a:gd name="adj1" fmla="val 19773"/>
              <a:gd name="adj2" fmla="val 4997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513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addenin Hal Değişimi 5. Sınıf |">
            <a:extLst>
              <a:ext uri="{FF2B5EF4-FFF2-40B4-BE49-F238E27FC236}">
                <a16:creationId xmlns:a16="http://schemas.microsoft.com/office/drawing/2014/main" id="{CFCE724E-B833-44AF-865F-D76607BE1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2205" b="7024"/>
          <a:stretch/>
        </p:blipFill>
        <p:spPr bwMode="auto">
          <a:xfrm>
            <a:off x="19" y="432"/>
            <a:ext cx="9017371" cy="59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3597598-A320-4EB5-A535-5E8A523D71C9}"/>
              </a:ext>
            </a:extLst>
          </p:cNvPr>
          <p:cNvSpPr txBox="1"/>
          <p:nvPr/>
        </p:nvSpPr>
        <p:spPr>
          <a:xfrm>
            <a:off x="9017390" y="1434239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Günlük </a:t>
            </a:r>
            <a:r>
              <a:rPr lang="en-US" sz="36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Hayatta</a:t>
            </a: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Hal Değişimi Ve </a:t>
            </a:r>
            <a:r>
              <a:rPr lang="en-US" sz="36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Isı</a:t>
            </a: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Alışveriş</a:t>
            </a: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Örnekleri</a:t>
            </a:r>
            <a:endParaRPr lang="en-US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1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B1D83C2-A2A9-41C4-B209-BB997A91D162}"/>
              </a:ext>
            </a:extLst>
          </p:cNvPr>
          <p:cNvSpPr txBox="1"/>
          <p:nvPr/>
        </p:nvSpPr>
        <p:spPr>
          <a:xfrm>
            <a:off x="5449633" y="3455208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Katı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yağın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buzun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dondurmanın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erimesi</a:t>
            </a:r>
            <a:endParaRPr lang="en-US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Kışın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soğuk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havalarda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göl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akarsuların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donması</a:t>
            </a:r>
            <a:endParaRPr lang="en-US" sz="2000" dirty="0">
              <a:effectLst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90FF5C9-6EFA-4AFD-BFF0-55031263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3" y="142333"/>
            <a:ext cx="3618110" cy="24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C6A8006-F11C-4652-934E-70D902A8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" y="3010255"/>
            <a:ext cx="4546576" cy="36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w8R">
            <a:hlinkClick r:id="" action="ppaction://media"/>
            <a:extLst>
              <a:ext uri="{FF2B5EF4-FFF2-40B4-BE49-F238E27FC236}">
                <a16:creationId xmlns:a16="http://schemas.microsoft.com/office/drawing/2014/main" id="{641001B0-4BD1-4FC0-9275-139453F4BD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2537" y="203324"/>
            <a:ext cx="3315998" cy="234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GIDA TEKNOLOJİSİ SEBZE VE MEYVE KONSERVELERİ ÜRETİMİ">
            <a:extLst>
              <a:ext uri="{FF2B5EF4-FFF2-40B4-BE49-F238E27FC236}">
                <a16:creationId xmlns:a16="http://schemas.microsoft.com/office/drawing/2014/main" id="{629FD067-102E-43AA-8562-AFB3C9589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2" r="-1" b="-1"/>
          <a:stretch/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4931D069-C8E3-4541-ADE2-284238CD2690}"/>
              </a:ext>
            </a:extLst>
          </p:cNvPr>
          <p:cNvSpPr txBox="1"/>
          <p:nvPr/>
        </p:nvSpPr>
        <p:spPr>
          <a:xfrm>
            <a:off x="1530738" y="4018143"/>
            <a:ext cx="9629447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/>
              </a:rPr>
              <a:t>Kışın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meyve</a:t>
            </a:r>
            <a:r>
              <a:rPr lang="en-US" sz="2400" dirty="0">
                <a:solidFill>
                  <a:schemeClr val="bg1"/>
                </a:solidFill>
                <a:effectLst/>
              </a:rPr>
              <a:t> -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sebze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hallerinde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meyve</a:t>
            </a:r>
            <a:r>
              <a:rPr lang="en-US" sz="2400" dirty="0">
                <a:solidFill>
                  <a:schemeClr val="bg1"/>
                </a:solidFill>
                <a:effectLst/>
              </a:rPr>
              <a:t> -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sebzenin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donmaması</a:t>
            </a:r>
            <a:r>
              <a:rPr lang="en-US" sz="2400" dirty="0">
                <a:solidFill>
                  <a:schemeClr val="bg1"/>
                </a:solidFill>
                <a:effectLst/>
              </a:rPr>
              <a:t> için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ortama</a:t>
            </a:r>
            <a:r>
              <a:rPr lang="en-US" sz="2400" dirty="0">
                <a:solidFill>
                  <a:schemeClr val="bg1"/>
                </a:solidFill>
                <a:effectLst/>
              </a:rPr>
              <a:t> su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bırakılır</a:t>
            </a:r>
            <a:r>
              <a:rPr lang="en-US" sz="2400" dirty="0">
                <a:solidFill>
                  <a:schemeClr val="bg1"/>
                </a:solidFill>
                <a:effectLst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Böylece</a:t>
            </a:r>
            <a:r>
              <a:rPr lang="en-US" sz="2400" dirty="0">
                <a:solidFill>
                  <a:schemeClr val="bg1"/>
                </a:solidFill>
                <a:effectLst/>
              </a:rPr>
              <a:t> su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donarken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ortama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ısı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verdiği</a:t>
            </a:r>
            <a:r>
              <a:rPr lang="en-US" sz="2400" dirty="0">
                <a:solidFill>
                  <a:schemeClr val="bg1"/>
                </a:solidFill>
                <a:effectLst/>
              </a:rPr>
              <a:t> için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meyve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sebze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donmaz</a:t>
            </a:r>
            <a:r>
              <a:rPr lang="en-US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2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DE06B2-B178-4B7F-96ED-FA4ED1328930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effectLst/>
              </a:rPr>
              <a:t>Kışın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camların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buğulanması</a:t>
            </a:r>
            <a:r>
              <a:rPr lang="en-US" sz="2800" dirty="0">
                <a:solidFill>
                  <a:schemeClr val="bg1"/>
                </a:solidFill>
                <a:effectLst/>
              </a:rPr>
              <a:t> ,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odanın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içerisindeki</a:t>
            </a:r>
            <a:r>
              <a:rPr lang="en-US" sz="2800" dirty="0">
                <a:solidFill>
                  <a:schemeClr val="bg1"/>
                </a:solidFill>
                <a:effectLst/>
              </a:rPr>
              <a:t> su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buharı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soğuk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cama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çarptığında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cama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ısı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verir</a:t>
            </a:r>
            <a:r>
              <a:rPr lang="en-US" sz="2800" dirty="0">
                <a:solidFill>
                  <a:schemeClr val="bg1"/>
                </a:solidFill>
                <a:effectLst/>
              </a:rPr>
              <a:t> ve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yoğuşarak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sıvı</a:t>
            </a:r>
            <a:r>
              <a:rPr lang="en-US" sz="2800" dirty="0">
                <a:solidFill>
                  <a:schemeClr val="bg1"/>
                </a:solidFill>
                <a:effectLst/>
              </a:rPr>
              <a:t> hale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geçer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2052" name="Picture 4" descr="pencere, iç mekan içeren bir resim&#10;&#10;Açıklama otomatik olarak oluşturuldu">
            <a:extLst>
              <a:ext uri="{FF2B5EF4-FFF2-40B4-BE49-F238E27FC236}">
                <a16:creationId xmlns:a16="http://schemas.microsoft.com/office/drawing/2014/main" id="{0BBE3369-B4CE-43F3-A0C5-A2458C54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151" y="369913"/>
            <a:ext cx="352472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encereler Neden Buğulanır? | TÜBİTAK Bilim Genç">
            <a:extLst>
              <a:ext uri="{FF2B5EF4-FFF2-40B4-BE49-F238E27FC236}">
                <a16:creationId xmlns:a16="http://schemas.microsoft.com/office/drawing/2014/main" id="{BFEC1A89-EDD8-4FC0-A43C-973098B81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22780" b="2"/>
          <a:stretch/>
        </p:blipFill>
        <p:spPr bwMode="auto">
          <a:xfrm>
            <a:off x="8493165" y="3730267"/>
            <a:ext cx="2679631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1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5AC9DD9-8206-41DC-9D62-3CAA9CD3CFDF}"/>
              </a:ext>
            </a:extLst>
          </p:cNvPr>
          <p:cNvSpPr txBox="1"/>
          <p:nvPr/>
        </p:nvSpPr>
        <p:spPr>
          <a:xfrm>
            <a:off x="805544" y="2871982"/>
            <a:ext cx="424542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Elimize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kolonya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döktüğümüzde</a:t>
            </a:r>
            <a:r>
              <a:rPr lang="en-US" dirty="0">
                <a:effectLst/>
              </a:rPr>
              <a:t> bir süre </a:t>
            </a:r>
            <a:r>
              <a:rPr lang="en-US" dirty="0" err="1">
                <a:effectLst/>
              </a:rPr>
              <a:t>sonra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elimiz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serinler</a:t>
            </a:r>
            <a:r>
              <a:rPr lang="en-US" dirty="0">
                <a:effectLst/>
              </a:rPr>
              <a:t>. Bunun sebebi; </a:t>
            </a:r>
            <a:r>
              <a:rPr lang="en-US" dirty="0" err="1">
                <a:effectLst/>
              </a:rPr>
              <a:t>kolonya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buharlaşma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sırasında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elimizden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alır</a:t>
            </a:r>
            <a:endParaRPr lang="en-US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Denizden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çıkan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kişinin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üşümeye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başlaması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vücudundaki</a:t>
            </a:r>
            <a:r>
              <a:rPr lang="en-US" dirty="0">
                <a:effectLst/>
              </a:rPr>
              <a:t> su </a:t>
            </a:r>
            <a:r>
              <a:rPr lang="en-US" dirty="0" err="1">
                <a:effectLst/>
              </a:rPr>
              <a:t>damlacıkları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buharlaşırken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vücudundan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alır</a:t>
            </a:r>
            <a:r>
              <a:rPr lang="en-US" dirty="0">
                <a:effectLst/>
              </a:rPr>
              <a:t>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Kolonya abdesti bozar mı? Kolonya namazı bozar mı? - fikriyat">
            <a:extLst>
              <a:ext uri="{FF2B5EF4-FFF2-40B4-BE49-F238E27FC236}">
                <a16:creationId xmlns:a16="http://schemas.microsoft.com/office/drawing/2014/main" id="{2D5EA010-3799-4676-AF59-222A3A507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Denizden çıktığımızda neden üşürüz ? - LGS Fen Bilimleri">
            <a:extLst>
              <a:ext uri="{FF2B5EF4-FFF2-40B4-BE49-F238E27FC236}">
                <a16:creationId xmlns:a16="http://schemas.microsoft.com/office/drawing/2014/main" id="{1F0E3D61-E437-46D9-A53F-4BEF163E2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428" b="-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34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08580AA-0F41-4CD3-8738-A21F1B07ACC1}"/>
              </a:ext>
            </a:extLst>
          </p:cNvPr>
          <p:cNvSpPr txBox="1"/>
          <p:nvPr/>
        </p:nvSpPr>
        <p:spPr>
          <a:xfrm>
            <a:off x="3432313" y="61366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https://www.youtube.com/watch?v=DdxIwRa0BuM&amp;t=83s</a:t>
            </a:r>
            <a:endParaRPr lang="tr-TR" b="1" dirty="0"/>
          </a:p>
        </p:txBody>
      </p:sp>
      <p:pic>
        <p:nvPicPr>
          <p:cNvPr id="4" name="Çevrimiçi Medya 3" title="8.Sınıf LGS FEN BİLİMLERİ MADDENİN ISI İLE ETKİLEŞİMİ |  Özısı, Isı, Sıcaklık">
            <a:hlinkClick r:id="" action="ppaction://media"/>
            <a:extLst>
              <a:ext uri="{FF2B5EF4-FFF2-40B4-BE49-F238E27FC236}">
                <a16:creationId xmlns:a16="http://schemas.microsoft.com/office/drawing/2014/main" id="{39DE7E4A-3973-4EB5-A858-29D67B851E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6765" y="815870"/>
            <a:ext cx="9104244" cy="514389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B53D62B-743D-4952-B77C-EDCB95C7ECF1}"/>
              </a:ext>
            </a:extLst>
          </p:cNvPr>
          <p:cNvSpPr txBox="1"/>
          <p:nvPr/>
        </p:nvSpPr>
        <p:spPr>
          <a:xfrm>
            <a:off x="2193235" y="269685"/>
            <a:ext cx="7951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LGS FEN BİLİMLERİ MADDENİN ISI İLE ETKİLEŞİMİ |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Özısı</a:t>
            </a:r>
            <a:r>
              <a:rPr lang="tr-TR" b="0" i="0" dirty="0">
                <a:effectLst/>
                <a:latin typeface="Roboto" panose="02000000000000000000" pitchFamily="2" charset="0"/>
              </a:rPr>
              <a:t>, Isı, Sıcaklık</a:t>
            </a:r>
          </a:p>
        </p:txBody>
      </p:sp>
    </p:spTree>
    <p:extLst>
      <p:ext uri="{BB962C8B-B14F-4D97-AF65-F5344CB8AC3E}">
        <p14:creationId xmlns:p14="http://schemas.microsoft.com/office/powerpoint/2010/main" val="2898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4A99774-A031-4D17-B064-274857D9591F}"/>
              </a:ext>
            </a:extLst>
          </p:cNvPr>
          <p:cNvSpPr txBox="1"/>
          <p:nvPr/>
        </p:nvSpPr>
        <p:spPr>
          <a:xfrm>
            <a:off x="3578087" y="617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https://www.youtube.com/watch?v=rFCvBHNZgpM</a:t>
            </a:r>
            <a:endParaRPr lang="tr-TR" b="1" dirty="0"/>
          </a:p>
        </p:txBody>
      </p:sp>
      <p:pic>
        <p:nvPicPr>
          <p:cNvPr id="4" name="Çevrimiçi Medya 3" title="Esen Yayınları Animasyonları: Hâl Değişimi ve Grafikler | Change of State and Graphs (9.Sınıf)">
            <a:hlinkClick r:id="" action="ppaction://media"/>
            <a:extLst>
              <a:ext uri="{FF2B5EF4-FFF2-40B4-BE49-F238E27FC236}">
                <a16:creationId xmlns:a16="http://schemas.microsoft.com/office/drawing/2014/main" id="{D0C2A487-26B9-4C50-8ED2-42DC47C82C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6929" y="931985"/>
            <a:ext cx="6738425" cy="505381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85AD6D9-3A2A-4603-8D37-43694E099C90}"/>
              </a:ext>
            </a:extLst>
          </p:cNvPr>
          <p:cNvSpPr txBox="1"/>
          <p:nvPr/>
        </p:nvSpPr>
        <p:spPr>
          <a:xfrm>
            <a:off x="1749287" y="282700"/>
            <a:ext cx="9276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Esen Yayınları Animasyonları: Hâl Değişimi ve Grafikler |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Change</a:t>
            </a:r>
            <a:r>
              <a:rPr lang="tr-TR" b="0" i="0" dirty="0">
                <a:effectLst/>
                <a:latin typeface="Roboto" panose="02000000000000000000" pitchFamily="2" charset="0"/>
              </a:rPr>
              <a:t> of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State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and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Graphs</a:t>
            </a:r>
            <a:endParaRPr lang="tr-TR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5021821" y="3812953"/>
            <a:ext cx="6465287" cy="2723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MEB LGS ÇIKMIŞ VE ÖRNEK SORULAR </a:t>
            </a:r>
          </a:p>
        </p:txBody>
      </p:sp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r="155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7012B37-E6B6-45FC-8D65-5A6D360AABF1}"/>
              </a:ext>
            </a:extLst>
          </p:cNvPr>
          <p:cNvSpPr txBox="1"/>
          <p:nvPr/>
        </p:nvSpPr>
        <p:spPr>
          <a:xfrm>
            <a:off x="507696" y="1243118"/>
            <a:ext cx="3505494" cy="436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Kütle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ilk </a:t>
            </a:r>
            <a:r>
              <a:rPr lang="en-US" sz="2000" dirty="0" err="1">
                <a:effectLst/>
              </a:rPr>
              <a:t>sıcaklıkları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aynı</a:t>
            </a:r>
            <a:r>
              <a:rPr lang="en-US" sz="2000" dirty="0">
                <a:effectLst/>
              </a:rPr>
              <a:t> olan farklı </a:t>
            </a:r>
            <a:r>
              <a:rPr lang="en-US" sz="2000" dirty="0" err="1">
                <a:effectLst/>
              </a:rPr>
              <a:t>ağırlıklardaki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değiştirebilmesi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verilmesi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gereken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miktarları</a:t>
            </a:r>
            <a:r>
              <a:rPr lang="en-US" sz="2000" dirty="0">
                <a:effectLst/>
              </a:rPr>
              <a:t> farklıdır. Kütle </a:t>
            </a:r>
            <a:r>
              <a:rPr lang="en-US" sz="2000" dirty="0" err="1">
                <a:effectLst/>
              </a:rPr>
              <a:t>arttıkça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değiştirebilmesi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ihtiyacı</a:t>
            </a:r>
            <a:r>
              <a:rPr lang="en-US" sz="2000" dirty="0">
                <a:effectLst/>
              </a:rPr>
              <a:t> olan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miktarı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artar</a:t>
            </a:r>
            <a:endParaRPr lang="en-US" sz="2000" dirty="0">
              <a:effectLst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utle-sicaklik-iliskileri-8-sinif-2">
            <a:extLst>
              <a:ext uri="{FF2B5EF4-FFF2-40B4-BE49-F238E27FC236}">
                <a16:creationId xmlns:a16="http://schemas.microsoft.com/office/drawing/2014/main" id="{9328203C-45B1-46CE-B766-E7E7359E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644150"/>
            <a:ext cx="6019331" cy="3566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83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888ECE17-DF84-4891-A642-26032899256A}"/>
              </a:ext>
            </a:extLst>
          </p:cNvPr>
          <p:cNvSpPr txBox="1"/>
          <p:nvPr/>
        </p:nvSpPr>
        <p:spPr>
          <a:xfrm>
            <a:off x="10616054" y="4952238"/>
            <a:ext cx="1279737" cy="2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LGS 2019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9687AA5-A267-4D36-B1B7-99D4F373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01" y="173027"/>
            <a:ext cx="9415654" cy="65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B0F8642E-6DBB-4BBC-A5C3-86E161A1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3" y="94868"/>
            <a:ext cx="9430084" cy="65160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73" y="574406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A0350D61-620D-4619-8634-50277417FAC7}"/>
              </a:ext>
            </a:extLst>
          </p:cNvPr>
          <p:cNvSpPr txBox="1"/>
          <p:nvPr/>
        </p:nvSpPr>
        <p:spPr>
          <a:xfrm>
            <a:off x="10007263" y="5089358"/>
            <a:ext cx="1279737" cy="2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>
                <a:solidFill>
                  <a:srgbClr val="000000"/>
                </a:solidFill>
                <a:latin typeface="Dosis Extra Bold"/>
              </a:rPr>
              <a:t>LGS 2019</a:t>
            </a:r>
          </a:p>
        </p:txBody>
      </p:sp>
    </p:spTree>
    <p:extLst>
      <p:ext uri="{BB962C8B-B14F-4D97-AF65-F5344CB8AC3E}">
        <p14:creationId xmlns:p14="http://schemas.microsoft.com/office/powerpoint/2010/main" val="715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A3A713BD-844B-4173-9FC5-5A5CA8427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13" y="502790"/>
            <a:ext cx="4874682" cy="5571066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8F347431-CC08-4210-AA74-B2BE232B2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0" y="502790"/>
            <a:ext cx="5236801" cy="5571066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E47B4229-A4E2-4C73-B0D2-43B7FD36BFA1}"/>
              </a:ext>
            </a:extLst>
          </p:cNvPr>
          <p:cNvSpPr txBox="1"/>
          <p:nvPr/>
        </p:nvSpPr>
        <p:spPr>
          <a:xfrm>
            <a:off x="9433144" y="6598084"/>
            <a:ext cx="1279737" cy="2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LGS 2018</a:t>
            </a:r>
          </a:p>
        </p:txBody>
      </p:sp>
    </p:spTree>
    <p:extLst>
      <p:ext uri="{BB962C8B-B14F-4D97-AF65-F5344CB8AC3E}">
        <p14:creationId xmlns:p14="http://schemas.microsoft.com/office/powerpoint/2010/main" val="1836183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51010CC5-737F-4FC0-AF2F-33228261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13" y="502790"/>
            <a:ext cx="4436860" cy="507069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5EB859A-456E-42C0-B9D6-358883148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0" y="502790"/>
            <a:ext cx="4766455" cy="50706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83" y="3108048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AB573D28-DD92-4EAA-975F-3BC32D7710FA}"/>
              </a:ext>
            </a:extLst>
          </p:cNvPr>
          <p:cNvSpPr txBox="1"/>
          <p:nvPr/>
        </p:nvSpPr>
        <p:spPr>
          <a:xfrm>
            <a:off x="7435532" y="5534025"/>
            <a:ext cx="274391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PYBS 2019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43B685D2-F4C9-46BB-AE99-637A9C7E0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1" y="69839"/>
            <a:ext cx="4633152" cy="65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7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5D79FC-A4B0-4250-9BEF-10B3E3D3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69839"/>
            <a:ext cx="4633152" cy="659824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5" y="574406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8FD1F540-3446-4085-9D6B-D171801CD6ED}"/>
              </a:ext>
            </a:extLst>
          </p:cNvPr>
          <p:cNvSpPr txBox="1"/>
          <p:nvPr/>
        </p:nvSpPr>
        <p:spPr>
          <a:xfrm>
            <a:off x="7843496" y="6228461"/>
            <a:ext cx="273469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PYBS 2018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B3295E92-4FF1-444B-8F9C-F16E5C2B1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228" y="433"/>
            <a:ext cx="4801771" cy="68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9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947A5745-2D3A-4F96-9E28-87D0C36B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28" y="433"/>
            <a:ext cx="4801771" cy="68280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1" y="5753683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191E18E1-5081-4B43-A741-1280D74920DB}"/>
              </a:ext>
            </a:extLst>
          </p:cNvPr>
          <p:cNvSpPr txBox="1"/>
          <p:nvPr/>
        </p:nvSpPr>
        <p:spPr>
          <a:xfrm>
            <a:off x="7435532" y="5534025"/>
            <a:ext cx="260931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>
                <a:solidFill>
                  <a:srgbClr val="000000"/>
                </a:solidFill>
                <a:latin typeface="Dosis Extra Bold"/>
              </a:rPr>
              <a:t>PYBS 2018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E7EAFD60-2FBD-4DC4-B0BE-BEDA0084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76" y="100258"/>
            <a:ext cx="4702460" cy="67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9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3895C33D-99F7-4E72-B59C-7154D03D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6" y="100258"/>
            <a:ext cx="4702460" cy="675773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59" y="6416843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3E45B12-44BB-49F1-89AA-6C5BADF9AB47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Maddenin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cinsi</a:t>
            </a:r>
            <a:endParaRPr lang="en-US" sz="24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Eşit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kütlelerdeki</a:t>
            </a:r>
            <a:r>
              <a:rPr lang="en-US" sz="2400" dirty="0">
                <a:effectLst/>
              </a:rPr>
              <a:t> farklı </a:t>
            </a:r>
            <a:r>
              <a:rPr lang="en-US" sz="2400" dirty="0" err="1">
                <a:effectLst/>
              </a:rPr>
              <a:t>cins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değiştirebilmeleri</a:t>
            </a:r>
            <a:r>
              <a:rPr lang="en-US" sz="2400" dirty="0">
                <a:effectLst/>
              </a:rPr>
              <a:t> için </a:t>
            </a:r>
            <a:r>
              <a:rPr lang="en-US" sz="2400" dirty="0" err="1">
                <a:effectLst/>
              </a:rPr>
              <a:t>ihtiyaçları</a:t>
            </a:r>
            <a:r>
              <a:rPr lang="en-US" sz="2400" dirty="0">
                <a:effectLst/>
              </a:rPr>
              <a:t> olan </a:t>
            </a:r>
            <a:r>
              <a:rPr lang="en-US" sz="2400" dirty="0" err="1">
                <a:effectLst/>
              </a:rPr>
              <a:t>ısı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miktarları</a:t>
            </a:r>
            <a:r>
              <a:rPr lang="en-US" sz="2400" dirty="0">
                <a:effectLst/>
              </a:rPr>
              <a:t> farklıdır.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8.Sınıf Maddenin Isı ile Etkileşimi Konu Anlatımı | Hüseyin Faruk YILDIRIM">
            <a:extLst>
              <a:ext uri="{FF2B5EF4-FFF2-40B4-BE49-F238E27FC236}">
                <a16:creationId xmlns:a16="http://schemas.microsoft.com/office/drawing/2014/main" id="{5668F8B3-94DE-4099-A7D5-DC276DE3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834985"/>
            <a:ext cx="4475531" cy="31847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9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9CEE4FCC-F660-4032-9E18-29EF586BCD68}"/>
              </a:ext>
            </a:extLst>
          </p:cNvPr>
          <p:cNvSpPr txBox="1"/>
          <p:nvPr/>
        </p:nvSpPr>
        <p:spPr>
          <a:xfrm>
            <a:off x="7899766" y="6406220"/>
            <a:ext cx="287608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PYBS 2017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3359D11B-746E-47F5-B6A2-58B47258F267}"/>
              </a:ext>
            </a:extLst>
          </p:cNvPr>
          <p:cNvGrpSpPr/>
          <p:nvPr/>
        </p:nvGrpSpPr>
        <p:grpSpPr>
          <a:xfrm>
            <a:off x="295422" y="450166"/>
            <a:ext cx="6794695" cy="6407824"/>
            <a:chOff x="-2398765" y="845679"/>
            <a:chExt cx="5227990" cy="6342587"/>
          </a:xfrm>
        </p:grpSpPr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8FD1EE78-9EDF-423F-A7C6-D088729CE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398765" y="845679"/>
              <a:ext cx="5024894" cy="5789245"/>
            </a:xfrm>
            <a:prstGeom prst="rect">
              <a:avLst/>
            </a:prstGeom>
          </p:spPr>
        </p:pic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97ED33A0-B1ED-4892-B656-7A89044D1F0E}"/>
                </a:ext>
              </a:extLst>
            </p:cNvPr>
            <p:cNvSpPr txBox="1"/>
            <p:nvPr/>
          </p:nvSpPr>
          <p:spPr>
            <a:xfrm>
              <a:off x="1467212" y="6852172"/>
              <a:ext cx="1362013" cy="336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84"/>
                </a:lnSpc>
              </a:pPr>
              <a:r>
                <a:rPr lang="en-US" sz="1560">
                  <a:solidFill>
                    <a:srgbClr val="979394">
                      <a:alpha val="52941"/>
                    </a:srgbClr>
                  </a:solidFill>
                  <a:latin typeface="Comodo Stamp"/>
                </a:rPr>
                <a:t>2017-pybs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778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C3FB58F4-82C8-49E3-BAD2-CFD89F2C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450166"/>
            <a:ext cx="6530736" cy="584879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90" y="2478519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62B9275-EA56-4563-84B4-AB7AE12B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66" y="753788"/>
            <a:ext cx="5426408" cy="488700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35ACA46-BE7D-42F2-BC4A-8A0909F33898}"/>
              </a:ext>
            </a:extLst>
          </p:cNvPr>
          <p:cNvSpPr txBox="1"/>
          <p:nvPr/>
        </p:nvSpPr>
        <p:spPr>
          <a:xfrm>
            <a:off x="344557" y="533135"/>
            <a:ext cx="6149009" cy="557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Yanda suyun hal değişimi olaylarının grafik üzerinde gösterimi verilmiştir.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Comic Sans MS" panose="030F0702030302020204" pitchFamily="66" charset="0"/>
              </a:rPr>
              <a:t>Verilen grafiğe göre aşağıdaki çıkarımlardan hangisine ulaşılamaz?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A) Madde tüm aralıklarda ısı almıştır.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B) Madde iki defa hal değişimi yapmıştır.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C) Tüm aralıklarda maddenin sıcaklığı artmıştır.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D) Maddenin tanecikleri gittikçe daha düzensiz bir hal almıştır.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29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>
            <a:extLst>
              <a:ext uri="{FF2B5EF4-FFF2-40B4-BE49-F238E27FC236}">
                <a16:creationId xmlns:a16="http://schemas.microsoft.com/office/drawing/2014/main" id="{21986BC5-63A9-4B9C-BBC9-62D316355AD6}"/>
              </a:ext>
            </a:extLst>
          </p:cNvPr>
          <p:cNvSpPr txBox="1"/>
          <p:nvPr/>
        </p:nvSpPr>
        <p:spPr>
          <a:xfrm>
            <a:off x="344557" y="533135"/>
            <a:ext cx="6149009" cy="557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Yanda suyun hal değişimi olaylarının grafik üzerinde gösterimi verilmiştir.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Comic Sans MS" panose="030F0702030302020204" pitchFamily="66" charset="0"/>
              </a:rPr>
              <a:t>Verilen grafiğe göre aşağıdaki çıkarımlardan hangisine ulaşılamaz?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A) Madde tüm aralıklarda ısı almıştır.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B) Madde iki defa hal değişimi yapmıştır.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C) Tüm aralıklarda maddenin sıcaklığı artmıştır.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D) Maddenin tanecikleri gittikçe daha düzensiz bir hal almıştır.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51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8F8DA12-751E-4F42-936F-232EADD03E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3566" y="753788"/>
            <a:ext cx="5426408" cy="48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E250645-782E-4FF5-BCF5-8C668DC7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93" y="677756"/>
            <a:ext cx="10905066" cy="4770967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79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43CEA618-7F17-44D0-A698-4FCB5BFC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0" y="802521"/>
            <a:ext cx="10905066" cy="477096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18" y="521844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63" y="3334275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4A6358D-6636-4535-B698-4D176E97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311882"/>
            <a:ext cx="10930839" cy="5902652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1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41C89E76-AE52-4A1E-8039-9D1ACF267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3" y="295496"/>
            <a:ext cx="10282435" cy="555251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84081" y="4104956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54" y="4907032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191" y="1670202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647C805-0272-499A-9A07-C0ED4FD8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0" y="100891"/>
            <a:ext cx="9717803" cy="6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1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0388F475-1AEA-487A-A9E6-D7576E11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100891"/>
            <a:ext cx="9717803" cy="665621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" y="5920074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graphicFrame>
        <p:nvGraphicFramePr>
          <p:cNvPr id="6" name="Metin kutusu 3">
            <a:extLst>
              <a:ext uri="{FF2B5EF4-FFF2-40B4-BE49-F238E27FC236}">
                <a16:creationId xmlns:a16="http://schemas.microsoft.com/office/drawing/2014/main" id="{73B5C172-10D9-43E7-B31E-6E1B8EF83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3769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257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45AE20-A88E-421D-9394-D436CFE3F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38934"/>
            <a:ext cx="7811778" cy="66135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8B3613C-1D4D-4CF4-808D-9F9CA8219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7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EAAFE6E-04C9-43A5-AEE9-76FC8246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38934"/>
            <a:ext cx="7811778" cy="66135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9" y="5900040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88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6C30FF4-C313-48A2-9F56-4678871B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66" y="796060"/>
            <a:ext cx="7188199" cy="235413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0943B57-A525-4B62-AFAF-006CE51A1DF8}"/>
              </a:ext>
            </a:extLst>
          </p:cNvPr>
          <p:cNvSpPr txBox="1"/>
          <p:nvPr/>
        </p:nvSpPr>
        <p:spPr>
          <a:xfrm>
            <a:off x="2928731" y="3313977"/>
            <a:ext cx="7594684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effectLst/>
              </a:rPr>
              <a:t>Erime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Isısı</a:t>
            </a:r>
            <a:endParaRPr lang="en-US" sz="32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Erime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sıcaklığındaki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katı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1 </a:t>
            </a:r>
            <a:r>
              <a:rPr lang="en-US" sz="2000" dirty="0" err="1">
                <a:effectLst/>
              </a:rPr>
              <a:t>gramının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hale </a:t>
            </a:r>
            <a:r>
              <a:rPr lang="en-US" sz="2000" dirty="0" err="1">
                <a:effectLst/>
              </a:rPr>
              <a:t>geçebilmesi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maddeye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verilmesi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gereken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miktarına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erime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ısısı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denir.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Erime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ısısı</a:t>
            </a:r>
            <a:r>
              <a:rPr lang="en-US" sz="2000" dirty="0">
                <a:effectLst/>
              </a:rPr>
              <a:t> "</a:t>
            </a:r>
            <a:r>
              <a:rPr lang="en-US" sz="2000" b="1" dirty="0">
                <a:effectLst/>
              </a:rPr>
              <a:t>Le</a:t>
            </a:r>
            <a:r>
              <a:rPr lang="en-US" sz="2000" dirty="0">
                <a:effectLst/>
              </a:rPr>
              <a:t>"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Birimi</a:t>
            </a:r>
            <a:r>
              <a:rPr lang="en-US" sz="2000" dirty="0">
                <a:effectLst/>
              </a:rPr>
              <a:t> </a:t>
            </a:r>
            <a:r>
              <a:rPr lang="en-US" sz="2000" b="1" dirty="0">
                <a:effectLst/>
              </a:rPr>
              <a:t>J/g </a:t>
            </a:r>
            <a:r>
              <a:rPr lang="en-US" sz="2000" dirty="0" err="1">
                <a:effectLst/>
              </a:rPr>
              <a:t>dır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A0CBE16-15F3-4B30-B351-764A46AFD1FC}"/>
              </a:ext>
            </a:extLst>
          </p:cNvPr>
          <p:cNvSpPr txBox="1"/>
          <p:nvPr/>
        </p:nvSpPr>
        <p:spPr>
          <a:xfrm>
            <a:off x="690405" y="2782956"/>
            <a:ext cx="5102351" cy="22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Erime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sıcaklığına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</a:rPr>
              <a:t> gelen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madde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ısı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almasına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rağmen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</a:rPr>
              <a:t> sıcaklığı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artmaz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</a:rPr>
              <a:t>. </a:t>
            </a:r>
            <a:r>
              <a:rPr lang="en-US" sz="2000" dirty="0">
                <a:effectLst/>
              </a:rPr>
              <a:t>Aldığı </a:t>
            </a:r>
            <a:r>
              <a:rPr lang="en-US" sz="2000" dirty="0" err="1">
                <a:effectLst/>
              </a:rPr>
              <a:t>ısıyı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</a:t>
            </a:r>
            <a:r>
              <a:rPr lang="en-US" sz="2000" dirty="0">
                <a:effectLst/>
              </a:rPr>
              <a:t> değişimi için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arasındaki </a:t>
            </a:r>
            <a:r>
              <a:rPr lang="en-US" sz="2000" dirty="0" err="1">
                <a:effectLst/>
              </a:rPr>
              <a:t>bağların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koparılmasına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rime ve donma noktası ve ısısı nedir? Örnek soru çözümleri - Fizik Dersi">
            <a:extLst>
              <a:ext uri="{FF2B5EF4-FFF2-40B4-BE49-F238E27FC236}">
                <a16:creationId xmlns:a16="http://schemas.microsoft.com/office/drawing/2014/main" id="{B484633D-2335-4473-8783-7E5DC16B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03" y="694945"/>
            <a:ext cx="2843970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98" y="65416"/>
            <a:ext cx="1259057" cy="1259057"/>
          </a:xfrm>
          <a:prstGeom prst="rect">
            <a:avLst/>
          </a:prstGeom>
        </p:spPr>
      </p:pic>
      <p:pic>
        <p:nvPicPr>
          <p:cNvPr id="7174" name="Picture 6" descr="Hal Değiştirme Isısı konu anlatımı 9.sınıf fizik tyt">
            <a:extLst>
              <a:ext uri="{FF2B5EF4-FFF2-40B4-BE49-F238E27FC236}">
                <a16:creationId xmlns:a16="http://schemas.microsoft.com/office/drawing/2014/main" id="{9CC814B7-A43C-4F95-9E8A-F6B2B37E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84" y="3675761"/>
            <a:ext cx="4152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1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Erime sıcaklığı nedir?">
            <a:extLst>
              <a:ext uri="{FF2B5EF4-FFF2-40B4-BE49-F238E27FC236}">
                <a16:creationId xmlns:a16="http://schemas.microsoft.com/office/drawing/2014/main" id="{60E16DAD-D1A3-45F5-BBA0-7D72D2D28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" b="1"/>
          <a:stretch/>
        </p:blipFill>
        <p:spPr bwMode="auto">
          <a:xfrm>
            <a:off x="2184401" y="749300"/>
            <a:ext cx="7823199" cy="33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90B8917-45AE-4627-A6F5-DAD63599B179}"/>
              </a:ext>
            </a:extLst>
          </p:cNvPr>
          <p:cNvSpPr txBox="1"/>
          <p:nvPr/>
        </p:nvSpPr>
        <p:spPr>
          <a:xfrm>
            <a:off x="2059557" y="4612826"/>
            <a:ext cx="7442252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effectLst/>
              </a:rPr>
              <a:t>Erime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ısısı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maddelerin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ayırt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edici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özelliğidir</a:t>
            </a:r>
            <a:r>
              <a:rPr lang="en-US" sz="28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Her </a:t>
            </a:r>
            <a:r>
              <a:rPr lang="en-US" sz="2800" dirty="0" err="1">
                <a:effectLst/>
              </a:rPr>
              <a:t>maddenin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erime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ısısı</a:t>
            </a:r>
            <a:r>
              <a:rPr lang="en-US" sz="2800" dirty="0">
                <a:effectLst/>
              </a:rPr>
              <a:t> farklıdır.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1221</Words>
  <Application>Microsoft Office PowerPoint</Application>
  <PresentationFormat>Geniş ekran</PresentationFormat>
  <Paragraphs>149</Paragraphs>
  <Slides>62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73" baseType="lpstr">
      <vt:lpstr>Apple Color Emoji</vt:lpstr>
      <vt:lpstr>Arial</vt:lpstr>
      <vt:lpstr>Calibri</vt:lpstr>
      <vt:lpstr>Calibri Light</vt:lpstr>
      <vt:lpstr>Comic Sans MS</vt:lpstr>
      <vt:lpstr>Comodo Stamp</vt:lpstr>
      <vt:lpstr>Dosis Extra Bold</vt:lpstr>
      <vt:lpstr>Forte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4</cp:revision>
  <dcterms:created xsi:type="dcterms:W3CDTF">2021-10-12T18:13:19Z</dcterms:created>
  <dcterms:modified xsi:type="dcterms:W3CDTF">2022-02-22T17:58:11Z</dcterms:modified>
</cp:coreProperties>
</file>