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7"/>
    <p:sldId id="257" r:id="rId48"/>
    <p:sldId id="258" r:id="rId49"/>
    <p:sldId id="259" r:id="rId50"/>
    <p:sldId id="260" r:id="rId51"/>
    <p:sldId id="261" r:id="rId52"/>
    <p:sldId id="262" r:id="rId53"/>
    <p:sldId id="263" r:id="rId54"/>
    <p:sldId id="264" r:id="rId55"/>
    <p:sldId id="265" r:id="rId56"/>
    <p:sldId id="266" r:id="rId57"/>
    <p:sldId id="267" r:id="rId58"/>
    <p:sldId id="268" r:id="rId59"/>
    <p:sldId id="269" r:id="rId60"/>
    <p:sldId id="270" r:id="rId61"/>
    <p:sldId id="271" r:id="rId62"/>
    <p:sldId id="272" r:id="rId63"/>
    <p:sldId id="273" r:id="rId64"/>
    <p:sldId id="274" r:id="rId65"/>
    <p:sldId id="275" r:id="rId66"/>
    <p:sldId id="276" r:id="rId67"/>
    <p:sldId id="277" r:id="rId68"/>
    <p:sldId id="278" r:id="rId69"/>
    <p:sldId id="279" r:id="rId70"/>
    <p:sldId id="280" r:id="rId71"/>
    <p:sldId id="281" r:id="rId72"/>
    <p:sldId id="282" r:id="rId73"/>
    <p:sldId id="283" r:id="rId74"/>
    <p:sldId id="284" r:id="rId75"/>
    <p:sldId id="285" r:id="rId76"/>
    <p:sldId id="286" r:id="rId77"/>
    <p:sldId id="287" r:id="rId78"/>
    <p:sldId id="288" r:id="rId79"/>
    <p:sldId id="289" r:id="rId80"/>
    <p:sldId id="290" r:id="rId81"/>
    <p:sldId id="291" r:id="rId82"/>
    <p:sldId id="292" r:id="rId83"/>
    <p:sldId id="293" r:id="rId84"/>
    <p:sldId id="294" r:id="rId85"/>
    <p:sldId id="295" r:id="rId86"/>
    <p:sldId id="296" r:id="rId8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acing Sans One" charset="1" panose="02000000000000000000"/>
      <p:regular r:id="rId10"/>
    </p:embeddedFont>
    <p:embeddedFont>
      <p:font typeface="Squad" charset="1" panose="00000500000000000000"/>
      <p:regular r:id="rId11"/>
    </p:embeddedFont>
    <p:embeddedFont>
      <p:font typeface="Squad Bold" charset="1" panose="00000800000000000000"/>
      <p:regular r:id="rId12"/>
    </p:embeddedFont>
    <p:embeddedFont>
      <p:font typeface="Squad Italics" charset="1" panose="00000500000000000000"/>
      <p:regular r:id="rId13"/>
    </p:embeddedFont>
    <p:embeddedFont>
      <p:font typeface="Squad Bold Italics" charset="1" panose="00000800000000000000"/>
      <p:regular r:id="rId14"/>
    </p:embeddedFont>
    <p:embeddedFont>
      <p:font typeface="Squad Bold" charset="1" panose="00000800000000000000"/>
      <p:regular r:id="rId15"/>
    </p:embeddedFont>
    <p:embeddedFont>
      <p:font typeface="Squad Bold Bold" charset="1" panose="00000A00000000000000"/>
      <p:regular r:id="rId16"/>
    </p:embeddedFont>
    <p:embeddedFont>
      <p:font typeface="Squad Bold Italics" charset="1" panose="00000800000000000000"/>
      <p:regular r:id="rId17"/>
    </p:embeddedFont>
    <p:embeddedFont>
      <p:font typeface="Squad Bold Bold Italics" charset="1" panose="00000A00000000000000"/>
      <p:regular r:id="rId18"/>
    </p:embeddedFont>
    <p:embeddedFont>
      <p:font typeface="Adigiana Toybox" charset="1" panose="02000500000000000000"/>
      <p:regular r:id="rId19"/>
    </p:embeddedFont>
    <p:embeddedFont>
      <p:font typeface="Adigiana Toybox Bold" charset="1" panose="02000500000000000000"/>
      <p:regular r:id="rId20"/>
    </p:embeddedFont>
    <p:embeddedFont>
      <p:font typeface="Adigiana Toybox Italics" charset="1" panose="02000500000000000000"/>
      <p:regular r:id="rId21"/>
    </p:embeddedFont>
    <p:embeddedFont>
      <p:font typeface="Adigiana Toybox Bold Italics" charset="1" panose="02000500000000000000"/>
      <p:regular r:id="rId22"/>
    </p:embeddedFont>
    <p:embeddedFont>
      <p:font typeface="Squick" charset="1" panose="00000000000000000000"/>
      <p:regular r:id="rId23"/>
    </p:embeddedFont>
    <p:embeddedFont>
      <p:font typeface="Squick Bold" charset="1" panose="00000800000000000000"/>
      <p:regular r:id="rId24"/>
    </p:embeddedFont>
    <p:embeddedFont>
      <p:font typeface="Rague Shine" charset="1" panose="00000000000000000000"/>
      <p:regular r:id="rId25"/>
    </p:embeddedFont>
    <p:embeddedFont>
      <p:font typeface="Badger" charset="1" panose="00000000000000000000"/>
      <p:regular r:id="rId26"/>
    </p:embeddedFont>
    <p:embeddedFont>
      <p:font typeface="Squick Thin" charset="1" panose="00000200000000000000"/>
      <p:regular r:id="rId27"/>
    </p:embeddedFont>
    <p:embeddedFont>
      <p:font typeface="Squick Thin Bold" charset="1" panose="00000500000000000000"/>
      <p:regular r:id="rId28"/>
    </p:embeddedFont>
    <p:embeddedFont>
      <p:font typeface="Squick Bold" charset="1" panose="00000000000000000000"/>
      <p:regular r:id="rId29"/>
    </p:embeddedFont>
    <p:embeddedFont>
      <p:font typeface="Squick Bold Bold" charset="1" panose="00000000000000000000"/>
      <p:regular r:id="rId30"/>
    </p:embeddedFont>
    <p:embeddedFont>
      <p:font typeface="Spiro" charset="1" panose="00000000000000000000"/>
      <p:regular r:id="rId31"/>
    </p:embeddedFont>
    <p:embeddedFont>
      <p:font typeface="Rague" charset="1" panose="00000000000000000000"/>
      <p:regular r:id="rId32"/>
    </p:embeddedFont>
    <p:embeddedFont>
      <p:font typeface="Agrandir Grand Black" charset="1" panose="00000A07000000000000"/>
      <p:regular r:id="rId33"/>
    </p:embeddedFont>
    <p:embeddedFont>
      <p:font typeface="Agrandir Grand Black Italics" charset="1" panose="00000A07000000000000"/>
      <p:regular r:id="rId34"/>
    </p:embeddedFont>
    <p:embeddedFont>
      <p:font typeface="Stenciliqo Extruded" charset="1" panose="02000000000000000000"/>
      <p:regular r:id="rId35"/>
    </p:embeddedFont>
    <p:embeddedFont>
      <p:font typeface="Stenciliqo Extruded Italics" charset="1" panose="02000000000000000000"/>
      <p:regular r:id="rId36"/>
    </p:embeddedFont>
    <p:embeddedFont>
      <p:font typeface="Slopes" charset="1" panose="00000000000000000000"/>
      <p:regular r:id="rId37"/>
    </p:embeddedFont>
    <p:embeddedFont>
      <p:font typeface="Abibas" charset="1" panose="02000603000000000000"/>
      <p:regular r:id="rId38"/>
    </p:embeddedFont>
    <p:embeddedFont>
      <p:font typeface="Abibas Bold" charset="1" panose="02000603000000000000"/>
      <p:regular r:id="rId39"/>
    </p:embeddedFont>
    <p:embeddedFont>
      <p:font typeface="Abibas Italics" charset="1" panose="02000603000000000000"/>
      <p:regular r:id="rId40"/>
    </p:embeddedFont>
    <p:embeddedFont>
      <p:font typeface="Abibas Bold Italics" charset="1" panose="02000603000000000000"/>
      <p:regular r:id="rId41"/>
    </p:embeddedFont>
    <p:embeddedFont>
      <p:font typeface="Sports World" charset="1" panose="02000503020000020004"/>
      <p:regular r:id="rId42"/>
    </p:embeddedFont>
    <p:embeddedFont>
      <p:font typeface="Decalotype Light" charset="1" panose="00000400000000000000"/>
      <p:regular r:id="rId43"/>
    </p:embeddedFont>
    <p:embeddedFont>
      <p:font typeface="Decalotype Light Bold" charset="1" panose="00000500000000000000"/>
      <p:regular r:id="rId44"/>
    </p:embeddedFont>
    <p:embeddedFont>
      <p:font typeface="Decalotype Light Italics" charset="1" panose="00000400000000000000"/>
      <p:regular r:id="rId45"/>
    </p:embeddedFont>
    <p:embeddedFont>
      <p:font typeface="Decalotype Light Bold Italics" charset="1" panose="0000050000000000000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slides/slide1.xml" Type="http://schemas.openxmlformats.org/officeDocument/2006/relationships/slide"/><Relationship Id="rId48" Target="slides/slide2.xml" Type="http://schemas.openxmlformats.org/officeDocument/2006/relationships/slide"/><Relationship Id="rId49" Target="slides/slide3.xml" Type="http://schemas.openxmlformats.org/officeDocument/2006/relationships/slide"/><Relationship Id="rId5" Target="tableStyles.xml" Type="http://schemas.openxmlformats.org/officeDocument/2006/relationships/tableStyles"/><Relationship Id="rId50" Target="slides/slide4.xml" Type="http://schemas.openxmlformats.org/officeDocument/2006/relationships/slide"/><Relationship Id="rId51" Target="slides/slide5.xml" Type="http://schemas.openxmlformats.org/officeDocument/2006/relationships/slide"/><Relationship Id="rId52" Target="slides/slide6.xml" Type="http://schemas.openxmlformats.org/officeDocument/2006/relationships/slide"/><Relationship Id="rId53" Target="slides/slide7.xml" Type="http://schemas.openxmlformats.org/officeDocument/2006/relationships/slide"/><Relationship Id="rId54" Target="slides/slide8.xml" Type="http://schemas.openxmlformats.org/officeDocument/2006/relationships/slide"/><Relationship Id="rId55" Target="slides/slide9.xml" Type="http://schemas.openxmlformats.org/officeDocument/2006/relationships/slide"/><Relationship Id="rId56" Target="slides/slide10.xml" Type="http://schemas.openxmlformats.org/officeDocument/2006/relationships/slide"/><Relationship Id="rId57" Target="slides/slide11.xml" Type="http://schemas.openxmlformats.org/officeDocument/2006/relationships/slide"/><Relationship Id="rId58" Target="slides/slide12.xml" Type="http://schemas.openxmlformats.org/officeDocument/2006/relationships/slide"/><Relationship Id="rId59" Target="slides/slide13.xml" Type="http://schemas.openxmlformats.org/officeDocument/2006/relationships/slide"/><Relationship Id="rId6" Target="fonts/font6.fntdata" Type="http://schemas.openxmlformats.org/officeDocument/2006/relationships/font"/><Relationship Id="rId60" Target="slides/slide14.xml" Type="http://schemas.openxmlformats.org/officeDocument/2006/relationships/slide"/><Relationship Id="rId61" Target="slides/slide15.xml" Type="http://schemas.openxmlformats.org/officeDocument/2006/relationships/slide"/><Relationship Id="rId62" Target="slides/slide16.xml" Type="http://schemas.openxmlformats.org/officeDocument/2006/relationships/slide"/><Relationship Id="rId63" Target="slides/slide17.xml" Type="http://schemas.openxmlformats.org/officeDocument/2006/relationships/slide"/><Relationship Id="rId64" Target="slides/slide18.xml" Type="http://schemas.openxmlformats.org/officeDocument/2006/relationships/slide"/><Relationship Id="rId65" Target="slides/slide19.xml" Type="http://schemas.openxmlformats.org/officeDocument/2006/relationships/slide"/><Relationship Id="rId66" Target="slides/slide20.xml" Type="http://schemas.openxmlformats.org/officeDocument/2006/relationships/slide"/><Relationship Id="rId67" Target="slides/slide21.xml" Type="http://schemas.openxmlformats.org/officeDocument/2006/relationships/slide"/><Relationship Id="rId68" Target="slides/slide22.xml" Type="http://schemas.openxmlformats.org/officeDocument/2006/relationships/slide"/><Relationship Id="rId69" Target="slides/slide23.xml" Type="http://schemas.openxmlformats.org/officeDocument/2006/relationships/slide"/><Relationship Id="rId7" Target="fonts/font7.fntdata" Type="http://schemas.openxmlformats.org/officeDocument/2006/relationships/font"/><Relationship Id="rId70" Target="slides/slide24.xml" Type="http://schemas.openxmlformats.org/officeDocument/2006/relationships/slide"/><Relationship Id="rId71" Target="slides/slide25.xml" Type="http://schemas.openxmlformats.org/officeDocument/2006/relationships/slide"/><Relationship Id="rId72" Target="slides/slide26.xml" Type="http://schemas.openxmlformats.org/officeDocument/2006/relationships/slide"/><Relationship Id="rId73" Target="slides/slide27.xml" Type="http://schemas.openxmlformats.org/officeDocument/2006/relationships/slide"/><Relationship Id="rId74" Target="slides/slide28.xml" Type="http://schemas.openxmlformats.org/officeDocument/2006/relationships/slide"/><Relationship Id="rId75" Target="slides/slide29.xml" Type="http://schemas.openxmlformats.org/officeDocument/2006/relationships/slide"/><Relationship Id="rId76" Target="slides/slide30.xml" Type="http://schemas.openxmlformats.org/officeDocument/2006/relationships/slide"/><Relationship Id="rId77" Target="slides/slide31.xml" Type="http://schemas.openxmlformats.org/officeDocument/2006/relationships/slide"/><Relationship Id="rId78" Target="slides/slide32.xml" Type="http://schemas.openxmlformats.org/officeDocument/2006/relationships/slide"/><Relationship Id="rId79" Target="slides/slide33.xml" Type="http://schemas.openxmlformats.org/officeDocument/2006/relationships/slide"/><Relationship Id="rId8" Target="fonts/font8.fntdata" Type="http://schemas.openxmlformats.org/officeDocument/2006/relationships/font"/><Relationship Id="rId80" Target="slides/slide34.xml" Type="http://schemas.openxmlformats.org/officeDocument/2006/relationships/slide"/><Relationship Id="rId81" Target="slides/slide35.xml" Type="http://schemas.openxmlformats.org/officeDocument/2006/relationships/slide"/><Relationship Id="rId82" Target="slides/slide36.xml" Type="http://schemas.openxmlformats.org/officeDocument/2006/relationships/slide"/><Relationship Id="rId83" Target="slides/slide37.xml" Type="http://schemas.openxmlformats.org/officeDocument/2006/relationships/slide"/><Relationship Id="rId84" Target="slides/slide38.xml" Type="http://schemas.openxmlformats.org/officeDocument/2006/relationships/slide"/><Relationship Id="rId85" Target="slides/slide39.xml" Type="http://schemas.openxmlformats.org/officeDocument/2006/relationships/slide"/><Relationship Id="rId86" Target="slides/slide40.xml" Type="http://schemas.openxmlformats.org/officeDocument/2006/relationships/slide"/><Relationship Id="rId87" Target="slides/slide41.xml" Type="http://schemas.openxmlformats.org/officeDocument/2006/relationships/slide"/><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svg" Type="http://schemas.openxmlformats.org/officeDocument/2006/relationships/image"/><Relationship Id="rId2" Target="../media/image1.svg" Type="http://schemas.openxmlformats.org/officeDocument/2006/relationships/image"/><Relationship Id="rId3" Target="../media/image2.svg" Type="http://schemas.openxmlformats.org/officeDocument/2006/relationships/image"/><Relationship Id="rId4" Target="../media/image3.svg" Type="http://schemas.openxmlformats.org/officeDocument/2006/relationships/image"/><Relationship Id="rId5" Target="../media/image4.svg" Type="http://schemas.openxmlformats.org/officeDocument/2006/relationships/image"/><Relationship Id="rId6" Target="../media/image5.svg" Type="http://schemas.openxmlformats.org/officeDocument/2006/relationships/image"/><Relationship Id="rId7" Target="../media/image6.svg" Type="http://schemas.openxmlformats.org/officeDocument/2006/relationships/image"/><Relationship Id="rId8" Target="../media/image7.sv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2.svg" Type="http://schemas.openxmlformats.org/officeDocument/2006/relationships/image"/><Relationship Id="rId4" Target="../media/image34.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5.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6.jpe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svg" Type="http://schemas.openxmlformats.org/officeDocument/2006/relationships/image"/><Relationship Id="rId3" Target="../media/image38.svg" Type="http://schemas.openxmlformats.org/officeDocument/2006/relationships/image"/><Relationship Id="rId4" Target="../media/image39.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svg" Type="http://schemas.openxmlformats.org/officeDocument/2006/relationships/image"/><Relationship Id="rId3" Target="../media/image19.svg" Type="http://schemas.openxmlformats.org/officeDocument/2006/relationships/image"/><Relationship Id="rId4" Target="../media/image41.svg" Type="http://schemas.openxmlformats.org/officeDocument/2006/relationships/image"/><Relationship Id="rId5" Target="../media/image5.svg" Type="http://schemas.openxmlformats.org/officeDocument/2006/relationships/image"/><Relationship Id="rId6" Target="../media/image4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svg" Type="http://schemas.openxmlformats.org/officeDocument/2006/relationships/image"/><Relationship Id="rId3" Target="../media/image19.svg" Type="http://schemas.openxmlformats.org/officeDocument/2006/relationships/image"/><Relationship Id="rId4" Target="../media/image41.svg" Type="http://schemas.openxmlformats.org/officeDocument/2006/relationships/image"/><Relationship Id="rId5" Target="../media/image5.svg" Type="http://schemas.openxmlformats.org/officeDocument/2006/relationships/image"/><Relationship Id="rId6" Target="../media/image4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svg" Type="http://schemas.openxmlformats.org/officeDocument/2006/relationships/image"/><Relationship Id="rId3" Target="../media/image44.svg" Type="http://schemas.openxmlformats.org/officeDocument/2006/relationships/image"/><Relationship Id="rId4" Target="../media/image45.svg" Type="http://schemas.openxmlformats.org/officeDocument/2006/relationships/image"/><Relationship Id="rId5" Target="../media/image3.svg" Type="http://schemas.openxmlformats.org/officeDocument/2006/relationships/image"/><Relationship Id="rId6" Target="../media/image46.png" Type="http://schemas.openxmlformats.org/officeDocument/2006/relationships/image"/><Relationship Id="rId7" Target="../media/image4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svg" Type="http://schemas.openxmlformats.org/officeDocument/2006/relationships/image"/><Relationship Id="rId3" Target="../media/image32.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svg" Type="http://schemas.openxmlformats.org/officeDocument/2006/relationships/image"/><Relationship Id="rId3" Target="../media/image38.svg" Type="http://schemas.openxmlformats.org/officeDocument/2006/relationships/image"/><Relationship Id="rId4" Target="../media/image5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svg" Type="http://schemas.openxmlformats.org/officeDocument/2006/relationships/image"/><Relationship Id="rId3" Target="../media/image1.svg" Type="http://schemas.openxmlformats.org/officeDocument/2006/relationships/image"/><Relationship Id="rId4" Target="../media/image15.svg" Type="http://schemas.openxmlformats.org/officeDocument/2006/relationships/image"/><Relationship Id="rId5" Target="../media/image16.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37.svg" Type="http://schemas.openxmlformats.org/officeDocument/2006/relationships/image"/><Relationship Id="rId4" Target="../media/image38.svg" Type="http://schemas.openxmlformats.org/officeDocument/2006/relationships/image"/><Relationship Id="rId5" Target="../media/image5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jpeg" Type="http://schemas.openxmlformats.org/officeDocument/2006/relationships/image"/><Relationship Id="rId11" Target="../media/image11.png" Type="http://schemas.openxmlformats.org/officeDocument/2006/relationships/image"/><Relationship Id="rId12" Target="../media/image12.svg" Type="http://schemas.openxmlformats.org/officeDocument/2006/relationships/image"/><Relationship Id="rId13" Target="../media/image13.svg" Type="http://schemas.openxmlformats.org/officeDocument/2006/relationships/image"/><Relationship Id="rId2" Target="../media/image54.png" Type="http://schemas.openxmlformats.org/officeDocument/2006/relationships/image"/><Relationship Id="rId3" Target="../media/image1.svg" Type="http://schemas.openxmlformats.org/officeDocument/2006/relationships/image"/><Relationship Id="rId4" Target="../media/image2.svg" Type="http://schemas.openxmlformats.org/officeDocument/2006/relationships/image"/><Relationship Id="rId5" Target="../media/image3.svg" Type="http://schemas.openxmlformats.org/officeDocument/2006/relationships/image"/><Relationship Id="rId6" Target="../media/image5.svg" Type="http://schemas.openxmlformats.org/officeDocument/2006/relationships/image"/><Relationship Id="rId7" Target="../media/image6.svg" Type="http://schemas.openxmlformats.org/officeDocument/2006/relationships/image"/><Relationship Id="rId8" Target="../media/image7.svg" Type="http://schemas.openxmlformats.org/officeDocument/2006/relationships/image"/><Relationship Id="rId9" Target="../media/image8.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svg" Type="http://schemas.openxmlformats.org/officeDocument/2006/relationships/image"/><Relationship Id="rId3" Target="../media/image17.svg" Type="http://schemas.openxmlformats.org/officeDocument/2006/relationships/image"/><Relationship Id="rId4" Target="../media/image57.svg" Type="http://schemas.openxmlformats.org/officeDocument/2006/relationships/image"/><Relationship Id="rId5" Target="../media/image44.svg" Type="http://schemas.openxmlformats.org/officeDocument/2006/relationships/image"/><Relationship Id="rId6" Target="../media/image58.jpe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svg" Type="http://schemas.openxmlformats.org/officeDocument/2006/relationships/image"/><Relationship Id="rId3" Target="../media/image41.svg" Type="http://schemas.openxmlformats.org/officeDocument/2006/relationships/image"/><Relationship Id="rId4" Target="../media/image19.svg" Type="http://schemas.openxmlformats.org/officeDocument/2006/relationships/image"/><Relationship Id="rId5" Target="../media/image60.pn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50.svg" Type="http://schemas.openxmlformats.org/officeDocument/2006/relationships/image"/><Relationship Id="rId4" Target="../media/image48.svg" Type="http://schemas.openxmlformats.org/officeDocument/2006/relationships/image"/><Relationship Id="rId5" Target="../media/image61.pn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2" Target="../media/image45.svg" Type="http://schemas.openxmlformats.org/officeDocument/2006/relationships/image"/><Relationship Id="rId3" Target="../media/image37.svg" Type="http://schemas.openxmlformats.org/officeDocument/2006/relationships/image"/><Relationship Id="rId4" Target="../media/image7.svg" Type="http://schemas.openxmlformats.org/officeDocument/2006/relationships/image"/><Relationship Id="rId5" Target="../media/image44.svg" Type="http://schemas.openxmlformats.org/officeDocument/2006/relationships/image"/><Relationship Id="rId6" Target="../media/image62.jpeg" Type="http://schemas.openxmlformats.org/officeDocument/2006/relationships/image"/><Relationship Id="rId7" Target="../media/image63.jpe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svg" Type="http://schemas.openxmlformats.org/officeDocument/2006/relationships/image"/><Relationship Id="rId3" Target="../media/image38.svg" Type="http://schemas.openxmlformats.org/officeDocument/2006/relationships/image"/><Relationship Id="rId4" Target="../media/image64.jpeg" Type="http://schemas.openxmlformats.org/officeDocument/2006/relationships/image"/><Relationship Id="rId5" Target="../media/image65.svg" Type="http://schemas.openxmlformats.org/officeDocument/2006/relationships/image"/><Relationship Id="rId6" Target="../media/image66.jpe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svg" Type="http://schemas.openxmlformats.org/officeDocument/2006/relationships/image"/><Relationship Id="rId3" Target="../media/image38.svg" Type="http://schemas.openxmlformats.org/officeDocument/2006/relationships/image"/><Relationship Id="rId4" Target="../media/image65.svg" Type="http://schemas.openxmlformats.org/officeDocument/2006/relationships/image"/><Relationship Id="rId5" Target="../media/image67.jpe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svg" Type="http://schemas.openxmlformats.org/officeDocument/2006/relationships/image"/><Relationship Id="rId3" Target="../media/image38.svg" Type="http://schemas.openxmlformats.org/officeDocument/2006/relationships/image"/><Relationship Id="rId4" Target="../media/image65.svg" Type="http://schemas.openxmlformats.org/officeDocument/2006/relationships/image"/><Relationship Id="rId5" Target="../media/image68.jpe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9.svg" Type="http://schemas.openxmlformats.org/officeDocument/2006/relationships/image"/><Relationship Id="rId3" Target="../media/image70.svg" Type="http://schemas.openxmlformats.org/officeDocument/2006/relationships/image"/><Relationship Id="rId4" Target="../media/image44.svg" Type="http://schemas.openxmlformats.org/officeDocument/2006/relationships/image"/><Relationship Id="rId5" Target="../media/image7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svg" Type="http://schemas.openxmlformats.org/officeDocument/2006/relationships/image"/><Relationship Id="rId3" Target="../media/image18.svg" Type="http://schemas.openxmlformats.org/officeDocument/2006/relationships/image"/><Relationship Id="rId4" Target="../media/image19.svg" Type="http://schemas.openxmlformats.org/officeDocument/2006/relationships/image"/><Relationship Id="rId5" Target="../media/image20.jpe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9.svg" Type="http://schemas.openxmlformats.org/officeDocument/2006/relationships/image"/><Relationship Id="rId3" Target="../media/image70.svg" Type="http://schemas.openxmlformats.org/officeDocument/2006/relationships/image"/><Relationship Id="rId4" Target="../media/image44.svg" Type="http://schemas.openxmlformats.org/officeDocument/2006/relationships/image"/><Relationship Id="rId5" Target="../media/image7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svg" Type="http://schemas.openxmlformats.org/officeDocument/2006/relationships/image"/><Relationship Id="rId3" Target="../media/image41.svg" Type="http://schemas.openxmlformats.org/officeDocument/2006/relationships/image"/><Relationship Id="rId4" Target="../media/image19.svg" Type="http://schemas.openxmlformats.org/officeDocument/2006/relationships/image"/><Relationship Id="rId5" Target="../media/image73.png" Type="http://schemas.openxmlformats.org/officeDocument/2006/relationships/image"/><Relationship Id="rId6" Target="../media/image74.pn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2" Target="../media/image17.svg" Type="http://schemas.openxmlformats.org/officeDocument/2006/relationships/image"/><Relationship Id="rId3" Target="../media/image57.svg" Type="http://schemas.openxmlformats.org/officeDocument/2006/relationships/image"/><Relationship Id="rId4" Target="../media/image44.svg" Type="http://schemas.openxmlformats.org/officeDocument/2006/relationships/image"/><Relationship Id="rId5" Target="../media/image56.svg" Type="http://schemas.openxmlformats.org/officeDocument/2006/relationships/image"/><Relationship Id="rId6" Target="../media/image74.png" Type="http://schemas.openxmlformats.org/officeDocument/2006/relationships/image"/><Relationship Id="rId7" Target="../media/image75.pn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2" Target="../media/image17.svg" Type="http://schemas.openxmlformats.org/officeDocument/2006/relationships/image"/><Relationship Id="rId3" Target="../media/image57.svg" Type="http://schemas.openxmlformats.org/officeDocument/2006/relationships/image"/><Relationship Id="rId4" Target="../media/image44.svg" Type="http://schemas.openxmlformats.org/officeDocument/2006/relationships/image"/><Relationship Id="rId5" Target="../media/image56.svg" Type="http://schemas.openxmlformats.org/officeDocument/2006/relationships/image"/><Relationship Id="rId6" Target="../media/image75.png" Type="http://schemas.openxmlformats.org/officeDocument/2006/relationships/image"/><Relationship Id="rId7" Target="../media/image73.pn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svg" Type="http://schemas.openxmlformats.org/officeDocument/2006/relationships/image"/><Relationship Id="rId3" Target="../media/image57.svg" Type="http://schemas.openxmlformats.org/officeDocument/2006/relationships/image"/><Relationship Id="rId4" Target="../media/image44.svg" Type="http://schemas.openxmlformats.org/officeDocument/2006/relationships/image"/><Relationship Id="rId5" Target="../media/image76.png" Type="http://schemas.openxmlformats.org/officeDocument/2006/relationships/image"/><Relationship Id="rId6" Target="../media/image56.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svg" Type="http://schemas.openxmlformats.org/officeDocument/2006/relationships/image"/><Relationship Id="rId3" Target="../media/image57.svg" Type="http://schemas.openxmlformats.org/officeDocument/2006/relationships/image"/><Relationship Id="rId4" Target="../media/image44.svg" Type="http://schemas.openxmlformats.org/officeDocument/2006/relationships/image"/><Relationship Id="rId5" Target="../media/image56.svg" Type="http://schemas.openxmlformats.org/officeDocument/2006/relationships/image"/><Relationship Id="rId6" Target="../media/image77.pn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svg" Type="http://schemas.openxmlformats.org/officeDocument/2006/relationships/image"/><Relationship Id="rId3" Target="../media/image57.svg" Type="http://schemas.openxmlformats.org/officeDocument/2006/relationships/image"/><Relationship Id="rId4" Target="../media/image44.svg" Type="http://schemas.openxmlformats.org/officeDocument/2006/relationships/image"/><Relationship Id="rId5" Target="../media/image56.svg" Type="http://schemas.openxmlformats.org/officeDocument/2006/relationships/image"/><Relationship Id="rId6" Target="../media/image78.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svg" Type="http://schemas.openxmlformats.org/officeDocument/2006/relationships/image"/><Relationship Id="rId3" Target="../media/image57.svg" Type="http://schemas.openxmlformats.org/officeDocument/2006/relationships/image"/><Relationship Id="rId4" Target="../media/image44.svg" Type="http://schemas.openxmlformats.org/officeDocument/2006/relationships/image"/><Relationship Id="rId5" Target="../media/image56.svg" Type="http://schemas.openxmlformats.org/officeDocument/2006/relationships/image"/><Relationship Id="rId6" Target="../media/image79.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svg" Type="http://schemas.openxmlformats.org/officeDocument/2006/relationships/image"/><Relationship Id="rId3" Target="../media/image44.svg" Type="http://schemas.openxmlformats.org/officeDocument/2006/relationships/image"/><Relationship Id="rId4" Target="../media/image45.svg" Type="http://schemas.openxmlformats.org/officeDocument/2006/relationships/image"/><Relationship Id="rId5" Target="../media/image3.svg" Type="http://schemas.openxmlformats.org/officeDocument/2006/relationships/image"/><Relationship Id="rId6" Target="../media/image80.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svg" Type="http://schemas.openxmlformats.org/officeDocument/2006/relationships/image"/><Relationship Id="rId3" Target="../media/image41.svg" Type="http://schemas.openxmlformats.org/officeDocument/2006/relationships/image"/><Relationship Id="rId4" Target="../media/image19.svg" Type="http://schemas.openxmlformats.org/officeDocument/2006/relationships/image"/><Relationship Id="rId5" Target="../media/image8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svg" Type="http://schemas.openxmlformats.org/officeDocument/2006/relationships/image"/><Relationship Id="rId3" Target="../media/image2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2.svg" Type="http://schemas.openxmlformats.org/officeDocument/2006/relationships/image"/><Relationship Id="rId3" Target="../media/image5.svg" Type="http://schemas.openxmlformats.org/officeDocument/2006/relationships/image"/><Relationship Id="rId4" Target="../media/image45.svg" Type="http://schemas.openxmlformats.org/officeDocument/2006/relationships/image"/><Relationship Id="rId5" Target="../media/image17.svg" Type="http://schemas.openxmlformats.org/officeDocument/2006/relationships/image"/><Relationship Id="rId6" Target="../media/image83.jpeg" Type="http://schemas.openxmlformats.org/officeDocument/2006/relationships/image"/><Relationship Id="rId7" Target="../media/image84.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svg" Type="http://schemas.openxmlformats.org/officeDocument/2006/relationships/image"/><Relationship Id="rId3" Target="../media/image38.svg" Type="http://schemas.openxmlformats.org/officeDocument/2006/relationships/image"/><Relationship Id="rId4" Target="../media/image8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svg" Type="http://schemas.openxmlformats.org/officeDocument/2006/relationships/image"/><Relationship Id="rId3" Target="../media/image18.svg" Type="http://schemas.openxmlformats.org/officeDocument/2006/relationships/image"/><Relationship Id="rId4" Target="../media/image19.svg" Type="http://schemas.openxmlformats.org/officeDocument/2006/relationships/image"/><Relationship Id="rId5" Target="../media/image27.sv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svg" Type="http://schemas.openxmlformats.org/officeDocument/2006/relationships/image"/><Relationship Id="rId3" Target="../media/image18.svg" Type="http://schemas.openxmlformats.org/officeDocument/2006/relationships/image"/><Relationship Id="rId4" Target="../media/image19.svg" Type="http://schemas.openxmlformats.org/officeDocument/2006/relationships/image"/><Relationship Id="rId5" Target="../media/image28.jpeg" Type="http://schemas.openxmlformats.org/officeDocument/2006/relationships/image"/><Relationship Id="rId6" Target="../media/image29.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svg" Type="http://schemas.openxmlformats.org/officeDocument/2006/relationships/image"/><Relationship Id="rId3" Target="../media/image31.svg" Type="http://schemas.openxmlformats.org/officeDocument/2006/relationships/image"/><Relationship Id="rId4" Target="../media/image29.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EE34"/>
        </a:solidFill>
      </p:bgPr>
    </p:bg>
    <p:spTree>
      <p:nvGrpSpPr>
        <p:cNvPr id="1" name=""/>
        <p:cNvGrpSpPr/>
        <p:nvPr/>
      </p:nvGrpSpPr>
      <p:grpSpPr>
        <a:xfrm>
          <a:off x="0" y="0"/>
          <a:ext cx="0" cy="0"/>
          <a:chOff x="0" y="0"/>
          <a:chExt cx="0" cy="0"/>
        </a:xfrm>
      </p:grpSpPr>
      <p:grpSp>
        <p:nvGrpSpPr>
          <p:cNvPr name="Group 2" id="2"/>
          <p:cNvGrpSpPr/>
          <p:nvPr/>
        </p:nvGrpSpPr>
        <p:grpSpPr>
          <a:xfrm rot="0">
            <a:off x="2434862" y="2063824"/>
            <a:ext cx="13418275" cy="3079676"/>
            <a:chOff x="0" y="0"/>
            <a:chExt cx="71956569" cy="16515008"/>
          </a:xfrm>
        </p:grpSpPr>
        <p:sp>
          <p:nvSpPr>
            <p:cNvPr name="Freeform 3" id="3"/>
            <p:cNvSpPr/>
            <p:nvPr/>
          </p:nvSpPr>
          <p:spPr>
            <a:xfrm>
              <a:off x="72390" y="72390"/>
              <a:ext cx="71811787" cy="16370228"/>
            </a:xfrm>
            <a:custGeom>
              <a:avLst/>
              <a:gdLst/>
              <a:ahLst/>
              <a:cxnLst/>
              <a:rect r="r" b="b" t="t" l="l"/>
              <a:pathLst>
                <a:path h="16370228" w="71811787">
                  <a:moveTo>
                    <a:pt x="0" y="0"/>
                  </a:moveTo>
                  <a:lnTo>
                    <a:pt x="71811787" y="0"/>
                  </a:lnTo>
                  <a:lnTo>
                    <a:pt x="71811787" y="16370228"/>
                  </a:lnTo>
                  <a:lnTo>
                    <a:pt x="0" y="16370228"/>
                  </a:lnTo>
                  <a:lnTo>
                    <a:pt x="0" y="0"/>
                  </a:lnTo>
                  <a:close/>
                </a:path>
              </a:pathLst>
            </a:custGeom>
            <a:solidFill>
              <a:srgbClr val="FFFFFF"/>
            </a:solidFill>
          </p:spPr>
        </p:sp>
        <p:sp>
          <p:nvSpPr>
            <p:cNvPr name="Freeform 4" id="4"/>
            <p:cNvSpPr/>
            <p:nvPr/>
          </p:nvSpPr>
          <p:spPr>
            <a:xfrm>
              <a:off x="0" y="0"/>
              <a:ext cx="71956569" cy="16515007"/>
            </a:xfrm>
            <a:custGeom>
              <a:avLst/>
              <a:gdLst/>
              <a:ahLst/>
              <a:cxnLst/>
              <a:rect r="r" b="b" t="t" l="l"/>
              <a:pathLst>
                <a:path h="16515007" w="71956569">
                  <a:moveTo>
                    <a:pt x="71811790" y="16370229"/>
                  </a:moveTo>
                  <a:lnTo>
                    <a:pt x="71956569" y="16370229"/>
                  </a:lnTo>
                  <a:lnTo>
                    <a:pt x="71956569" y="16515007"/>
                  </a:lnTo>
                  <a:lnTo>
                    <a:pt x="71811790" y="16515007"/>
                  </a:lnTo>
                  <a:lnTo>
                    <a:pt x="71811790" y="16370227"/>
                  </a:lnTo>
                  <a:close/>
                  <a:moveTo>
                    <a:pt x="0" y="144780"/>
                  </a:moveTo>
                  <a:lnTo>
                    <a:pt x="144780" y="144780"/>
                  </a:lnTo>
                  <a:lnTo>
                    <a:pt x="144780" y="16370229"/>
                  </a:lnTo>
                  <a:lnTo>
                    <a:pt x="0" y="16370229"/>
                  </a:lnTo>
                  <a:lnTo>
                    <a:pt x="0" y="144780"/>
                  </a:lnTo>
                  <a:close/>
                  <a:moveTo>
                    <a:pt x="0" y="16370229"/>
                  </a:moveTo>
                  <a:lnTo>
                    <a:pt x="144780" y="16370229"/>
                  </a:lnTo>
                  <a:lnTo>
                    <a:pt x="144780" y="16515007"/>
                  </a:lnTo>
                  <a:lnTo>
                    <a:pt x="0" y="16515007"/>
                  </a:lnTo>
                  <a:lnTo>
                    <a:pt x="0" y="16370227"/>
                  </a:lnTo>
                  <a:close/>
                  <a:moveTo>
                    <a:pt x="71811790" y="144780"/>
                  </a:moveTo>
                  <a:lnTo>
                    <a:pt x="71956569" y="144780"/>
                  </a:lnTo>
                  <a:lnTo>
                    <a:pt x="71956569" y="16370229"/>
                  </a:lnTo>
                  <a:lnTo>
                    <a:pt x="71811790" y="16370229"/>
                  </a:lnTo>
                  <a:lnTo>
                    <a:pt x="71811790" y="144780"/>
                  </a:lnTo>
                  <a:close/>
                  <a:moveTo>
                    <a:pt x="144780" y="16370229"/>
                  </a:moveTo>
                  <a:lnTo>
                    <a:pt x="71811790" y="16370229"/>
                  </a:lnTo>
                  <a:lnTo>
                    <a:pt x="71811790" y="16515007"/>
                  </a:lnTo>
                  <a:lnTo>
                    <a:pt x="144780" y="16515007"/>
                  </a:lnTo>
                  <a:lnTo>
                    <a:pt x="144780" y="16370227"/>
                  </a:lnTo>
                  <a:close/>
                  <a:moveTo>
                    <a:pt x="71811790" y="0"/>
                  </a:moveTo>
                  <a:lnTo>
                    <a:pt x="71956569" y="0"/>
                  </a:lnTo>
                  <a:lnTo>
                    <a:pt x="71956569" y="144780"/>
                  </a:lnTo>
                  <a:lnTo>
                    <a:pt x="71811790" y="144780"/>
                  </a:lnTo>
                  <a:lnTo>
                    <a:pt x="71811790" y="0"/>
                  </a:lnTo>
                  <a:close/>
                  <a:moveTo>
                    <a:pt x="0" y="0"/>
                  </a:moveTo>
                  <a:lnTo>
                    <a:pt x="144780" y="0"/>
                  </a:lnTo>
                  <a:lnTo>
                    <a:pt x="144780" y="144780"/>
                  </a:lnTo>
                  <a:lnTo>
                    <a:pt x="0" y="144780"/>
                  </a:lnTo>
                  <a:lnTo>
                    <a:pt x="0" y="0"/>
                  </a:lnTo>
                  <a:close/>
                  <a:moveTo>
                    <a:pt x="144780" y="0"/>
                  </a:moveTo>
                  <a:lnTo>
                    <a:pt x="71811790" y="0"/>
                  </a:lnTo>
                  <a:lnTo>
                    <a:pt x="71811790" y="144780"/>
                  </a:lnTo>
                  <a:lnTo>
                    <a:pt x="144780" y="144780"/>
                  </a:lnTo>
                  <a:lnTo>
                    <a:pt x="144780" y="0"/>
                  </a:lnTo>
                  <a:close/>
                </a:path>
              </a:pathLst>
            </a:custGeom>
            <a:solidFill>
              <a:srgbClr val="000000"/>
            </a:solidFill>
          </p:spPr>
        </p:sp>
      </p:grpSp>
      <p:grpSp>
        <p:nvGrpSpPr>
          <p:cNvPr name="Group 5" id="5"/>
          <p:cNvGrpSpPr/>
          <p:nvPr/>
        </p:nvGrpSpPr>
        <p:grpSpPr>
          <a:xfrm rot="0">
            <a:off x="2434862" y="5143500"/>
            <a:ext cx="13418275" cy="2283254"/>
            <a:chOff x="0" y="0"/>
            <a:chExt cx="107597611" cy="18308810"/>
          </a:xfrm>
        </p:grpSpPr>
        <p:sp>
          <p:nvSpPr>
            <p:cNvPr name="Freeform 6" id="6"/>
            <p:cNvSpPr/>
            <p:nvPr/>
          </p:nvSpPr>
          <p:spPr>
            <a:xfrm>
              <a:off x="0" y="0"/>
              <a:ext cx="107597612" cy="18308810"/>
            </a:xfrm>
            <a:custGeom>
              <a:avLst/>
              <a:gdLst/>
              <a:ahLst/>
              <a:cxnLst/>
              <a:rect r="r" b="b" t="t" l="l"/>
              <a:pathLst>
                <a:path h="18308810" w="107597612">
                  <a:moveTo>
                    <a:pt x="107371555" y="0"/>
                  </a:moveTo>
                  <a:lnTo>
                    <a:pt x="0" y="0"/>
                  </a:lnTo>
                  <a:lnTo>
                    <a:pt x="0" y="18308810"/>
                  </a:lnTo>
                  <a:lnTo>
                    <a:pt x="107597612" y="18308810"/>
                  </a:lnTo>
                  <a:lnTo>
                    <a:pt x="107597612" y="0"/>
                  </a:lnTo>
                  <a:lnTo>
                    <a:pt x="107371555" y="0"/>
                  </a:lnTo>
                  <a:close/>
                  <a:moveTo>
                    <a:pt x="107371555" y="18082751"/>
                  </a:moveTo>
                  <a:lnTo>
                    <a:pt x="228600" y="18082751"/>
                  </a:lnTo>
                  <a:lnTo>
                    <a:pt x="228600" y="228600"/>
                  </a:lnTo>
                  <a:lnTo>
                    <a:pt x="107371555" y="228600"/>
                  </a:lnTo>
                  <a:lnTo>
                    <a:pt x="107371555" y="18082751"/>
                  </a:lnTo>
                  <a:close/>
                </a:path>
              </a:pathLst>
            </a:custGeom>
            <a:solidFill>
              <a:srgbClr val="000000"/>
            </a:solidFill>
          </p:spPr>
        </p:sp>
      </p:grpSp>
      <p:sp>
        <p:nvSpPr>
          <p:cNvPr name="TextBox 7" id="7"/>
          <p:cNvSpPr txBox="true"/>
          <p:nvPr/>
        </p:nvSpPr>
        <p:spPr>
          <a:xfrm rot="0">
            <a:off x="2575831" y="2388199"/>
            <a:ext cx="12513677" cy="2382116"/>
          </a:xfrm>
          <a:prstGeom prst="rect">
            <a:avLst/>
          </a:prstGeom>
        </p:spPr>
        <p:txBody>
          <a:bodyPr anchor="t" rtlCol="false" tIns="0" lIns="0" bIns="0" rIns="0">
            <a:spAutoFit/>
          </a:bodyPr>
          <a:lstStyle/>
          <a:p>
            <a:pPr algn="ctr">
              <a:lnSpc>
                <a:spcPts val="8640"/>
              </a:lnSpc>
            </a:pPr>
            <a:r>
              <a:rPr lang="en-US" sz="7200">
                <a:solidFill>
                  <a:srgbClr val="000000"/>
                </a:solidFill>
                <a:latin typeface="Agrandir Grand Black Bold"/>
              </a:rPr>
              <a:t>MADDE VE ENDÜSTRİ</a:t>
            </a:r>
          </a:p>
        </p:txBody>
      </p:sp>
      <p:sp>
        <p:nvSpPr>
          <p:cNvPr name="TextBox 8" id="8"/>
          <p:cNvSpPr txBox="true"/>
          <p:nvPr/>
        </p:nvSpPr>
        <p:spPr>
          <a:xfrm rot="0">
            <a:off x="1647665" y="5134334"/>
            <a:ext cx="14370008" cy="2139661"/>
          </a:xfrm>
          <a:prstGeom prst="rect">
            <a:avLst/>
          </a:prstGeom>
        </p:spPr>
        <p:txBody>
          <a:bodyPr anchor="t" rtlCol="false" tIns="0" lIns="0" bIns="0" rIns="0">
            <a:spAutoFit/>
          </a:bodyPr>
          <a:lstStyle/>
          <a:p>
            <a:pPr algn="ctr">
              <a:lnSpc>
                <a:spcPts val="8400"/>
              </a:lnSpc>
            </a:pPr>
            <a:r>
              <a:rPr lang="en-US" sz="6000">
                <a:solidFill>
                  <a:srgbClr val="000000"/>
                </a:solidFill>
                <a:latin typeface="Rague Bold"/>
              </a:rPr>
              <a:t>MADDENİN </a:t>
            </a:r>
          </a:p>
          <a:p>
            <a:pPr algn="ctr">
              <a:lnSpc>
                <a:spcPts val="8400"/>
              </a:lnSpc>
              <a:spcBef>
                <a:spcPct val="0"/>
              </a:spcBef>
            </a:pPr>
            <a:r>
              <a:rPr lang="en-US" sz="6000">
                <a:solidFill>
                  <a:srgbClr val="000000"/>
                </a:solidFill>
                <a:latin typeface="Rague Bold"/>
              </a:rPr>
              <a:t>ISI İLE ETKİLEŞİMİ</a:t>
            </a:r>
          </a:p>
        </p:txBody>
      </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5061056" y="1290655"/>
            <a:ext cx="1525987" cy="1525987"/>
          </a:xfrm>
          <a:prstGeom prst="rect">
            <a:avLst/>
          </a:prstGeom>
        </p:spPr>
      </p:pic>
      <p:pic>
        <p:nvPicPr>
          <p:cNvPr name="Picture 10" id="10"/>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92964" y="4674674"/>
            <a:ext cx="1525987" cy="1525987"/>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1168596">
            <a:off x="15313185" y="7031275"/>
            <a:ext cx="1471886" cy="2319591"/>
          </a:xfrm>
          <a:prstGeom prst="rect">
            <a:avLst/>
          </a:prstGeom>
        </p:spPr>
      </p:pic>
      <p:pic>
        <p:nvPicPr>
          <p:cNvPr name="Picture 12" id="12"/>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854736">
            <a:off x="2259323" y="1916039"/>
            <a:ext cx="1021943" cy="2663833"/>
          </a:xfrm>
          <a:prstGeom prst="rect">
            <a:avLst/>
          </a:prstGeom>
        </p:spPr>
      </p:pic>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6368536" y="2816642"/>
            <a:ext cx="862628" cy="862628"/>
          </a:xfrm>
          <a:prstGeom prst="rect">
            <a:avLst/>
          </a:prstGeom>
        </p:spPr>
      </p:pic>
      <p:pic>
        <p:nvPicPr>
          <p:cNvPr name="Picture 14" id="1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971550" y="6083198"/>
            <a:ext cx="862628" cy="862628"/>
          </a:xfrm>
          <a:prstGeom prst="rect">
            <a:avLst/>
          </a:prstGeom>
        </p:spPr>
      </p:pic>
      <p:pic>
        <p:nvPicPr>
          <p:cNvPr name="Picture 15" id="1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350073" y="8219370"/>
            <a:ext cx="3587854" cy="743664"/>
          </a:xfrm>
          <a:prstGeom prst="rect">
            <a:avLst/>
          </a:prstGeom>
        </p:spPr>
      </p:pic>
      <p:pic>
        <p:nvPicPr>
          <p:cNvPr name="Picture 16" id="1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4297181" y="8346401"/>
            <a:ext cx="489603" cy="489603"/>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555049" y="6222942"/>
            <a:ext cx="489603" cy="489603"/>
          </a:xfrm>
          <a:prstGeom prst="rect">
            <a:avLst/>
          </a:prstGeom>
        </p:spPr>
      </p:pic>
      <p:pic>
        <p:nvPicPr>
          <p:cNvPr name="Picture 18" id="1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402864" y="630785"/>
            <a:ext cx="489603" cy="489603"/>
          </a:xfrm>
          <a:prstGeom prst="rect">
            <a:avLst/>
          </a:prstGeom>
        </p:spPr>
      </p:pic>
      <p:pic>
        <p:nvPicPr>
          <p:cNvPr name="Picture 19" id="1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3989357" y="1028700"/>
            <a:ext cx="489603" cy="489603"/>
          </a:xfrm>
          <a:prstGeom prst="rect">
            <a:avLst/>
          </a:prstGeom>
        </p:spPr>
      </p:pic>
      <p:pic>
        <p:nvPicPr>
          <p:cNvPr name="Picture 20" id="20"/>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8034273" y="292504"/>
            <a:ext cx="2554623" cy="1472392"/>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2346956">
            <a:off x="991481" y="6956257"/>
            <a:ext cx="2094471" cy="2526226"/>
          </a:xfrm>
          <a:prstGeom prst="rect">
            <a:avLst/>
          </a:prstGeom>
        </p:spPr>
      </p:pic>
      <p:pic>
        <p:nvPicPr>
          <p:cNvPr name="Picture 22" id="22"/>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492882" y="292504"/>
            <a:ext cx="1536152" cy="3212486"/>
          </a:xfrm>
          <a:prstGeom prst="rect">
            <a:avLst/>
          </a:prstGeom>
        </p:spPr>
      </p:pic>
      <p:grpSp>
        <p:nvGrpSpPr>
          <p:cNvPr name="Group 23" id="23"/>
          <p:cNvGrpSpPr/>
          <p:nvPr/>
        </p:nvGrpSpPr>
        <p:grpSpPr>
          <a:xfrm rot="-2222028">
            <a:off x="10591975" y="2124226"/>
            <a:ext cx="5792885" cy="3318225"/>
            <a:chOff x="0" y="0"/>
            <a:chExt cx="7723847" cy="4424300"/>
          </a:xfrm>
        </p:grpSpPr>
        <p:pic>
          <p:nvPicPr>
            <p:cNvPr name="Picture 24" id="24"/>
            <p:cNvPicPr>
              <a:picLocks noChangeAspect="true"/>
            </p:cNvPicPr>
            <p:nvPr/>
          </p:nvPicPr>
          <p:blipFill>
            <a:blip r:embed="rId12">
              <a:alphaModFix amt="15000"/>
            </a:blip>
            <a:srcRect l="0" t="0" r="0" b="0"/>
            <a:stretch>
              <a:fillRect/>
            </a:stretch>
          </p:blipFill>
          <p:spPr>
            <a:xfrm flipH="false" flipV="false" rot="0">
              <a:off x="1655304" y="0"/>
              <a:ext cx="4413239" cy="4424300"/>
            </a:xfrm>
            <a:prstGeom prst="rect">
              <a:avLst/>
            </a:prstGeom>
          </p:spPr>
        </p:pic>
        <p:grpSp>
          <p:nvGrpSpPr>
            <p:cNvPr name="Group 25" id="25"/>
            <p:cNvGrpSpPr/>
            <p:nvPr/>
          </p:nvGrpSpPr>
          <p:grpSpPr>
            <a:xfrm rot="0">
              <a:off x="0" y="1981833"/>
              <a:ext cx="7723847" cy="615038"/>
              <a:chOff x="0" y="0"/>
              <a:chExt cx="1913890" cy="152400"/>
            </a:xfrm>
          </p:grpSpPr>
          <p:sp>
            <p:nvSpPr>
              <p:cNvPr name="Freeform 26" id="26"/>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7" id="27"/>
            <p:cNvPicPr>
              <a:picLocks noChangeAspect="true"/>
            </p:cNvPicPr>
            <p:nvPr/>
          </p:nvPicPr>
          <p:blipFill>
            <a:blip r:embed="rId13">
              <a:alphaModFix amt="15000"/>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63564" y="1244486"/>
              <a:ext cx="7268836" cy="1935328"/>
            </a:xfrm>
            <a:prstGeom prst="rect">
              <a:avLst/>
            </a:prstGeom>
          </p:spPr>
        </p:pic>
        <p:pic>
          <p:nvPicPr>
            <p:cNvPr name="Picture 28" id="28"/>
            <p:cNvPicPr>
              <a:picLocks noChangeAspect="true"/>
            </p:cNvPicPr>
            <p:nvPr/>
          </p:nvPicPr>
          <p:blipFill>
            <a:blip r:embed="rId14">
              <a:alphaModFix amt="15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3277566" y="3179814"/>
              <a:ext cx="1040831" cy="1040831"/>
            </a:xfrm>
            <a:prstGeom prst="rect">
              <a:avLst/>
            </a:prstGeom>
          </p:spPr>
        </p:pic>
        <p:sp>
          <p:nvSpPr>
            <p:cNvPr name="TextBox 29" id="29"/>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758828" y="6572250"/>
            <a:ext cx="2428819" cy="2368099"/>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100353" y="1346651"/>
            <a:ext cx="2428819" cy="2368099"/>
          </a:xfrm>
          <a:prstGeom prst="rect">
            <a:avLst/>
          </a:prstGeom>
        </p:spPr>
      </p:pic>
      <p:grpSp>
        <p:nvGrpSpPr>
          <p:cNvPr name="Group 4" id="4"/>
          <p:cNvGrpSpPr/>
          <p:nvPr/>
        </p:nvGrpSpPr>
        <p:grpSpPr>
          <a:xfrm rot="0">
            <a:off x="1372680" y="367051"/>
            <a:ext cx="14600557" cy="1510240"/>
            <a:chOff x="0" y="0"/>
            <a:chExt cx="78296651" cy="8098781"/>
          </a:xfrm>
        </p:grpSpPr>
        <p:sp>
          <p:nvSpPr>
            <p:cNvPr name="Freeform 5" id="5"/>
            <p:cNvSpPr/>
            <p:nvPr/>
          </p:nvSpPr>
          <p:spPr>
            <a:xfrm>
              <a:off x="72390" y="72390"/>
              <a:ext cx="78151871" cy="7954001"/>
            </a:xfrm>
            <a:custGeom>
              <a:avLst/>
              <a:gdLst/>
              <a:ahLst/>
              <a:cxnLst/>
              <a:rect r="r" b="b" t="t" l="l"/>
              <a:pathLst>
                <a:path h="7954001" w="78151871">
                  <a:moveTo>
                    <a:pt x="0" y="0"/>
                  </a:moveTo>
                  <a:lnTo>
                    <a:pt x="78151871" y="0"/>
                  </a:lnTo>
                  <a:lnTo>
                    <a:pt x="78151871" y="7954001"/>
                  </a:lnTo>
                  <a:lnTo>
                    <a:pt x="0" y="7954001"/>
                  </a:lnTo>
                  <a:lnTo>
                    <a:pt x="0" y="0"/>
                  </a:lnTo>
                  <a:close/>
                </a:path>
              </a:pathLst>
            </a:custGeom>
            <a:solidFill>
              <a:srgbClr val="428EF1"/>
            </a:solidFill>
          </p:spPr>
        </p:sp>
        <p:sp>
          <p:nvSpPr>
            <p:cNvPr name="Freeform 6" id="6"/>
            <p:cNvSpPr/>
            <p:nvPr/>
          </p:nvSpPr>
          <p:spPr>
            <a:xfrm>
              <a:off x="0" y="0"/>
              <a:ext cx="78296653" cy="8098781"/>
            </a:xfrm>
            <a:custGeom>
              <a:avLst/>
              <a:gdLst/>
              <a:ahLst/>
              <a:cxnLst/>
              <a:rect r="r" b="b" t="t" l="l"/>
              <a:pathLst>
                <a:path h="8098781" w="78296653">
                  <a:moveTo>
                    <a:pt x="78151868" y="7954001"/>
                  </a:moveTo>
                  <a:lnTo>
                    <a:pt x="78296653" y="7954001"/>
                  </a:lnTo>
                  <a:lnTo>
                    <a:pt x="78296653" y="8098781"/>
                  </a:lnTo>
                  <a:lnTo>
                    <a:pt x="78151868" y="8098781"/>
                  </a:lnTo>
                  <a:lnTo>
                    <a:pt x="78151868" y="7954001"/>
                  </a:lnTo>
                  <a:close/>
                  <a:moveTo>
                    <a:pt x="0" y="144780"/>
                  </a:moveTo>
                  <a:lnTo>
                    <a:pt x="144780" y="144780"/>
                  </a:lnTo>
                  <a:lnTo>
                    <a:pt x="144780" y="7954001"/>
                  </a:lnTo>
                  <a:lnTo>
                    <a:pt x="0" y="7954001"/>
                  </a:lnTo>
                  <a:lnTo>
                    <a:pt x="0" y="144780"/>
                  </a:lnTo>
                  <a:close/>
                  <a:moveTo>
                    <a:pt x="0" y="7954001"/>
                  </a:moveTo>
                  <a:lnTo>
                    <a:pt x="144780" y="7954001"/>
                  </a:lnTo>
                  <a:lnTo>
                    <a:pt x="144780" y="8098781"/>
                  </a:lnTo>
                  <a:lnTo>
                    <a:pt x="0" y="8098781"/>
                  </a:lnTo>
                  <a:lnTo>
                    <a:pt x="0" y="7954001"/>
                  </a:lnTo>
                  <a:close/>
                  <a:moveTo>
                    <a:pt x="78151868" y="144780"/>
                  </a:moveTo>
                  <a:lnTo>
                    <a:pt x="78296653" y="144780"/>
                  </a:lnTo>
                  <a:lnTo>
                    <a:pt x="78296653" y="7954001"/>
                  </a:lnTo>
                  <a:lnTo>
                    <a:pt x="78151868" y="7954001"/>
                  </a:lnTo>
                  <a:lnTo>
                    <a:pt x="78151868" y="144780"/>
                  </a:lnTo>
                  <a:close/>
                  <a:moveTo>
                    <a:pt x="144780" y="7954001"/>
                  </a:moveTo>
                  <a:lnTo>
                    <a:pt x="78151868" y="7954001"/>
                  </a:lnTo>
                  <a:lnTo>
                    <a:pt x="78151868" y="8098781"/>
                  </a:lnTo>
                  <a:lnTo>
                    <a:pt x="144780" y="8098781"/>
                  </a:lnTo>
                  <a:lnTo>
                    <a:pt x="144780" y="7954001"/>
                  </a:lnTo>
                  <a:close/>
                  <a:moveTo>
                    <a:pt x="78151868" y="0"/>
                  </a:moveTo>
                  <a:lnTo>
                    <a:pt x="78296653" y="0"/>
                  </a:lnTo>
                  <a:lnTo>
                    <a:pt x="78296653" y="144780"/>
                  </a:lnTo>
                  <a:lnTo>
                    <a:pt x="78151868" y="144780"/>
                  </a:lnTo>
                  <a:lnTo>
                    <a:pt x="78151868" y="0"/>
                  </a:lnTo>
                  <a:close/>
                  <a:moveTo>
                    <a:pt x="0" y="0"/>
                  </a:moveTo>
                  <a:lnTo>
                    <a:pt x="144780" y="0"/>
                  </a:lnTo>
                  <a:lnTo>
                    <a:pt x="144780" y="144780"/>
                  </a:lnTo>
                  <a:lnTo>
                    <a:pt x="0" y="144780"/>
                  </a:lnTo>
                  <a:lnTo>
                    <a:pt x="0" y="0"/>
                  </a:lnTo>
                  <a:close/>
                  <a:moveTo>
                    <a:pt x="144780" y="0"/>
                  </a:moveTo>
                  <a:lnTo>
                    <a:pt x="78151868" y="0"/>
                  </a:lnTo>
                  <a:lnTo>
                    <a:pt x="78151868" y="144780"/>
                  </a:lnTo>
                  <a:lnTo>
                    <a:pt x="144780" y="144780"/>
                  </a:lnTo>
                  <a:lnTo>
                    <a:pt x="144780" y="0"/>
                  </a:lnTo>
                  <a:close/>
                </a:path>
              </a:pathLst>
            </a:custGeom>
            <a:solidFill>
              <a:srgbClr val="000000"/>
            </a:solidFill>
          </p:spPr>
        </p:sp>
      </p:grpSp>
      <p:grpSp>
        <p:nvGrpSpPr>
          <p:cNvPr name="Group 7" id="7"/>
          <p:cNvGrpSpPr/>
          <p:nvPr/>
        </p:nvGrpSpPr>
        <p:grpSpPr>
          <a:xfrm rot="0">
            <a:off x="1560164" y="2326252"/>
            <a:ext cx="15167672" cy="7696211"/>
            <a:chOff x="0" y="0"/>
            <a:chExt cx="81337847" cy="41271544"/>
          </a:xfrm>
        </p:grpSpPr>
        <p:sp>
          <p:nvSpPr>
            <p:cNvPr name="Freeform 8" id="8"/>
            <p:cNvSpPr/>
            <p:nvPr/>
          </p:nvSpPr>
          <p:spPr>
            <a:xfrm>
              <a:off x="72390" y="72390"/>
              <a:ext cx="81193068" cy="41126763"/>
            </a:xfrm>
            <a:custGeom>
              <a:avLst/>
              <a:gdLst/>
              <a:ahLst/>
              <a:cxnLst/>
              <a:rect r="r" b="b" t="t" l="l"/>
              <a:pathLst>
                <a:path h="41126763" w="81193068">
                  <a:moveTo>
                    <a:pt x="0" y="0"/>
                  </a:moveTo>
                  <a:lnTo>
                    <a:pt x="81193068" y="0"/>
                  </a:lnTo>
                  <a:lnTo>
                    <a:pt x="81193068" y="41126763"/>
                  </a:lnTo>
                  <a:lnTo>
                    <a:pt x="0" y="41126763"/>
                  </a:lnTo>
                  <a:lnTo>
                    <a:pt x="0" y="0"/>
                  </a:lnTo>
                  <a:close/>
                </a:path>
              </a:pathLst>
            </a:custGeom>
            <a:solidFill>
              <a:srgbClr val="FFFFFF"/>
            </a:solidFill>
          </p:spPr>
        </p:sp>
        <p:sp>
          <p:nvSpPr>
            <p:cNvPr name="Freeform 9" id="9"/>
            <p:cNvSpPr/>
            <p:nvPr/>
          </p:nvSpPr>
          <p:spPr>
            <a:xfrm>
              <a:off x="0" y="0"/>
              <a:ext cx="81337845" cy="41271543"/>
            </a:xfrm>
            <a:custGeom>
              <a:avLst/>
              <a:gdLst/>
              <a:ahLst/>
              <a:cxnLst/>
              <a:rect r="r" b="b" t="t" l="l"/>
              <a:pathLst>
                <a:path h="41271543" w="81337845">
                  <a:moveTo>
                    <a:pt x="81193066" y="41126764"/>
                  </a:moveTo>
                  <a:lnTo>
                    <a:pt x="81337845" y="41126764"/>
                  </a:lnTo>
                  <a:lnTo>
                    <a:pt x="81337845" y="41271543"/>
                  </a:lnTo>
                  <a:lnTo>
                    <a:pt x="81193066" y="41271543"/>
                  </a:lnTo>
                  <a:lnTo>
                    <a:pt x="81193066" y="41126764"/>
                  </a:lnTo>
                  <a:close/>
                  <a:moveTo>
                    <a:pt x="0" y="144780"/>
                  </a:moveTo>
                  <a:lnTo>
                    <a:pt x="144780" y="144780"/>
                  </a:lnTo>
                  <a:lnTo>
                    <a:pt x="144780" y="41126764"/>
                  </a:lnTo>
                  <a:lnTo>
                    <a:pt x="0" y="41126764"/>
                  </a:lnTo>
                  <a:lnTo>
                    <a:pt x="0" y="144780"/>
                  </a:lnTo>
                  <a:close/>
                  <a:moveTo>
                    <a:pt x="0" y="41126764"/>
                  </a:moveTo>
                  <a:lnTo>
                    <a:pt x="144780" y="41126764"/>
                  </a:lnTo>
                  <a:lnTo>
                    <a:pt x="144780" y="41271543"/>
                  </a:lnTo>
                  <a:lnTo>
                    <a:pt x="0" y="41271543"/>
                  </a:lnTo>
                  <a:lnTo>
                    <a:pt x="0" y="41126764"/>
                  </a:lnTo>
                  <a:close/>
                  <a:moveTo>
                    <a:pt x="81193066" y="144780"/>
                  </a:moveTo>
                  <a:lnTo>
                    <a:pt x="81337845" y="144780"/>
                  </a:lnTo>
                  <a:lnTo>
                    <a:pt x="81337845" y="41126764"/>
                  </a:lnTo>
                  <a:lnTo>
                    <a:pt x="81193066" y="41126764"/>
                  </a:lnTo>
                  <a:lnTo>
                    <a:pt x="81193066" y="144780"/>
                  </a:lnTo>
                  <a:close/>
                  <a:moveTo>
                    <a:pt x="144780" y="41126764"/>
                  </a:moveTo>
                  <a:lnTo>
                    <a:pt x="81193066" y="41126764"/>
                  </a:lnTo>
                  <a:lnTo>
                    <a:pt x="81193066" y="41271543"/>
                  </a:lnTo>
                  <a:lnTo>
                    <a:pt x="144780" y="41271543"/>
                  </a:lnTo>
                  <a:lnTo>
                    <a:pt x="144780" y="41126764"/>
                  </a:lnTo>
                  <a:close/>
                  <a:moveTo>
                    <a:pt x="81193066" y="0"/>
                  </a:moveTo>
                  <a:lnTo>
                    <a:pt x="81337845" y="0"/>
                  </a:lnTo>
                  <a:lnTo>
                    <a:pt x="81337845" y="144780"/>
                  </a:lnTo>
                  <a:lnTo>
                    <a:pt x="81193066" y="144780"/>
                  </a:lnTo>
                  <a:lnTo>
                    <a:pt x="81193066" y="0"/>
                  </a:lnTo>
                  <a:close/>
                  <a:moveTo>
                    <a:pt x="0" y="0"/>
                  </a:moveTo>
                  <a:lnTo>
                    <a:pt x="144780" y="0"/>
                  </a:lnTo>
                  <a:lnTo>
                    <a:pt x="144780" y="144780"/>
                  </a:lnTo>
                  <a:lnTo>
                    <a:pt x="0" y="144780"/>
                  </a:lnTo>
                  <a:lnTo>
                    <a:pt x="0" y="0"/>
                  </a:lnTo>
                  <a:close/>
                  <a:moveTo>
                    <a:pt x="144780" y="0"/>
                  </a:moveTo>
                  <a:lnTo>
                    <a:pt x="81193066" y="0"/>
                  </a:lnTo>
                  <a:lnTo>
                    <a:pt x="81193066" y="144780"/>
                  </a:lnTo>
                  <a:lnTo>
                    <a:pt x="144780" y="144780"/>
                  </a:lnTo>
                  <a:lnTo>
                    <a:pt x="144780" y="0"/>
                  </a:lnTo>
                  <a:close/>
                </a:path>
              </a:pathLst>
            </a:custGeom>
            <a:solidFill>
              <a:srgbClr val="000000"/>
            </a:solidFill>
          </p:spPr>
        </p:sp>
      </p:grpSp>
      <p:sp>
        <p:nvSpPr>
          <p:cNvPr name="TextBox 10" id="10"/>
          <p:cNvSpPr txBox="true"/>
          <p:nvPr/>
        </p:nvSpPr>
        <p:spPr>
          <a:xfrm rot="0">
            <a:off x="1968022" y="659776"/>
            <a:ext cx="12790806" cy="886691"/>
          </a:xfrm>
          <a:prstGeom prst="rect">
            <a:avLst/>
          </a:prstGeom>
        </p:spPr>
        <p:txBody>
          <a:bodyPr anchor="t" rtlCol="false" tIns="0" lIns="0" bIns="0" rIns="0">
            <a:spAutoFit/>
          </a:bodyPr>
          <a:lstStyle/>
          <a:p>
            <a:pPr algn="ctr">
              <a:lnSpc>
                <a:spcPts val="6720"/>
              </a:lnSpc>
            </a:pPr>
            <a:r>
              <a:rPr lang="en-US" sz="5600">
                <a:solidFill>
                  <a:srgbClr val="FFDE59"/>
                </a:solidFill>
                <a:latin typeface="Sports World Bold"/>
              </a:rPr>
              <a:t>HATIRLAYALIM</a:t>
            </a:r>
          </a:p>
        </p:txBody>
      </p:sp>
      <p:sp>
        <p:nvSpPr>
          <p:cNvPr name="TextBox 11" id="11"/>
          <p:cNvSpPr txBox="true"/>
          <p:nvPr/>
        </p:nvSpPr>
        <p:spPr>
          <a:xfrm rot="0">
            <a:off x="2314763" y="2378301"/>
            <a:ext cx="13658474" cy="7471063"/>
          </a:xfrm>
          <a:prstGeom prst="rect">
            <a:avLst/>
          </a:prstGeom>
        </p:spPr>
        <p:txBody>
          <a:bodyPr anchor="t" rtlCol="false" tIns="0" lIns="0" bIns="0" rIns="0">
            <a:spAutoFit/>
          </a:bodyPr>
          <a:lstStyle/>
          <a:p>
            <a:pPr algn="just">
              <a:lnSpc>
                <a:spcPts val="4200"/>
              </a:lnSpc>
            </a:pPr>
            <a:r>
              <a:rPr lang="en-US" sz="3000">
                <a:solidFill>
                  <a:srgbClr val="000000"/>
                </a:solidFill>
                <a:latin typeface="Squad Bold"/>
              </a:rPr>
              <a:t>DEĞİŞKENLER  </a:t>
            </a:r>
          </a:p>
          <a:p>
            <a:pPr algn="just">
              <a:lnSpc>
                <a:spcPts val="4200"/>
              </a:lnSpc>
            </a:pPr>
            <a:r>
              <a:rPr lang="en-US" sz="3000">
                <a:solidFill>
                  <a:srgbClr val="000000"/>
                </a:solidFill>
                <a:latin typeface="Squad Bold"/>
              </a:rPr>
              <a:t>Bilim insanlarının araştırmalarını test etmek için </a:t>
            </a:r>
            <a:r>
              <a:rPr lang="en-US" sz="3000">
                <a:solidFill>
                  <a:srgbClr val="000000"/>
                </a:solidFill>
                <a:latin typeface="Squad Bold Bold"/>
              </a:rPr>
              <a:t>deney</a:t>
            </a:r>
            <a:r>
              <a:rPr lang="en-US" sz="3000">
                <a:solidFill>
                  <a:srgbClr val="000000"/>
                </a:solidFill>
                <a:latin typeface="Squad Bold"/>
              </a:rPr>
              <a:t> yaparlar. Sonucu etkileyecek koşullardan birini değiştirip diğerlerini sabit tutarak yapılan deneyler </a:t>
            </a:r>
            <a:r>
              <a:rPr lang="en-US" sz="3000">
                <a:solidFill>
                  <a:srgbClr val="000000"/>
                </a:solidFill>
                <a:latin typeface="Squad Bold Bold"/>
              </a:rPr>
              <a:t>kontrollü deneyler</a:t>
            </a:r>
            <a:r>
              <a:rPr lang="en-US" sz="3000">
                <a:solidFill>
                  <a:srgbClr val="000000"/>
                </a:solidFill>
                <a:latin typeface="Squad Bold"/>
              </a:rPr>
              <a:t>dir. Deneyde istenerek yapılan değişikliklere </a:t>
            </a:r>
            <a:r>
              <a:rPr lang="en-US" sz="3000">
                <a:solidFill>
                  <a:srgbClr val="000000"/>
                </a:solidFill>
                <a:latin typeface="Squad Bold Bold"/>
              </a:rPr>
              <a:t>değişken</a:t>
            </a:r>
            <a:r>
              <a:rPr lang="en-US" sz="3000">
                <a:solidFill>
                  <a:srgbClr val="000000"/>
                </a:solidFill>
                <a:latin typeface="Squad Bold"/>
              </a:rPr>
              <a:t> denir</a:t>
            </a:r>
          </a:p>
          <a:p>
            <a:pPr algn="just">
              <a:lnSpc>
                <a:spcPts val="4200"/>
              </a:lnSpc>
            </a:pPr>
          </a:p>
          <a:p>
            <a:pPr algn="just">
              <a:lnSpc>
                <a:spcPts val="4200"/>
              </a:lnSpc>
            </a:pPr>
            <a:r>
              <a:rPr lang="en-US" sz="3000">
                <a:solidFill>
                  <a:srgbClr val="000000"/>
                </a:solidFill>
                <a:latin typeface="Squad Bold"/>
              </a:rPr>
              <a:t>BAĞIMSIZ DEĞİŞKEN :  Deney sırasında deney yapanın değiştirdiği değişkendir.</a:t>
            </a:r>
          </a:p>
          <a:p>
            <a:pPr algn="just">
              <a:lnSpc>
                <a:spcPts val="4200"/>
              </a:lnSpc>
            </a:pPr>
          </a:p>
          <a:p>
            <a:pPr algn="just">
              <a:lnSpc>
                <a:spcPts val="4200"/>
              </a:lnSpc>
            </a:pPr>
            <a:r>
              <a:rPr lang="en-US" sz="3000">
                <a:solidFill>
                  <a:srgbClr val="000000"/>
                </a:solidFill>
                <a:latin typeface="Squad Bold"/>
              </a:rPr>
              <a:t>BAĞIMLI DEĞİŞKEN : değiştirdiğimiz değişkenden </a:t>
            </a:r>
            <a:r>
              <a:rPr lang="en-US" sz="3000">
                <a:solidFill>
                  <a:srgbClr val="000000"/>
                </a:solidFill>
                <a:latin typeface="Squad Bold Bold"/>
              </a:rPr>
              <a:t>etkilenen</a:t>
            </a:r>
            <a:r>
              <a:rPr lang="en-US" sz="3000">
                <a:solidFill>
                  <a:srgbClr val="000000"/>
                </a:solidFill>
                <a:latin typeface="Squad Bold"/>
              </a:rPr>
              <a:t>, bağımsız değişkene bağlı olarak değişen değişkendir.</a:t>
            </a:r>
          </a:p>
          <a:p>
            <a:pPr algn="just">
              <a:lnSpc>
                <a:spcPts val="4200"/>
              </a:lnSpc>
            </a:pPr>
          </a:p>
          <a:p>
            <a:pPr algn="just">
              <a:lnSpc>
                <a:spcPts val="4200"/>
              </a:lnSpc>
            </a:pPr>
            <a:r>
              <a:rPr lang="en-US" sz="3000">
                <a:solidFill>
                  <a:srgbClr val="000000"/>
                </a:solidFill>
                <a:latin typeface="Squad Bold"/>
              </a:rPr>
              <a:t>SABİT( KONTROLLÜ ) DEĞİŞKEN: kontrolümüzde kalan, miktarı değişmeyen değişkenlerdir.</a:t>
            </a:r>
          </a:p>
          <a:p>
            <a:pPr algn="just">
              <a:lnSpc>
                <a:spcPts val="4200"/>
              </a:lnSpc>
            </a:pPr>
          </a:p>
        </p:txBody>
      </p:sp>
      <p:grpSp>
        <p:nvGrpSpPr>
          <p:cNvPr name="Group 12" id="12"/>
          <p:cNvGrpSpPr/>
          <p:nvPr/>
        </p:nvGrpSpPr>
        <p:grpSpPr>
          <a:xfrm rot="-2222028">
            <a:off x="5776516" y="4530920"/>
            <a:ext cx="5792885" cy="3318225"/>
            <a:chOff x="0" y="0"/>
            <a:chExt cx="7723847" cy="4424300"/>
          </a:xfrm>
        </p:grpSpPr>
        <p:pic>
          <p:nvPicPr>
            <p:cNvPr name="Picture 13" id="13"/>
            <p:cNvPicPr>
              <a:picLocks noChangeAspect="true"/>
            </p:cNvPicPr>
            <p:nvPr/>
          </p:nvPicPr>
          <p:blipFill>
            <a:blip r:embed="rId3">
              <a:alphaModFix amt="15000"/>
            </a:blip>
            <a:srcRect l="0" t="0" r="0" b="0"/>
            <a:stretch>
              <a:fillRect/>
            </a:stretch>
          </p:blipFill>
          <p:spPr>
            <a:xfrm flipH="false" flipV="false" rot="0">
              <a:off x="1655304" y="0"/>
              <a:ext cx="4413239" cy="4424300"/>
            </a:xfrm>
            <a:prstGeom prst="rect">
              <a:avLst/>
            </a:prstGeom>
          </p:spPr>
        </p:pic>
        <p:grpSp>
          <p:nvGrpSpPr>
            <p:cNvPr name="Group 14" id="14"/>
            <p:cNvGrpSpPr/>
            <p:nvPr/>
          </p:nvGrpSpPr>
          <p:grpSpPr>
            <a:xfrm rot="0">
              <a:off x="0" y="1981833"/>
              <a:ext cx="7723847" cy="615038"/>
              <a:chOff x="0" y="0"/>
              <a:chExt cx="1913890" cy="152400"/>
            </a:xfrm>
          </p:grpSpPr>
          <p:sp>
            <p:nvSpPr>
              <p:cNvPr name="Freeform 15" id="15"/>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16" id="16"/>
            <p:cNvPicPr>
              <a:picLocks noChangeAspect="true"/>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63564" y="1244486"/>
              <a:ext cx="7268836" cy="1935328"/>
            </a:xfrm>
            <a:prstGeom prst="rect">
              <a:avLst/>
            </a:prstGeom>
          </p:spPr>
        </p:pic>
        <p:pic>
          <p:nvPicPr>
            <p:cNvPr name="Picture 17" id="17"/>
            <p:cNvPicPr>
              <a:picLocks noChangeAspect="true"/>
            </p:cNvPicPr>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3277566" y="3179814"/>
              <a:ext cx="1040831" cy="1040831"/>
            </a:xfrm>
            <a:prstGeom prst="rect">
              <a:avLst/>
            </a:prstGeom>
          </p:spPr>
        </p:pic>
        <p:sp>
          <p:nvSpPr>
            <p:cNvPr name="TextBox 18" id="18"/>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a:blip r:embed="rId2"/>
          <a:srcRect l="0" t="21875" r="0" b="21875"/>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859181" y="7548122"/>
            <a:ext cx="2428819" cy="2368099"/>
          </a:xfrm>
          <a:prstGeom prst="rect">
            <a:avLst/>
          </a:prstGeom>
        </p:spPr>
      </p:pic>
      <p:grpSp>
        <p:nvGrpSpPr>
          <p:cNvPr name="Group 3" id="3"/>
          <p:cNvGrpSpPr/>
          <p:nvPr/>
        </p:nvGrpSpPr>
        <p:grpSpPr>
          <a:xfrm rot="0">
            <a:off x="8180202" y="2530701"/>
            <a:ext cx="9079098" cy="7252960"/>
            <a:chOff x="0" y="0"/>
            <a:chExt cx="48687383" cy="38894575"/>
          </a:xfrm>
        </p:grpSpPr>
        <p:sp>
          <p:nvSpPr>
            <p:cNvPr name="Freeform 4" id="4"/>
            <p:cNvSpPr/>
            <p:nvPr/>
          </p:nvSpPr>
          <p:spPr>
            <a:xfrm>
              <a:off x="72390" y="72390"/>
              <a:ext cx="48542602" cy="38749795"/>
            </a:xfrm>
            <a:custGeom>
              <a:avLst/>
              <a:gdLst/>
              <a:ahLst/>
              <a:cxnLst/>
              <a:rect r="r" b="b" t="t" l="l"/>
              <a:pathLst>
                <a:path h="38749795" w="48542602">
                  <a:moveTo>
                    <a:pt x="0" y="0"/>
                  </a:moveTo>
                  <a:lnTo>
                    <a:pt x="48542602" y="0"/>
                  </a:lnTo>
                  <a:lnTo>
                    <a:pt x="48542602" y="38749795"/>
                  </a:lnTo>
                  <a:lnTo>
                    <a:pt x="0" y="38749795"/>
                  </a:lnTo>
                  <a:lnTo>
                    <a:pt x="0" y="0"/>
                  </a:lnTo>
                  <a:close/>
                </a:path>
              </a:pathLst>
            </a:custGeom>
            <a:solidFill>
              <a:srgbClr val="FFFFFF"/>
            </a:solidFill>
          </p:spPr>
        </p:sp>
        <p:sp>
          <p:nvSpPr>
            <p:cNvPr name="Freeform 5" id="5"/>
            <p:cNvSpPr/>
            <p:nvPr/>
          </p:nvSpPr>
          <p:spPr>
            <a:xfrm>
              <a:off x="0" y="0"/>
              <a:ext cx="48687385" cy="38894575"/>
            </a:xfrm>
            <a:custGeom>
              <a:avLst/>
              <a:gdLst/>
              <a:ahLst/>
              <a:cxnLst/>
              <a:rect r="r" b="b" t="t" l="l"/>
              <a:pathLst>
                <a:path h="38894575" w="48687385">
                  <a:moveTo>
                    <a:pt x="48542603" y="38749796"/>
                  </a:moveTo>
                  <a:lnTo>
                    <a:pt x="48687385" y="38749796"/>
                  </a:lnTo>
                  <a:lnTo>
                    <a:pt x="48687385" y="38894575"/>
                  </a:lnTo>
                  <a:lnTo>
                    <a:pt x="48542603" y="38894575"/>
                  </a:lnTo>
                  <a:lnTo>
                    <a:pt x="48542603" y="38749796"/>
                  </a:lnTo>
                  <a:close/>
                  <a:moveTo>
                    <a:pt x="0" y="144780"/>
                  </a:moveTo>
                  <a:lnTo>
                    <a:pt x="144780" y="144780"/>
                  </a:lnTo>
                  <a:lnTo>
                    <a:pt x="144780" y="38749796"/>
                  </a:lnTo>
                  <a:lnTo>
                    <a:pt x="0" y="38749796"/>
                  </a:lnTo>
                  <a:lnTo>
                    <a:pt x="0" y="144780"/>
                  </a:lnTo>
                  <a:close/>
                  <a:moveTo>
                    <a:pt x="0" y="38749796"/>
                  </a:moveTo>
                  <a:lnTo>
                    <a:pt x="144780" y="38749796"/>
                  </a:lnTo>
                  <a:lnTo>
                    <a:pt x="144780" y="38894575"/>
                  </a:lnTo>
                  <a:lnTo>
                    <a:pt x="0" y="38894575"/>
                  </a:lnTo>
                  <a:lnTo>
                    <a:pt x="0" y="38749796"/>
                  </a:lnTo>
                  <a:close/>
                  <a:moveTo>
                    <a:pt x="48542603" y="144780"/>
                  </a:moveTo>
                  <a:lnTo>
                    <a:pt x="48687385" y="144780"/>
                  </a:lnTo>
                  <a:lnTo>
                    <a:pt x="48687385" y="38749796"/>
                  </a:lnTo>
                  <a:lnTo>
                    <a:pt x="48542603" y="38749796"/>
                  </a:lnTo>
                  <a:lnTo>
                    <a:pt x="48542603" y="144780"/>
                  </a:lnTo>
                  <a:close/>
                  <a:moveTo>
                    <a:pt x="144780" y="38749796"/>
                  </a:moveTo>
                  <a:lnTo>
                    <a:pt x="48542603" y="38749796"/>
                  </a:lnTo>
                  <a:lnTo>
                    <a:pt x="48542603" y="38894575"/>
                  </a:lnTo>
                  <a:lnTo>
                    <a:pt x="144780" y="38894575"/>
                  </a:lnTo>
                  <a:lnTo>
                    <a:pt x="144780" y="38749796"/>
                  </a:lnTo>
                  <a:close/>
                  <a:moveTo>
                    <a:pt x="48542603" y="0"/>
                  </a:moveTo>
                  <a:lnTo>
                    <a:pt x="48687385" y="0"/>
                  </a:lnTo>
                  <a:lnTo>
                    <a:pt x="48687385" y="144780"/>
                  </a:lnTo>
                  <a:lnTo>
                    <a:pt x="48542603" y="144780"/>
                  </a:lnTo>
                  <a:lnTo>
                    <a:pt x="48542603" y="0"/>
                  </a:lnTo>
                  <a:close/>
                  <a:moveTo>
                    <a:pt x="0" y="0"/>
                  </a:moveTo>
                  <a:lnTo>
                    <a:pt x="144780" y="0"/>
                  </a:lnTo>
                  <a:lnTo>
                    <a:pt x="144780" y="144780"/>
                  </a:lnTo>
                  <a:lnTo>
                    <a:pt x="0" y="144780"/>
                  </a:lnTo>
                  <a:lnTo>
                    <a:pt x="0" y="0"/>
                  </a:lnTo>
                  <a:close/>
                  <a:moveTo>
                    <a:pt x="144780" y="0"/>
                  </a:moveTo>
                  <a:lnTo>
                    <a:pt x="48542603" y="0"/>
                  </a:lnTo>
                  <a:lnTo>
                    <a:pt x="48542603" y="144780"/>
                  </a:lnTo>
                  <a:lnTo>
                    <a:pt x="144780" y="144780"/>
                  </a:lnTo>
                  <a:lnTo>
                    <a:pt x="144780" y="0"/>
                  </a:lnTo>
                  <a:close/>
                </a:path>
              </a:pathLst>
            </a:custGeom>
            <a:solidFill>
              <a:srgbClr val="000000"/>
            </a:solidFill>
          </p:spPr>
        </p:sp>
      </p:grpSp>
      <p:sp>
        <p:nvSpPr>
          <p:cNvPr name="TextBox 6" id="6"/>
          <p:cNvSpPr txBox="true"/>
          <p:nvPr/>
        </p:nvSpPr>
        <p:spPr>
          <a:xfrm rot="0">
            <a:off x="8700201" y="3079624"/>
            <a:ext cx="8039099" cy="6021763"/>
          </a:xfrm>
          <a:prstGeom prst="rect">
            <a:avLst/>
          </a:prstGeom>
        </p:spPr>
        <p:txBody>
          <a:bodyPr anchor="t" rtlCol="false" tIns="0" lIns="0" bIns="0" rIns="0">
            <a:spAutoFit/>
          </a:bodyPr>
          <a:lstStyle/>
          <a:p>
            <a:pPr algn="ctr">
              <a:lnSpc>
                <a:spcPts val="4759"/>
              </a:lnSpc>
            </a:pPr>
            <a:r>
              <a:rPr lang="en-US" sz="3400">
                <a:solidFill>
                  <a:srgbClr val="000000"/>
                </a:solidFill>
                <a:latin typeface="Squick Bold"/>
              </a:rPr>
              <a:t>İlk sıcaklıkları aynı olan farklı kütlelerdeki aynı cins sıvılar özdeş ısıtıcılarla eşit süre ısıtıldıklarında sıcaklık değişimleri nasıl olur ?</a:t>
            </a:r>
          </a:p>
          <a:p>
            <a:pPr algn="ctr">
              <a:lnSpc>
                <a:spcPts val="4759"/>
              </a:lnSpc>
            </a:pPr>
            <a:r>
              <a:rPr lang="en-US" sz="3399">
                <a:solidFill>
                  <a:srgbClr val="000000"/>
                </a:solidFill>
                <a:latin typeface="Squick Bold"/>
              </a:rPr>
              <a:t>Sorusunu araştıran öğrenci yandaki deneyi gözlemliyor </a:t>
            </a:r>
          </a:p>
          <a:p>
            <a:pPr algn="ctr">
              <a:lnSpc>
                <a:spcPts val="4759"/>
              </a:lnSpc>
            </a:pPr>
          </a:p>
          <a:p>
            <a:pPr algn="ctr">
              <a:lnSpc>
                <a:spcPts val="4759"/>
              </a:lnSpc>
            </a:pPr>
            <a:r>
              <a:rPr lang="en-US" sz="3399">
                <a:solidFill>
                  <a:srgbClr val="000000"/>
                </a:solidFill>
                <a:latin typeface="Squick Bold"/>
              </a:rPr>
              <a:t>Sonuç olarak : kütleleri farklı özdeş sıvılara eşit süre özdeş ısıtıcılarla ısıtıldığında kütlesi fazla olan kabdaki sıvının sıcaklık değişimi daha az olurken kütlesi az olan kapdaki sıvının sıcaklık değişimi daha fazla olmuştur</a:t>
            </a:r>
          </a:p>
        </p:txBody>
      </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00353" y="1346651"/>
            <a:ext cx="2428819" cy="2368099"/>
          </a:xfrm>
          <a:prstGeom prst="rect">
            <a:avLst/>
          </a:prstGeom>
        </p:spPr>
      </p:pic>
      <p:grpSp>
        <p:nvGrpSpPr>
          <p:cNvPr name="Group 8" id="8"/>
          <p:cNvGrpSpPr/>
          <p:nvPr/>
        </p:nvGrpSpPr>
        <p:grpSpPr>
          <a:xfrm rot="0">
            <a:off x="1372680" y="367051"/>
            <a:ext cx="14600557" cy="1959201"/>
            <a:chOff x="0" y="0"/>
            <a:chExt cx="78296651" cy="10506370"/>
          </a:xfrm>
        </p:grpSpPr>
        <p:sp>
          <p:nvSpPr>
            <p:cNvPr name="Freeform 9" id="9"/>
            <p:cNvSpPr/>
            <p:nvPr/>
          </p:nvSpPr>
          <p:spPr>
            <a:xfrm>
              <a:off x="72390" y="72390"/>
              <a:ext cx="78151871" cy="10361589"/>
            </a:xfrm>
            <a:custGeom>
              <a:avLst/>
              <a:gdLst/>
              <a:ahLst/>
              <a:cxnLst/>
              <a:rect r="r" b="b" t="t" l="l"/>
              <a:pathLst>
                <a:path h="10361589" w="78151871">
                  <a:moveTo>
                    <a:pt x="0" y="0"/>
                  </a:moveTo>
                  <a:lnTo>
                    <a:pt x="78151871" y="0"/>
                  </a:lnTo>
                  <a:lnTo>
                    <a:pt x="78151871" y="10361589"/>
                  </a:lnTo>
                  <a:lnTo>
                    <a:pt x="0" y="10361589"/>
                  </a:lnTo>
                  <a:lnTo>
                    <a:pt x="0" y="0"/>
                  </a:lnTo>
                  <a:close/>
                </a:path>
              </a:pathLst>
            </a:custGeom>
            <a:solidFill>
              <a:srgbClr val="428EF1"/>
            </a:solidFill>
          </p:spPr>
        </p:sp>
        <p:sp>
          <p:nvSpPr>
            <p:cNvPr name="Freeform 10" id="10"/>
            <p:cNvSpPr/>
            <p:nvPr/>
          </p:nvSpPr>
          <p:spPr>
            <a:xfrm>
              <a:off x="0" y="0"/>
              <a:ext cx="78296653" cy="10506370"/>
            </a:xfrm>
            <a:custGeom>
              <a:avLst/>
              <a:gdLst/>
              <a:ahLst/>
              <a:cxnLst/>
              <a:rect r="r" b="b" t="t" l="l"/>
              <a:pathLst>
                <a:path h="10506370" w="78296653">
                  <a:moveTo>
                    <a:pt x="78151868" y="10361590"/>
                  </a:moveTo>
                  <a:lnTo>
                    <a:pt x="78296653" y="10361590"/>
                  </a:lnTo>
                  <a:lnTo>
                    <a:pt x="78296653" y="10506370"/>
                  </a:lnTo>
                  <a:lnTo>
                    <a:pt x="78151868" y="10506370"/>
                  </a:lnTo>
                  <a:lnTo>
                    <a:pt x="78151868" y="10361590"/>
                  </a:lnTo>
                  <a:close/>
                  <a:moveTo>
                    <a:pt x="0" y="144780"/>
                  </a:moveTo>
                  <a:lnTo>
                    <a:pt x="144780" y="144780"/>
                  </a:lnTo>
                  <a:lnTo>
                    <a:pt x="144780" y="10361590"/>
                  </a:lnTo>
                  <a:lnTo>
                    <a:pt x="0" y="10361590"/>
                  </a:lnTo>
                  <a:lnTo>
                    <a:pt x="0" y="144780"/>
                  </a:lnTo>
                  <a:close/>
                  <a:moveTo>
                    <a:pt x="0" y="10361590"/>
                  </a:moveTo>
                  <a:lnTo>
                    <a:pt x="144780" y="10361590"/>
                  </a:lnTo>
                  <a:lnTo>
                    <a:pt x="144780" y="10506370"/>
                  </a:lnTo>
                  <a:lnTo>
                    <a:pt x="0" y="10506370"/>
                  </a:lnTo>
                  <a:lnTo>
                    <a:pt x="0" y="10361590"/>
                  </a:lnTo>
                  <a:close/>
                  <a:moveTo>
                    <a:pt x="78151868" y="144780"/>
                  </a:moveTo>
                  <a:lnTo>
                    <a:pt x="78296653" y="144780"/>
                  </a:lnTo>
                  <a:lnTo>
                    <a:pt x="78296653" y="10361590"/>
                  </a:lnTo>
                  <a:lnTo>
                    <a:pt x="78151868" y="10361590"/>
                  </a:lnTo>
                  <a:lnTo>
                    <a:pt x="78151868" y="144780"/>
                  </a:lnTo>
                  <a:close/>
                  <a:moveTo>
                    <a:pt x="144780" y="10361590"/>
                  </a:moveTo>
                  <a:lnTo>
                    <a:pt x="78151868" y="10361590"/>
                  </a:lnTo>
                  <a:lnTo>
                    <a:pt x="78151868" y="10506370"/>
                  </a:lnTo>
                  <a:lnTo>
                    <a:pt x="144780" y="10506370"/>
                  </a:lnTo>
                  <a:lnTo>
                    <a:pt x="144780" y="10361590"/>
                  </a:lnTo>
                  <a:close/>
                  <a:moveTo>
                    <a:pt x="78151868" y="0"/>
                  </a:moveTo>
                  <a:lnTo>
                    <a:pt x="78296653" y="0"/>
                  </a:lnTo>
                  <a:lnTo>
                    <a:pt x="78296653" y="144780"/>
                  </a:lnTo>
                  <a:lnTo>
                    <a:pt x="78151868" y="144780"/>
                  </a:lnTo>
                  <a:lnTo>
                    <a:pt x="78151868" y="0"/>
                  </a:lnTo>
                  <a:close/>
                  <a:moveTo>
                    <a:pt x="0" y="0"/>
                  </a:moveTo>
                  <a:lnTo>
                    <a:pt x="144780" y="0"/>
                  </a:lnTo>
                  <a:lnTo>
                    <a:pt x="144780" y="144780"/>
                  </a:lnTo>
                  <a:lnTo>
                    <a:pt x="0" y="144780"/>
                  </a:lnTo>
                  <a:lnTo>
                    <a:pt x="0" y="0"/>
                  </a:lnTo>
                  <a:close/>
                  <a:moveTo>
                    <a:pt x="144780" y="0"/>
                  </a:moveTo>
                  <a:lnTo>
                    <a:pt x="78151868" y="0"/>
                  </a:lnTo>
                  <a:lnTo>
                    <a:pt x="78151868" y="144780"/>
                  </a:lnTo>
                  <a:lnTo>
                    <a:pt x="144780" y="144780"/>
                  </a:lnTo>
                  <a:lnTo>
                    <a:pt x="144780" y="0"/>
                  </a:lnTo>
                  <a:close/>
                </a:path>
              </a:pathLst>
            </a:custGeom>
            <a:solidFill>
              <a:srgbClr val="000000"/>
            </a:solidFill>
          </p:spPr>
        </p:sp>
      </p:grpSp>
      <p:pic>
        <p:nvPicPr>
          <p:cNvPr name="Picture 11" id="11"/>
          <p:cNvPicPr>
            <a:picLocks noChangeAspect="true"/>
          </p:cNvPicPr>
          <p:nvPr/>
        </p:nvPicPr>
        <p:blipFill>
          <a:blip r:embed="rId4"/>
          <a:srcRect l="0" t="0" r="0" b="0"/>
          <a:stretch>
            <a:fillRect/>
          </a:stretch>
        </p:blipFill>
        <p:spPr>
          <a:xfrm flipH="false" flipV="false" rot="0">
            <a:off x="590158" y="2762063"/>
            <a:ext cx="6761745" cy="4024291"/>
          </a:xfrm>
          <a:prstGeom prst="rect">
            <a:avLst/>
          </a:prstGeom>
        </p:spPr>
      </p:pic>
      <p:sp>
        <p:nvSpPr>
          <p:cNvPr name="TextBox 12" id="12"/>
          <p:cNvSpPr txBox="true"/>
          <p:nvPr/>
        </p:nvSpPr>
        <p:spPr>
          <a:xfrm rot="0">
            <a:off x="1648905" y="1000125"/>
            <a:ext cx="14048106" cy="790316"/>
          </a:xfrm>
          <a:prstGeom prst="rect">
            <a:avLst/>
          </a:prstGeom>
        </p:spPr>
        <p:txBody>
          <a:bodyPr anchor="t" rtlCol="false" tIns="0" lIns="0" bIns="0" rIns="0">
            <a:spAutoFit/>
          </a:bodyPr>
          <a:lstStyle/>
          <a:p>
            <a:pPr algn="ctr">
              <a:lnSpc>
                <a:spcPts val="6013"/>
              </a:lnSpc>
            </a:pPr>
            <a:r>
              <a:rPr lang="en-US" sz="5010">
                <a:solidFill>
                  <a:srgbClr val="F2D6D2"/>
                </a:solidFill>
                <a:latin typeface="Sports World Bold"/>
              </a:rPr>
              <a:t>SICAKLIK KÜTLE İLİŞKİSİ</a:t>
            </a:r>
          </a:p>
        </p:txBody>
      </p:sp>
      <p:grpSp>
        <p:nvGrpSpPr>
          <p:cNvPr name="Group 13" id="13"/>
          <p:cNvGrpSpPr/>
          <p:nvPr/>
        </p:nvGrpSpPr>
        <p:grpSpPr>
          <a:xfrm rot="-5400000">
            <a:off x="3044454" y="4658496"/>
            <a:ext cx="3174208" cy="8082800"/>
            <a:chOff x="0" y="0"/>
            <a:chExt cx="3304540" cy="8414678"/>
          </a:xfrm>
        </p:grpSpPr>
        <p:sp>
          <p:nvSpPr>
            <p:cNvPr name="Freeform 14" id="14"/>
            <p:cNvSpPr/>
            <p:nvPr/>
          </p:nvSpPr>
          <p:spPr>
            <a:xfrm>
              <a:off x="127000" y="127000"/>
              <a:ext cx="3051810" cy="8097179"/>
            </a:xfrm>
            <a:custGeom>
              <a:avLst/>
              <a:gdLst/>
              <a:ahLst/>
              <a:cxnLst/>
              <a:rect r="r" b="b" t="t" l="l"/>
              <a:pathLst>
                <a:path h="8097179" w="3051810">
                  <a:moveTo>
                    <a:pt x="3051810" y="0"/>
                  </a:moveTo>
                  <a:lnTo>
                    <a:pt x="3051810" y="8097179"/>
                  </a:lnTo>
                  <a:lnTo>
                    <a:pt x="1526540" y="7465988"/>
                  </a:lnTo>
                  <a:lnTo>
                    <a:pt x="0" y="8097179"/>
                  </a:lnTo>
                  <a:lnTo>
                    <a:pt x="0" y="0"/>
                  </a:lnTo>
                  <a:lnTo>
                    <a:pt x="3051810" y="0"/>
                  </a:lnTo>
                  <a:close/>
                </a:path>
              </a:pathLst>
            </a:custGeom>
            <a:solidFill>
              <a:srgbClr val="FAFAFA"/>
            </a:solidFill>
          </p:spPr>
        </p:sp>
        <p:sp>
          <p:nvSpPr>
            <p:cNvPr name="Freeform 15" id="15"/>
            <p:cNvSpPr/>
            <p:nvPr/>
          </p:nvSpPr>
          <p:spPr>
            <a:xfrm>
              <a:off x="0" y="0"/>
              <a:ext cx="3304540" cy="8414679"/>
            </a:xfrm>
            <a:custGeom>
              <a:avLst/>
              <a:gdLst/>
              <a:ahLst/>
              <a:cxnLst/>
              <a:rect r="r" b="b" t="t" l="l"/>
              <a:pathLst>
                <a:path h="8414679" w="3304540">
                  <a:moveTo>
                    <a:pt x="0" y="0"/>
                  </a:moveTo>
                  <a:lnTo>
                    <a:pt x="0" y="8414679"/>
                  </a:lnTo>
                  <a:lnTo>
                    <a:pt x="1652270" y="7731419"/>
                  </a:lnTo>
                  <a:lnTo>
                    <a:pt x="3304540" y="8414679"/>
                  </a:lnTo>
                  <a:lnTo>
                    <a:pt x="3304540" y="0"/>
                  </a:lnTo>
                  <a:lnTo>
                    <a:pt x="0" y="0"/>
                  </a:lnTo>
                  <a:close/>
                  <a:moveTo>
                    <a:pt x="3178810" y="1012122"/>
                  </a:moveTo>
                  <a:lnTo>
                    <a:pt x="3178810" y="8224179"/>
                  </a:lnTo>
                  <a:lnTo>
                    <a:pt x="1653540" y="7592988"/>
                  </a:lnTo>
                  <a:lnTo>
                    <a:pt x="127000" y="8224179"/>
                  </a:lnTo>
                  <a:lnTo>
                    <a:pt x="127000" y="127000"/>
                  </a:lnTo>
                  <a:lnTo>
                    <a:pt x="3178810" y="127000"/>
                  </a:lnTo>
                  <a:lnTo>
                    <a:pt x="3178810" y="1012122"/>
                  </a:lnTo>
                  <a:lnTo>
                    <a:pt x="3178810" y="1012122"/>
                  </a:lnTo>
                  <a:close/>
                </a:path>
              </a:pathLst>
            </a:custGeom>
            <a:solidFill>
              <a:srgbClr val="004AAD"/>
            </a:solidFill>
          </p:spPr>
        </p:sp>
      </p:grpSp>
      <p:sp>
        <p:nvSpPr>
          <p:cNvPr name="TextBox 16" id="16"/>
          <p:cNvSpPr txBox="true"/>
          <p:nvPr/>
        </p:nvSpPr>
        <p:spPr>
          <a:xfrm rot="0">
            <a:off x="1028700" y="7414772"/>
            <a:ext cx="6699254" cy="2436899"/>
          </a:xfrm>
          <a:prstGeom prst="rect">
            <a:avLst/>
          </a:prstGeom>
        </p:spPr>
        <p:txBody>
          <a:bodyPr anchor="t" rtlCol="false" tIns="0" lIns="0" bIns="0" rIns="0">
            <a:spAutoFit/>
          </a:bodyPr>
          <a:lstStyle/>
          <a:p>
            <a:pPr algn="just">
              <a:lnSpc>
                <a:spcPts val="4759"/>
              </a:lnSpc>
            </a:pPr>
            <a:r>
              <a:rPr lang="en-US" sz="3400">
                <a:solidFill>
                  <a:srgbClr val="000000"/>
                </a:solidFill>
                <a:latin typeface="Squick Bold"/>
              </a:rPr>
              <a:t>BAĞIMLI DEĞİŞKEN: Sıcaklık değişimi</a:t>
            </a:r>
          </a:p>
          <a:p>
            <a:pPr algn="just">
              <a:lnSpc>
                <a:spcPts val="4759"/>
              </a:lnSpc>
            </a:pPr>
            <a:r>
              <a:rPr lang="en-US" sz="3399">
                <a:solidFill>
                  <a:srgbClr val="000000"/>
                </a:solidFill>
                <a:latin typeface="Squick Bold"/>
              </a:rPr>
              <a:t>BAĞIMSIZ DEĞİŞKEN : Kütle</a:t>
            </a:r>
          </a:p>
          <a:p>
            <a:pPr algn="just">
              <a:lnSpc>
                <a:spcPts val="4759"/>
              </a:lnSpc>
            </a:pPr>
            <a:r>
              <a:rPr lang="en-US" sz="3399">
                <a:solidFill>
                  <a:srgbClr val="000000"/>
                </a:solidFill>
                <a:latin typeface="Squick Bold"/>
              </a:rPr>
              <a:t>SABİT DEĞİŞKEN : İlk sıcaklık , ısıtma süreleri, </a:t>
            </a:r>
          </a:p>
          <a:p>
            <a:pPr algn="just">
              <a:lnSpc>
                <a:spcPts val="4759"/>
              </a:lnSpc>
            </a:pPr>
            <a:r>
              <a:rPr lang="en-US" sz="3399">
                <a:solidFill>
                  <a:srgbClr val="000000"/>
                </a:solidFill>
                <a:latin typeface="Squick Bold"/>
              </a:rPr>
              <a:t>ısıtıcı gücü ve sayısı , sıvı cinsi</a:t>
            </a:r>
          </a:p>
        </p:txBody>
      </p:sp>
      <p:grpSp>
        <p:nvGrpSpPr>
          <p:cNvPr name="Group 17" id="17"/>
          <p:cNvGrpSpPr/>
          <p:nvPr/>
        </p:nvGrpSpPr>
        <p:grpSpPr>
          <a:xfrm rot="-2222028">
            <a:off x="6247558" y="4498068"/>
            <a:ext cx="5792885" cy="3318225"/>
            <a:chOff x="0" y="0"/>
            <a:chExt cx="7723847" cy="4424300"/>
          </a:xfrm>
        </p:grpSpPr>
        <p:pic>
          <p:nvPicPr>
            <p:cNvPr name="Picture 18" id="18"/>
            <p:cNvPicPr>
              <a:picLocks noChangeAspect="true"/>
            </p:cNvPicPr>
            <p:nvPr/>
          </p:nvPicPr>
          <p:blipFill>
            <a:blip r:embed="rId5">
              <a:alphaModFix amt="15000"/>
            </a:blip>
            <a:srcRect l="0" t="0" r="0" b="0"/>
            <a:stretch>
              <a:fillRect/>
            </a:stretch>
          </p:blipFill>
          <p:spPr>
            <a:xfrm flipH="false" flipV="false" rot="0">
              <a:off x="1655304" y="0"/>
              <a:ext cx="4413239" cy="4424300"/>
            </a:xfrm>
            <a:prstGeom prst="rect">
              <a:avLst/>
            </a:prstGeom>
          </p:spPr>
        </p:pic>
        <p:grpSp>
          <p:nvGrpSpPr>
            <p:cNvPr name="Group 19" id="19"/>
            <p:cNvGrpSpPr/>
            <p:nvPr/>
          </p:nvGrpSpPr>
          <p:grpSpPr>
            <a:xfrm rot="0">
              <a:off x="0" y="1981833"/>
              <a:ext cx="7723847" cy="615038"/>
              <a:chOff x="0" y="0"/>
              <a:chExt cx="1913890" cy="152400"/>
            </a:xfrm>
          </p:grpSpPr>
          <p:sp>
            <p:nvSpPr>
              <p:cNvPr name="Freeform 20" id="20"/>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1" id="21"/>
            <p:cNvPicPr>
              <a:picLocks noChangeAspect="true"/>
            </p:cNvPicPr>
            <p:nvPr/>
          </p:nvPicPr>
          <p:blipFill>
            <a:blip r:embed="rId6">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63564" y="1244486"/>
              <a:ext cx="7268836" cy="1935328"/>
            </a:xfrm>
            <a:prstGeom prst="rect">
              <a:avLst/>
            </a:prstGeom>
          </p:spPr>
        </p:pic>
        <p:pic>
          <p:nvPicPr>
            <p:cNvPr name="Picture 22" id="22"/>
            <p:cNvPicPr>
              <a:picLocks noChangeAspect="true"/>
            </p:cNvPicPr>
            <p:nvPr/>
          </p:nvPicPr>
          <p:blipFill>
            <a:blip r:embed="rId7">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277566" y="3179814"/>
              <a:ext cx="1040831" cy="1040831"/>
            </a:xfrm>
            <a:prstGeom prst="rect">
              <a:avLst/>
            </a:prstGeom>
          </p:spPr>
        </p:pic>
        <p:sp>
          <p:nvSpPr>
            <p:cNvPr name="TextBox 23" id="23"/>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5859181" y="7548122"/>
            <a:ext cx="2428819" cy="2368099"/>
          </a:xfrm>
          <a:prstGeom prst="rect">
            <a:avLst/>
          </a:prstGeom>
        </p:spPr>
      </p:pic>
      <p:grpSp>
        <p:nvGrpSpPr>
          <p:cNvPr name="Group 3" id="3"/>
          <p:cNvGrpSpPr/>
          <p:nvPr/>
        </p:nvGrpSpPr>
        <p:grpSpPr>
          <a:xfrm rot="0">
            <a:off x="8180202" y="2530701"/>
            <a:ext cx="9079098" cy="7252960"/>
            <a:chOff x="0" y="0"/>
            <a:chExt cx="48687383" cy="38894575"/>
          </a:xfrm>
        </p:grpSpPr>
        <p:sp>
          <p:nvSpPr>
            <p:cNvPr name="Freeform 4" id="4"/>
            <p:cNvSpPr/>
            <p:nvPr/>
          </p:nvSpPr>
          <p:spPr>
            <a:xfrm>
              <a:off x="72390" y="72390"/>
              <a:ext cx="48542602" cy="38749795"/>
            </a:xfrm>
            <a:custGeom>
              <a:avLst/>
              <a:gdLst/>
              <a:ahLst/>
              <a:cxnLst/>
              <a:rect r="r" b="b" t="t" l="l"/>
              <a:pathLst>
                <a:path h="38749795" w="48542602">
                  <a:moveTo>
                    <a:pt x="0" y="0"/>
                  </a:moveTo>
                  <a:lnTo>
                    <a:pt x="48542602" y="0"/>
                  </a:lnTo>
                  <a:lnTo>
                    <a:pt x="48542602" y="38749795"/>
                  </a:lnTo>
                  <a:lnTo>
                    <a:pt x="0" y="38749795"/>
                  </a:lnTo>
                  <a:lnTo>
                    <a:pt x="0" y="0"/>
                  </a:lnTo>
                  <a:close/>
                </a:path>
              </a:pathLst>
            </a:custGeom>
            <a:solidFill>
              <a:srgbClr val="FFFFFF"/>
            </a:solidFill>
          </p:spPr>
        </p:sp>
        <p:sp>
          <p:nvSpPr>
            <p:cNvPr name="Freeform 5" id="5"/>
            <p:cNvSpPr/>
            <p:nvPr/>
          </p:nvSpPr>
          <p:spPr>
            <a:xfrm>
              <a:off x="0" y="0"/>
              <a:ext cx="48687385" cy="38894575"/>
            </a:xfrm>
            <a:custGeom>
              <a:avLst/>
              <a:gdLst/>
              <a:ahLst/>
              <a:cxnLst/>
              <a:rect r="r" b="b" t="t" l="l"/>
              <a:pathLst>
                <a:path h="38894575" w="48687385">
                  <a:moveTo>
                    <a:pt x="48542603" y="38749796"/>
                  </a:moveTo>
                  <a:lnTo>
                    <a:pt x="48687385" y="38749796"/>
                  </a:lnTo>
                  <a:lnTo>
                    <a:pt x="48687385" y="38894575"/>
                  </a:lnTo>
                  <a:lnTo>
                    <a:pt x="48542603" y="38894575"/>
                  </a:lnTo>
                  <a:lnTo>
                    <a:pt x="48542603" y="38749796"/>
                  </a:lnTo>
                  <a:close/>
                  <a:moveTo>
                    <a:pt x="0" y="144780"/>
                  </a:moveTo>
                  <a:lnTo>
                    <a:pt x="144780" y="144780"/>
                  </a:lnTo>
                  <a:lnTo>
                    <a:pt x="144780" y="38749796"/>
                  </a:lnTo>
                  <a:lnTo>
                    <a:pt x="0" y="38749796"/>
                  </a:lnTo>
                  <a:lnTo>
                    <a:pt x="0" y="144780"/>
                  </a:lnTo>
                  <a:close/>
                  <a:moveTo>
                    <a:pt x="0" y="38749796"/>
                  </a:moveTo>
                  <a:lnTo>
                    <a:pt x="144780" y="38749796"/>
                  </a:lnTo>
                  <a:lnTo>
                    <a:pt x="144780" y="38894575"/>
                  </a:lnTo>
                  <a:lnTo>
                    <a:pt x="0" y="38894575"/>
                  </a:lnTo>
                  <a:lnTo>
                    <a:pt x="0" y="38749796"/>
                  </a:lnTo>
                  <a:close/>
                  <a:moveTo>
                    <a:pt x="48542603" y="144780"/>
                  </a:moveTo>
                  <a:lnTo>
                    <a:pt x="48687385" y="144780"/>
                  </a:lnTo>
                  <a:lnTo>
                    <a:pt x="48687385" y="38749796"/>
                  </a:lnTo>
                  <a:lnTo>
                    <a:pt x="48542603" y="38749796"/>
                  </a:lnTo>
                  <a:lnTo>
                    <a:pt x="48542603" y="144780"/>
                  </a:lnTo>
                  <a:close/>
                  <a:moveTo>
                    <a:pt x="144780" y="38749796"/>
                  </a:moveTo>
                  <a:lnTo>
                    <a:pt x="48542603" y="38749796"/>
                  </a:lnTo>
                  <a:lnTo>
                    <a:pt x="48542603" y="38894575"/>
                  </a:lnTo>
                  <a:lnTo>
                    <a:pt x="144780" y="38894575"/>
                  </a:lnTo>
                  <a:lnTo>
                    <a:pt x="144780" y="38749796"/>
                  </a:lnTo>
                  <a:close/>
                  <a:moveTo>
                    <a:pt x="48542603" y="0"/>
                  </a:moveTo>
                  <a:lnTo>
                    <a:pt x="48687385" y="0"/>
                  </a:lnTo>
                  <a:lnTo>
                    <a:pt x="48687385" y="144780"/>
                  </a:lnTo>
                  <a:lnTo>
                    <a:pt x="48542603" y="144780"/>
                  </a:lnTo>
                  <a:lnTo>
                    <a:pt x="48542603" y="0"/>
                  </a:lnTo>
                  <a:close/>
                  <a:moveTo>
                    <a:pt x="0" y="0"/>
                  </a:moveTo>
                  <a:lnTo>
                    <a:pt x="144780" y="0"/>
                  </a:lnTo>
                  <a:lnTo>
                    <a:pt x="144780" y="144780"/>
                  </a:lnTo>
                  <a:lnTo>
                    <a:pt x="0" y="144780"/>
                  </a:lnTo>
                  <a:lnTo>
                    <a:pt x="0" y="0"/>
                  </a:lnTo>
                  <a:close/>
                  <a:moveTo>
                    <a:pt x="144780" y="0"/>
                  </a:moveTo>
                  <a:lnTo>
                    <a:pt x="48542603" y="0"/>
                  </a:lnTo>
                  <a:lnTo>
                    <a:pt x="48542603" y="144780"/>
                  </a:lnTo>
                  <a:lnTo>
                    <a:pt x="144780" y="144780"/>
                  </a:lnTo>
                  <a:lnTo>
                    <a:pt x="144780" y="0"/>
                  </a:lnTo>
                  <a:close/>
                </a:path>
              </a:pathLst>
            </a:custGeom>
            <a:solidFill>
              <a:srgbClr val="000000"/>
            </a:solidFill>
          </p:spPr>
        </p:sp>
      </p:grpSp>
      <p:sp>
        <p:nvSpPr>
          <p:cNvPr name="TextBox 6" id="6"/>
          <p:cNvSpPr txBox="true"/>
          <p:nvPr/>
        </p:nvSpPr>
        <p:spPr>
          <a:xfrm rot="0">
            <a:off x="8700201" y="3079624"/>
            <a:ext cx="8039099" cy="6021763"/>
          </a:xfrm>
          <a:prstGeom prst="rect">
            <a:avLst/>
          </a:prstGeom>
        </p:spPr>
        <p:txBody>
          <a:bodyPr anchor="t" rtlCol="false" tIns="0" lIns="0" bIns="0" rIns="0">
            <a:spAutoFit/>
          </a:bodyPr>
          <a:lstStyle/>
          <a:p>
            <a:pPr algn="ctr">
              <a:lnSpc>
                <a:spcPts val="4759"/>
              </a:lnSpc>
            </a:pPr>
            <a:r>
              <a:rPr lang="en-US" sz="3400">
                <a:solidFill>
                  <a:srgbClr val="000000"/>
                </a:solidFill>
                <a:latin typeface="Squick Bold"/>
              </a:rPr>
              <a:t>İlk sıcaklıkları ve kütleleri aynı olan farklı cins sıvılar  özdeş ısıtıcılarla eşit süre ısıtıldıklarında sıcaklık değişimleri nasıl olur ?</a:t>
            </a:r>
          </a:p>
          <a:p>
            <a:pPr algn="ctr">
              <a:lnSpc>
                <a:spcPts val="4759"/>
              </a:lnSpc>
            </a:pPr>
            <a:r>
              <a:rPr lang="en-US" sz="3399">
                <a:solidFill>
                  <a:srgbClr val="000000"/>
                </a:solidFill>
                <a:latin typeface="Squick Bold"/>
              </a:rPr>
              <a:t>Sorusunu araştıran öğrenci yandaki deneyi gözlemliyor </a:t>
            </a:r>
          </a:p>
          <a:p>
            <a:pPr algn="ctr">
              <a:lnSpc>
                <a:spcPts val="4759"/>
              </a:lnSpc>
            </a:pPr>
          </a:p>
          <a:p>
            <a:pPr algn="ctr">
              <a:lnSpc>
                <a:spcPts val="4759"/>
              </a:lnSpc>
            </a:pPr>
          </a:p>
          <a:p>
            <a:pPr algn="ctr">
              <a:lnSpc>
                <a:spcPts val="4759"/>
              </a:lnSpc>
            </a:pPr>
            <a:r>
              <a:rPr lang="en-US" sz="3399">
                <a:solidFill>
                  <a:srgbClr val="000000"/>
                </a:solidFill>
                <a:latin typeface="Squick Bold"/>
              </a:rPr>
              <a:t>Sonuç olarak :  İlk sıcaklıkları aynı olan farklı cins maddeler eşit süre özdeş ısıtıcılarla ısıtıldığında öz ısısı büyük olan maddenin sıcaklık değişimi daha az olur </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100353" y="1346651"/>
            <a:ext cx="2428819" cy="2368099"/>
          </a:xfrm>
          <a:prstGeom prst="rect">
            <a:avLst/>
          </a:prstGeom>
        </p:spPr>
      </p:pic>
      <p:grpSp>
        <p:nvGrpSpPr>
          <p:cNvPr name="Group 8" id="8"/>
          <p:cNvGrpSpPr/>
          <p:nvPr/>
        </p:nvGrpSpPr>
        <p:grpSpPr>
          <a:xfrm rot="0">
            <a:off x="2138743" y="367051"/>
            <a:ext cx="14600557" cy="1959201"/>
            <a:chOff x="0" y="0"/>
            <a:chExt cx="78296651" cy="10506370"/>
          </a:xfrm>
        </p:grpSpPr>
        <p:sp>
          <p:nvSpPr>
            <p:cNvPr name="Freeform 9" id="9"/>
            <p:cNvSpPr/>
            <p:nvPr/>
          </p:nvSpPr>
          <p:spPr>
            <a:xfrm>
              <a:off x="72390" y="72390"/>
              <a:ext cx="78151871" cy="10361589"/>
            </a:xfrm>
            <a:custGeom>
              <a:avLst/>
              <a:gdLst/>
              <a:ahLst/>
              <a:cxnLst/>
              <a:rect r="r" b="b" t="t" l="l"/>
              <a:pathLst>
                <a:path h="10361589" w="78151871">
                  <a:moveTo>
                    <a:pt x="0" y="0"/>
                  </a:moveTo>
                  <a:lnTo>
                    <a:pt x="78151871" y="0"/>
                  </a:lnTo>
                  <a:lnTo>
                    <a:pt x="78151871" y="10361589"/>
                  </a:lnTo>
                  <a:lnTo>
                    <a:pt x="0" y="10361589"/>
                  </a:lnTo>
                  <a:lnTo>
                    <a:pt x="0" y="0"/>
                  </a:lnTo>
                  <a:close/>
                </a:path>
              </a:pathLst>
            </a:custGeom>
            <a:solidFill>
              <a:srgbClr val="FF914D"/>
            </a:solidFill>
          </p:spPr>
        </p:sp>
        <p:sp>
          <p:nvSpPr>
            <p:cNvPr name="Freeform 10" id="10"/>
            <p:cNvSpPr/>
            <p:nvPr/>
          </p:nvSpPr>
          <p:spPr>
            <a:xfrm>
              <a:off x="0" y="0"/>
              <a:ext cx="78296653" cy="10506370"/>
            </a:xfrm>
            <a:custGeom>
              <a:avLst/>
              <a:gdLst/>
              <a:ahLst/>
              <a:cxnLst/>
              <a:rect r="r" b="b" t="t" l="l"/>
              <a:pathLst>
                <a:path h="10506370" w="78296653">
                  <a:moveTo>
                    <a:pt x="78151868" y="10361590"/>
                  </a:moveTo>
                  <a:lnTo>
                    <a:pt x="78296653" y="10361590"/>
                  </a:lnTo>
                  <a:lnTo>
                    <a:pt x="78296653" y="10506370"/>
                  </a:lnTo>
                  <a:lnTo>
                    <a:pt x="78151868" y="10506370"/>
                  </a:lnTo>
                  <a:lnTo>
                    <a:pt x="78151868" y="10361590"/>
                  </a:lnTo>
                  <a:close/>
                  <a:moveTo>
                    <a:pt x="0" y="144780"/>
                  </a:moveTo>
                  <a:lnTo>
                    <a:pt x="144780" y="144780"/>
                  </a:lnTo>
                  <a:lnTo>
                    <a:pt x="144780" y="10361590"/>
                  </a:lnTo>
                  <a:lnTo>
                    <a:pt x="0" y="10361590"/>
                  </a:lnTo>
                  <a:lnTo>
                    <a:pt x="0" y="144780"/>
                  </a:lnTo>
                  <a:close/>
                  <a:moveTo>
                    <a:pt x="0" y="10361590"/>
                  </a:moveTo>
                  <a:lnTo>
                    <a:pt x="144780" y="10361590"/>
                  </a:lnTo>
                  <a:lnTo>
                    <a:pt x="144780" y="10506370"/>
                  </a:lnTo>
                  <a:lnTo>
                    <a:pt x="0" y="10506370"/>
                  </a:lnTo>
                  <a:lnTo>
                    <a:pt x="0" y="10361590"/>
                  </a:lnTo>
                  <a:close/>
                  <a:moveTo>
                    <a:pt x="78151868" y="144780"/>
                  </a:moveTo>
                  <a:lnTo>
                    <a:pt x="78296653" y="144780"/>
                  </a:lnTo>
                  <a:lnTo>
                    <a:pt x="78296653" y="10361590"/>
                  </a:lnTo>
                  <a:lnTo>
                    <a:pt x="78151868" y="10361590"/>
                  </a:lnTo>
                  <a:lnTo>
                    <a:pt x="78151868" y="144780"/>
                  </a:lnTo>
                  <a:close/>
                  <a:moveTo>
                    <a:pt x="144780" y="10361590"/>
                  </a:moveTo>
                  <a:lnTo>
                    <a:pt x="78151868" y="10361590"/>
                  </a:lnTo>
                  <a:lnTo>
                    <a:pt x="78151868" y="10506370"/>
                  </a:lnTo>
                  <a:lnTo>
                    <a:pt x="144780" y="10506370"/>
                  </a:lnTo>
                  <a:lnTo>
                    <a:pt x="144780" y="10361590"/>
                  </a:lnTo>
                  <a:close/>
                  <a:moveTo>
                    <a:pt x="78151868" y="0"/>
                  </a:moveTo>
                  <a:lnTo>
                    <a:pt x="78296653" y="0"/>
                  </a:lnTo>
                  <a:lnTo>
                    <a:pt x="78296653" y="144780"/>
                  </a:lnTo>
                  <a:lnTo>
                    <a:pt x="78151868" y="144780"/>
                  </a:lnTo>
                  <a:lnTo>
                    <a:pt x="78151868" y="0"/>
                  </a:lnTo>
                  <a:close/>
                  <a:moveTo>
                    <a:pt x="0" y="0"/>
                  </a:moveTo>
                  <a:lnTo>
                    <a:pt x="144780" y="0"/>
                  </a:lnTo>
                  <a:lnTo>
                    <a:pt x="144780" y="144780"/>
                  </a:lnTo>
                  <a:lnTo>
                    <a:pt x="0" y="144780"/>
                  </a:lnTo>
                  <a:lnTo>
                    <a:pt x="0" y="0"/>
                  </a:lnTo>
                  <a:close/>
                  <a:moveTo>
                    <a:pt x="144780" y="0"/>
                  </a:moveTo>
                  <a:lnTo>
                    <a:pt x="78151868" y="0"/>
                  </a:lnTo>
                  <a:lnTo>
                    <a:pt x="78151868" y="144780"/>
                  </a:lnTo>
                  <a:lnTo>
                    <a:pt x="144780" y="144780"/>
                  </a:lnTo>
                  <a:lnTo>
                    <a:pt x="144780" y="0"/>
                  </a:lnTo>
                  <a:close/>
                </a:path>
              </a:pathLst>
            </a:custGeom>
            <a:solidFill>
              <a:srgbClr val="000000"/>
            </a:solidFill>
          </p:spPr>
        </p:sp>
      </p:grpSp>
      <p:grpSp>
        <p:nvGrpSpPr>
          <p:cNvPr name="Group 11" id="11"/>
          <p:cNvGrpSpPr/>
          <p:nvPr/>
        </p:nvGrpSpPr>
        <p:grpSpPr>
          <a:xfrm rot="-5400000">
            <a:off x="3044454" y="4658496"/>
            <a:ext cx="3174208" cy="8082800"/>
            <a:chOff x="0" y="0"/>
            <a:chExt cx="3304540" cy="8414678"/>
          </a:xfrm>
        </p:grpSpPr>
        <p:sp>
          <p:nvSpPr>
            <p:cNvPr name="Freeform 12" id="12"/>
            <p:cNvSpPr/>
            <p:nvPr/>
          </p:nvSpPr>
          <p:spPr>
            <a:xfrm>
              <a:off x="127000" y="127000"/>
              <a:ext cx="3051810" cy="8097179"/>
            </a:xfrm>
            <a:custGeom>
              <a:avLst/>
              <a:gdLst/>
              <a:ahLst/>
              <a:cxnLst/>
              <a:rect r="r" b="b" t="t" l="l"/>
              <a:pathLst>
                <a:path h="8097179" w="3051810">
                  <a:moveTo>
                    <a:pt x="3051810" y="0"/>
                  </a:moveTo>
                  <a:lnTo>
                    <a:pt x="3051810" y="8097179"/>
                  </a:lnTo>
                  <a:lnTo>
                    <a:pt x="1526540" y="7465988"/>
                  </a:lnTo>
                  <a:lnTo>
                    <a:pt x="0" y="8097179"/>
                  </a:lnTo>
                  <a:lnTo>
                    <a:pt x="0" y="0"/>
                  </a:lnTo>
                  <a:lnTo>
                    <a:pt x="3051810" y="0"/>
                  </a:lnTo>
                  <a:close/>
                </a:path>
              </a:pathLst>
            </a:custGeom>
            <a:solidFill>
              <a:srgbClr val="FAFAFA"/>
            </a:solidFill>
          </p:spPr>
        </p:sp>
        <p:sp>
          <p:nvSpPr>
            <p:cNvPr name="Freeform 13" id="13"/>
            <p:cNvSpPr/>
            <p:nvPr/>
          </p:nvSpPr>
          <p:spPr>
            <a:xfrm>
              <a:off x="0" y="0"/>
              <a:ext cx="3304540" cy="8414679"/>
            </a:xfrm>
            <a:custGeom>
              <a:avLst/>
              <a:gdLst/>
              <a:ahLst/>
              <a:cxnLst/>
              <a:rect r="r" b="b" t="t" l="l"/>
              <a:pathLst>
                <a:path h="8414679" w="3304540">
                  <a:moveTo>
                    <a:pt x="0" y="0"/>
                  </a:moveTo>
                  <a:lnTo>
                    <a:pt x="0" y="8414679"/>
                  </a:lnTo>
                  <a:lnTo>
                    <a:pt x="1652270" y="7731419"/>
                  </a:lnTo>
                  <a:lnTo>
                    <a:pt x="3304540" y="8414679"/>
                  </a:lnTo>
                  <a:lnTo>
                    <a:pt x="3304540" y="0"/>
                  </a:lnTo>
                  <a:lnTo>
                    <a:pt x="0" y="0"/>
                  </a:lnTo>
                  <a:close/>
                  <a:moveTo>
                    <a:pt x="3178810" y="1012122"/>
                  </a:moveTo>
                  <a:lnTo>
                    <a:pt x="3178810" y="8224179"/>
                  </a:lnTo>
                  <a:lnTo>
                    <a:pt x="1653540" y="7592988"/>
                  </a:lnTo>
                  <a:lnTo>
                    <a:pt x="127000" y="8224179"/>
                  </a:lnTo>
                  <a:lnTo>
                    <a:pt x="127000" y="127000"/>
                  </a:lnTo>
                  <a:lnTo>
                    <a:pt x="3178810" y="127000"/>
                  </a:lnTo>
                  <a:lnTo>
                    <a:pt x="3178810" y="1012122"/>
                  </a:lnTo>
                  <a:lnTo>
                    <a:pt x="3178810" y="1012122"/>
                  </a:lnTo>
                  <a:close/>
                </a:path>
              </a:pathLst>
            </a:custGeom>
            <a:solidFill>
              <a:srgbClr val="004AAD"/>
            </a:solidFill>
          </p:spPr>
        </p:sp>
      </p:grpSp>
      <p:pic>
        <p:nvPicPr>
          <p:cNvPr name="Picture 14" id="14"/>
          <p:cNvPicPr>
            <a:picLocks noChangeAspect="true"/>
          </p:cNvPicPr>
          <p:nvPr/>
        </p:nvPicPr>
        <p:blipFill>
          <a:blip r:embed="rId3"/>
          <a:srcRect l="0" t="0" r="0" b="0"/>
          <a:stretch>
            <a:fillRect/>
          </a:stretch>
        </p:blipFill>
        <p:spPr>
          <a:xfrm flipH="false" flipV="false" rot="0">
            <a:off x="858364" y="2790786"/>
            <a:ext cx="6869590" cy="4030159"/>
          </a:xfrm>
          <a:prstGeom prst="rect">
            <a:avLst/>
          </a:prstGeom>
        </p:spPr>
      </p:pic>
      <p:sp>
        <p:nvSpPr>
          <p:cNvPr name="TextBox 15" id="15"/>
          <p:cNvSpPr txBox="true"/>
          <p:nvPr/>
        </p:nvSpPr>
        <p:spPr>
          <a:xfrm rot="0">
            <a:off x="3068375" y="1000125"/>
            <a:ext cx="12790806" cy="790316"/>
          </a:xfrm>
          <a:prstGeom prst="rect">
            <a:avLst/>
          </a:prstGeom>
        </p:spPr>
        <p:txBody>
          <a:bodyPr anchor="t" rtlCol="false" tIns="0" lIns="0" bIns="0" rIns="0">
            <a:spAutoFit/>
          </a:bodyPr>
          <a:lstStyle/>
          <a:p>
            <a:pPr algn="ctr">
              <a:lnSpc>
                <a:spcPts val="6013"/>
              </a:lnSpc>
            </a:pPr>
            <a:r>
              <a:rPr lang="en-US" sz="5010">
                <a:solidFill>
                  <a:srgbClr val="100F0D"/>
                </a:solidFill>
                <a:latin typeface="Sports World Bold"/>
              </a:rPr>
              <a:t>ISI -ÖZ ISI İLİŞKİSİ </a:t>
            </a:r>
          </a:p>
        </p:txBody>
      </p:sp>
      <p:sp>
        <p:nvSpPr>
          <p:cNvPr name="TextBox 16" id="16"/>
          <p:cNvSpPr txBox="true"/>
          <p:nvPr/>
        </p:nvSpPr>
        <p:spPr>
          <a:xfrm rot="0">
            <a:off x="1028700" y="7414772"/>
            <a:ext cx="6699254" cy="2436899"/>
          </a:xfrm>
          <a:prstGeom prst="rect">
            <a:avLst/>
          </a:prstGeom>
        </p:spPr>
        <p:txBody>
          <a:bodyPr anchor="t" rtlCol="false" tIns="0" lIns="0" bIns="0" rIns="0">
            <a:spAutoFit/>
          </a:bodyPr>
          <a:lstStyle/>
          <a:p>
            <a:pPr algn="just">
              <a:lnSpc>
                <a:spcPts val="4759"/>
              </a:lnSpc>
            </a:pPr>
            <a:r>
              <a:rPr lang="en-US" sz="3400">
                <a:solidFill>
                  <a:srgbClr val="000000"/>
                </a:solidFill>
                <a:latin typeface="Squick Bold"/>
              </a:rPr>
              <a:t>BAĞIMLI DEĞİŞKEN: Sıcaklık değişimi</a:t>
            </a:r>
          </a:p>
          <a:p>
            <a:pPr algn="just">
              <a:lnSpc>
                <a:spcPts val="4759"/>
              </a:lnSpc>
            </a:pPr>
            <a:r>
              <a:rPr lang="en-US" sz="3399">
                <a:solidFill>
                  <a:srgbClr val="000000"/>
                </a:solidFill>
                <a:latin typeface="Squick Bold"/>
              </a:rPr>
              <a:t>BAĞIMSIZ DEĞİŞKEN : Sıvı cinsi (Öz ısı )</a:t>
            </a:r>
          </a:p>
          <a:p>
            <a:pPr algn="just">
              <a:lnSpc>
                <a:spcPts val="4759"/>
              </a:lnSpc>
            </a:pPr>
            <a:r>
              <a:rPr lang="en-US" sz="3399">
                <a:solidFill>
                  <a:srgbClr val="000000"/>
                </a:solidFill>
                <a:latin typeface="Squick Bold"/>
              </a:rPr>
              <a:t>SABİT DEĞİŞKEN : İlk sıcaklık , ısıtma süreleri, </a:t>
            </a:r>
          </a:p>
          <a:p>
            <a:pPr algn="just">
              <a:lnSpc>
                <a:spcPts val="4759"/>
              </a:lnSpc>
            </a:pPr>
            <a:r>
              <a:rPr lang="en-US" sz="3399">
                <a:solidFill>
                  <a:srgbClr val="000000"/>
                </a:solidFill>
                <a:latin typeface="Squick Bold"/>
              </a:rPr>
              <a:t>ısıtıcı gücü ve sayısı , kütle </a:t>
            </a:r>
          </a:p>
        </p:txBody>
      </p:sp>
      <p:grpSp>
        <p:nvGrpSpPr>
          <p:cNvPr name="Group 17" id="17"/>
          <p:cNvGrpSpPr/>
          <p:nvPr/>
        </p:nvGrpSpPr>
        <p:grpSpPr>
          <a:xfrm rot="-2222028">
            <a:off x="6247558" y="4498068"/>
            <a:ext cx="5792885" cy="3318225"/>
            <a:chOff x="0" y="0"/>
            <a:chExt cx="7723847" cy="4424300"/>
          </a:xfrm>
        </p:grpSpPr>
        <p:pic>
          <p:nvPicPr>
            <p:cNvPr name="Picture 18" id="18"/>
            <p:cNvPicPr>
              <a:picLocks noChangeAspect="true"/>
            </p:cNvPicPr>
            <p:nvPr/>
          </p:nvPicPr>
          <p:blipFill>
            <a:blip r:embed="rId4">
              <a:alphaModFix amt="15000"/>
            </a:blip>
            <a:srcRect l="0" t="0" r="0" b="0"/>
            <a:stretch>
              <a:fillRect/>
            </a:stretch>
          </p:blipFill>
          <p:spPr>
            <a:xfrm flipH="false" flipV="false" rot="0">
              <a:off x="1655304" y="0"/>
              <a:ext cx="4413239" cy="4424300"/>
            </a:xfrm>
            <a:prstGeom prst="rect">
              <a:avLst/>
            </a:prstGeom>
          </p:spPr>
        </p:pic>
        <p:grpSp>
          <p:nvGrpSpPr>
            <p:cNvPr name="Group 19" id="19"/>
            <p:cNvGrpSpPr/>
            <p:nvPr/>
          </p:nvGrpSpPr>
          <p:grpSpPr>
            <a:xfrm rot="0">
              <a:off x="0" y="1981833"/>
              <a:ext cx="7723847" cy="615038"/>
              <a:chOff x="0" y="0"/>
              <a:chExt cx="1913890" cy="152400"/>
            </a:xfrm>
          </p:grpSpPr>
          <p:sp>
            <p:nvSpPr>
              <p:cNvPr name="Freeform 20" id="20"/>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1" id="21"/>
            <p:cNvPicPr>
              <a:picLocks noChangeAspect="true"/>
            </p:cNvPicPr>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3564" y="1244486"/>
              <a:ext cx="7268836" cy="1935328"/>
            </a:xfrm>
            <a:prstGeom prst="rect">
              <a:avLst/>
            </a:prstGeom>
          </p:spPr>
        </p:pic>
        <p:pic>
          <p:nvPicPr>
            <p:cNvPr name="Picture 22" id="22"/>
            <p:cNvPicPr>
              <a:picLocks noChangeAspect="true"/>
            </p:cNvPicPr>
            <p:nvPr/>
          </p:nvPicPr>
          <p:blipFill>
            <a:blip r:embed="rId6">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3277566" y="3179814"/>
              <a:ext cx="1040831" cy="1040831"/>
            </a:xfrm>
            <a:prstGeom prst="rect">
              <a:avLst/>
            </a:prstGeom>
          </p:spPr>
        </p:pic>
        <p:sp>
          <p:nvSpPr>
            <p:cNvPr name="TextBox 23" id="23"/>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B5B5B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5859181" y="7548122"/>
            <a:ext cx="2428819" cy="2368099"/>
          </a:xfrm>
          <a:prstGeom prst="rect">
            <a:avLst/>
          </a:prstGeom>
        </p:spPr>
      </p:pic>
      <p:grpSp>
        <p:nvGrpSpPr>
          <p:cNvPr name="Group 3" id="3"/>
          <p:cNvGrpSpPr/>
          <p:nvPr/>
        </p:nvGrpSpPr>
        <p:grpSpPr>
          <a:xfrm rot="0">
            <a:off x="8180202" y="2530701"/>
            <a:ext cx="9079098" cy="7252960"/>
            <a:chOff x="0" y="0"/>
            <a:chExt cx="48687383" cy="38894575"/>
          </a:xfrm>
        </p:grpSpPr>
        <p:sp>
          <p:nvSpPr>
            <p:cNvPr name="Freeform 4" id="4"/>
            <p:cNvSpPr/>
            <p:nvPr/>
          </p:nvSpPr>
          <p:spPr>
            <a:xfrm>
              <a:off x="72390" y="72390"/>
              <a:ext cx="48542602" cy="38749795"/>
            </a:xfrm>
            <a:custGeom>
              <a:avLst/>
              <a:gdLst/>
              <a:ahLst/>
              <a:cxnLst/>
              <a:rect r="r" b="b" t="t" l="l"/>
              <a:pathLst>
                <a:path h="38749795" w="48542602">
                  <a:moveTo>
                    <a:pt x="0" y="0"/>
                  </a:moveTo>
                  <a:lnTo>
                    <a:pt x="48542602" y="0"/>
                  </a:lnTo>
                  <a:lnTo>
                    <a:pt x="48542602" y="38749795"/>
                  </a:lnTo>
                  <a:lnTo>
                    <a:pt x="0" y="38749795"/>
                  </a:lnTo>
                  <a:lnTo>
                    <a:pt x="0" y="0"/>
                  </a:lnTo>
                  <a:close/>
                </a:path>
              </a:pathLst>
            </a:custGeom>
            <a:solidFill>
              <a:srgbClr val="FFFFFF"/>
            </a:solidFill>
          </p:spPr>
        </p:sp>
        <p:sp>
          <p:nvSpPr>
            <p:cNvPr name="Freeform 5" id="5"/>
            <p:cNvSpPr/>
            <p:nvPr/>
          </p:nvSpPr>
          <p:spPr>
            <a:xfrm>
              <a:off x="0" y="0"/>
              <a:ext cx="48687385" cy="38894575"/>
            </a:xfrm>
            <a:custGeom>
              <a:avLst/>
              <a:gdLst/>
              <a:ahLst/>
              <a:cxnLst/>
              <a:rect r="r" b="b" t="t" l="l"/>
              <a:pathLst>
                <a:path h="38894575" w="48687385">
                  <a:moveTo>
                    <a:pt x="48542603" y="38749796"/>
                  </a:moveTo>
                  <a:lnTo>
                    <a:pt x="48687385" y="38749796"/>
                  </a:lnTo>
                  <a:lnTo>
                    <a:pt x="48687385" y="38894575"/>
                  </a:lnTo>
                  <a:lnTo>
                    <a:pt x="48542603" y="38894575"/>
                  </a:lnTo>
                  <a:lnTo>
                    <a:pt x="48542603" y="38749796"/>
                  </a:lnTo>
                  <a:close/>
                  <a:moveTo>
                    <a:pt x="0" y="144780"/>
                  </a:moveTo>
                  <a:lnTo>
                    <a:pt x="144780" y="144780"/>
                  </a:lnTo>
                  <a:lnTo>
                    <a:pt x="144780" y="38749796"/>
                  </a:lnTo>
                  <a:lnTo>
                    <a:pt x="0" y="38749796"/>
                  </a:lnTo>
                  <a:lnTo>
                    <a:pt x="0" y="144780"/>
                  </a:lnTo>
                  <a:close/>
                  <a:moveTo>
                    <a:pt x="0" y="38749796"/>
                  </a:moveTo>
                  <a:lnTo>
                    <a:pt x="144780" y="38749796"/>
                  </a:lnTo>
                  <a:lnTo>
                    <a:pt x="144780" y="38894575"/>
                  </a:lnTo>
                  <a:lnTo>
                    <a:pt x="0" y="38894575"/>
                  </a:lnTo>
                  <a:lnTo>
                    <a:pt x="0" y="38749796"/>
                  </a:lnTo>
                  <a:close/>
                  <a:moveTo>
                    <a:pt x="48542603" y="144780"/>
                  </a:moveTo>
                  <a:lnTo>
                    <a:pt x="48687385" y="144780"/>
                  </a:lnTo>
                  <a:lnTo>
                    <a:pt x="48687385" y="38749796"/>
                  </a:lnTo>
                  <a:lnTo>
                    <a:pt x="48542603" y="38749796"/>
                  </a:lnTo>
                  <a:lnTo>
                    <a:pt x="48542603" y="144780"/>
                  </a:lnTo>
                  <a:close/>
                  <a:moveTo>
                    <a:pt x="144780" y="38749796"/>
                  </a:moveTo>
                  <a:lnTo>
                    <a:pt x="48542603" y="38749796"/>
                  </a:lnTo>
                  <a:lnTo>
                    <a:pt x="48542603" y="38894575"/>
                  </a:lnTo>
                  <a:lnTo>
                    <a:pt x="144780" y="38894575"/>
                  </a:lnTo>
                  <a:lnTo>
                    <a:pt x="144780" y="38749796"/>
                  </a:lnTo>
                  <a:close/>
                  <a:moveTo>
                    <a:pt x="48542603" y="0"/>
                  </a:moveTo>
                  <a:lnTo>
                    <a:pt x="48687385" y="0"/>
                  </a:lnTo>
                  <a:lnTo>
                    <a:pt x="48687385" y="144780"/>
                  </a:lnTo>
                  <a:lnTo>
                    <a:pt x="48542603" y="144780"/>
                  </a:lnTo>
                  <a:lnTo>
                    <a:pt x="48542603" y="0"/>
                  </a:lnTo>
                  <a:close/>
                  <a:moveTo>
                    <a:pt x="0" y="0"/>
                  </a:moveTo>
                  <a:lnTo>
                    <a:pt x="144780" y="0"/>
                  </a:lnTo>
                  <a:lnTo>
                    <a:pt x="144780" y="144780"/>
                  </a:lnTo>
                  <a:lnTo>
                    <a:pt x="0" y="144780"/>
                  </a:lnTo>
                  <a:lnTo>
                    <a:pt x="0" y="0"/>
                  </a:lnTo>
                  <a:close/>
                  <a:moveTo>
                    <a:pt x="144780" y="0"/>
                  </a:moveTo>
                  <a:lnTo>
                    <a:pt x="48542603" y="0"/>
                  </a:lnTo>
                  <a:lnTo>
                    <a:pt x="48542603" y="144780"/>
                  </a:lnTo>
                  <a:lnTo>
                    <a:pt x="144780" y="144780"/>
                  </a:lnTo>
                  <a:lnTo>
                    <a:pt x="144780" y="0"/>
                  </a:lnTo>
                  <a:close/>
                </a:path>
              </a:pathLst>
            </a:custGeom>
            <a:solidFill>
              <a:srgbClr val="000000"/>
            </a:solidFill>
          </p:spPr>
        </p:sp>
      </p:grpSp>
      <p:sp>
        <p:nvSpPr>
          <p:cNvPr name="TextBox 6" id="6"/>
          <p:cNvSpPr txBox="true"/>
          <p:nvPr/>
        </p:nvSpPr>
        <p:spPr>
          <a:xfrm rot="0">
            <a:off x="8700201" y="3079624"/>
            <a:ext cx="8039099" cy="6619240"/>
          </a:xfrm>
          <a:prstGeom prst="rect">
            <a:avLst/>
          </a:prstGeom>
        </p:spPr>
        <p:txBody>
          <a:bodyPr anchor="t" rtlCol="false" tIns="0" lIns="0" bIns="0" rIns="0">
            <a:spAutoFit/>
          </a:bodyPr>
          <a:lstStyle/>
          <a:p>
            <a:pPr algn="ctr">
              <a:lnSpc>
                <a:spcPts val="4759"/>
              </a:lnSpc>
            </a:pPr>
            <a:r>
              <a:rPr lang="en-US" sz="3400">
                <a:solidFill>
                  <a:srgbClr val="000000"/>
                </a:solidFill>
                <a:latin typeface="Squick Bold"/>
              </a:rPr>
              <a:t>İlk sıcaklıkları ve kütleleri aynı olan aynı cins maddeler farklı sayılardaki özdeş ısıtıcılarla eşit süre ısıtıldıklarında sıcaklık değişimleri nasıl olur ?</a:t>
            </a:r>
          </a:p>
          <a:p>
            <a:pPr algn="ctr">
              <a:lnSpc>
                <a:spcPts val="4759"/>
              </a:lnSpc>
            </a:pPr>
            <a:r>
              <a:rPr lang="en-US" sz="3399">
                <a:solidFill>
                  <a:srgbClr val="000000"/>
                </a:solidFill>
                <a:latin typeface="Squick Bold"/>
              </a:rPr>
              <a:t>Sorusunu araştıran öğrenci yandaki deneyi gözlemliyor </a:t>
            </a:r>
          </a:p>
          <a:p>
            <a:pPr algn="ctr">
              <a:lnSpc>
                <a:spcPts val="4759"/>
              </a:lnSpc>
            </a:pPr>
          </a:p>
          <a:p>
            <a:pPr algn="ctr">
              <a:lnSpc>
                <a:spcPts val="4759"/>
              </a:lnSpc>
            </a:pPr>
          </a:p>
          <a:p>
            <a:pPr algn="ctr">
              <a:lnSpc>
                <a:spcPts val="4759"/>
              </a:lnSpc>
            </a:pPr>
            <a:r>
              <a:rPr lang="en-US" sz="3399">
                <a:solidFill>
                  <a:srgbClr val="000000"/>
                </a:solidFill>
                <a:latin typeface="Squick Bold"/>
              </a:rPr>
              <a:t>Sonuç olarak :  İlk sıcaklıkları aynı olan aynı cins maddeler eşit süre farklı sayıda özdeş ısıtıcılarla ısıtıldığında çok ısı  olan maddenin sıcaklık değişimi daha  fazla olur </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100353" y="1346651"/>
            <a:ext cx="2428819" cy="2368099"/>
          </a:xfrm>
          <a:prstGeom prst="rect">
            <a:avLst/>
          </a:prstGeom>
        </p:spPr>
      </p:pic>
      <p:grpSp>
        <p:nvGrpSpPr>
          <p:cNvPr name="Group 8" id="8"/>
          <p:cNvGrpSpPr/>
          <p:nvPr/>
        </p:nvGrpSpPr>
        <p:grpSpPr>
          <a:xfrm rot="0">
            <a:off x="2138743" y="367051"/>
            <a:ext cx="14600557" cy="1959201"/>
            <a:chOff x="0" y="0"/>
            <a:chExt cx="78296651" cy="10506370"/>
          </a:xfrm>
        </p:grpSpPr>
        <p:sp>
          <p:nvSpPr>
            <p:cNvPr name="Freeform 9" id="9"/>
            <p:cNvSpPr/>
            <p:nvPr/>
          </p:nvSpPr>
          <p:spPr>
            <a:xfrm>
              <a:off x="72390" y="72390"/>
              <a:ext cx="78151871" cy="10361589"/>
            </a:xfrm>
            <a:custGeom>
              <a:avLst/>
              <a:gdLst/>
              <a:ahLst/>
              <a:cxnLst/>
              <a:rect r="r" b="b" t="t" l="l"/>
              <a:pathLst>
                <a:path h="10361589" w="78151871">
                  <a:moveTo>
                    <a:pt x="0" y="0"/>
                  </a:moveTo>
                  <a:lnTo>
                    <a:pt x="78151871" y="0"/>
                  </a:lnTo>
                  <a:lnTo>
                    <a:pt x="78151871" y="10361589"/>
                  </a:lnTo>
                  <a:lnTo>
                    <a:pt x="0" y="10361589"/>
                  </a:lnTo>
                  <a:lnTo>
                    <a:pt x="0" y="0"/>
                  </a:lnTo>
                  <a:close/>
                </a:path>
              </a:pathLst>
            </a:custGeom>
            <a:solidFill>
              <a:srgbClr val="64B5F6"/>
            </a:solidFill>
          </p:spPr>
        </p:sp>
        <p:sp>
          <p:nvSpPr>
            <p:cNvPr name="Freeform 10" id="10"/>
            <p:cNvSpPr/>
            <p:nvPr/>
          </p:nvSpPr>
          <p:spPr>
            <a:xfrm>
              <a:off x="0" y="0"/>
              <a:ext cx="78296653" cy="10506370"/>
            </a:xfrm>
            <a:custGeom>
              <a:avLst/>
              <a:gdLst/>
              <a:ahLst/>
              <a:cxnLst/>
              <a:rect r="r" b="b" t="t" l="l"/>
              <a:pathLst>
                <a:path h="10506370" w="78296653">
                  <a:moveTo>
                    <a:pt x="78151868" y="10361590"/>
                  </a:moveTo>
                  <a:lnTo>
                    <a:pt x="78296653" y="10361590"/>
                  </a:lnTo>
                  <a:lnTo>
                    <a:pt x="78296653" y="10506370"/>
                  </a:lnTo>
                  <a:lnTo>
                    <a:pt x="78151868" y="10506370"/>
                  </a:lnTo>
                  <a:lnTo>
                    <a:pt x="78151868" y="10361590"/>
                  </a:lnTo>
                  <a:close/>
                  <a:moveTo>
                    <a:pt x="0" y="144780"/>
                  </a:moveTo>
                  <a:lnTo>
                    <a:pt x="144780" y="144780"/>
                  </a:lnTo>
                  <a:lnTo>
                    <a:pt x="144780" y="10361590"/>
                  </a:lnTo>
                  <a:lnTo>
                    <a:pt x="0" y="10361590"/>
                  </a:lnTo>
                  <a:lnTo>
                    <a:pt x="0" y="144780"/>
                  </a:lnTo>
                  <a:close/>
                  <a:moveTo>
                    <a:pt x="0" y="10361590"/>
                  </a:moveTo>
                  <a:lnTo>
                    <a:pt x="144780" y="10361590"/>
                  </a:lnTo>
                  <a:lnTo>
                    <a:pt x="144780" y="10506370"/>
                  </a:lnTo>
                  <a:lnTo>
                    <a:pt x="0" y="10506370"/>
                  </a:lnTo>
                  <a:lnTo>
                    <a:pt x="0" y="10361590"/>
                  </a:lnTo>
                  <a:close/>
                  <a:moveTo>
                    <a:pt x="78151868" y="144780"/>
                  </a:moveTo>
                  <a:lnTo>
                    <a:pt x="78296653" y="144780"/>
                  </a:lnTo>
                  <a:lnTo>
                    <a:pt x="78296653" y="10361590"/>
                  </a:lnTo>
                  <a:lnTo>
                    <a:pt x="78151868" y="10361590"/>
                  </a:lnTo>
                  <a:lnTo>
                    <a:pt x="78151868" y="144780"/>
                  </a:lnTo>
                  <a:close/>
                  <a:moveTo>
                    <a:pt x="144780" y="10361590"/>
                  </a:moveTo>
                  <a:lnTo>
                    <a:pt x="78151868" y="10361590"/>
                  </a:lnTo>
                  <a:lnTo>
                    <a:pt x="78151868" y="10506370"/>
                  </a:lnTo>
                  <a:lnTo>
                    <a:pt x="144780" y="10506370"/>
                  </a:lnTo>
                  <a:lnTo>
                    <a:pt x="144780" y="10361590"/>
                  </a:lnTo>
                  <a:close/>
                  <a:moveTo>
                    <a:pt x="78151868" y="0"/>
                  </a:moveTo>
                  <a:lnTo>
                    <a:pt x="78296653" y="0"/>
                  </a:lnTo>
                  <a:lnTo>
                    <a:pt x="78296653" y="144780"/>
                  </a:lnTo>
                  <a:lnTo>
                    <a:pt x="78151868" y="144780"/>
                  </a:lnTo>
                  <a:lnTo>
                    <a:pt x="78151868" y="0"/>
                  </a:lnTo>
                  <a:close/>
                  <a:moveTo>
                    <a:pt x="0" y="0"/>
                  </a:moveTo>
                  <a:lnTo>
                    <a:pt x="144780" y="0"/>
                  </a:lnTo>
                  <a:lnTo>
                    <a:pt x="144780" y="144780"/>
                  </a:lnTo>
                  <a:lnTo>
                    <a:pt x="0" y="144780"/>
                  </a:lnTo>
                  <a:lnTo>
                    <a:pt x="0" y="0"/>
                  </a:lnTo>
                  <a:close/>
                  <a:moveTo>
                    <a:pt x="144780" y="0"/>
                  </a:moveTo>
                  <a:lnTo>
                    <a:pt x="78151868" y="0"/>
                  </a:lnTo>
                  <a:lnTo>
                    <a:pt x="78151868" y="144780"/>
                  </a:lnTo>
                  <a:lnTo>
                    <a:pt x="144780" y="144780"/>
                  </a:lnTo>
                  <a:lnTo>
                    <a:pt x="144780" y="0"/>
                  </a:lnTo>
                  <a:close/>
                </a:path>
              </a:pathLst>
            </a:custGeom>
            <a:solidFill>
              <a:srgbClr val="000000"/>
            </a:solidFill>
          </p:spPr>
        </p:sp>
      </p:grpSp>
      <p:grpSp>
        <p:nvGrpSpPr>
          <p:cNvPr name="Group 11" id="11"/>
          <p:cNvGrpSpPr/>
          <p:nvPr/>
        </p:nvGrpSpPr>
        <p:grpSpPr>
          <a:xfrm rot="-5400000">
            <a:off x="3044454" y="4658496"/>
            <a:ext cx="3174208" cy="8082800"/>
            <a:chOff x="0" y="0"/>
            <a:chExt cx="3304540" cy="8414678"/>
          </a:xfrm>
        </p:grpSpPr>
        <p:sp>
          <p:nvSpPr>
            <p:cNvPr name="Freeform 12" id="12"/>
            <p:cNvSpPr/>
            <p:nvPr/>
          </p:nvSpPr>
          <p:spPr>
            <a:xfrm>
              <a:off x="127000" y="127000"/>
              <a:ext cx="3051810" cy="8097179"/>
            </a:xfrm>
            <a:custGeom>
              <a:avLst/>
              <a:gdLst/>
              <a:ahLst/>
              <a:cxnLst/>
              <a:rect r="r" b="b" t="t" l="l"/>
              <a:pathLst>
                <a:path h="8097179" w="3051810">
                  <a:moveTo>
                    <a:pt x="3051810" y="0"/>
                  </a:moveTo>
                  <a:lnTo>
                    <a:pt x="3051810" y="8097179"/>
                  </a:lnTo>
                  <a:lnTo>
                    <a:pt x="1526540" y="7465988"/>
                  </a:lnTo>
                  <a:lnTo>
                    <a:pt x="0" y="8097179"/>
                  </a:lnTo>
                  <a:lnTo>
                    <a:pt x="0" y="0"/>
                  </a:lnTo>
                  <a:lnTo>
                    <a:pt x="3051810" y="0"/>
                  </a:lnTo>
                  <a:close/>
                </a:path>
              </a:pathLst>
            </a:custGeom>
            <a:solidFill>
              <a:srgbClr val="FAFAFA"/>
            </a:solidFill>
          </p:spPr>
        </p:sp>
        <p:sp>
          <p:nvSpPr>
            <p:cNvPr name="Freeform 13" id="13"/>
            <p:cNvSpPr/>
            <p:nvPr/>
          </p:nvSpPr>
          <p:spPr>
            <a:xfrm>
              <a:off x="0" y="0"/>
              <a:ext cx="3304540" cy="8414679"/>
            </a:xfrm>
            <a:custGeom>
              <a:avLst/>
              <a:gdLst/>
              <a:ahLst/>
              <a:cxnLst/>
              <a:rect r="r" b="b" t="t" l="l"/>
              <a:pathLst>
                <a:path h="8414679" w="3304540">
                  <a:moveTo>
                    <a:pt x="0" y="0"/>
                  </a:moveTo>
                  <a:lnTo>
                    <a:pt x="0" y="8414679"/>
                  </a:lnTo>
                  <a:lnTo>
                    <a:pt x="1652270" y="7731419"/>
                  </a:lnTo>
                  <a:lnTo>
                    <a:pt x="3304540" y="8414679"/>
                  </a:lnTo>
                  <a:lnTo>
                    <a:pt x="3304540" y="0"/>
                  </a:lnTo>
                  <a:lnTo>
                    <a:pt x="0" y="0"/>
                  </a:lnTo>
                  <a:close/>
                  <a:moveTo>
                    <a:pt x="3178810" y="1012122"/>
                  </a:moveTo>
                  <a:lnTo>
                    <a:pt x="3178810" y="8224179"/>
                  </a:lnTo>
                  <a:lnTo>
                    <a:pt x="1653540" y="7592988"/>
                  </a:lnTo>
                  <a:lnTo>
                    <a:pt x="127000" y="8224179"/>
                  </a:lnTo>
                  <a:lnTo>
                    <a:pt x="127000" y="127000"/>
                  </a:lnTo>
                  <a:lnTo>
                    <a:pt x="3178810" y="127000"/>
                  </a:lnTo>
                  <a:lnTo>
                    <a:pt x="3178810" y="1012122"/>
                  </a:lnTo>
                  <a:lnTo>
                    <a:pt x="3178810" y="1012122"/>
                  </a:lnTo>
                  <a:close/>
                </a:path>
              </a:pathLst>
            </a:custGeom>
            <a:solidFill>
              <a:srgbClr val="004AAD"/>
            </a:solidFill>
          </p:spPr>
        </p:sp>
      </p:grpSp>
      <p:pic>
        <p:nvPicPr>
          <p:cNvPr name="Picture 14" id="14"/>
          <p:cNvPicPr>
            <a:picLocks noChangeAspect="true"/>
          </p:cNvPicPr>
          <p:nvPr/>
        </p:nvPicPr>
        <p:blipFill>
          <a:blip r:embed="rId3"/>
          <a:srcRect l="0" t="0" r="0" b="0"/>
          <a:stretch>
            <a:fillRect/>
          </a:stretch>
        </p:blipFill>
        <p:spPr>
          <a:xfrm flipH="false" flipV="false" rot="0">
            <a:off x="1386447" y="2530701"/>
            <a:ext cx="6341507" cy="4399944"/>
          </a:xfrm>
          <a:prstGeom prst="rect">
            <a:avLst/>
          </a:prstGeom>
        </p:spPr>
      </p:pic>
      <p:sp>
        <p:nvSpPr>
          <p:cNvPr name="TextBox 15" id="15"/>
          <p:cNvSpPr txBox="true"/>
          <p:nvPr/>
        </p:nvSpPr>
        <p:spPr>
          <a:xfrm rot="0">
            <a:off x="3068375" y="1000125"/>
            <a:ext cx="12790806" cy="790316"/>
          </a:xfrm>
          <a:prstGeom prst="rect">
            <a:avLst/>
          </a:prstGeom>
        </p:spPr>
        <p:txBody>
          <a:bodyPr anchor="t" rtlCol="false" tIns="0" lIns="0" bIns="0" rIns="0">
            <a:spAutoFit/>
          </a:bodyPr>
          <a:lstStyle/>
          <a:p>
            <a:pPr algn="ctr">
              <a:lnSpc>
                <a:spcPts val="6013"/>
              </a:lnSpc>
            </a:pPr>
            <a:r>
              <a:rPr lang="en-US" sz="5010">
                <a:solidFill>
                  <a:srgbClr val="100F0D"/>
                </a:solidFill>
                <a:latin typeface="Sports World Bold"/>
              </a:rPr>
              <a:t>ISI - SICAKLIK  İLİŞKİSİ </a:t>
            </a:r>
          </a:p>
        </p:txBody>
      </p:sp>
      <p:sp>
        <p:nvSpPr>
          <p:cNvPr name="TextBox 16" id="16"/>
          <p:cNvSpPr txBox="true"/>
          <p:nvPr/>
        </p:nvSpPr>
        <p:spPr>
          <a:xfrm rot="0">
            <a:off x="818758" y="7590037"/>
            <a:ext cx="8115300" cy="2160443"/>
          </a:xfrm>
          <a:prstGeom prst="rect">
            <a:avLst/>
          </a:prstGeom>
        </p:spPr>
        <p:txBody>
          <a:bodyPr anchor="t" rtlCol="false" tIns="0" lIns="0" bIns="0" rIns="0">
            <a:spAutoFit/>
          </a:bodyPr>
          <a:lstStyle/>
          <a:p>
            <a:pPr algn="just">
              <a:lnSpc>
                <a:spcPts val="4200"/>
              </a:lnSpc>
            </a:pPr>
            <a:r>
              <a:rPr lang="en-US" sz="3000">
                <a:solidFill>
                  <a:srgbClr val="000000"/>
                </a:solidFill>
                <a:latin typeface="Squick Bold"/>
              </a:rPr>
              <a:t>BAĞIMLI DEĞİŞKEN: Sıcaklık değişimi</a:t>
            </a:r>
          </a:p>
          <a:p>
            <a:pPr algn="just">
              <a:lnSpc>
                <a:spcPts val="4200"/>
              </a:lnSpc>
            </a:pPr>
            <a:r>
              <a:rPr lang="en-US" sz="3000">
                <a:solidFill>
                  <a:srgbClr val="000000"/>
                </a:solidFill>
                <a:latin typeface="Squick Bold"/>
              </a:rPr>
              <a:t>BAĞIMSIZ DEĞİŞKEN : Isıtıcı sayısı ( Verilen ısı miktarı )</a:t>
            </a:r>
          </a:p>
          <a:p>
            <a:pPr algn="just">
              <a:lnSpc>
                <a:spcPts val="4200"/>
              </a:lnSpc>
            </a:pPr>
            <a:r>
              <a:rPr lang="en-US" sz="3000">
                <a:solidFill>
                  <a:srgbClr val="000000"/>
                </a:solidFill>
                <a:latin typeface="Squick Bold"/>
              </a:rPr>
              <a:t>SABİT DEĞİŞKEN : İlk sıcaklık , ısıtma süreleri, </a:t>
            </a:r>
          </a:p>
          <a:p>
            <a:pPr algn="just">
              <a:lnSpc>
                <a:spcPts val="4200"/>
              </a:lnSpc>
            </a:pPr>
            <a:r>
              <a:rPr lang="en-US" sz="3000">
                <a:solidFill>
                  <a:srgbClr val="000000"/>
                </a:solidFill>
                <a:latin typeface="Squick Bold"/>
              </a:rPr>
              <a:t>sıvı cinsi , kütle </a:t>
            </a:r>
          </a:p>
        </p:txBody>
      </p:sp>
      <p:grpSp>
        <p:nvGrpSpPr>
          <p:cNvPr name="Group 17" id="17"/>
          <p:cNvGrpSpPr/>
          <p:nvPr/>
        </p:nvGrpSpPr>
        <p:grpSpPr>
          <a:xfrm rot="-2222028">
            <a:off x="5803759" y="3484388"/>
            <a:ext cx="5792885" cy="3318225"/>
            <a:chOff x="0" y="0"/>
            <a:chExt cx="7723847" cy="4424300"/>
          </a:xfrm>
        </p:grpSpPr>
        <p:pic>
          <p:nvPicPr>
            <p:cNvPr name="Picture 18" id="18"/>
            <p:cNvPicPr>
              <a:picLocks noChangeAspect="true"/>
            </p:cNvPicPr>
            <p:nvPr/>
          </p:nvPicPr>
          <p:blipFill>
            <a:blip r:embed="rId4">
              <a:alphaModFix amt="15000"/>
            </a:blip>
            <a:srcRect l="0" t="0" r="0" b="0"/>
            <a:stretch>
              <a:fillRect/>
            </a:stretch>
          </p:blipFill>
          <p:spPr>
            <a:xfrm flipH="false" flipV="false" rot="0">
              <a:off x="1655304" y="0"/>
              <a:ext cx="4413239" cy="4424300"/>
            </a:xfrm>
            <a:prstGeom prst="rect">
              <a:avLst/>
            </a:prstGeom>
          </p:spPr>
        </p:pic>
        <p:grpSp>
          <p:nvGrpSpPr>
            <p:cNvPr name="Group 19" id="19"/>
            <p:cNvGrpSpPr/>
            <p:nvPr/>
          </p:nvGrpSpPr>
          <p:grpSpPr>
            <a:xfrm rot="0">
              <a:off x="0" y="1981833"/>
              <a:ext cx="7723847" cy="615038"/>
              <a:chOff x="0" y="0"/>
              <a:chExt cx="1913890" cy="152400"/>
            </a:xfrm>
          </p:grpSpPr>
          <p:sp>
            <p:nvSpPr>
              <p:cNvPr name="Freeform 20" id="20"/>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1" id="21"/>
            <p:cNvPicPr>
              <a:picLocks noChangeAspect="true"/>
            </p:cNvPicPr>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3564" y="1244486"/>
              <a:ext cx="7268836" cy="1935328"/>
            </a:xfrm>
            <a:prstGeom prst="rect">
              <a:avLst/>
            </a:prstGeom>
          </p:spPr>
        </p:pic>
        <p:pic>
          <p:nvPicPr>
            <p:cNvPr name="Picture 22" id="22"/>
            <p:cNvPicPr>
              <a:picLocks noChangeAspect="true"/>
            </p:cNvPicPr>
            <p:nvPr/>
          </p:nvPicPr>
          <p:blipFill>
            <a:blip r:embed="rId6">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3277566" y="3179814"/>
              <a:ext cx="1040831" cy="1040831"/>
            </a:xfrm>
            <a:prstGeom prst="rect">
              <a:avLst/>
            </a:prstGeom>
          </p:spPr>
        </p:pic>
        <p:sp>
          <p:nvSpPr>
            <p:cNvPr name="TextBox 23" id="23"/>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EE3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353107" y="-400959"/>
            <a:ext cx="3766561" cy="3752864"/>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899930" y="6701430"/>
            <a:ext cx="3766561" cy="3752864"/>
          </a:xfrm>
          <a:prstGeom prst="rect">
            <a:avLst/>
          </a:prstGeom>
        </p:spPr>
      </p:pic>
      <p:grpSp>
        <p:nvGrpSpPr>
          <p:cNvPr name="Group 4" id="4"/>
          <p:cNvGrpSpPr/>
          <p:nvPr/>
        </p:nvGrpSpPr>
        <p:grpSpPr>
          <a:xfrm rot="0">
            <a:off x="592125" y="787705"/>
            <a:ext cx="8959849" cy="9499295"/>
            <a:chOff x="0" y="0"/>
            <a:chExt cx="48047900" cy="50940724"/>
          </a:xfrm>
        </p:grpSpPr>
        <p:sp>
          <p:nvSpPr>
            <p:cNvPr name="Freeform 5" id="5"/>
            <p:cNvSpPr/>
            <p:nvPr/>
          </p:nvSpPr>
          <p:spPr>
            <a:xfrm>
              <a:off x="72390" y="72390"/>
              <a:ext cx="47903122" cy="50795944"/>
            </a:xfrm>
            <a:custGeom>
              <a:avLst/>
              <a:gdLst/>
              <a:ahLst/>
              <a:cxnLst/>
              <a:rect r="r" b="b" t="t" l="l"/>
              <a:pathLst>
                <a:path h="50795944" w="47903122">
                  <a:moveTo>
                    <a:pt x="0" y="0"/>
                  </a:moveTo>
                  <a:lnTo>
                    <a:pt x="47903122" y="0"/>
                  </a:lnTo>
                  <a:lnTo>
                    <a:pt x="47903122" y="50795944"/>
                  </a:lnTo>
                  <a:lnTo>
                    <a:pt x="0" y="50795944"/>
                  </a:lnTo>
                  <a:lnTo>
                    <a:pt x="0" y="0"/>
                  </a:lnTo>
                  <a:close/>
                </a:path>
              </a:pathLst>
            </a:custGeom>
            <a:solidFill>
              <a:srgbClr val="FFFFFF"/>
            </a:solidFill>
          </p:spPr>
        </p:sp>
        <p:sp>
          <p:nvSpPr>
            <p:cNvPr name="Freeform 6" id="6"/>
            <p:cNvSpPr/>
            <p:nvPr/>
          </p:nvSpPr>
          <p:spPr>
            <a:xfrm>
              <a:off x="0" y="0"/>
              <a:ext cx="48047901" cy="50940723"/>
            </a:xfrm>
            <a:custGeom>
              <a:avLst/>
              <a:gdLst/>
              <a:ahLst/>
              <a:cxnLst/>
              <a:rect r="r" b="b" t="t" l="l"/>
              <a:pathLst>
                <a:path h="50940723" w="48047901">
                  <a:moveTo>
                    <a:pt x="47903119" y="50795944"/>
                  </a:moveTo>
                  <a:lnTo>
                    <a:pt x="48047901" y="50795944"/>
                  </a:lnTo>
                  <a:lnTo>
                    <a:pt x="48047901" y="50940723"/>
                  </a:lnTo>
                  <a:lnTo>
                    <a:pt x="47903119" y="50940723"/>
                  </a:lnTo>
                  <a:lnTo>
                    <a:pt x="47903119" y="50795944"/>
                  </a:lnTo>
                  <a:close/>
                  <a:moveTo>
                    <a:pt x="0" y="144780"/>
                  </a:moveTo>
                  <a:lnTo>
                    <a:pt x="144780" y="144780"/>
                  </a:lnTo>
                  <a:lnTo>
                    <a:pt x="144780" y="50795944"/>
                  </a:lnTo>
                  <a:lnTo>
                    <a:pt x="0" y="50795944"/>
                  </a:lnTo>
                  <a:lnTo>
                    <a:pt x="0" y="144780"/>
                  </a:lnTo>
                  <a:close/>
                  <a:moveTo>
                    <a:pt x="0" y="50795944"/>
                  </a:moveTo>
                  <a:lnTo>
                    <a:pt x="144780" y="50795944"/>
                  </a:lnTo>
                  <a:lnTo>
                    <a:pt x="144780" y="50940723"/>
                  </a:lnTo>
                  <a:lnTo>
                    <a:pt x="0" y="50940723"/>
                  </a:lnTo>
                  <a:lnTo>
                    <a:pt x="0" y="50795944"/>
                  </a:lnTo>
                  <a:close/>
                  <a:moveTo>
                    <a:pt x="47903119" y="144780"/>
                  </a:moveTo>
                  <a:lnTo>
                    <a:pt x="48047901" y="144780"/>
                  </a:lnTo>
                  <a:lnTo>
                    <a:pt x="48047901" y="50795944"/>
                  </a:lnTo>
                  <a:lnTo>
                    <a:pt x="47903119" y="50795944"/>
                  </a:lnTo>
                  <a:lnTo>
                    <a:pt x="47903119" y="144780"/>
                  </a:lnTo>
                  <a:close/>
                  <a:moveTo>
                    <a:pt x="144780" y="50795944"/>
                  </a:moveTo>
                  <a:lnTo>
                    <a:pt x="47903119" y="50795944"/>
                  </a:lnTo>
                  <a:lnTo>
                    <a:pt x="47903119" y="50940723"/>
                  </a:lnTo>
                  <a:lnTo>
                    <a:pt x="144780" y="50940723"/>
                  </a:lnTo>
                  <a:lnTo>
                    <a:pt x="144780" y="50795944"/>
                  </a:lnTo>
                  <a:close/>
                  <a:moveTo>
                    <a:pt x="47903119" y="0"/>
                  </a:moveTo>
                  <a:lnTo>
                    <a:pt x="48047901" y="0"/>
                  </a:lnTo>
                  <a:lnTo>
                    <a:pt x="48047901" y="144780"/>
                  </a:lnTo>
                  <a:lnTo>
                    <a:pt x="47903119" y="144780"/>
                  </a:lnTo>
                  <a:lnTo>
                    <a:pt x="47903119" y="0"/>
                  </a:lnTo>
                  <a:close/>
                  <a:moveTo>
                    <a:pt x="0" y="0"/>
                  </a:moveTo>
                  <a:lnTo>
                    <a:pt x="144780" y="0"/>
                  </a:lnTo>
                  <a:lnTo>
                    <a:pt x="144780" y="144780"/>
                  </a:lnTo>
                  <a:lnTo>
                    <a:pt x="0" y="144780"/>
                  </a:lnTo>
                  <a:lnTo>
                    <a:pt x="0" y="0"/>
                  </a:lnTo>
                  <a:close/>
                  <a:moveTo>
                    <a:pt x="144780" y="0"/>
                  </a:moveTo>
                  <a:lnTo>
                    <a:pt x="47903119" y="0"/>
                  </a:lnTo>
                  <a:lnTo>
                    <a:pt x="47903119" y="144780"/>
                  </a:lnTo>
                  <a:lnTo>
                    <a:pt x="144780" y="144780"/>
                  </a:lnTo>
                  <a:lnTo>
                    <a:pt x="144780" y="0"/>
                  </a:lnTo>
                  <a:close/>
                </a:path>
              </a:pathLst>
            </a:custGeom>
            <a:solidFill>
              <a:srgbClr val="000000"/>
            </a:solidFill>
          </p:spPr>
        </p:sp>
      </p:grpSp>
      <p:grpSp>
        <p:nvGrpSpPr>
          <p:cNvPr name="Group 7" id="7"/>
          <p:cNvGrpSpPr/>
          <p:nvPr/>
        </p:nvGrpSpPr>
        <p:grpSpPr>
          <a:xfrm rot="0">
            <a:off x="9105900" y="59384"/>
            <a:ext cx="9182100" cy="8518478"/>
            <a:chOff x="0" y="0"/>
            <a:chExt cx="49239742" cy="45681018"/>
          </a:xfrm>
        </p:grpSpPr>
        <p:sp>
          <p:nvSpPr>
            <p:cNvPr name="Freeform 8" id="8"/>
            <p:cNvSpPr/>
            <p:nvPr/>
          </p:nvSpPr>
          <p:spPr>
            <a:xfrm>
              <a:off x="72390" y="72390"/>
              <a:ext cx="49094962" cy="45536237"/>
            </a:xfrm>
            <a:custGeom>
              <a:avLst/>
              <a:gdLst/>
              <a:ahLst/>
              <a:cxnLst/>
              <a:rect r="r" b="b" t="t" l="l"/>
              <a:pathLst>
                <a:path h="45536237" w="49094962">
                  <a:moveTo>
                    <a:pt x="0" y="0"/>
                  </a:moveTo>
                  <a:lnTo>
                    <a:pt x="49094962" y="0"/>
                  </a:lnTo>
                  <a:lnTo>
                    <a:pt x="49094962" y="45536237"/>
                  </a:lnTo>
                  <a:lnTo>
                    <a:pt x="0" y="45536237"/>
                  </a:lnTo>
                  <a:lnTo>
                    <a:pt x="0" y="0"/>
                  </a:lnTo>
                  <a:close/>
                </a:path>
              </a:pathLst>
            </a:custGeom>
            <a:solidFill>
              <a:srgbClr val="FC5C50"/>
            </a:solidFill>
          </p:spPr>
        </p:sp>
        <p:sp>
          <p:nvSpPr>
            <p:cNvPr name="Freeform 9" id="9"/>
            <p:cNvSpPr/>
            <p:nvPr/>
          </p:nvSpPr>
          <p:spPr>
            <a:xfrm>
              <a:off x="0" y="0"/>
              <a:ext cx="49239742" cy="45681019"/>
            </a:xfrm>
            <a:custGeom>
              <a:avLst/>
              <a:gdLst/>
              <a:ahLst/>
              <a:cxnLst/>
              <a:rect r="r" b="b" t="t" l="l"/>
              <a:pathLst>
                <a:path h="45681019" w="49239742">
                  <a:moveTo>
                    <a:pt x="49094963" y="45536238"/>
                  </a:moveTo>
                  <a:lnTo>
                    <a:pt x="49239742" y="45536238"/>
                  </a:lnTo>
                  <a:lnTo>
                    <a:pt x="49239742" y="45681019"/>
                  </a:lnTo>
                  <a:lnTo>
                    <a:pt x="49094963" y="45681019"/>
                  </a:lnTo>
                  <a:lnTo>
                    <a:pt x="49094963" y="45536238"/>
                  </a:lnTo>
                  <a:close/>
                  <a:moveTo>
                    <a:pt x="0" y="144780"/>
                  </a:moveTo>
                  <a:lnTo>
                    <a:pt x="144780" y="144780"/>
                  </a:lnTo>
                  <a:lnTo>
                    <a:pt x="144780" y="45536238"/>
                  </a:lnTo>
                  <a:lnTo>
                    <a:pt x="0" y="45536238"/>
                  </a:lnTo>
                  <a:lnTo>
                    <a:pt x="0" y="144780"/>
                  </a:lnTo>
                  <a:close/>
                  <a:moveTo>
                    <a:pt x="0" y="45536238"/>
                  </a:moveTo>
                  <a:lnTo>
                    <a:pt x="144780" y="45536238"/>
                  </a:lnTo>
                  <a:lnTo>
                    <a:pt x="144780" y="45681019"/>
                  </a:lnTo>
                  <a:lnTo>
                    <a:pt x="0" y="45681019"/>
                  </a:lnTo>
                  <a:lnTo>
                    <a:pt x="0" y="45536238"/>
                  </a:lnTo>
                  <a:close/>
                  <a:moveTo>
                    <a:pt x="49094963" y="144780"/>
                  </a:moveTo>
                  <a:lnTo>
                    <a:pt x="49239742" y="144780"/>
                  </a:lnTo>
                  <a:lnTo>
                    <a:pt x="49239742" y="45536238"/>
                  </a:lnTo>
                  <a:lnTo>
                    <a:pt x="49094963" y="45536238"/>
                  </a:lnTo>
                  <a:lnTo>
                    <a:pt x="49094963" y="144780"/>
                  </a:lnTo>
                  <a:close/>
                  <a:moveTo>
                    <a:pt x="144780" y="45536238"/>
                  </a:moveTo>
                  <a:lnTo>
                    <a:pt x="49094963" y="45536238"/>
                  </a:lnTo>
                  <a:lnTo>
                    <a:pt x="49094963" y="45681019"/>
                  </a:lnTo>
                  <a:lnTo>
                    <a:pt x="144780" y="45681019"/>
                  </a:lnTo>
                  <a:lnTo>
                    <a:pt x="144780" y="45536238"/>
                  </a:lnTo>
                  <a:close/>
                  <a:moveTo>
                    <a:pt x="49094963" y="0"/>
                  </a:moveTo>
                  <a:lnTo>
                    <a:pt x="49239742" y="0"/>
                  </a:lnTo>
                  <a:lnTo>
                    <a:pt x="49239742" y="144780"/>
                  </a:lnTo>
                  <a:lnTo>
                    <a:pt x="49094963" y="144780"/>
                  </a:lnTo>
                  <a:lnTo>
                    <a:pt x="49094963" y="0"/>
                  </a:lnTo>
                  <a:close/>
                  <a:moveTo>
                    <a:pt x="0" y="0"/>
                  </a:moveTo>
                  <a:lnTo>
                    <a:pt x="144780" y="0"/>
                  </a:lnTo>
                  <a:lnTo>
                    <a:pt x="144780" y="144780"/>
                  </a:lnTo>
                  <a:lnTo>
                    <a:pt x="0" y="144780"/>
                  </a:lnTo>
                  <a:lnTo>
                    <a:pt x="0" y="0"/>
                  </a:lnTo>
                  <a:close/>
                  <a:moveTo>
                    <a:pt x="144780" y="0"/>
                  </a:moveTo>
                  <a:lnTo>
                    <a:pt x="49094963" y="0"/>
                  </a:lnTo>
                  <a:lnTo>
                    <a:pt x="49094963" y="144780"/>
                  </a:lnTo>
                  <a:lnTo>
                    <a:pt x="144780" y="144780"/>
                  </a:lnTo>
                  <a:lnTo>
                    <a:pt x="144780" y="0"/>
                  </a:lnTo>
                  <a:close/>
                </a:path>
              </a:pathLst>
            </a:custGeom>
            <a:solidFill>
              <a:srgbClr val="000000"/>
            </a:solidFill>
          </p:spPr>
        </p:sp>
      </p:grpSp>
      <p:pic>
        <p:nvPicPr>
          <p:cNvPr name="Picture 10" id="10"/>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860191" y="7605598"/>
            <a:ext cx="3587854" cy="743664"/>
          </a:xfrm>
          <a:prstGeom prst="rect">
            <a:avLst/>
          </a:prstGeom>
        </p:spPr>
      </p:pic>
      <p:sp>
        <p:nvSpPr>
          <p:cNvPr name="TextBox 11" id="11"/>
          <p:cNvSpPr txBox="true"/>
          <p:nvPr/>
        </p:nvSpPr>
        <p:spPr>
          <a:xfrm rot="0">
            <a:off x="9328937" y="317529"/>
            <a:ext cx="8238217" cy="3631853"/>
          </a:xfrm>
          <a:prstGeom prst="rect">
            <a:avLst/>
          </a:prstGeom>
        </p:spPr>
        <p:txBody>
          <a:bodyPr anchor="t" rtlCol="false" tIns="0" lIns="0" bIns="0" rIns="0">
            <a:spAutoFit/>
          </a:bodyPr>
          <a:lstStyle/>
          <a:p>
            <a:pPr>
              <a:lnSpc>
                <a:spcPts val="4759"/>
              </a:lnSpc>
            </a:pPr>
            <a:r>
              <a:rPr lang="en-US" sz="3400">
                <a:solidFill>
                  <a:srgbClr val="000000"/>
                </a:solidFill>
                <a:latin typeface="Squick Bold"/>
              </a:rPr>
              <a:t>SORU: X -Y- Z maddelerinin sıcaklıklarını 1*C arttırmak için gerekli olan ısı miktarı tabloda verilmiştir.Bu tabloya göre başlangıç sıcaklıkları aynı olan eşit miktardaki maddeleri özdeş ısıtıcılarla eşit süre ısıtıldıklarında sıcaklık değişimini gösteren grafik aşağıdakilerden hangisi gibi olur? Açıklayınız </a:t>
            </a:r>
          </a:p>
        </p:txBody>
      </p:sp>
      <p:pic>
        <p:nvPicPr>
          <p:cNvPr name="Picture 12" id="12"/>
          <p:cNvPicPr>
            <a:picLocks noChangeAspect="true"/>
          </p:cNvPicPr>
          <p:nvPr/>
        </p:nvPicPr>
        <p:blipFill>
          <a:blip r:embed="rId4"/>
          <a:srcRect l="0" t="0" r="0" b="0"/>
          <a:stretch>
            <a:fillRect/>
          </a:stretch>
        </p:blipFill>
        <p:spPr>
          <a:xfrm flipH="false" flipV="false" rot="0">
            <a:off x="9413702" y="7420656"/>
            <a:ext cx="8566496" cy="2548386"/>
          </a:xfrm>
          <a:prstGeom prst="rect">
            <a:avLst/>
          </a:prstGeom>
        </p:spPr>
      </p:pic>
      <p:sp>
        <p:nvSpPr>
          <p:cNvPr name="TextBox 13" id="13"/>
          <p:cNvSpPr txBox="true"/>
          <p:nvPr/>
        </p:nvSpPr>
        <p:spPr>
          <a:xfrm rot="0">
            <a:off x="1307861" y="876906"/>
            <a:ext cx="7528376" cy="2474999"/>
          </a:xfrm>
          <a:prstGeom prst="rect">
            <a:avLst/>
          </a:prstGeom>
        </p:spPr>
        <p:txBody>
          <a:bodyPr anchor="t" rtlCol="false" tIns="0" lIns="0" bIns="0" rIns="0">
            <a:spAutoFit/>
          </a:bodyPr>
          <a:lstStyle/>
          <a:p>
            <a:pPr>
              <a:lnSpc>
                <a:spcPts val="4759"/>
              </a:lnSpc>
            </a:pPr>
            <a:r>
              <a:rPr lang="en-US" sz="3400">
                <a:solidFill>
                  <a:srgbClr val="000000"/>
                </a:solidFill>
                <a:latin typeface="Squad"/>
              </a:rPr>
              <a:t>SORU: Eşit kütlede alınan sıvı maddelerin eşit ısı verildiğinde sıcaklık değerleri tablodaki gibi olduğuna göre maddelerin öz ısılarını karşılaştırın</a:t>
            </a:r>
          </a:p>
        </p:txBody>
      </p:sp>
      <p:sp>
        <p:nvSpPr>
          <p:cNvPr name="TextBox 14" id="14"/>
          <p:cNvSpPr txBox="true"/>
          <p:nvPr/>
        </p:nvSpPr>
        <p:spPr>
          <a:xfrm rot="0">
            <a:off x="1525215" y="4359956"/>
            <a:ext cx="1433485"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MADDE</a:t>
            </a:r>
          </a:p>
        </p:txBody>
      </p:sp>
      <p:sp>
        <p:nvSpPr>
          <p:cNvPr name="TextBox 15" id="15"/>
          <p:cNvSpPr txBox="true"/>
          <p:nvPr/>
        </p:nvSpPr>
        <p:spPr>
          <a:xfrm rot="0">
            <a:off x="3413454" y="4359956"/>
            <a:ext cx="2036104"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İlk sıcaklık</a:t>
            </a:r>
          </a:p>
        </p:txBody>
      </p:sp>
      <p:sp>
        <p:nvSpPr>
          <p:cNvPr name="TextBox 16" id="16"/>
          <p:cNvSpPr txBox="true"/>
          <p:nvPr/>
        </p:nvSpPr>
        <p:spPr>
          <a:xfrm rot="0">
            <a:off x="6016864" y="4331381"/>
            <a:ext cx="2258534"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Son sıcaklık</a:t>
            </a:r>
          </a:p>
        </p:txBody>
      </p:sp>
      <p:sp>
        <p:nvSpPr>
          <p:cNvPr name="TextBox 17" id="17"/>
          <p:cNvSpPr txBox="true"/>
          <p:nvPr/>
        </p:nvSpPr>
        <p:spPr>
          <a:xfrm rot="0">
            <a:off x="2236018" y="5078427"/>
            <a:ext cx="278579"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A</a:t>
            </a:r>
          </a:p>
        </p:txBody>
      </p:sp>
      <p:sp>
        <p:nvSpPr>
          <p:cNvPr name="TextBox 18" id="18"/>
          <p:cNvSpPr txBox="true"/>
          <p:nvPr/>
        </p:nvSpPr>
        <p:spPr>
          <a:xfrm rot="0">
            <a:off x="2235896" y="5793232"/>
            <a:ext cx="252602"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B</a:t>
            </a:r>
          </a:p>
        </p:txBody>
      </p:sp>
      <p:sp>
        <p:nvSpPr>
          <p:cNvPr name="TextBox 19" id="19"/>
          <p:cNvSpPr txBox="true"/>
          <p:nvPr/>
        </p:nvSpPr>
        <p:spPr>
          <a:xfrm rot="0">
            <a:off x="2264417" y="6496822"/>
            <a:ext cx="233660"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C</a:t>
            </a:r>
          </a:p>
        </p:txBody>
      </p:sp>
      <p:sp>
        <p:nvSpPr>
          <p:cNvPr name="TextBox 20" id="20"/>
          <p:cNvSpPr txBox="true"/>
          <p:nvPr/>
        </p:nvSpPr>
        <p:spPr>
          <a:xfrm rot="0">
            <a:off x="4054100" y="5078427"/>
            <a:ext cx="894592"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10* C</a:t>
            </a:r>
          </a:p>
        </p:txBody>
      </p:sp>
      <p:sp>
        <p:nvSpPr>
          <p:cNvPr name="TextBox 21" id="21"/>
          <p:cNvSpPr txBox="true"/>
          <p:nvPr/>
        </p:nvSpPr>
        <p:spPr>
          <a:xfrm rot="0">
            <a:off x="4027311" y="5774182"/>
            <a:ext cx="948170"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20* C</a:t>
            </a:r>
          </a:p>
        </p:txBody>
      </p:sp>
      <p:sp>
        <p:nvSpPr>
          <p:cNvPr name="TextBox 22" id="22"/>
          <p:cNvSpPr txBox="true"/>
          <p:nvPr/>
        </p:nvSpPr>
        <p:spPr>
          <a:xfrm rot="0">
            <a:off x="4031640" y="6496822"/>
            <a:ext cx="939511"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15* C </a:t>
            </a:r>
          </a:p>
        </p:txBody>
      </p:sp>
      <p:sp>
        <p:nvSpPr>
          <p:cNvPr name="TextBox 23" id="23"/>
          <p:cNvSpPr txBox="true"/>
          <p:nvPr/>
        </p:nvSpPr>
        <p:spPr>
          <a:xfrm rot="0">
            <a:off x="6668596" y="5078427"/>
            <a:ext cx="955071"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30* C</a:t>
            </a:r>
          </a:p>
        </p:txBody>
      </p:sp>
      <p:sp>
        <p:nvSpPr>
          <p:cNvPr name="TextBox 24" id="24"/>
          <p:cNvSpPr txBox="true"/>
          <p:nvPr/>
        </p:nvSpPr>
        <p:spPr>
          <a:xfrm rot="0">
            <a:off x="6725760" y="6496822"/>
            <a:ext cx="847644"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39*C</a:t>
            </a:r>
          </a:p>
        </p:txBody>
      </p:sp>
      <p:sp>
        <p:nvSpPr>
          <p:cNvPr name="TextBox 25" id="25"/>
          <p:cNvSpPr txBox="true"/>
          <p:nvPr/>
        </p:nvSpPr>
        <p:spPr>
          <a:xfrm rot="0">
            <a:off x="6691259" y="5774182"/>
            <a:ext cx="902845"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25* C</a:t>
            </a:r>
          </a:p>
        </p:txBody>
      </p:sp>
      <p:sp>
        <p:nvSpPr>
          <p:cNvPr name="TextBox 26" id="26"/>
          <p:cNvSpPr txBox="true"/>
          <p:nvPr/>
        </p:nvSpPr>
        <p:spPr>
          <a:xfrm rot="0">
            <a:off x="1384654" y="7752420"/>
            <a:ext cx="1702729" cy="596842"/>
          </a:xfrm>
          <a:prstGeom prst="rect">
            <a:avLst/>
          </a:prstGeom>
        </p:spPr>
        <p:txBody>
          <a:bodyPr anchor="t" rtlCol="false" tIns="0" lIns="0" bIns="0" rIns="0">
            <a:spAutoFit/>
          </a:bodyPr>
          <a:lstStyle/>
          <a:p>
            <a:pPr algn="ctr">
              <a:lnSpc>
                <a:spcPts val="4759"/>
              </a:lnSpc>
            </a:pPr>
            <a:r>
              <a:rPr lang="en-US" sz="3400">
                <a:solidFill>
                  <a:srgbClr val="000000"/>
                </a:solidFill>
                <a:latin typeface="Arimo"/>
              </a:rPr>
              <a:t>ÇÖZÜM:</a:t>
            </a:r>
          </a:p>
        </p:txBody>
      </p:sp>
      <p:sp>
        <p:nvSpPr>
          <p:cNvPr name="TextBox 27" id="27"/>
          <p:cNvSpPr txBox="true"/>
          <p:nvPr/>
        </p:nvSpPr>
        <p:spPr>
          <a:xfrm rot="0">
            <a:off x="9551973" y="4245656"/>
            <a:ext cx="1433485"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MADDE</a:t>
            </a:r>
          </a:p>
        </p:txBody>
      </p:sp>
      <p:sp>
        <p:nvSpPr>
          <p:cNvPr name="TextBox 28" id="28"/>
          <p:cNvSpPr txBox="true"/>
          <p:nvPr/>
        </p:nvSpPr>
        <p:spPr>
          <a:xfrm rot="0">
            <a:off x="10257987" y="4923460"/>
            <a:ext cx="269108"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X</a:t>
            </a:r>
          </a:p>
        </p:txBody>
      </p:sp>
      <p:sp>
        <p:nvSpPr>
          <p:cNvPr name="TextBox 29" id="29"/>
          <p:cNvSpPr txBox="true"/>
          <p:nvPr/>
        </p:nvSpPr>
        <p:spPr>
          <a:xfrm rot="0">
            <a:off x="10273879" y="6304349"/>
            <a:ext cx="258782" cy="703044"/>
          </a:xfrm>
          <a:prstGeom prst="rect">
            <a:avLst/>
          </a:prstGeom>
        </p:spPr>
        <p:txBody>
          <a:bodyPr anchor="t" rtlCol="false" tIns="0" lIns="0" bIns="0" rIns="0">
            <a:spAutoFit/>
          </a:bodyPr>
          <a:lstStyle/>
          <a:p>
            <a:pPr algn="ctr">
              <a:lnSpc>
                <a:spcPts val="4950"/>
              </a:lnSpc>
            </a:pPr>
            <a:r>
              <a:rPr lang="en-US" sz="3536">
                <a:solidFill>
                  <a:srgbClr val="000000"/>
                </a:solidFill>
                <a:latin typeface="Squad Bold"/>
              </a:rPr>
              <a:t>Z</a:t>
            </a:r>
          </a:p>
        </p:txBody>
      </p:sp>
      <p:sp>
        <p:nvSpPr>
          <p:cNvPr name="TextBox 30" id="30"/>
          <p:cNvSpPr txBox="true"/>
          <p:nvPr/>
        </p:nvSpPr>
        <p:spPr>
          <a:xfrm rot="0">
            <a:off x="10268986" y="5657908"/>
            <a:ext cx="268567"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Y</a:t>
            </a:r>
          </a:p>
        </p:txBody>
      </p:sp>
      <p:sp>
        <p:nvSpPr>
          <p:cNvPr name="TextBox 31" id="31"/>
          <p:cNvSpPr txBox="true"/>
          <p:nvPr/>
        </p:nvSpPr>
        <p:spPr>
          <a:xfrm rot="0">
            <a:off x="12220078" y="4245656"/>
            <a:ext cx="1022449"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Öz ısı</a:t>
            </a:r>
          </a:p>
        </p:txBody>
      </p:sp>
      <p:sp>
        <p:nvSpPr>
          <p:cNvPr name="TextBox 32" id="32"/>
          <p:cNvSpPr txBox="true"/>
          <p:nvPr/>
        </p:nvSpPr>
        <p:spPr>
          <a:xfrm rot="0">
            <a:off x="12625499" y="5657908"/>
            <a:ext cx="211607"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2</a:t>
            </a:r>
          </a:p>
        </p:txBody>
      </p:sp>
      <p:sp>
        <p:nvSpPr>
          <p:cNvPr name="TextBox 33" id="33"/>
          <p:cNvSpPr txBox="true"/>
          <p:nvPr/>
        </p:nvSpPr>
        <p:spPr>
          <a:xfrm rot="0">
            <a:off x="12496628" y="6324826"/>
            <a:ext cx="469350"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1,2</a:t>
            </a:r>
          </a:p>
        </p:txBody>
      </p:sp>
      <p:sp>
        <p:nvSpPr>
          <p:cNvPr name="TextBox 34" id="34"/>
          <p:cNvSpPr txBox="true"/>
          <p:nvPr/>
        </p:nvSpPr>
        <p:spPr>
          <a:xfrm rot="0">
            <a:off x="12464697" y="4923460"/>
            <a:ext cx="533211" cy="682567"/>
          </a:xfrm>
          <a:prstGeom prst="rect">
            <a:avLst/>
          </a:prstGeom>
        </p:spPr>
        <p:txBody>
          <a:bodyPr anchor="t" rtlCol="false" tIns="0" lIns="0" bIns="0" rIns="0">
            <a:spAutoFit/>
          </a:bodyPr>
          <a:lstStyle/>
          <a:p>
            <a:pPr algn="ctr">
              <a:lnSpc>
                <a:spcPts val="4759"/>
              </a:lnSpc>
            </a:pPr>
            <a:r>
              <a:rPr lang="en-US" sz="3400">
                <a:solidFill>
                  <a:srgbClr val="000000"/>
                </a:solidFill>
                <a:latin typeface="Squad Bold"/>
              </a:rPr>
              <a:t>2,5</a:t>
            </a:r>
          </a:p>
        </p:txBody>
      </p:sp>
      <p:grpSp>
        <p:nvGrpSpPr>
          <p:cNvPr name="Group 35" id="35"/>
          <p:cNvGrpSpPr/>
          <p:nvPr/>
        </p:nvGrpSpPr>
        <p:grpSpPr>
          <a:xfrm rot="-2222028">
            <a:off x="6012202" y="3127852"/>
            <a:ext cx="5792885" cy="3318225"/>
            <a:chOff x="0" y="0"/>
            <a:chExt cx="7723847" cy="4424300"/>
          </a:xfrm>
        </p:grpSpPr>
        <p:pic>
          <p:nvPicPr>
            <p:cNvPr name="Picture 36" id="36"/>
            <p:cNvPicPr>
              <a:picLocks noChangeAspect="true"/>
            </p:cNvPicPr>
            <p:nvPr/>
          </p:nvPicPr>
          <p:blipFill>
            <a:blip r:embed="rId5">
              <a:alphaModFix amt="15000"/>
            </a:blip>
            <a:srcRect l="0" t="0" r="0" b="0"/>
            <a:stretch>
              <a:fillRect/>
            </a:stretch>
          </p:blipFill>
          <p:spPr>
            <a:xfrm flipH="false" flipV="false" rot="0">
              <a:off x="1655304" y="0"/>
              <a:ext cx="4413239" cy="4424300"/>
            </a:xfrm>
            <a:prstGeom prst="rect">
              <a:avLst/>
            </a:prstGeom>
          </p:spPr>
        </p:pic>
        <p:grpSp>
          <p:nvGrpSpPr>
            <p:cNvPr name="Group 37" id="37"/>
            <p:cNvGrpSpPr/>
            <p:nvPr/>
          </p:nvGrpSpPr>
          <p:grpSpPr>
            <a:xfrm rot="0">
              <a:off x="0" y="1981833"/>
              <a:ext cx="7723847" cy="615038"/>
              <a:chOff x="0" y="0"/>
              <a:chExt cx="1913890" cy="152400"/>
            </a:xfrm>
          </p:grpSpPr>
          <p:sp>
            <p:nvSpPr>
              <p:cNvPr name="Freeform 38" id="38"/>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39" id="39"/>
            <p:cNvPicPr>
              <a:picLocks noChangeAspect="true"/>
            </p:cNvPicPr>
            <p:nvPr/>
          </p:nvPicPr>
          <p:blipFill>
            <a:blip r:embed="rId6">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63564" y="1244486"/>
              <a:ext cx="7268836" cy="1935328"/>
            </a:xfrm>
            <a:prstGeom prst="rect">
              <a:avLst/>
            </a:prstGeom>
          </p:spPr>
        </p:pic>
        <p:pic>
          <p:nvPicPr>
            <p:cNvPr name="Picture 40" id="40"/>
            <p:cNvPicPr>
              <a:picLocks noChangeAspect="true"/>
            </p:cNvPicPr>
            <p:nvPr/>
          </p:nvPicPr>
          <p:blipFill>
            <a:blip r:embed="rId7">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277566" y="3179814"/>
              <a:ext cx="1040831" cy="1040831"/>
            </a:xfrm>
            <a:prstGeom prst="rect">
              <a:avLst/>
            </a:prstGeom>
          </p:spPr>
        </p:pic>
        <p:sp>
          <p:nvSpPr>
            <p:cNvPr name="TextBox 41" id="41"/>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428EF1"/>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725846">
            <a:off x="13057637" y="1690975"/>
            <a:ext cx="4555746" cy="1567177"/>
          </a:xfrm>
          <a:prstGeom prst="rect">
            <a:avLst/>
          </a:prstGeom>
        </p:spPr>
      </p:pic>
      <p:grpSp>
        <p:nvGrpSpPr>
          <p:cNvPr name="Group 3" id="3"/>
          <p:cNvGrpSpPr/>
          <p:nvPr/>
        </p:nvGrpSpPr>
        <p:grpSpPr>
          <a:xfrm rot="0">
            <a:off x="1348782" y="723900"/>
            <a:ext cx="15302400" cy="9105900"/>
            <a:chOff x="0" y="0"/>
            <a:chExt cx="82060338" cy="48831113"/>
          </a:xfrm>
        </p:grpSpPr>
        <p:sp>
          <p:nvSpPr>
            <p:cNvPr name="Freeform 4" id="4"/>
            <p:cNvSpPr/>
            <p:nvPr/>
          </p:nvSpPr>
          <p:spPr>
            <a:xfrm>
              <a:off x="72390" y="72390"/>
              <a:ext cx="81915561" cy="48686333"/>
            </a:xfrm>
            <a:custGeom>
              <a:avLst/>
              <a:gdLst/>
              <a:ahLst/>
              <a:cxnLst/>
              <a:rect r="r" b="b" t="t" l="l"/>
              <a:pathLst>
                <a:path h="48686333" w="81915561">
                  <a:moveTo>
                    <a:pt x="0" y="0"/>
                  </a:moveTo>
                  <a:lnTo>
                    <a:pt x="81915561" y="0"/>
                  </a:lnTo>
                  <a:lnTo>
                    <a:pt x="81915561" y="48686333"/>
                  </a:lnTo>
                  <a:lnTo>
                    <a:pt x="0" y="48686333"/>
                  </a:lnTo>
                  <a:lnTo>
                    <a:pt x="0" y="0"/>
                  </a:lnTo>
                  <a:close/>
                </a:path>
              </a:pathLst>
            </a:custGeom>
            <a:solidFill>
              <a:srgbClr val="FECDDC"/>
            </a:solidFill>
          </p:spPr>
        </p:sp>
        <p:sp>
          <p:nvSpPr>
            <p:cNvPr name="Freeform 5" id="5"/>
            <p:cNvSpPr/>
            <p:nvPr/>
          </p:nvSpPr>
          <p:spPr>
            <a:xfrm>
              <a:off x="0" y="0"/>
              <a:ext cx="82060337" cy="48831112"/>
            </a:xfrm>
            <a:custGeom>
              <a:avLst/>
              <a:gdLst/>
              <a:ahLst/>
              <a:cxnLst/>
              <a:rect r="r" b="b" t="t" l="l"/>
              <a:pathLst>
                <a:path h="48831112" w="82060337">
                  <a:moveTo>
                    <a:pt x="81915558" y="48686334"/>
                  </a:moveTo>
                  <a:lnTo>
                    <a:pt x="82060337" y="48686334"/>
                  </a:lnTo>
                  <a:lnTo>
                    <a:pt x="82060337" y="48831112"/>
                  </a:lnTo>
                  <a:lnTo>
                    <a:pt x="81915558" y="48831112"/>
                  </a:lnTo>
                  <a:lnTo>
                    <a:pt x="81915558" y="48686334"/>
                  </a:lnTo>
                  <a:close/>
                  <a:moveTo>
                    <a:pt x="0" y="144780"/>
                  </a:moveTo>
                  <a:lnTo>
                    <a:pt x="144780" y="144780"/>
                  </a:lnTo>
                  <a:lnTo>
                    <a:pt x="144780" y="48686334"/>
                  </a:lnTo>
                  <a:lnTo>
                    <a:pt x="0" y="48686334"/>
                  </a:lnTo>
                  <a:lnTo>
                    <a:pt x="0" y="144780"/>
                  </a:lnTo>
                  <a:close/>
                  <a:moveTo>
                    <a:pt x="0" y="48686334"/>
                  </a:moveTo>
                  <a:lnTo>
                    <a:pt x="144780" y="48686334"/>
                  </a:lnTo>
                  <a:lnTo>
                    <a:pt x="144780" y="48831112"/>
                  </a:lnTo>
                  <a:lnTo>
                    <a:pt x="0" y="48831112"/>
                  </a:lnTo>
                  <a:lnTo>
                    <a:pt x="0" y="48686334"/>
                  </a:lnTo>
                  <a:close/>
                  <a:moveTo>
                    <a:pt x="81915558" y="144780"/>
                  </a:moveTo>
                  <a:lnTo>
                    <a:pt x="82060337" y="144780"/>
                  </a:lnTo>
                  <a:lnTo>
                    <a:pt x="82060337" y="48686334"/>
                  </a:lnTo>
                  <a:lnTo>
                    <a:pt x="81915558" y="48686334"/>
                  </a:lnTo>
                  <a:lnTo>
                    <a:pt x="81915558" y="144780"/>
                  </a:lnTo>
                  <a:close/>
                  <a:moveTo>
                    <a:pt x="144780" y="48686334"/>
                  </a:moveTo>
                  <a:lnTo>
                    <a:pt x="81915558" y="48686334"/>
                  </a:lnTo>
                  <a:lnTo>
                    <a:pt x="81915558" y="48831112"/>
                  </a:lnTo>
                  <a:lnTo>
                    <a:pt x="144780" y="48831112"/>
                  </a:lnTo>
                  <a:lnTo>
                    <a:pt x="144780" y="48686334"/>
                  </a:lnTo>
                  <a:close/>
                  <a:moveTo>
                    <a:pt x="81915558" y="0"/>
                  </a:moveTo>
                  <a:lnTo>
                    <a:pt x="82060337" y="0"/>
                  </a:lnTo>
                  <a:lnTo>
                    <a:pt x="82060337" y="144780"/>
                  </a:lnTo>
                  <a:lnTo>
                    <a:pt x="81915558" y="144780"/>
                  </a:lnTo>
                  <a:lnTo>
                    <a:pt x="81915558" y="0"/>
                  </a:lnTo>
                  <a:close/>
                  <a:moveTo>
                    <a:pt x="0" y="0"/>
                  </a:moveTo>
                  <a:lnTo>
                    <a:pt x="144780" y="0"/>
                  </a:lnTo>
                  <a:lnTo>
                    <a:pt x="144780" y="144780"/>
                  </a:lnTo>
                  <a:lnTo>
                    <a:pt x="0" y="144780"/>
                  </a:lnTo>
                  <a:lnTo>
                    <a:pt x="0" y="0"/>
                  </a:lnTo>
                  <a:close/>
                  <a:moveTo>
                    <a:pt x="144780" y="0"/>
                  </a:moveTo>
                  <a:lnTo>
                    <a:pt x="81915558" y="0"/>
                  </a:lnTo>
                  <a:lnTo>
                    <a:pt x="81915558" y="144780"/>
                  </a:lnTo>
                  <a:lnTo>
                    <a:pt x="144780" y="144780"/>
                  </a:lnTo>
                  <a:lnTo>
                    <a:pt x="144780" y="0"/>
                  </a:lnTo>
                  <a:close/>
                </a:path>
              </a:pathLst>
            </a:custGeom>
            <a:solidFill>
              <a:srgbClr val="000000"/>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626867" y="6911956"/>
            <a:ext cx="3311133" cy="2420138"/>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221260" y="6724751"/>
            <a:ext cx="1793045" cy="1793045"/>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73695" y="1428851"/>
            <a:ext cx="1793045" cy="1793045"/>
          </a:xfrm>
          <a:prstGeom prst="rect">
            <a:avLst/>
          </a:prstGeom>
        </p:spPr>
      </p:pic>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939218" y="8382000"/>
            <a:ext cx="640165" cy="640165"/>
          </a:xfrm>
          <a:prstGeom prst="rect">
            <a:avLst/>
          </a:prstGeom>
        </p:spPr>
      </p:pic>
      <p:pic>
        <p:nvPicPr>
          <p:cNvPr name="Picture 10" id="10"/>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08618" y="3101015"/>
            <a:ext cx="640165" cy="640165"/>
          </a:xfrm>
          <a:prstGeom prst="rect">
            <a:avLst/>
          </a:prstGeom>
        </p:spPr>
      </p:pic>
      <p:pic>
        <p:nvPicPr>
          <p:cNvPr name="Picture 11" id="11"/>
          <p:cNvPicPr>
            <a:picLocks noChangeAspect="true"/>
          </p:cNvPicPr>
          <p:nvPr/>
        </p:nvPicPr>
        <p:blipFill>
          <a:blip r:embed="rId6"/>
          <a:srcRect l="0" t="0" r="0" b="0"/>
          <a:stretch>
            <a:fillRect/>
          </a:stretch>
        </p:blipFill>
        <p:spPr>
          <a:xfrm flipH="false" flipV="false" rot="0">
            <a:off x="2170218" y="1202856"/>
            <a:ext cx="13693987" cy="8029982"/>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428EF1"/>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725846">
            <a:off x="13057637" y="1690975"/>
            <a:ext cx="4555746" cy="1567177"/>
          </a:xfrm>
          <a:prstGeom prst="rect">
            <a:avLst/>
          </a:prstGeom>
        </p:spPr>
      </p:pic>
      <p:grpSp>
        <p:nvGrpSpPr>
          <p:cNvPr name="Group 3" id="3"/>
          <p:cNvGrpSpPr/>
          <p:nvPr/>
        </p:nvGrpSpPr>
        <p:grpSpPr>
          <a:xfrm rot="0">
            <a:off x="1598718" y="1028700"/>
            <a:ext cx="14900065" cy="8303393"/>
            <a:chOff x="0" y="0"/>
            <a:chExt cx="79902783" cy="44527607"/>
          </a:xfrm>
        </p:grpSpPr>
        <p:sp>
          <p:nvSpPr>
            <p:cNvPr name="Freeform 4" id="4"/>
            <p:cNvSpPr/>
            <p:nvPr/>
          </p:nvSpPr>
          <p:spPr>
            <a:xfrm>
              <a:off x="72390" y="72390"/>
              <a:ext cx="79758005" cy="44382828"/>
            </a:xfrm>
            <a:custGeom>
              <a:avLst/>
              <a:gdLst/>
              <a:ahLst/>
              <a:cxnLst/>
              <a:rect r="r" b="b" t="t" l="l"/>
              <a:pathLst>
                <a:path h="44382828" w="79758005">
                  <a:moveTo>
                    <a:pt x="0" y="0"/>
                  </a:moveTo>
                  <a:lnTo>
                    <a:pt x="79758005" y="0"/>
                  </a:lnTo>
                  <a:lnTo>
                    <a:pt x="79758005" y="44382828"/>
                  </a:lnTo>
                  <a:lnTo>
                    <a:pt x="0" y="44382828"/>
                  </a:lnTo>
                  <a:lnTo>
                    <a:pt x="0" y="0"/>
                  </a:lnTo>
                  <a:close/>
                </a:path>
              </a:pathLst>
            </a:custGeom>
            <a:solidFill>
              <a:srgbClr val="F8E505"/>
            </a:solidFill>
          </p:spPr>
        </p:sp>
        <p:sp>
          <p:nvSpPr>
            <p:cNvPr name="Freeform 5" id="5"/>
            <p:cNvSpPr/>
            <p:nvPr/>
          </p:nvSpPr>
          <p:spPr>
            <a:xfrm>
              <a:off x="0" y="0"/>
              <a:ext cx="79902782" cy="44527608"/>
            </a:xfrm>
            <a:custGeom>
              <a:avLst/>
              <a:gdLst/>
              <a:ahLst/>
              <a:cxnLst/>
              <a:rect r="r" b="b" t="t" l="l"/>
              <a:pathLst>
                <a:path h="44527608" w="79902782">
                  <a:moveTo>
                    <a:pt x="79758003" y="44382826"/>
                  </a:moveTo>
                  <a:lnTo>
                    <a:pt x="79902782" y="44382826"/>
                  </a:lnTo>
                  <a:lnTo>
                    <a:pt x="79902782" y="44527608"/>
                  </a:lnTo>
                  <a:lnTo>
                    <a:pt x="79758003" y="44527608"/>
                  </a:lnTo>
                  <a:lnTo>
                    <a:pt x="79758003" y="44382826"/>
                  </a:lnTo>
                  <a:close/>
                  <a:moveTo>
                    <a:pt x="0" y="144780"/>
                  </a:moveTo>
                  <a:lnTo>
                    <a:pt x="144780" y="144780"/>
                  </a:lnTo>
                  <a:lnTo>
                    <a:pt x="144780" y="44382826"/>
                  </a:lnTo>
                  <a:lnTo>
                    <a:pt x="0" y="44382826"/>
                  </a:lnTo>
                  <a:lnTo>
                    <a:pt x="0" y="144780"/>
                  </a:lnTo>
                  <a:close/>
                  <a:moveTo>
                    <a:pt x="0" y="44382826"/>
                  </a:moveTo>
                  <a:lnTo>
                    <a:pt x="144780" y="44382826"/>
                  </a:lnTo>
                  <a:lnTo>
                    <a:pt x="144780" y="44527608"/>
                  </a:lnTo>
                  <a:lnTo>
                    <a:pt x="0" y="44527608"/>
                  </a:lnTo>
                  <a:lnTo>
                    <a:pt x="0" y="44382826"/>
                  </a:lnTo>
                  <a:close/>
                  <a:moveTo>
                    <a:pt x="79758003" y="144780"/>
                  </a:moveTo>
                  <a:lnTo>
                    <a:pt x="79902782" y="144780"/>
                  </a:lnTo>
                  <a:lnTo>
                    <a:pt x="79902782" y="44382826"/>
                  </a:lnTo>
                  <a:lnTo>
                    <a:pt x="79758003" y="44382826"/>
                  </a:lnTo>
                  <a:lnTo>
                    <a:pt x="79758003" y="144780"/>
                  </a:lnTo>
                  <a:close/>
                  <a:moveTo>
                    <a:pt x="144780" y="44382826"/>
                  </a:moveTo>
                  <a:lnTo>
                    <a:pt x="79758003" y="44382826"/>
                  </a:lnTo>
                  <a:lnTo>
                    <a:pt x="79758003" y="44527608"/>
                  </a:lnTo>
                  <a:lnTo>
                    <a:pt x="144780" y="44527608"/>
                  </a:lnTo>
                  <a:lnTo>
                    <a:pt x="144780" y="44382826"/>
                  </a:lnTo>
                  <a:close/>
                  <a:moveTo>
                    <a:pt x="79758003" y="0"/>
                  </a:moveTo>
                  <a:lnTo>
                    <a:pt x="79902782" y="0"/>
                  </a:lnTo>
                  <a:lnTo>
                    <a:pt x="79902782" y="144780"/>
                  </a:lnTo>
                  <a:lnTo>
                    <a:pt x="79758003" y="144780"/>
                  </a:lnTo>
                  <a:lnTo>
                    <a:pt x="79758003" y="0"/>
                  </a:lnTo>
                  <a:close/>
                  <a:moveTo>
                    <a:pt x="0" y="0"/>
                  </a:moveTo>
                  <a:lnTo>
                    <a:pt x="144780" y="0"/>
                  </a:lnTo>
                  <a:lnTo>
                    <a:pt x="144780" y="144780"/>
                  </a:lnTo>
                  <a:lnTo>
                    <a:pt x="0" y="144780"/>
                  </a:lnTo>
                  <a:lnTo>
                    <a:pt x="0" y="0"/>
                  </a:lnTo>
                  <a:close/>
                  <a:moveTo>
                    <a:pt x="144780" y="0"/>
                  </a:moveTo>
                  <a:lnTo>
                    <a:pt x="79758003" y="0"/>
                  </a:lnTo>
                  <a:lnTo>
                    <a:pt x="79758003" y="144780"/>
                  </a:lnTo>
                  <a:lnTo>
                    <a:pt x="144780" y="144780"/>
                  </a:lnTo>
                  <a:lnTo>
                    <a:pt x="144780" y="0"/>
                  </a:lnTo>
                  <a:close/>
                </a:path>
              </a:pathLst>
            </a:custGeom>
            <a:solidFill>
              <a:srgbClr val="000000"/>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626867" y="6911956"/>
            <a:ext cx="3311133" cy="2420138"/>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221260" y="6724751"/>
            <a:ext cx="1793045" cy="1793045"/>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73695" y="1428851"/>
            <a:ext cx="1793045" cy="1793045"/>
          </a:xfrm>
          <a:prstGeom prst="rect">
            <a:avLst/>
          </a:prstGeom>
        </p:spPr>
      </p:pic>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939218" y="8382000"/>
            <a:ext cx="640165" cy="640165"/>
          </a:xfrm>
          <a:prstGeom prst="rect">
            <a:avLst/>
          </a:prstGeom>
        </p:spPr>
      </p:pic>
      <p:pic>
        <p:nvPicPr>
          <p:cNvPr name="Picture 10" id="10"/>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08618" y="3101015"/>
            <a:ext cx="640165" cy="640165"/>
          </a:xfrm>
          <a:prstGeom prst="rect">
            <a:avLst/>
          </a:prstGeom>
        </p:spPr>
      </p:pic>
      <p:pic>
        <p:nvPicPr>
          <p:cNvPr name="Picture 11" id="11"/>
          <p:cNvPicPr>
            <a:picLocks noChangeAspect="true"/>
          </p:cNvPicPr>
          <p:nvPr/>
        </p:nvPicPr>
        <p:blipFill>
          <a:blip r:embed="rId6"/>
          <a:srcRect l="0" t="0" r="0" b="0"/>
          <a:stretch>
            <a:fillRect/>
          </a:stretch>
        </p:blipFill>
        <p:spPr>
          <a:xfrm flipH="false" flipV="false" rot="0">
            <a:off x="2204573" y="1869119"/>
            <a:ext cx="13673372" cy="6648677"/>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31AD54"/>
        </a:solidFill>
      </p:bgPr>
    </p:bg>
    <p:spTree>
      <p:nvGrpSpPr>
        <p:cNvPr id="1" name=""/>
        <p:cNvGrpSpPr/>
        <p:nvPr/>
      </p:nvGrpSpPr>
      <p:grpSpPr>
        <a:xfrm>
          <a:off x="0" y="0"/>
          <a:ext cx="0" cy="0"/>
          <a:chOff x="0" y="0"/>
          <a:chExt cx="0" cy="0"/>
        </a:xfrm>
      </p:grpSpPr>
      <p:grpSp>
        <p:nvGrpSpPr>
          <p:cNvPr name="Group 2" id="2"/>
          <p:cNvGrpSpPr/>
          <p:nvPr/>
        </p:nvGrpSpPr>
        <p:grpSpPr>
          <a:xfrm rot="0">
            <a:off x="1489728" y="523596"/>
            <a:ext cx="14919262" cy="9278593"/>
            <a:chOff x="0" y="0"/>
            <a:chExt cx="80005732" cy="49757195"/>
          </a:xfrm>
        </p:grpSpPr>
        <p:sp>
          <p:nvSpPr>
            <p:cNvPr name="Freeform 3" id="3"/>
            <p:cNvSpPr/>
            <p:nvPr/>
          </p:nvSpPr>
          <p:spPr>
            <a:xfrm>
              <a:off x="72390" y="72390"/>
              <a:ext cx="79860951" cy="49612416"/>
            </a:xfrm>
            <a:custGeom>
              <a:avLst/>
              <a:gdLst/>
              <a:ahLst/>
              <a:cxnLst/>
              <a:rect r="r" b="b" t="t" l="l"/>
              <a:pathLst>
                <a:path h="49612416" w="79860951">
                  <a:moveTo>
                    <a:pt x="0" y="0"/>
                  </a:moveTo>
                  <a:lnTo>
                    <a:pt x="79860951" y="0"/>
                  </a:lnTo>
                  <a:lnTo>
                    <a:pt x="79860951" y="49612416"/>
                  </a:lnTo>
                  <a:lnTo>
                    <a:pt x="0" y="49612416"/>
                  </a:lnTo>
                  <a:lnTo>
                    <a:pt x="0" y="0"/>
                  </a:lnTo>
                  <a:close/>
                </a:path>
              </a:pathLst>
            </a:custGeom>
            <a:solidFill>
              <a:srgbClr val="FAFAFA"/>
            </a:solidFill>
          </p:spPr>
        </p:sp>
        <p:sp>
          <p:nvSpPr>
            <p:cNvPr name="Freeform 4" id="4"/>
            <p:cNvSpPr/>
            <p:nvPr/>
          </p:nvSpPr>
          <p:spPr>
            <a:xfrm>
              <a:off x="0" y="0"/>
              <a:ext cx="80005734" cy="49757195"/>
            </a:xfrm>
            <a:custGeom>
              <a:avLst/>
              <a:gdLst/>
              <a:ahLst/>
              <a:cxnLst/>
              <a:rect r="r" b="b" t="t" l="l"/>
              <a:pathLst>
                <a:path h="49757195" w="80005734">
                  <a:moveTo>
                    <a:pt x="79860955" y="49612417"/>
                  </a:moveTo>
                  <a:lnTo>
                    <a:pt x="80005734" y="49612417"/>
                  </a:lnTo>
                  <a:lnTo>
                    <a:pt x="80005734" y="49757195"/>
                  </a:lnTo>
                  <a:lnTo>
                    <a:pt x="79860955" y="49757195"/>
                  </a:lnTo>
                  <a:lnTo>
                    <a:pt x="79860955" y="49612417"/>
                  </a:lnTo>
                  <a:close/>
                  <a:moveTo>
                    <a:pt x="0" y="144780"/>
                  </a:moveTo>
                  <a:lnTo>
                    <a:pt x="144780" y="144780"/>
                  </a:lnTo>
                  <a:lnTo>
                    <a:pt x="144780" y="49612417"/>
                  </a:lnTo>
                  <a:lnTo>
                    <a:pt x="0" y="49612417"/>
                  </a:lnTo>
                  <a:lnTo>
                    <a:pt x="0" y="144780"/>
                  </a:lnTo>
                  <a:close/>
                  <a:moveTo>
                    <a:pt x="0" y="49612417"/>
                  </a:moveTo>
                  <a:lnTo>
                    <a:pt x="144780" y="49612417"/>
                  </a:lnTo>
                  <a:lnTo>
                    <a:pt x="144780" y="49757195"/>
                  </a:lnTo>
                  <a:lnTo>
                    <a:pt x="0" y="49757195"/>
                  </a:lnTo>
                  <a:lnTo>
                    <a:pt x="0" y="49612417"/>
                  </a:lnTo>
                  <a:close/>
                  <a:moveTo>
                    <a:pt x="79860955" y="144780"/>
                  </a:moveTo>
                  <a:lnTo>
                    <a:pt x="80005734" y="144780"/>
                  </a:lnTo>
                  <a:lnTo>
                    <a:pt x="80005734" y="49612417"/>
                  </a:lnTo>
                  <a:lnTo>
                    <a:pt x="79860955" y="49612417"/>
                  </a:lnTo>
                  <a:lnTo>
                    <a:pt x="79860955" y="144780"/>
                  </a:lnTo>
                  <a:close/>
                  <a:moveTo>
                    <a:pt x="144780" y="49612417"/>
                  </a:moveTo>
                  <a:lnTo>
                    <a:pt x="79860955" y="49612417"/>
                  </a:lnTo>
                  <a:lnTo>
                    <a:pt x="79860955" y="49757195"/>
                  </a:lnTo>
                  <a:lnTo>
                    <a:pt x="144780" y="49757195"/>
                  </a:lnTo>
                  <a:lnTo>
                    <a:pt x="144780" y="49612417"/>
                  </a:lnTo>
                  <a:close/>
                  <a:moveTo>
                    <a:pt x="79860955" y="0"/>
                  </a:moveTo>
                  <a:lnTo>
                    <a:pt x="80005734" y="0"/>
                  </a:lnTo>
                  <a:lnTo>
                    <a:pt x="80005734" y="144780"/>
                  </a:lnTo>
                  <a:lnTo>
                    <a:pt x="79860955" y="144780"/>
                  </a:lnTo>
                  <a:lnTo>
                    <a:pt x="79860955" y="0"/>
                  </a:lnTo>
                  <a:close/>
                  <a:moveTo>
                    <a:pt x="0" y="0"/>
                  </a:moveTo>
                  <a:lnTo>
                    <a:pt x="144780" y="0"/>
                  </a:lnTo>
                  <a:lnTo>
                    <a:pt x="144780" y="144780"/>
                  </a:lnTo>
                  <a:lnTo>
                    <a:pt x="0" y="144780"/>
                  </a:lnTo>
                  <a:lnTo>
                    <a:pt x="0" y="0"/>
                  </a:lnTo>
                  <a:close/>
                  <a:moveTo>
                    <a:pt x="144780" y="0"/>
                  </a:moveTo>
                  <a:lnTo>
                    <a:pt x="79860955" y="0"/>
                  </a:lnTo>
                  <a:lnTo>
                    <a:pt x="79860955" y="144780"/>
                  </a:lnTo>
                  <a:lnTo>
                    <a:pt x="144780" y="144780"/>
                  </a:lnTo>
                  <a:lnTo>
                    <a:pt x="144780" y="0"/>
                  </a:ln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725871" y="1825516"/>
            <a:ext cx="489603" cy="489603"/>
          </a:xfrm>
          <a:prstGeom prst="rect">
            <a:avLst/>
          </a:prstGeom>
        </p:spPr>
      </p:pic>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778301" y="1472313"/>
            <a:ext cx="1303055" cy="1303055"/>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6083226" y="954135"/>
            <a:ext cx="651528" cy="651528"/>
          </a:xfrm>
          <a:prstGeom prst="rect">
            <a:avLst/>
          </a:prstGeom>
        </p:spPr>
      </p:pic>
      <p:pic>
        <p:nvPicPr>
          <p:cNvPr name="Picture 8" id="8"/>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3971" y="8154053"/>
            <a:ext cx="1303055" cy="1303055"/>
          </a:xfrm>
          <a:prstGeom prst="rect">
            <a:avLst/>
          </a:prstGeom>
        </p:spPr>
      </p:pic>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7014499" y="7909252"/>
            <a:ext cx="489603" cy="489603"/>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7014499" y="2541369"/>
            <a:ext cx="1849933" cy="2335775"/>
          </a:xfrm>
          <a:prstGeom prst="rect">
            <a:avLst/>
          </a:prstGeom>
        </p:spPr>
      </p:pic>
      <p:pic>
        <p:nvPicPr>
          <p:cNvPr name="Picture 11" id="11"/>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987759">
            <a:off x="16398170" y="8830898"/>
            <a:ext cx="1232657" cy="1942582"/>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23925" y="523596"/>
            <a:ext cx="1131605" cy="1131605"/>
          </a:xfrm>
          <a:prstGeom prst="rect">
            <a:avLst/>
          </a:prstGeom>
        </p:spPr>
      </p:pic>
      <p:pic>
        <p:nvPicPr>
          <p:cNvPr name="Picture 13" id="13"/>
          <p:cNvPicPr>
            <a:picLocks noChangeAspect="true"/>
          </p:cNvPicPr>
          <p:nvPr/>
        </p:nvPicPr>
        <p:blipFill>
          <a:blip r:embed="rId6"/>
          <a:srcRect l="0" t="0" r="0" b="0"/>
          <a:stretch>
            <a:fillRect/>
          </a:stretch>
        </p:blipFill>
        <p:spPr>
          <a:xfrm flipH="false" flipV="false" rot="0">
            <a:off x="2949034" y="1028700"/>
            <a:ext cx="12184602" cy="8229600"/>
          </a:xfrm>
          <a:prstGeom prst="rect">
            <a:avLst/>
          </a:prstGeom>
        </p:spPr>
      </p:pic>
      <p:pic>
        <p:nvPicPr>
          <p:cNvPr name="Picture 14" id="14"/>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751755">
            <a:off x="603020" y="36349"/>
            <a:ext cx="1773415" cy="2871928"/>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CDDC"/>
        </a:solidFill>
      </p:bgPr>
    </p:bg>
    <p:spTree>
      <p:nvGrpSpPr>
        <p:cNvPr id="1" name=""/>
        <p:cNvGrpSpPr/>
        <p:nvPr/>
      </p:nvGrpSpPr>
      <p:grpSpPr>
        <a:xfrm>
          <a:off x="0" y="0"/>
          <a:ext cx="0" cy="0"/>
          <a:chOff x="0" y="0"/>
          <a:chExt cx="0" cy="0"/>
        </a:xfrm>
      </p:grpSpPr>
      <p:grpSp>
        <p:nvGrpSpPr>
          <p:cNvPr name="Group 2" id="2"/>
          <p:cNvGrpSpPr/>
          <p:nvPr/>
        </p:nvGrpSpPr>
        <p:grpSpPr>
          <a:xfrm rot="0">
            <a:off x="1624255" y="582454"/>
            <a:ext cx="14765200" cy="9222323"/>
            <a:chOff x="0" y="0"/>
            <a:chExt cx="79179557" cy="49455440"/>
          </a:xfrm>
        </p:grpSpPr>
        <p:sp>
          <p:nvSpPr>
            <p:cNvPr name="Freeform 3" id="3"/>
            <p:cNvSpPr/>
            <p:nvPr/>
          </p:nvSpPr>
          <p:spPr>
            <a:xfrm>
              <a:off x="72390" y="72390"/>
              <a:ext cx="79034775" cy="49310661"/>
            </a:xfrm>
            <a:custGeom>
              <a:avLst/>
              <a:gdLst/>
              <a:ahLst/>
              <a:cxnLst/>
              <a:rect r="r" b="b" t="t" l="l"/>
              <a:pathLst>
                <a:path h="49310661" w="79034775">
                  <a:moveTo>
                    <a:pt x="0" y="0"/>
                  </a:moveTo>
                  <a:lnTo>
                    <a:pt x="79034775" y="0"/>
                  </a:lnTo>
                  <a:lnTo>
                    <a:pt x="79034775" y="49310661"/>
                  </a:lnTo>
                  <a:lnTo>
                    <a:pt x="0" y="49310661"/>
                  </a:lnTo>
                  <a:lnTo>
                    <a:pt x="0" y="0"/>
                  </a:lnTo>
                  <a:close/>
                </a:path>
              </a:pathLst>
            </a:custGeom>
            <a:solidFill>
              <a:srgbClr val="FC5C50"/>
            </a:solidFill>
          </p:spPr>
        </p:sp>
        <p:sp>
          <p:nvSpPr>
            <p:cNvPr name="Freeform 4" id="4"/>
            <p:cNvSpPr/>
            <p:nvPr/>
          </p:nvSpPr>
          <p:spPr>
            <a:xfrm>
              <a:off x="0" y="0"/>
              <a:ext cx="79179558" cy="49455440"/>
            </a:xfrm>
            <a:custGeom>
              <a:avLst/>
              <a:gdLst/>
              <a:ahLst/>
              <a:cxnLst/>
              <a:rect r="r" b="b" t="t" l="l"/>
              <a:pathLst>
                <a:path h="49455440" w="79179558">
                  <a:moveTo>
                    <a:pt x="79034779" y="49310658"/>
                  </a:moveTo>
                  <a:lnTo>
                    <a:pt x="79179558" y="49310658"/>
                  </a:lnTo>
                  <a:lnTo>
                    <a:pt x="79179558" y="49455440"/>
                  </a:lnTo>
                  <a:lnTo>
                    <a:pt x="79034779" y="49455440"/>
                  </a:lnTo>
                  <a:lnTo>
                    <a:pt x="79034779" y="49310658"/>
                  </a:lnTo>
                  <a:close/>
                  <a:moveTo>
                    <a:pt x="0" y="144780"/>
                  </a:moveTo>
                  <a:lnTo>
                    <a:pt x="144780" y="144780"/>
                  </a:lnTo>
                  <a:lnTo>
                    <a:pt x="144780" y="49310658"/>
                  </a:lnTo>
                  <a:lnTo>
                    <a:pt x="0" y="49310658"/>
                  </a:lnTo>
                  <a:lnTo>
                    <a:pt x="0" y="144780"/>
                  </a:lnTo>
                  <a:close/>
                  <a:moveTo>
                    <a:pt x="0" y="49310658"/>
                  </a:moveTo>
                  <a:lnTo>
                    <a:pt x="144780" y="49310658"/>
                  </a:lnTo>
                  <a:lnTo>
                    <a:pt x="144780" y="49455440"/>
                  </a:lnTo>
                  <a:lnTo>
                    <a:pt x="0" y="49455440"/>
                  </a:lnTo>
                  <a:lnTo>
                    <a:pt x="0" y="49310658"/>
                  </a:lnTo>
                  <a:close/>
                  <a:moveTo>
                    <a:pt x="79034779" y="144780"/>
                  </a:moveTo>
                  <a:lnTo>
                    <a:pt x="79179558" y="144780"/>
                  </a:lnTo>
                  <a:lnTo>
                    <a:pt x="79179558" y="49310658"/>
                  </a:lnTo>
                  <a:lnTo>
                    <a:pt x="79034779" y="49310658"/>
                  </a:lnTo>
                  <a:lnTo>
                    <a:pt x="79034779" y="144780"/>
                  </a:lnTo>
                  <a:close/>
                  <a:moveTo>
                    <a:pt x="144780" y="49310658"/>
                  </a:moveTo>
                  <a:lnTo>
                    <a:pt x="79034779" y="49310658"/>
                  </a:lnTo>
                  <a:lnTo>
                    <a:pt x="79034779" y="49455440"/>
                  </a:lnTo>
                  <a:lnTo>
                    <a:pt x="144780" y="49455440"/>
                  </a:lnTo>
                  <a:lnTo>
                    <a:pt x="144780" y="49310658"/>
                  </a:lnTo>
                  <a:close/>
                  <a:moveTo>
                    <a:pt x="79034779" y="0"/>
                  </a:moveTo>
                  <a:lnTo>
                    <a:pt x="79179558" y="0"/>
                  </a:lnTo>
                  <a:lnTo>
                    <a:pt x="79179558" y="144780"/>
                  </a:lnTo>
                  <a:lnTo>
                    <a:pt x="79034779" y="144780"/>
                  </a:lnTo>
                  <a:lnTo>
                    <a:pt x="79034779" y="0"/>
                  </a:lnTo>
                  <a:close/>
                  <a:moveTo>
                    <a:pt x="0" y="0"/>
                  </a:moveTo>
                  <a:lnTo>
                    <a:pt x="144780" y="0"/>
                  </a:lnTo>
                  <a:lnTo>
                    <a:pt x="144780" y="144780"/>
                  </a:lnTo>
                  <a:lnTo>
                    <a:pt x="0" y="144780"/>
                  </a:lnTo>
                  <a:lnTo>
                    <a:pt x="0" y="0"/>
                  </a:lnTo>
                  <a:close/>
                  <a:moveTo>
                    <a:pt x="144780" y="0"/>
                  </a:moveTo>
                  <a:lnTo>
                    <a:pt x="79034779" y="0"/>
                  </a:lnTo>
                  <a:lnTo>
                    <a:pt x="79034779" y="144780"/>
                  </a:lnTo>
                  <a:lnTo>
                    <a:pt x="144780" y="144780"/>
                  </a:lnTo>
                  <a:lnTo>
                    <a:pt x="144780" y="0"/>
                  </a:ln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3024258" y="6105474"/>
            <a:ext cx="3303692" cy="540604"/>
          </a:xfrm>
          <a:prstGeom prst="rect">
            <a:avLst/>
          </a:prstGeom>
        </p:spPr>
      </p:pic>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720500" y="1028700"/>
            <a:ext cx="2033832" cy="1982987"/>
          </a:xfrm>
          <a:prstGeom prst="rect">
            <a:avLst/>
          </a:prstGeom>
        </p:spPr>
      </p:pic>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24255" y="7443404"/>
            <a:ext cx="2033832" cy="1982987"/>
          </a:xfrm>
          <a:prstGeom prst="rect">
            <a:avLst/>
          </a:prstGeom>
        </p:spPr>
      </p:pic>
      <p:pic>
        <p:nvPicPr>
          <p:cNvPr name="Picture 8" id="8"/>
          <p:cNvPicPr>
            <a:picLocks noChangeAspect="true"/>
          </p:cNvPicPr>
          <p:nvPr/>
        </p:nvPicPr>
        <p:blipFill>
          <a:blip r:embed="rId4"/>
          <a:srcRect l="0" t="0" r="0" b="0"/>
          <a:stretch>
            <a:fillRect/>
          </a:stretch>
        </p:blipFill>
        <p:spPr>
          <a:xfrm flipH="false" flipV="false" rot="0">
            <a:off x="2030975" y="1385447"/>
            <a:ext cx="13977480" cy="7230425"/>
          </a:xfrm>
          <a:prstGeom prst="rect">
            <a:avLst/>
          </a:prstGeom>
        </p:spPr>
      </p:pic>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325513" y="7074853"/>
            <a:ext cx="2298523" cy="3581268"/>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EE3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396777" y="570048"/>
            <a:ext cx="3766561" cy="3752864"/>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061729" y="6049325"/>
            <a:ext cx="3766561" cy="3752864"/>
          </a:xfrm>
          <a:prstGeom prst="rect">
            <a:avLst/>
          </a:prstGeom>
        </p:spPr>
      </p:pic>
      <p:grpSp>
        <p:nvGrpSpPr>
          <p:cNvPr name="Group 4" id="4"/>
          <p:cNvGrpSpPr/>
          <p:nvPr/>
        </p:nvGrpSpPr>
        <p:grpSpPr>
          <a:xfrm rot="0">
            <a:off x="1652614" y="1028700"/>
            <a:ext cx="15606686" cy="8229600"/>
            <a:chOff x="0" y="0"/>
            <a:chExt cx="83692094" cy="44131885"/>
          </a:xfrm>
        </p:grpSpPr>
        <p:sp>
          <p:nvSpPr>
            <p:cNvPr name="Freeform 5" id="5"/>
            <p:cNvSpPr/>
            <p:nvPr/>
          </p:nvSpPr>
          <p:spPr>
            <a:xfrm>
              <a:off x="72390" y="72390"/>
              <a:ext cx="83547312" cy="43987104"/>
            </a:xfrm>
            <a:custGeom>
              <a:avLst/>
              <a:gdLst/>
              <a:ahLst/>
              <a:cxnLst/>
              <a:rect r="r" b="b" t="t" l="l"/>
              <a:pathLst>
                <a:path h="43987104" w="83547312">
                  <a:moveTo>
                    <a:pt x="0" y="0"/>
                  </a:moveTo>
                  <a:lnTo>
                    <a:pt x="83547312" y="0"/>
                  </a:lnTo>
                  <a:lnTo>
                    <a:pt x="83547312" y="43987104"/>
                  </a:lnTo>
                  <a:lnTo>
                    <a:pt x="0" y="43987104"/>
                  </a:lnTo>
                  <a:lnTo>
                    <a:pt x="0" y="0"/>
                  </a:lnTo>
                  <a:close/>
                </a:path>
              </a:pathLst>
            </a:custGeom>
            <a:solidFill>
              <a:srgbClr val="FFFFFF"/>
            </a:solidFill>
          </p:spPr>
        </p:sp>
        <p:sp>
          <p:nvSpPr>
            <p:cNvPr name="Freeform 6" id="6"/>
            <p:cNvSpPr/>
            <p:nvPr/>
          </p:nvSpPr>
          <p:spPr>
            <a:xfrm>
              <a:off x="0" y="0"/>
              <a:ext cx="83692095" cy="44131886"/>
            </a:xfrm>
            <a:custGeom>
              <a:avLst/>
              <a:gdLst/>
              <a:ahLst/>
              <a:cxnLst/>
              <a:rect r="r" b="b" t="t" l="l"/>
              <a:pathLst>
                <a:path h="44131886" w="83692095">
                  <a:moveTo>
                    <a:pt x="83547316" y="43987104"/>
                  </a:moveTo>
                  <a:lnTo>
                    <a:pt x="83692095" y="43987104"/>
                  </a:lnTo>
                  <a:lnTo>
                    <a:pt x="83692095" y="44131886"/>
                  </a:lnTo>
                  <a:lnTo>
                    <a:pt x="83547316" y="44131886"/>
                  </a:lnTo>
                  <a:lnTo>
                    <a:pt x="83547316" y="43987104"/>
                  </a:lnTo>
                  <a:close/>
                  <a:moveTo>
                    <a:pt x="0" y="144780"/>
                  </a:moveTo>
                  <a:lnTo>
                    <a:pt x="144780" y="144780"/>
                  </a:lnTo>
                  <a:lnTo>
                    <a:pt x="144780" y="43987104"/>
                  </a:lnTo>
                  <a:lnTo>
                    <a:pt x="0" y="43987104"/>
                  </a:lnTo>
                  <a:lnTo>
                    <a:pt x="0" y="144780"/>
                  </a:lnTo>
                  <a:close/>
                  <a:moveTo>
                    <a:pt x="0" y="43987104"/>
                  </a:moveTo>
                  <a:lnTo>
                    <a:pt x="144780" y="43987104"/>
                  </a:lnTo>
                  <a:lnTo>
                    <a:pt x="144780" y="44131886"/>
                  </a:lnTo>
                  <a:lnTo>
                    <a:pt x="0" y="44131886"/>
                  </a:lnTo>
                  <a:lnTo>
                    <a:pt x="0" y="43987104"/>
                  </a:lnTo>
                  <a:close/>
                  <a:moveTo>
                    <a:pt x="83547316" y="144780"/>
                  </a:moveTo>
                  <a:lnTo>
                    <a:pt x="83692095" y="144780"/>
                  </a:lnTo>
                  <a:lnTo>
                    <a:pt x="83692095" y="43987104"/>
                  </a:lnTo>
                  <a:lnTo>
                    <a:pt x="83547316" y="43987104"/>
                  </a:lnTo>
                  <a:lnTo>
                    <a:pt x="83547316" y="144780"/>
                  </a:lnTo>
                  <a:close/>
                  <a:moveTo>
                    <a:pt x="144780" y="43987104"/>
                  </a:moveTo>
                  <a:lnTo>
                    <a:pt x="83547316" y="43987104"/>
                  </a:lnTo>
                  <a:lnTo>
                    <a:pt x="83547316" y="44131886"/>
                  </a:lnTo>
                  <a:lnTo>
                    <a:pt x="144780" y="44131886"/>
                  </a:lnTo>
                  <a:lnTo>
                    <a:pt x="144780" y="43987104"/>
                  </a:lnTo>
                  <a:close/>
                  <a:moveTo>
                    <a:pt x="83547316" y="0"/>
                  </a:moveTo>
                  <a:lnTo>
                    <a:pt x="83692095" y="0"/>
                  </a:lnTo>
                  <a:lnTo>
                    <a:pt x="83692095" y="144780"/>
                  </a:lnTo>
                  <a:lnTo>
                    <a:pt x="83547316" y="144780"/>
                  </a:lnTo>
                  <a:lnTo>
                    <a:pt x="83547316" y="0"/>
                  </a:lnTo>
                  <a:close/>
                  <a:moveTo>
                    <a:pt x="0" y="0"/>
                  </a:moveTo>
                  <a:lnTo>
                    <a:pt x="144780" y="0"/>
                  </a:lnTo>
                  <a:lnTo>
                    <a:pt x="144780" y="144780"/>
                  </a:lnTo>
                  <a:lnTo>
                    <a:pt x="0" y="144780"/>
                  </a:lnTo>
                  <a:lnTo>
                    <a:pt x="0" y="0"/>
                  </a:lnTo>
                  <a:close/>
                  <a:moveTo>
                    <a:pt x="144780" y="0"/>
                  </a:moveTo>
                  <a:lnTo>
                    <a:pt x="83547316" y="0"/>
                  </a:lnTo>
                  <a:lnTo>
                    <a:pt x="83547316" y="144780"/>
                  </a:lnTo>
                  <a:lnTo>
                    <a:pt x="144780" y="144780"/>
                  </a:lnTo>
                  <a:lnTo>
                    <a:pt x="144780" y="0"/>
                  </a:lnTo>
                  <a:close/>
                </a:path>
              </a:pathLst>
            </a:custGeom>
            <a:solidFill>
              <a:srgbClr val="000000"/>
            </a:solidFill>
          </p:spPr>
        </p:sp>
      </p:gr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267803" y="8963275"/>
            <a:ext cx="3587854" cy="743664"/>
          </a:xfrm>
          <a:prstGeom prst="rect">
            <a:avLst/>
          </a:prstGeom>
        </p:spPr>
      </p:pic>
      <p:pic>
        <p:nvPicPr>
          <p:cNvPr name="Picture 8" id="8"/>
          <p:cNvPicPr>
            <a:picLocks noChangeAspect="true"/>
          </p:cNvPicPr>
          <p:nvPr/>
        </p:nvPicPr>
        <p:blipFill>
          <a:blip r:embed="rId4"/>
          <a:srcRect l="0" t="0" r="0" b="0"/>
          <a:stretch>
            <a:fillRect/>
          </a:stretch>
        </p:blipFill>
        <p:spPr>
          <a:xfrm flipH="false" flipV="false" rot="0">
            <a:off x="2782617" y="1654504"/>
            <a:ext cx="13277578" cy="7006905"/>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C5C50"/>
        </a:solidFill>
      </p:bgPr>
    </p:bg>
    <p:spTree>
      <p:nvGrpSpPr>
        <p:cNvPr id="1" name=""/>
        <p:cNvGrpSpPr/>
        <p:nvPr/>
      </p:nvGrpSpPr>
      <p:grpSpPr>
        <a:xfrm>
          <a:off x="0" y="0"/>
          <a:ext cx="0" cy="0"/>
          <a:chOff x="0" y="0"/>
          <a:chExt cx="0" cy="0"/>
        </a:xfrm>
      </p:grpSpPr>
      <p:grpSp>
        <p:nvGrpSpPr>
          <p:cNvPr name="Group 2" id="2"/>
          <p:cNvGrpSpPr/>
          <p:nvPr/>
        </p:nvGrpSpPr>
        <p:grpSpPr>
          <a:xfrm rot="0">
            <a:off x="2170218" y="1596429"/>
            <a:ext cx="13947565" cy="6230623"/>
            <a:chOff x="0" y="0"/>
            <a:chExt cx="74794926" cy="33412209"/>
          </a:xfrm>
        </p:grpSpPr>
        <p:sp>
          <p:nvSpPr>
            <p:cNvPr name="Freeform 3" id="3"/>
            <p:cNvSpPr/>
            <p:nvPr/>
          </p:nvSpPr>
          <p:spPr>
            <a:xfrm>
              <a:off x="72390" y="72390"/>
              <a:ext cx="74650144" cy="33267429"/>
            </a:xfrm>
            <a:custGeom>
              <a:avLst/>
              <a:gdLst/>
              <a:ahLst/>
              <a:cxnLst/>
              <a:rect r="r" b="b" t="t" l="l"/>
              <a:pathLst>
                <a:path h="33267429" w="74650144">
                  <a:moveTo>
                    <a:pt x="0" y="0"/>
                  </a:moveTo>
                  <a:lnTo>
                    <a:pt x="74650144" y="0"/>
                  </a:lnTo>
                  <a:lnTo>
                    <a:pt x="74650144" y="33267429"/>
                  </a:lnTo>
                  <a:lnTo>
                    <a:pt x="0" y="33267429"/>
                  </a:lnTo>
                  <a:lnTo>
                    <a:pt x="0" y="0"/>
                  </a:lnTo>
                  <a:close/>
                </a:path>
              </a:pathLst>
            </a:custGeom>
            <a:solidFill>
              <a:srgbClr val="FFFFFF"/>
            </a:solidFill>
          </p:spPr>
        </p:sp>
        <p:sp>
          <p:nvSpPr>
            <p:cNvPr name="Freeform 4" id="4"/>
            <p:cNvSpPr/>
            <p:nvPr/>
          </p:nvSpPr>
          <p:spPr>
            <a:xfrm>
              <a:off x="0" y="0"/>
              <a:ext cx="74794926" cy="33412209"/>
            </a:xfrm>
            <a:custGeom>
              <a:avLst/>
              <a:gdLst/>
              <a:ahLst/>
              <a:cxnLst/>
              <a:rect r="r" b="b" t="t" l="l"/>
              <a:pathLst>
                <a:path h="33412209" w="74794926">
                  <a:moveTo>
                    <a:pt x="74650147" y="33267430"/>
                  </a:moveTo>
                  <a:lnTo>
                    <a:pt x="74794926" y="33267430"/>
                  </a:lnTo>
                  <a:lnTo>
                    <a:pt x="74794926" y="33412209"/>
                  </a:lnTo>
                  <a:lnTo>
                    <a:pt x="74650147" y="33412209"/>
                  </a:lnTo>
                  <a:lnTo>
                    <a:pt x="74650147" y="33267430"/>
                  </a:lnTo>
                  <a:close/>
                  <a:moveTo>
                    <a:pt x="0" y="144780"/>
                  </a:moveTo>
                  <a:lnTo>
                    <a:pt x="144780" y="144780"/>
                  </a:lnTo>
                  <a:lnTo>
                    <a:pt x="144780" y="33267430"/>
                  </a:lnTo>
                  <a:lnTo>
                    <a:pt x="0" y="33267430"/>
                  </a:lnTo>
                  <a:lnTo>
                    <a:pt x="0" y="144780"/>
                  </a:lnTo>
                  <a:close/>
                  <a:moveTo>
                    <a:pt x="0" y="33267430"/>
                  </a:moveTo>
                  <a:lnTo>
                    <a:pt x="144780" y="33267430"/>
                  </a:lnTo>
                  <a:lnTo>
                    <a:pt x="144780" y="33412209"/>
                  </a:lnTo>
                  <a:lnTo>
                    <a:pt x="0" y="33412209"/>
                  </a:lnTo>
                  <a:lnTo>
                    <a:pt x="0" y="33267430"/>
                  </a:lnTo>
                  <a:close/>
                  <a:moveTo>
                    <a:pt x="74650147" y="144780"/>
                  </a:moveTo>
                  <a:lnTo>
                    <a:pt x="74794926" y="144780"/>
                  </a:lnTo>
                  <a:lnTo>
                    <a:pt x="74794926" y="33267430"/>
                  </a:lnTo>
                  <a:lnTo>
                    <a:pt x="74650147" y="33267430"/>
                  </a:lnTo>
                  <a:lnTo>
                    <a:pt x="74650147" y="144780"/>
                  </a:lnTo>
                  <a:close/>
                  <a:moveTo>
                    <a:pt x="144780" y="33267430"/>
                  </a:moveTo>
                  <a:lnTo>
                    <a:pt x="74650147" y="33267430"/>
                  </a:lnTo>
                  <a:lnTo>
                    <a:pt x="74650147" y="33412209"/>
                  </a:lnTo>
                  <a:lnTo>
                    <a:pt x="144780" y="33412209"/>
                  </a:lnTo>
                  <a:lnTo>
                    <a:pt x="144780" y="33267430"/>
                  </a:lnTo>
                  <a:close/>
                  <a:moveTo>
                    <a:pt x="74650147" y="0"/>
                  </a:moveTo>
                  <a:lnTo>
                    <a:pt x="74794926" y="0"/>
                  </a:lnTo>
                  <a:lnTo>
                    <a:pt x="74794926" y="144780"/>
                  </a:lnTo>
                  <a:lnTo>
                    <a:pt x="74650147" y="144780"/>
                  </a:lnTo>
                  <a:lnTo>
                    <a:pt x="74650147" y="0"/>
                  </a:lnTo>
                  <a:close/>
                  <a:moveTo>
                    <a:pt x="0" y="0"/>
                  </a:moveTo>
                  <a:lnTo>
                    <a:pt x="144780" y="0"/>
                  </a:lnTo>
                  <a:lnTo>
                    <a:pt x="144780" y="144780"/>
                  </a:lnTo>
                  <a:lnTo>
                    <a:pt x="0" y="144780"/>
                  </a:lnTo>
                  <a:lnTo>
                    <a:pt x="0" y="0"/>
                  </a:lnTo>
                  <a:close/>
                  <a:moveTo>
                    <a:pt x="144780" y="0"/>
                  </a:moveTo>
                  <a:lnTo>
                    <a:pt x="74650147" y="0"/>
                  </a:lnTo>
                  <a:lnTo>
                    <a:pt x="74650147" y="144780"/>
                  </a:lnTo>
                  <a:lnTo>
                    <a:pt x="144780" y="144780"/>
                  </a:lnTo>
                  <a:lnTo>
                    <a:pt x="144780" y="0"/>
                  </a:ln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5475482" y="5635037"/>
            <a:ext cx="3567636" cy="5558640"/>
          </a:xfrm>
          <a:prstGeom prst="rect">
            <a:avLst/>
          </a:prstGeom>
        </p:spPr>
      </p:pic>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45037" y="2191343"/>
            <a:ext cx="1450361" cy="1450361"/>
          </a:xfrm>
          <a:prstGeom prst="rect">
            <a:avLst/>
          </a:prstGeom>
        </p:spPr>
      </p:pic>
      <p:sp>
        <p:nvSpPr>
          <p:cNvPr name="TextBox 7" id="7"/>
          <p:cNvSpPr txBox="true"/>
          <p:nvPr/>
        </p:nvSpPr>
        <p:spPr>
          <a:xfrm rot="0">
            <a:off x="2604529" y="1980548"/>
            <a:ext cx="13078941" cy="5545801"/>
          </a:xfrm>
          <a:prstGeom prst="rect">
            <a:avLst/>
          </a:prstGeom>
        </p:spPr>
        <p:txBody>
          <a:bodyPr anchor="t" rtlCol="false" tIns="0" lIns="0" bIns="0" rIns="0">
            <a:spAutoFit/>
          </a:bodyPr>
          <a:lstStyle/>
          <a:p>
            <a:pPr algn="ctr">
              <a:lnSpc>
                <a:spcPts val="6159"/>
              </a:lnSpc>
            </a:pPr>
            <a:r>
              <a:rPr lang="en-US" sz="4400">
                <a:solidFill>
                  <a:srgbClr val="000000"/>
                </a:solidFill>
                <a:latin typeface="Racing Sans One"/>
              </a:rPr>
              <a:t>İLGİLİ KAZANIMLAR</a:t>
            </a:r>
          </a:p>
          <a:p>
            <a:pPr algn="ctr">
              <a:lnSpc>
                <a:spcPts val="4759"/>
              </a:lnSpc>
            </a:pPr>
            <a:r>
              <a:rPr lang="en-US" sz="3399">
                <a:solidFill>
                  <a:srgbClr val="000000"/>
                </a:solidFill>
                <a:latin typeface="Racing Sans One"/>
              </a:rPr>
              <a:t>F.</a:t>
            </a:r>
            <a:r>
              <a:rPr lang="en-US" sz="3400">
                <a:solidFill>
                  <a:srgbClr val="000000"/>
                </a:solidFill>
                <a:latin typeface="Racing Sans One"/>
              </a:rPr>
              <a:t>8.4.5.1. Isınmanın maddenin cinsine, kütlesine ve/veya sıcaklık değişimine bağlı olduğunu deney yaparak keşfeder.</a:t>
            </a:r>
          </a:p>
          <a:p>
            <a:pPr algn="ctr">
              <a:lnSpc>
                <a:spcPts val="4759"/>
              </a:lnSpc>
            </a:pPr>
            <a:r>
              <a:rPr lang="en-US" sz="3399">
                <a:solidFill>
                  <a:srgbClr val="000000"/>
                </a:solidFill>
                <a:latin typeface="Racing Sans One"/>
              </a:rPr>
              <a:t>F.8.4.5.2. Hâl değiştirmek için gerekli ısının maddenin cinsi ve kütlesiyle ilişkili olduğunu deney yaparak keşfeder.</a:t>
            </a:r>
          </a:p>
          <a:p>
            <a:pPr algn="ctr">
              <a:lnSpc>
                <a:spcPts val="4759"/>
              </a:lnSpc>
            </a:pPr>
            <a:r>
              <a:rPr lang="en-US" sz="3399">
                <a:solidFill>
                  <a:srgbClr val="000000"/>
                </a:solidFill>
                <a:latin typeface="Racing Sans One"/>
              </a:rPr>
              <a:t>F.8.4.5.3. Maddelerin hâl değişimi ve ısınma grafiğini çizerek yorumlar.</a:t>
            </a:r>
          </a:p>
          <a:p>
            <a:pPr algn="ctr">
              <a:lnSpc>
                <a:spcPts val="4759"/>
              </a:lnSpc>
            </a:pPr>
            <a:r>
              <a:rPr lang="en-US" sz="3399">
                <a:solidFill>
                  <a:srgbClr val="000000"/>
                </a:solidFill>
                <a:latin typeface="Racing Sans One"/>
              </a:rPr>
              <a:t>F.8.4.5.4. Günlük yaşamda meydana gelen hâl değişimleri ile ısı alışverişini ilişkilendirir.</a:t>
            </a:r>
          </a:p>
        </p:txBody>
      </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0" y="6172200"/>
            <a:ext cx="3327844" cy="4114800"/>
          </a:xfrm>
          <a:prstGeom prst="rect">
            <a:avLst/>
          </a:prstGeom>
        </p:spPr>
      </p:pic>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475482" y="276334"/>
            <a:ext cx="2640190" cy="2640190"/>
          </a:xfrm>
          <a:prstGeom prst="rect">
            <a:avLst/>
          </a:prstGeom>
        </p:spPr>
      </p:pic>
      <p:grpSp>
        <p:nvGrpSpPr>
          <p:cNvPr name="Group 10" id="10"/>
          <p:cNvGrpSpPr/>
          <p:nvPr/>
        </p:nvGrpSpPr>
        <p:grpSpPr>
          <a:xfrm rot="-2222028">
            <a:off x="5822235" y="3052628"/>
            <a:ext cx="5792885" cy="3318225"/>
            <a:chOff x="0" y="0"/>
            <a:chExt cx="7723847" cy="4424300"/>
          </a:xfrm>
        </p:grpSpPr>
        <p:pic>
          <p:nvPicPr>
            <p:cNvPr name="Picture 11" id="11"/>
            <p:cNvPicPr>
              <a:picLocks noChangeAspect="true"/>
            </p:cNvPicPr>
            <p:nvPr/>
          </p:nvPicPr>
          <p:blipFill>
            <a:blip r:embed="rId6">
              <a:alphaModFix amt="15000"/>
            </a:blip>
            <a:srcRect l="0" t="0" r="0" b="0"/>
            <a:stretch>
              <a:fillRect/>
            </a:stretch>
          </p:blipFill>
          <p:spPr>
            <a:xfrm flipH="false" flipV="false" rot="0">
              <a:off x="1655304" y="0"/>
              <a:ext cx="4413239" cy="4424300"/>
            </a:xfrm>
            <a:prstGeom prst="rect">
              <a:avLst/>
            </a:prstGeom>
          </p:spPr>
        </p:pic>
        <p:grpSp>
          <p:nvGrpSpPr>
            <p:cNvPr name="Group 12" id="12"/>
            <p:cNvGrpSpPr/>
            <p:nvPr/>
          </p:nvGrpSpPr>
          <p:grpSpPr>
            <a:xfrm rot="0">
              <a:off x="0" y="1981833"/>
              <a:ext cx="7723847" cy="615038"/>
              <a:chOff x="0" y="0"/>
              <a:chExt cx="1913890" cy="152400"/>
            </a:xfrm>
          </p:grpSpPr>
          <p:sp>
            <p:nvSpPr>
              <p:cNvPr name="Freeform 13" id="13"/>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14" id="14"/>
            <p:cNvPicPr>
              <a:picLocks noChangeAspect="true"/>
            </p:cNvPicPr>
            <p:nvPr/>
          </p:nvPicPr>
          <p:blipFill>
            <a:blip r:embed="rId7">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3564" y="1244486"/>
              <a:ext cx="7268836" cy="1935328"/>
            </a:xfrm>
            <a:prstGeom prst="rect">
              <a:avLst/>
            </a:prstGeom>
          </p:spPr>
        </p:pic>
        <p:pic>
          <p:nvPicPr>
            <p:cNvPr name="Picture 15" id="15"/>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3277566" y="3179814"/>
              <a:ext cx="1040831" cy="1040831"/>
            </a:xfrm>
            <a:prstGeom prst="rect">
              <a:avLst/>
            </a:prstGeom>
          </p:spPr>
        </p:pic>
        <p:sp>
          <p:nvSpPr>
            <p:cNvPr name="TextBox 16" id="16"/>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blipFill>
          <a:blip r:embed="rId2"/>
          <a:srcRect l="0" t="21875" r="0" b="21875"/>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96777" y="570048"/>
            <a:ext cx="3766561" cy="3752864"/>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061729" y="6049325"/>
            <a:ext cx="3766561" cy="3752864"/>
          </a:xfrm>
          <a:prstGeom prst="rect">
            <a:avLst/>
          </a:prstGeom>
        </p:spPr>
      </p:pic>
      <p:grpSp>
        <p:nvGrpSpPr>
          <p:cNvPr name="Group 4" id="4"/>
          <p:cNvGrpSpPr/>
          <p:nvPr/>
        </p:nvGrpSpPr>
        <p:grpSpPr>
          <a:xfrm rot="0">
            <a:off x="1521036" y="265248"/>
            <a:ext cx="15133399" cy="9765542"/>
            <a:chOff x="0" y="0"/>
            <a:chExt cx="81154058" cy="52368496"/>
          </a:xfrm>
        </p:grpSpPr>
        <p:sp>
          <p:nvSpPr>
            <p:cNvPr name="Freeform 5" id="5"/>
            <p:cNvSpPr/>
            <p:nvPr/>
          </p:nvSpPr>
          <p:spPr>
            <a:xfrm>
              <a:off x="72390" y="72390"/>
              <a:ext cx="81009278" cy="52223717"/>
            </a:xfrm>
            <a:custGeom>
              <a:avLst/>
              <a:gdLst/>
              <a:ahLst/>
              <a:cxnLst/>
              <a:rect r="r" b="b" t="t" l="l"/>
              <a:pathLst>
                <a:path h="52223717" w="81009278">
                  <a:moveTo>
                    <a:pt x="0" y="0"/>
                  </a:moveTo>
                  <a:lnTo>
                    <a:pt x="81009278" y="0"/>
                  </a:lnTo>
                  <a:lnTo>
                    <a:pt x="81009278" y="52223717"/>
                  </a:lnTo>
                  <a:lnTo>
                    <a:pt x="0" y="52223717"/>
                  </a:lnTo>
                  <a:lnTo>
                    <a:pt x="0" y="0"/>
                  </a:lnTo>
                  <a:close/>
                </a:path>
              </a:pathLst>
            </a:custGeom>
            <a:solidFill>
              <a:srgbClr val="F2D6D2"/>
            </a:solidFill>
          </p:spPr>
        </p:sp>
        <p:sp>
          <p:nvSpPr>
            <p:cNvPr name="Freeform 6" id="6"/>
            <p:cNvSpPr/>
            <p:nvPr/>
          </p:nvSpPr>
          <p:spPr>
            <a:xfrm>
              <a:off x="0" y="0"/>
              <a:ext cx="81154060" cy="52368493"/>
            </a:xfrm>
            <a:custGeom>
              <a:avLst/>
              <a:gdLst/>
              <a:ahLst/>
              <a:cxnLst/>
              <a:rect r="r" b="b" t="t" l="l"/>
              <a:pathLst>
                <a:path h="52368493" w="81154060">
                  <a:moveTo>
                    <a:pt x="81009275" y="52223715"/>
                  </a:moveTo>
                  <a:lnTo>
                    <a:pt x="81154060" y="52223715"/>
                  </a:lnTo>
                  <a:lnTo>
                    <a:pt x="81154060" y="52368493"/>
                  </a:lnTo>
                  <a:lnTo>
                    <a:pt x="81009275" y="52368493"/>
                  </a:lnTo>
                  <a:lnTo>
                    <a:pt x="81009275" y="52223715"/>
                  </a:lnTo>
                  <a:close/>
                  <a:moveTo>
                    <a:pt x="0" y="144780"/>
                  </a:moveTo>
                  <a:lnTo>
                    <a:pt x="144780" y="144780"/>
                  </a:lnTo>
                  <a:lnTo>
                    <a:pt x="144780" y="52223715"/>
                  </a:lnTo>
                  <a:lnTo>
                    <a:pt x="0" y="52223715"/>
                  </a:lnTo>
                  <a:lnTo>
                    <a:pt x="0" y="144780"/>
                  </a:lnTo>
                  <a:close/>
                  <a:moveTo>
                    <a:pt x="0" y="52223715"/>
                  </a:moveTo>
                  <a:lnTo>
                    <a:pt x="144780" y="52223715"/>
                  </a:lnTo>
                  <a:lnTo>
                    <a:pt x="144780" y="52368493"/>
                  </a:lnTo>
                  <a:lnTo>
                    <a:pt x="0" y="52368493"/>
                  </a:lnTo>
                  <a:lnTo>
                    <a:pt x="0" y="52223715"/>
                  </a:lnTo>
                  <a:close/>
                  <a:moveTo>
                    <a:pt x="81009275" y="144780"/>
                  </a:moveTo>
                  <a:lnTo>
                    <a:pt x="81154060" y="144780"/>
                  </a:lnTo>
                  <a:lnTo>
                    <a:pt x="81154060" y="52223715"/>
                  </a:lnTo>
                  <a:lnTo>
                    <a:pt x="81009275" y="52223715"/>
                  </a:lnTo>
                  <a:lnTo>
                    <a:pt x="81009275" y="144780"/>
                  </a:lnTo>
                  <a:close/>
                  <a:moveTo>
                    <a:pt x="144780" y="52223715"/>
                  </a:moveTo>
                  <a:lnTo>
                    <a:pt x="81009275" y="52223715"/>
                  </a:lnTo>
                  <a:lnTo>
                    <a:pt x="81009275" y="52368493"/>
                  </a:lnTo>
                  <a:lnTo>
                    <a:pt x="144780" y="52368493"/>
                  </a:lnTo>
                  <a:lnTo>
                    <a:pt x="144780" y="52223715"/>
                  </a:lnTo>
                  <a:close/>
                  <a:moveTo>
                    <a:pt x="81009275" y="0"/>
                  </a:moveTo>
                  <a:lnTo>
                    <a:pt x="81154060" y="0"/>
                  </a:lnTo>
                  <a:lnTo>
                    <a:pt x="81154060" y="144780"/>
                  </a:lnTo>
                  <a:lnTo>
                    <a:pt x="81009275" y="144780"/>
                  </a:lnTo>
                  <a:lnTo>
                    <a:pt x="81009275" y="0"/>
                  </a:lnTo>
                  <a:close/>
                  <a:moveTo>
                    <a:pt x="0" y="0"/>
                  </a:moveTo>
                  <a:lnTo>
                    <a:pt x="144780" y="0"/>
                  </a:lnTo>
                  <a:lnTo>
                    <a:pt x="144780" y="144780"/>
                  </a:lnTo>
                  <a:lnTo>
                    <a:pt x="0" y="144780"/>
                  </a:lnTo>
                  <a:lnTo>
                    <a:pt x="0" y="0"/>
                  </a:lnTo>
                  <a:close/>
                  <a:moveTo>
                    <a:pt x="144780" y="0"/>
                  </a:moveTo>
                  <a:lnTo>
                    <a:pt x="81009275" y="0"/>
                  </a:lnTo>
                  <a:lnTo>
                    <a:pt x="81009275" y="144780"/>
                  </a:lnTo>
                  <a:lnTo>
                    <a:pt x="144780" y="144780"/>
                  </a:lnTo>
                  <a:lnTo>
                    <a:pt x="144780" y="0"/>
                  </a:lnTo>
                  <a:close/>
                </a:path>
              </a:pathLst>
            </a:custGeom>
            <a:solidFill>
              <a:srgbClr val="000000"/>
            </a:solidFill>
          </p:spPr>
        </p:sp>
      </p:grpSp>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646860" y="8886468"/>
            <a:ext cx="3587854" cy="743664"/>
          </a:xfrm>
          <a:prstGeom prst="rect">
            <a:avLst/>
          </a:prstGeom>
        </p:spPr>
      </p:pic>
      <p:pic>
        <p:nvPicPr>
          <p:cNvPr name="Picture 8" id="8"/>
          <p:cNvPicPr>
            <a:picLocks noChangeAspect="true"/>
          </p:cNvPicPr>
          <p:nvPr/>
        </p:nvPicPr>
        <p:blipFill>
          <a:blip r:embed="rId5"/>
          <a:srcRect l="0" t="0" r="0" b="0"/>
          <a:stretch>
            <a:fillRect/>
          </a:stretch>
        </p:blipFill>
        <p:spPr>
          <a:xfrm flipH="false" flipV="false" rot="0">
            <a:off x="3687003" y="570048"/>
            <a:ext cx="11019591" cy="9060085"/>
          </a:xfrm>
          <a:prstGeom prst="rect">
            <a:avLst/>
          </a:prstGeom>
        </p:spPr>
      </p:pic>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blipFill>
          <a:blip r:embed="rId2"/>
          <a:srcRect l="0" t="21875" r="0" b="21875"/>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2950261" y="1518303"/>
            <a:ext cx="13418275" cy="3919365"/>
            <a:chOff x="0" y="0"/>
            <a:chExt cx="71956569" cy="21017907"/>
          </a:xfrm>
        </p:grpSpPr>
        <p:sp>
          <p:nvSpPr>
            <p:cNvPr name="Freeform 3" id="3"/>
            <p:cNvSpPr/>
            <p:nvPr/>
          </p:nvSpPr>
          <p:spPr>
            <a:xfrm>
              <a:off x="72390" y="72390"/>
              <a:ext cx="71811787" cy="20873127"/>
            </a:xfrm>
            <a:custGeom>
              <a:avLst/>
              <a:gdLst/>
              <a:ahLst/>
              <a:cxnLst/>
              <a:rect r="r" b="b" t="t" l="l"/>
              <a:pathLst>
                <a:path h="20873127" w="71811787">
                  <a:moveTo>
                    <a:pt x="0" y="0"/>
                  </a:moveTo>
                  <a:lnTo>
                    <a:pt x="71811787" y="0"/>
                  </a:lnTo>
                  <a:lnTo>
                    <a:pt x="71811787" y="20873127"/>
                  </a:lnTo>
                  <a:lnTo>
                    <a:pt x="0" y="20873127"/>
                  </a:lnTo>
                  <a:lnTo>
                    <a:pt x="0" y="0"/>
                  </a:lnTo>
                  <a:close/>
                </a:path>
              </a:pathLst>
            </a:custGeom>
            <a:solidFill>
              <a:srgbClr val="FFFFFF"/>
            </a:solidFill>
          </p:spPr>
        </p:sp>
        <p:sp>
          <p:nvSpPr>
            <p:cNvPr name="Freeform 4" id="4"/>
            <p:cNvSpPr/>
            <p:nvPr/>
          </p:nvSpPr>
          <p:spPr>
            <a:xfrm>
              <a:off x="0" y="0"/>
              <a:ext cx="71956569" cy="21017906"/>
            </a:xfrm>
            <a:custGeom>
              <a:avLst/>
              <a:gdLst/>
              <a:ahLst/>
              <a:cxnLst/>
              <a:rect r="r" b="b" t="t" l="l"/>
              <a:pathLst>
                <a:path h="21017906" w="71956569">
                  <a:moveTo>
                    <a:pt x="71811790" y="20873127"/>
                  </a:moveTo>
                  <a:lnTo>
                    <a:pt x="71956569" y="20873127"/>
                  </a:lnTo>
                  <a:lnTo>
                    <a:pt x="71956569" y="21017906"/>
                  </a:lnTo>
                  <a:lnTo>
                    <a:pt x="71811790" y="21017906"/>
                  </a:lnTo>
                  <a:lnTo>
                    <a:pt x="71811790" y="20873127"/>
                  </a:lnTo>
                  <a:close/>
                  <a:moveTo>
                    <a:pt x="0" y="144780"/>
                  </a:moveTo>
                  <a:lnTo>
                    <a:pt x="144780" y="144780"/>
                  </a:lnTo>
                  <a:lnTo>
                    <a:pt x="144780" y="20873127"/>
                  </a:lnTo>
                  <a:lnTo>
                    <a:pt x="0" y="20873127"/>
                  </a:lnTo>
                  <a:lnTo>
                    <a:pt x="0" y="144780"/>
                  </a:lnTo>
                  <a:close/>
                  <a:moveTo>
                    <a:pt x="0" y="20873127"/>
                  </a:moveTo>
                  <a:lnTo>
                    <a:pt x="144780" y="20873127"/>
                  </a:lnTo>
                  <a:lnTo>
                    <a:pt x="144780" y="21017906"/>
                  </a:lnTo>
                  <a:lnTo>
                    <a:pt x="0" y="21017906"/>
                  </a:lnTo>
                  <a:lnTo>
                    <a:pt x="0" y="20873127"/>
                  </a:lnTo>
                  <a:close/>
                  <a:moveTo>
                    <a:pt x="71811790" y="144780"/>
                  </a:moveTo>
                  <a:lnTo>
                    <a:pt x="71956569" y="144780"/>
                  </a:lnTo>
                  <a:lnTo>
                    <a:pt x="71956569" y="20873127"/>
                  </a:lnTo>
                  <a:lnTo>
                    <a:pt x="71811790" y="20873127"/>
                  </a:lnTo>
                  <a:lnTo>
                    <a:pt x="71811790" y="144780"/>
                  </a:lnTo>
                  <a:close/>
                  <a:moveTo>
                    <a:pt x="144780" y="20873127"/>
                  </a:moveTo>
                  <a:lnTo>
                    <a:pt x="71811790" y="20873127"/>
                  </a:lnTo>
                  <a:lnTo>
                    <a:pt x="71811790" y="21017906"/>
                  </a:lnTo>
                  <a:lnTo>
                    <a:pt x="144780" y="21017906"/>
                  </a:lnTo>
                  <a:lnTo>
                    <a:pt x="144780" y="20873127"/>
                  </a:lnTo>
                  <a:close/>
                  <a:moveTo>
                    <a:pt x="71811790" y="0"/>
                  </a:moveTo>
                  <a:lnTo>
                    <a:pt x="71956569" y="0"/>
                  </a:lnTo>
                  <a:lnTo>
                    <a:pt x="71956569" y="144780"/>
                  </a:lnTo>
                  <a:lnTo>
                    <a:pt x="71811790" y="144780"/>
                  </a:lnTo>
                  <a:lnTo>
                    <a:pt x="71811790" y="0"/>
                  </a:lnTo>
                  <a:close/>
                  <a:moveTo>
                    <a:pt x="0" y="0"/>
                  </a:moveTo>
                  <a:lnTo>
                    <a:pt x="144780" y="0"/>
                  </a:lnTo>
                  <a:lnTo>
                    <a:pt x="144780" y="144780"/>
                  </a:lnTo>
                  <a:lnTo>
                    <a:pt x="0" y="144780"/>
                  </a:lnTo>
                  <a:lnTo>
                    <a:pt x="0" y="0"/>
                  </a:lnTo>
                  <a:close/>
                  <a:moveTo>
                    <a:pt x="144780" y="0"/>
                  </a:moveTo>
                  <a:lnTo>
                    <a:pt x="71811790" y="0"/>
                  </a:lnTo>
                  <a:lnTo>
                    <a:pt x="71811790" y="144780"/>
                  </a:lnTo>
                  <a:lnTo>
                    <a:pt x="144780" y="144780"/>
                  </a:lnTo>
                  <a:lnTo>
                    <a:pt x="144780" y="0"/>
                  </a:lnTo>
                  <a:close/>
                </a:path>
              </a:pathLst>
            </a:custGeom>
            <a:solidFill>
              <a:srgbClr val="000000"/>
            </a:solidFill>
          </p:spPr>
        </p:sp>
      </p:gr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061056" y="1290655"/>
            <a:ext cx="1525987" cy="1525987"/>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692964" y="4674674"/>
            <a:ext cx="1525987" cy="1525987"/>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168596">
            <a:off x="15313185" y="7031275"/>
            <a:ext cx="1471886" cy="2319591"/>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6368536" y="2816642"/>
            <a:ext cx="862628" cy="862628"/>
          </a:xfrm>
          <a:prstGeom prst="rect">
            <a:avLst/>
          </a:prstGeom>
        </p:spPr>
      </p:pic>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971550" y="6083198"/>
            <a:ext cx="862628" cy="862628"/>
          </a:xfrm>
          <a:prstGeom prst="rect">
            <a:avLst/>
          </a:prstGeom>
        </p:spPr>
      </p:pic>
      <p:pic>
        <p:nvPicPr>
          <p:cNvPr name="Picture 10" id="1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350073" y="8219370"/>
            <a:ext cx="3587854" cy="743664"/>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4297181" y="8346401"/>
            <a:ext cx="489603" cy="489603"/>
          </a:xfrm>
          <a:prstGeom prst="rect">
            <a:avLst/>
          </a:prstGeom>
        </p:spPr>
      </p:pic>
      <p:pic>
        <p:nvPicPr>
          <p:cNvPr name="Picture 12" id="12"/>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555049" y="6222942"/>
            <a:ext cx="489603" cy="489603"/>
          </a:xfrm>
          <a:prstGeom prst="rect">
            <a:avLst/>
          </a:prstGeom>
        </p:spPr>
      </p:pic>
      <p:pic>
        <p:nvPicPr>
          <p:cNvPr name="Picture 13" id="13"/>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402864" y="630785"/>
            <a:ext cx="489603" cy="489603"/>
          </a:xfrm>
          <a:prstGeom prst="rect">
            <a:avLst/>
          </a:prstGeom>
        </p:spPr>
      </p:pic>
      <p:pic>
        <p:nvPicPr>
          <p:cNvPr name="Picture 14" id="1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3989357" y="1028700"/>
            <a:ext cx="489603" cy="489603"/>
          </a:xfrm>
          <a:prstGeom prst="rect">
            <a:avLst/>
          </a:prstGeom>
        </p:spPr>
      </p:pic>
      <p:pic>
        <p:nvPicPr>
          <p:cNvPr name="Picture 15" id="15"/>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8034273" y="292504"/>
            <a:ext cx="2554623" cy="1472392"/>
          </a:xfrm>
          <a:prstGeom prst="rect">
            <a:avLst/>
          </a:prstGeom>
        </p:spPr>
      </p:pic>
      <p:pic>
        <p:nvPicPr>
          <p:cNvPr name="Picture 16" id="16"/>
          <p:cNvPicPr>
            <a:picLocks noChangeAspect="true"/>
          </p:cNvPicPr>
          <p:nvPr/>
        </p:nvPicPr>
        <p:blipFill>
          <a:blip r:embed="rId10"/>
          <a:srcRect l="0" t="0" r="0" b="0"/>
          <a:stretch>
            <a:fillRect/>
          </a:stretch>
        </p:blipFill>
        <p:spPr>
          <a:xfrm flipH="false" flipV="false" rot="0">
            <a:off x="28302" y="3842501"/>
            <a:ext cx="7321771" cy="6206649"/>
          </a:xfrm>
          <a:prstGeom prst="rect">
            <a:avLst/>
          </a:prstGeom>
        </p:spPr>
      </p:pic>
      <p:sp>
        <p:nvSpPr>
          <p:cNvPr name="TextBox 17" id="17"/>
          <p:cNvSpPr txBox="true"/>
          <p:nvPr/>
        </p:nvSpPr>
        <p:spPr>
          <a:xfrm rot="0">
            <a:off x="5405866" y="2136335"/>
            <a:ext cx="7811436" cy="2952519"/>
          </a:xfrm>
          <a:prstGeom prst="rect">
            <a:avLst/>
          </a:prstGeom>
        </p:spPr>
        <p:txBody>
          <a:bodyPr anchor="t" rtlCol="false" tIns="0" lIns="0" bIns="0" rIns="0">
            <a:spAutoFit/>
          </a:bodyPr>
          <a:lstStyle/>
          <a:p>
            <a:pPr algn="ctr">
              <a:lnSpc>
                <a:spcPts val="7839"/>
              </a:lnSpc>
            </a:pPr>
            <a:r>
              <a:rPr lang="en-US" sz="5600">
                <a:solidFill>
                  <a:srgbClr val="004AAD"/>
                </a:solidFill>
                <a:latin typeface="Stenciliqo Extruded Bold"/>
              </a:rPr>
              <a:t>MADDENİN HALLERİ</a:t>
            </a:r>
          </a:p>
          <a:p>
            <a:pPr algn="ctr">
              <a:lnSpc>
                <a:spcPts val="7839"/>
              </a:lnSpc>
            </a:pPr>
            <a:r>
              <a:rPr lang="en-US" sz="5600">
                <a:solidFill>
                  <a:srgbClr val="004AAD"/>
                </a:solidFill>
                <a:latin typeface="Stenciliqo Extruded Bold"/>
              </a:rPr>
              <a:t>VE </a:t>
            </a:r>
          </a:p>
          <a:p>
            <a:pPr algn="ctr">
              <a:lnSpc>
                <a:spcPts val="7839"/>
              </a:lnSpc>
              <a:spcBef>
                <a:spcPct val="0"/>
              </a:spcBef>
            </a:pPr>
            <a:r>
              <a:rPr lang="en-US" sz="5600">
                <a:solidFill>
                  <a:srgbClr val="004AAD"/>
                </a:solidFill>
                <a:latin typeface="Stenciliqo Extruded Bold"/>
              </a:rPr>
              <a:t>ISI ALIŞ VERİŞİ</a:t>
            </a:r>
          </a:p>
        </p:txBody>
      </p:sp>
      <p:grpSp>
        <p:nvGrpSpPr>
          <p:cNvPr name="Group 18" id="18"/>
          <p:cNvGrpSpPr/>
          <p:nvPr/>
        </p:nvGrpSpPr>
        <p:grpSpPr>
          <a:xfrm rot="-2222028">
            <a:off x="10591975" y="1818873"/>
            <a:ext cx="5792885" cy="3318225"/>
            <a:chOff x="0" y="0"/>
            <a:chExt cx="7723847" cy="4424300"/>
          </a:xfrm>
        </p:grpSpPr>
        <p:pic>
          <p:nvPicPr>
            <p:cNvPr name="Picture 19" id="19"/>
            <p:cNvPicPr>
              <a:picLocks noChangeAspect="true"/>
            </p:cNvPicPr>
            <p:nvPr/>
          </p:nvPicPr>
          <p:blipFill>
            <a:blip r:embed="rId11">
              <a:alphaModFix amt="15000"/>
            </a:blip>
            <a:srcRect l="0" t="0" r="0" b="0"/>
            <a:stretch>
              <a:fillRect/>
            </a:stretch>
          </p:blipFill>
          <p:spPr>
            <a:xfrm flipH="false" flipV="false" rot="0">
              <a:off x="1655304" y="0"/>
              <a:ext cx="4413239" cy="4424300"/>
            </a:xfrm>
            <a:prstGeom prst="rect">
              <a:avLst/>
            </a:prstGeom>
          </p:spPr>
        </p:pic>
        <p:grpSp>
          <p:nvGrpSpPr>
            <p:cNvPr name="Group 20" id="20"/>
            <p:cNvGrpSpPr/>
            <p:nvPr/>
          </p:nvGrpSpPr>
          <p:grpSpPr>
            <a:xfrm rot="0">
              <a:off x="0" y="1981833"/>
              <a:ext cx="7723847" cy="615038"/>
              <a:chOff x="0" y="0"/>
              <a:chExt cx="1913890" cy="152400"/>
            </a:xfrm>
          </p:grpSpPr>
          <p:sp>
            <p:nvSpPr>
              <p:cNvPr name="Freeform 21" id="21"/>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2" id="22"/>
            <p:cNvPicPr>
              <a:picLocks noChangeAspect="true"/>
            </p:cNvPicPr>
            <p:nvPr/>
          </p:nvPicPr>
          <p:blipFill>
            <a:blip r:embed="rId12">
              <a:alphaModFix amt="15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63564" y="1244486"/>
              <a:ext cx="7268836" cy="1935328"/>
            </a:xfrm>
            <a:prstGeom prst="rect">
              <a:avLst/>
            </a:prstGeom>
          </p:spPr>
        </p:pic>
        <p:pic>
          <p:nvPicPr>
            <p:cNvPr name="Picture 23" id="23"/>
            <p:cNvPicPr>
              <a:picLocks noChangeAspect="true"/>
            </p:cNvPicPr>
            <p:nvPr/>
          </p:nvPicPr>
          <p:blipFill>
            <a:blip r:embed="rId13">
              <a:alphaModFix amt="15000"/>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3277566" y="3179814"/>
              <a:ext cx="1040831" cy="1040831"/>
            </a:xfrm>
            <a:prstGeom prst="rect">
              <a:avLst/>
            </a:prstGeom>
          </p:spPr>
        </p:pic>
        <p:sp>
          <p:nvSpPr>
            <p:cNvPr name="TextBox 24" id="24"/>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EE34"/>
        </a:solidFill>
      </p:bgPr>
    </p:bg>
    <p:spTree>
      <p:nvGrpSpPr>
        <p:cNvPr id="1" name=""/>
        <p:cNvGrpSpPr/>
        <p:nvPr/>
      </p:nvGrpSpPr>
      <p:grpSpPr>
        <a:xfrm>
          <a:off x="0" y="0"/>
          <a:ext cx="0" cy="0"/>
          <a:chOff x="0" y="0"/>
          <a:chExt cx="0" cy="0"/>
        </a:xfrm>
      </p:grpSpPr>
      <p:grpSp>
        <p:nvGrpSpPr>
          <p:cNvPr name="Group 2" id="2"/>
          <p:cNvGrpSpPr/>
          <p:nvPr/>
        </p:nvGrpSpPr>
        <p:grpSpPr>
          <a:xfrm rot="0">
            <a:off x="1958281" y="916025"/>
            <a:ext cx="15780140" cy="9370975"/>
            <a:chOff x="0" y="0"/>
            <a:chExt cx="118098363" cy="70132257"/>
          </a:xfrm>
        </p:grpSpPr>
        <p:sp>
          <p:nvSpPr>
            <p:cNvPr name="Freeform 3" id="3"/>
            <p:cNvSpPr/>
            <p:nvPr/>
          </p:nvSpPr>
          <p:spPr>
            <a:xfrm>
              <a:off x="72390" y="72390"/>
              <a:ext cx="117953584" cy="69987476"/>
            </a:xfrm>
            <a:custGeom>
              <a:avLst/>
              <a:gdLst/>
              <a:ahLst/>
              <a:cxnLst/>
              <a:rect r="r" b="b" t="t" l="l"/>
              <a:pathLst>
                <a:path h="69987476" w="117953584">
                  <a:moveTo>
                    <a:pt x="0" y="0"/>
                  </a:moveTo>
                  <a:lnTo>
                    <a:pt x="117953584" y="0"/>
                  </a:lnTo>
                  <a:lnTo>
                    <a:pt x="117953584" y="69987476"/>
                  </a:lnTo>
                  <a:lnTo>
                    <a:pt x="0" y="69987476"/>
                  </a:lnTo>
                  <a:lnTo>
                    <a:pt x="0" y="0"/>
                  </a:lnTo>
                  <a:close/>
                </a:path>
              </a:pathLst>
            </a:custGeom>
            <a:solidFill>
              <a:srgbClr val="FECDDC"/>
            </a:solidFill>
          </p:spPr>
        </p:sp>
        <p:sp>
          <p:nvSpPr>
            <p:cNvPr name="Freeform 4" id="4"/>
            <p:cNvSpPr/>
            <p:nvPr/>
          </p:nvSpPr>
          <p:spPr>
            <a:xfrm>
              <a:off x="0" y="0"/>
              <a:ext cx="118098367" cy="70132259"/>
            </a:xfrm>
            <a:custGeom>
              <a:avLst/>
              <a:gdLst/>
              <a:ahLst/>
              <a:cxnLst/>
              <a:rect r="r" b="b" t="t" l="l"/>
              <a:pathLst>
                <a:path h="70132259" w="118098367">
                  <a:moveTo>
                    <a:pt x="117953582" y="69987480"/>
                  </a:moveTo>
                  <a:lnTo>
                    <a:pt x="118098367" y="69987480"/>
                  </a:lnTo>
                  <a:lnTo>
                    <a:pt x="118098367" y="70132259"/>
                  </a:lnTo>
                  <a:lnTo>
                    <a:pt x="117953582" y="70132259"/>
                  </a:lnTo>
                  <a:lnTo>
                    <a:pt x="117953582" y="69987480"/>
                  </a:lnTo>
                  <a:close/>
                  <a:moveTo>
                    <a:pt x="0" y="144780"/>
                  </a:moveTo>
                  <a:lnTo>
                    <a:pt x="144780" y="144780"/>
                  </a:lnTo>
                  <a:lnTo>
                    <a:pt x="144780" y="69987480"/>
                  </a:lnTo>
                  <a:lnTo>
                    <a:pt x="0" y="69987480"/>
                  </a:lnTo>
                  <a:lnTo>
                    <a:pt x="0" y="144780"/>
                  </a:lnTo>
                  <a:close/>
                  <a:moveTo>
                    <a:pt x="0" y="69987480"/>
                  </a:moveTo>
                  <a:lnTo>
                    <a:pt x="144780" y="69987480"/>
                  </a:lnTo>
                  <a:lnTo>
                    <a:pt x="144780" y="70132259"/>
                  </a:lnTo>
                  <a:lnTo>
                    <a:pt x="0" y="70132259"/>
                  </a:lnTo>
                  <a:lnTo>
                    <a:pt x="0" y="69987480"/>
                  </a:lnTo>
                  <a:close/>
                  <a:moveTo>
                    <a:pt x="117953582" y="144780"/>
                  </a:moveTo>
                  <a:lnTo>
                    <a:pt x="118098367" y="144780"/>
                  </a:lnTo>
                  <a:lnTo>
                    <a:pt x="118098367" y="69987480"/>
                  </a:lnTo>
                  <a:lnTo>
                    <a:pt x="117953582" y="69987480"/>
                  </a:lnTo>
                  <a:lnTo>
                    <a:pt x="117953582" y="144780"/>
                  </a:lnTo>
                  <a:close/>
                  <a:moveTo>
                    <a:pt x="144780" y="69987480"/>
                  </a:moveTo>
                  <a:lnTo>
                    <a:pt x="117953582" y="69987480"/>
                  </a:lnTo>
                  <a:lnTo>
                    <a:pt x="117953582" y="70132259"/>
                  </a:lnTo>
                  <a:lnTo>
                    <a:pt x="144780" y="70132259"/>
                  </a:lnTo>
                  <a:lnTo>
                    <a:pt x="144780" y="69987480"/>
                  </a:lnTo>
                  <a:close/>
                  <a:moveTo>
                    <a:pt x="117953582" y="0"/>
                  </a:moveTo>
                  <a:lnTo>
                    <a:pt x="118098367" y="0"/>
                  </a:lnTo>
                  <a:lnTo>
                    <a:pt x="118098367" y="144780"/>
                  </a:lnTo>
                  <a:lnTo>
                    <a:pt x="117953582" y="144780"/>
                  </a:lnTo>
                  <a:lnTo>
                    <a:pt x="117953582" y="0"/>
                  </a:lnTo>
                  <a:close/>
                  <a:moveTo>
                    <a:pt x="0" y="0"/>
                  </a:moveTo>
                  <a:lnTo>
                    <a:pt x="144780" y="0"/>
                  </a:lnTo>
                  <a:lnTo>
                    <a:pt x="144780" y="144780"/>
                  </a:lnTo>
                  <a:lnTo>
                    <a:pt x="0" y="144780"/>
                  </a:lnTo>
                  <a:lnTo>
                    <a:pt x="0" y="0"/>
                  </a:lnTo>
                  <a:close/>
                  <a:moveTo>
                    <a:pt x="144780" y="0"/>
                  </a:moveTo>
                  <a:lnTo>
                    <a:pt x="117953582" y="0"/>
                  </a:lnTo>
                  <a:lnTo>
                    <a:pt x="117953582" y="144780"/>
                  </a:lnTo>
                  <a:lnTo>
                    <a:pt x="144780" y="144780"/>
                  </a:lnTo>
                  <a:lnTo>
                    <a:pt x="144780" y="0"/>
                  </a:ln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5012322" y="1272960"/>
            <a:ext cx="3786516" cy="3641940"/>
          </a:xfrm>
          <a:prstGeom prst="rect">
            <a:avLst/>
          </a:prstGeom>
        </p:spPr>
      </p:pic>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8793718">
            <a:off x="16644250" y="8530515"/>
            <a:ext cx="2188342" cy="1630836"/>
          </a:xfrm>
          <a:prstGeom prst="rect">
            <a:avLst/>
          </a:prstGeom>
        </p:spPr>
      </p:pic>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9747362">
            <a:off x="494719" y="-334011"/>
            <a:ext cx="2188342" cy="1630836"/>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4509637">
            <a:off x="-20483" y="8108782"/>
            <a:ext cx="1923721" cy="3005814"/>
          </a:xfrm>
          <a:prstGeom prst="rect">
            <a:avLst/>
          </a:prstGeom>
        </p:spPr>
      </p:pic>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76060" y="2214290"/>
            <a:ext cx="1364441" cy="1364441"/>
          </a:xfrm>
          <a:prstGeom prst="rect">
            <a:avLst/>
          </a:prstGeom>
        </p:spPr>
      </p:pic>
      <p:pic>
        <p:nvPicPr>
          <p:cNvPr name="Picture 10" id="10"/>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955507" y="916025"/>
            <a:ext cx="1364441" cy="1364441"/>
          </a:xfrm>
          <a:prstGeom prst="rect">
            <a:avLst/>
          </a:prstGeom>
        </p:spPr>
      </p:pic>
      <p:pic>
        <p:nvPicPr>
          <p:cNvPr name="Picture 11" id="11"/>
          <p:cNvPicPr>
            <a:picLocks noChangeAspect="true"/>
          </p:cNvPicPr>
          <p:nvPr/>
        </p:nvPicPr>
        <p:blipFill>
          <a:blip r:embed="rId6"/>
          <a:srcRect l="0" t="0" r="1233" b="5828"/>
          <a:stretch>
            <a:fillRect/>
          </a:stretch>
        </p:blipFill>
        <p:spPr>
          <a:xfrm flipH="false" flipV="false" rot="0">
            <a:off x="4362403" y="1008641"/>
            <a:ext cx="10275325" cy="4170578"/>
          </a:xfrm>
          <a:prstGeom prst="rect">
            <a:avLst/>
          </a:prstGeom>
        </p:spPr>
      </p:pic>
      <p:sp>
        <p:nvSpPr>
          <p:cNvPr name="TextBox 12" id="12"/>
          <p:cNvSpPr txBox="true"/>
          <p:nvPr/>
        </p:nvSpPr>
        <p:spPr>
          <a:xfrm rot="0">
            <a:off x="2263081" y="5076825"/>
            <a:ext cx="14642500" cy="4760133"/>
          </a:xfrm>
          <a:prstGeom prst="rect">
            <a:avLst/>
          </a:prstGeom>
        </p:spPr>
        <p:txBody>
          <a:bodyPr anchor="t" rtlCol="false" tIns="0" lIns="0" bIns="0" rIns="0">
            <a:spAutoFit/>
          </a:bodyPr>
          <a:lstStyle/>
          <a:p>
            <a:pPr algn="just">
              <a:lnSpc>
                <a:spcPts val="4759"/>
              </a:lnSpc>
            </a:pPr>
            <a:r>
              <a:rPr lang="en-US" sz="3400">
                <a:solidFill>
                  <a:srgbClr val="000000"/>
                </a:solidFill>
                <a:latin typeface="Adigiana Toybox"/>
              </a:rPr>
              <a:t>Maddenin fiziksel halleri arasında geçişler vardır.</a:t>
            </a:r>
          </a:p>
          <a:p>
            <a:pPr algn="just">
              <a:lnSpc>
                <a:spcPts val="4759"/>
              </a:lnSpc>
            </a:pPr>
            <a:r>
              <a:rPr lang="en-US" sz="3399">
                <a:solidFill>
                  <a:srgbClr val="000000"/>
                </a:solidFill>
                <a:latin typeface="Adigiana Toybox"/>
              </a:rPr>
              <a:t>Hal değişimi madde tanecikleri arasındaki çekim kuvvetinin artması veya azalması sonucunda meydana gelir. Çekim kuvveti artan tanecikler birbirine yaklaşırken,azalan tanecikler birbirinden uzaklaşır.</a:t>
            </a:r>
          </a:p>
          <a:p>
            <a:pPr algn="just">
              <a:lnSpc>
                <a:spcPts val="4759"/>
              </a:lnSpc>
            </a:pPr>
            <a:r>
              <a:rPr lang="en-US" sz="3399">
                <a:solidFill>
                  <a:srgbClr val="000000"/>
                </a:solidFill>
                <a:latin typeface="Adigiana Toybox"/>
              </a:rPr>
              <a:t>Maddelerin birbirine yakınlaşmasını veya uzaklaşmasını sağlayan faktör ısı enerjisidir. </a:t>
            </a:r>
          </a:p>
          <a:p>
            <a:pPr algn="just">
              <a:lnSpc>
                <a:spcPts val="4759"/>
              </a:lnSpc>
            </a:pPr>
            <a:r>
              <a:rPr lang="en-US" sz="3399">
                <a:solidFill>
                  <a:srgbClr val="000000"/>
                </a:solidFill>
                <a:latin typeface="Adigiana Toybox"/>
              </a:rPr>
              <a:t>Isı maddenin hal değişim sürecini başlatan faktördür.</a:t>
            </a:r>
          </a:p>
          <a:p>
            <a:pPr algn="just">
              <a:lnSpc>
                <a:spcPts val="4759"/>
              </a:lnSpc>
            </a:pPr>
            <a:r>
              <a:rPr lang="en-US" sz="3399">
                <a:solidFill>
                  <a:srgbClr val="000000"/>
                </a:solidFill>
                <a:latin typeface="Adigiana Toybox"/>
              </a:rPr>
              <a:t>Maddelerin hal değişimi ısı alış verişi sonucunda olur</a:t>
            </a:r>
          </a:p>
        </p:txBody>
      </p:sp>
      <p:grpSp>
        <p:nvGrpSpPr>
          <p:cNvPr name="Group 13" id="13"/>
          <p:cNvGrpSpPr/>
          <p:nvPr/>
        </p:nvGrpSpPr>
        <p:grpSpPr>
          <a:xfrm rot="-2222028">
            <a:off x="6247558" y="3942400"/>
            <a:ext cx="5792885" cy="3318225"/>
            <a:chOff x="0" y="0"/>
            <a:chExt cx="7723847" cy="4424300"/>
          </a:xfrm>
        </p:grpSpPr>
        <p:pic>
          <p:nvPicPr>
            <p:cNvPr name="Picture 14" id="14"/>
            <p:cNvPicPr>
              <a:picLocks noChangeAspect="true"/>
            </p:cNvPicPr>
            <p:nvPr/>
          </p:nvPicPr>
          <p:blipFill>
            <a:blip r:embed="rId7">
              <a:alphaModFix amt="15000"/>
            </a:blip>
            <a:srcRect l="0" t="0" r="0" b="0"/>
            <a:stretch>
              <a:fillRect/>
            </a:stretch>
          </p:blipFill>
          <p:spPr>
            <a:xfrm flipH="false" flipV="false" rot="0">
              <a:off x="1655304" y="0"/>
              <a:ext cx="4413239" cy="4424300"/>
            </a:xfrm>
            <a:prstGeom prst="rect">
              <a:avLst/>
            </a:prstGeom>
          </p:spPr>
        </p:pic>
        <p:grpSp>
          <p:nvGrpSpPr>
            <p:cNvPr name="Group 15" id="15"/>
            <p:cNvGrpSpPr/>
            <p:nvPr/>
          </p:nvGrpSpPr>
          <p:grpSpPr>
            <a:xfrm rot="0">
              <a:off x="0" y="1981833"/>
              <a:ext cx="7723847" cy="615038"/>
              <a:chOff x="0" y="0"/>
              <a:chExt cx="1913890" cy="152400"/>
            </a:xfrm>
          </p:grpSpPr>
          <p:sp>
            <p:nvSpPr>
              <p:cNvPr name="Freeform 16" id="16"/>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17" id="17"/>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3564" y="1244486"/>
              <a:ext cx="7268836" cy="1935328"/>
            </a:xfrm>
            <a:prstGeom prst="rect">
              <a:avLst/>
            </a:prstGeom>
          </p:spPr>
        </p:pic>
        <p:pic>
          <p:nvPicPr>
            <p:cNvPr name="Picture 18" id="18"/>
            <p:cNvPicPr>
              <a:picLocks noChangeAspect="true"/>
            </p:cNvPicPr>
            <p:nvPr/>
          </p:nvPicPr>
          <p:blipFill>
            <a:blip r:embed="rId9">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3277566" y="3179814"/>
              <a:ext cx="1040831" cy="1040831"/>
            </a:xfrm>
            <a:prstGeom prst="rect">
              <a:avLst/>
            </a:prstGeom>
          </p:spPr>
        </p:pic>
        <p:sp>
          <p:nvSpPr>
            <p:cNvPr name="TextBox 19" id="19"/>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C5C5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6175887" y="1341055"/>
            <a:ext cx="4114176" cy="4114176"/>
          </a:xfrm>
          <a:prstGeom prst="rect">
            <a:avLst/>
          </a:prstGeom>
        </p:spPr>
      </p:pic>
      <p:grpSp>
        <p:nvGrpSpPr>
          <p:cNvPr name="Group 3" id="3"/>
          <p:cNvGrpSpPr/>
          <p:nvPr/>
        </p:nvGrpSpPr>
        <p:grpSpPr>
          <a:xfrm rot="0">
            <a:off x="7161403" y="6250909"/>
            <a:ext cx="9618942" cy="3360781"/>
            <a:chOff x="0" y="0"/>
            <a:chExt cx="51582343" cy="18022453"/>
          </a:xfrm>
        </p:grpSpPr>
        <p:sp>
          <p:nvSpPr>
            <p:cNvPr name="Freeform 4" id="4"/>
            <p:cNvSpPr/>
            <p:nvPr/>
          </p:nvSpPr>
          <p:spPr>
            <a:xfrm>
              <a:off x="72390" y="72390"/>
              <a:ext cx="51437564" cy="17877674"/>
            </a:xfrm>
            <a:custGeom>
              <a:avLst/>
              <a:gdLst/>
              <a:ahLst/>
              <a:cxnLst/>
              <a:rect r="r" b="b" t="t" l="l"/>
              <a:pathLst>
                <a:path h="17877674" w="51437564">
                  <a:moveTo>
                    <a:pt x="0" y="0"/>
                  </a:moveTo>
                  <a:lnTo>
                    <a:pt x="51437564" y="0"/>
                  </a:lnTo>
                  <a:lnTo>
                    <a:pt x="51437564" y="17877674"/>
                  </a:lnTo>
                  <a:lnTo>
                    <a:pt x="0" y="17877674"/>
                  </a:lnTo>
                  <a:lnTo>
                    <a:pt x="0" y="0"/>
                  </a:lnTo>
                  <a:close/>
                </a:path>
              </a:pathLst>
            </a:custGeom>
            <a:solidFill>
              <a:srgbClr val="FFFFFF"/>
            </a:solidFill>
          </p:spPr>
        </p:sp>
        <p:sp>
          <p:nvSpPr>
            <p:cNvPr name="Freeform 5" id="5"/>
            <p:cNvSpPr/>
            <p:nvPr/>
          </p:nvSpPr>
          <p:spPr>
            <a:xfrm>
              <a:off x="0" y="0"/>
              <a:ext cx="51582343" cy="18022453"/>
            </a:xfrm>
            <a:custGeom>
              <a:avLst/>
              <a:gdLst/>
              <a:ahLst/>
              <a:cxnLst/>
              <a:rect r="r" b="b" t="t" l="l"/>
              <a:pathLst>
                <a:path h="18022453" w="51582343">
                  <a:moveTo>
                    <a:pt x="51437564" y="17877673"/>
                  </a:moveTo>
                  <a:lnTo>
                    <a:pt x="51582343" y="17877673"/>
                  </a:lnTo>
                  <a:lnTo>
                    <a:pt x="51582343" y="18022453"/>
                  </a:lnTo>
                  <a:lnTo>
                    <a:pt x="51437561" y="18022453"/>
                  </a:lnTo>
                  <a:lnTo>
                    <a:pt x="51437561" y="17877673"/>
                  </a:lnTo>
                  <a:close/>
                  <a:moveTo>
                    <a:pt x="0" y="144780"/>
                  </a:moveTo>
                  <a:lnTo>
                    <a:pt x="144780" y="144780"/>
                  </a:lnTo>
                  <a:lnTo>
                    <a:pt x="144780" y="17877673"/>
                  </a:lnTo>
                  <a:lnTo>
                    <a:pt x="0" y="17877673"/>
                  </a:lnTo>
                  <a:lnTo>
                    <a:pt x="0" y="144780"/>
                  </a:lnTo>
                  <a:close/>
                  <a:moveTo>
                    <a:pt x="0" y="17877673"/>
                  </a:moveTo>
                  <a:lnTo>
                    <a:pt x="144780" y="17877673"/>
                  </a:lnTo>
                  <a:lnTo>
                    <a:pt x="144780" y="18022453"/>
                  </a:lnTo>
                  <a:lnTo>
                    <a:pt x="0" y="18022453"/>
                  </a:lnTo>
                  <a:lnTo>
                    <a:pt x="0" y="17877673"/>
                  </a:lnTo>
                  <a:close/>
                  <a:moveTo>
                    <a:pt x="51437564" y="144780"/>
                  </a:moveTo>
                  <a:lnTo>
                    <a:pt x="51582343" y="144780"/>
                  </a:lnTo>
                  <a:lnTo>
                    <a:pt x="51582343" y="17877673"/>
                  </a:lnTo>
                  <a:lnTo>
                    <a:pt x="51437561" y="17877673"/>
                  </a:lnTo>
                  <a:lnTo>
                    <a:pt x="51437561" y="144780"/>
                  </a:lnTo>
                  <a:close/>
                  <a:moveTo>
                    <a:pt x="144780" y="17877673"/>
                  </a:moveTo>
                  <a:lnTo>
                    <a:pt x="51437564" y="17877673"/>
                  </a:lnTo>
                  <a:lnTo>
                    <a:pt x="51437564" y="18022453"/>
                  </a:lnTo>
                  <a:lnTo>
                    <a:pt x="144780" y="18022453"/>
                  </a:lnTo>
                  <a:lnTo>
                    <a:pt x="144780" y="17877673"/>
                  </a:lnTo>
                  <a:close/>
                  <a:moveTo>
                    <a:pt x="51437564" y="0"/>
                  </a:moveTo>
                  <a:lnTo>
                    <a:pt x="51582343" y="0"/>
                  </a:lnTo>
                  <a:lnTo>
                    <a:pt x="51582343" y="144780"/>
                  </a:lnTo>
                  <a:lnTo>
                    <a:pt x="51437561" y="144780"/>
                  </a:lnTo>
                  <a:lnTo>
                    <a:pt x="51437561" y="0"/>
                  </a:lnTo>
                  <a:close/>
                  <a:moveTo>
                    <a:pt x="0" y="0"/>
                  </a:moveTo>
                  <a:lnTo>
                    <a:pt x="144780" y="0"/>
                  </a:lnTo>
                  <a:lnTo>
                    <a:pt x="144780" y="144780"/>
                  </a:lnTo>
                  <a:lnTo>
                    <a:pt x="0" y="144780"/>
                  </a:lnTo>
                  <a:lnTo>
                    <a:pt x="0" y="0"/>
                  </a:lnTo>
                  <a:close/>
                  <a:moveTo>
                    <a:pt x="144780" y="0"/>
                  </a:moveTo>
                  <a:lnTo>
                    <a:pt x="51437564" y="0"/>
                  </a:lnTo>
                  <a:lnTo>
                    <a:pt x="51437564" y="144780"/>
                  </a:lnTo>
                  <a:lnTo>
                    <a:pt x="144780" y="144780"/>
                  </a:lnTo>
                  <a:lnTo>
                    <a:pt x="144780" y="0"/>
                  </a:lnTo>
                  <a:close/>
                </a:path>
              </a:pathLst>
            </a:custGeom>
            <a:solidFill>
              <a:srgbClr val="000000"/>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272816" y="8237510"/>
            <a:ext cx="1015059" cy="1015059"/>
          </a:xfrm>
          <a:prstGeom prst="rect">
            <a:avLst/>
          </a:prstGeom>
        </p:spPr>
      </p:pic>
      <p:grpSp>
        <p:nvGrpSpPr>
          <p:cNvPr name="Group 7" id="7"/>
          <p:cNvGrpSpPr/>
          <p:nvPr/>
        </p:nvGrpSpPr>
        <p:grpSpPr>
          <a:xfrm rot="0">
            <a:off x="1028700" y="1900320"/>
            <a:ext cx="7292958" cy="7711369"/>
            <a:chOff x="0" y="0"/>
            <a:chExt cx="35822400" cy="37877601"/>
          </a:xfrm>
        </p:grpSpPr>
        <p:sp>
          <p:nvSpPr>
            <p:cNvPr name="Freeform 8" id="8"/>
            <p:cNvSpPr/>
            <p:nvPr/>
          </p:nvSpPr>
          <p:spPr>
            <a:xfrm>
              <a:off x="72390" y="72390"/>
              <a:ext cx="35677620" cy="37732822"/>
            </a:xfrm>
            <a:custGeom>
              <a:avLst/>
              <a:gdLst/>
              <a:ahLst/>
              <a:cxnLst/>
              <a:rect r="r" b="b" t="t" l="l"/>
              <a:pathLst>
                <a:path h="37732822" w="35677620">
                  <a:moveTo>
                    <a:pt x="0" y="0"/>
                  </a:moveTo>
                  <a:lnTo>
                    <a:pt x="35677620" y="0"/>
                  </a:lnTo>
                  <a:lnTo>
                    <a:pt x="35677620" y="37732822"/>
                  </a:lnTo>
                  <a:lnTo>
                    <a:pt x="0" y="37732822"/>
                  </a:lnTo>
                  <a:lnTo>
                    <a:pt x="0" y="0"/>
                  </a:lnTo>
                  <a:close/>
                </a:path>
              </a:pathLst>
            </a:custGeom>
            <a:solidFill>
              <a:srgbClr val="428EF1"/>
            </a:solidFill>
          </p:spPr>
        </p:sp>
        <p:sp>
          <p:nvSpPr>
            <p:cNvPr name="Freeform 9" id="9"/>
            <p:cNvSpPr/>
            <p:nvPr/>
          </p:nvSpPr>
          <p:spPr>
            <a:xfrm>
              <a:off x="0" y="0"/>
              <a:ext cx="35822399" cy="37877601"/>
            </a:xfrm>
            <a:custGeom>
              <a:avLst/>
              <a:gdLst/>
              <a:ahLst/>
              <a:cxnLst/>
              <a:rect r="r" b="b" t="t" l="l"/>
              <a:pathLst>
                <a:path h="37877601" w="35822399">
                  <a:moveTo>
                    <a:pt x="35677621" y="37732819"/>
                  </a:moveTo>
                  <a:lnTo>
                    <a:pt x="35822399" y="37732819"/>
                  </a:lnTo>
                  <a:lnTo>
                    <a:pt x="35822399" y="37877601"/>
                  </a:lnTo>
                  <a:lnTo>
                    <a:pt x="35677621" y="37877601"/>
                  </a:lnTo>
                  <a:lnTo>
                    <a:pt x="35677621" y="37732819"/>
                  </a:lnTo>
                  <a:close/>
                  <a:moveTo>
                    <a:pt x="0" y="144780"/>
                  </a:moveTo>
                  <a:lnTo>
                    <a:pt x="144780" y="144780"/>
                  </a:lnTo>
                  <a:lnTo>
                    <a:pt x="144780" y="37732819"/>
                  </a:lnTo>
                  <a:lnTo>
                    <a:pt x="0" y="37732819"/>
                  </a:lnTo>
                  <a:lnTo>
                    <a:pt x="0" y="144780"/>
                  </a:lnTo>
                  <a:close/>
                  <a:moveTo>
                    <a:pt x="0" y="37732819"/>
                  </a:moveTo>
                  <a:lnTo>
                    <a:pt x="144780" y="37732819"/>
                  </a:lnTo>
                  <a:lnTo>
                    <a:pt x="144780" y="37877601"/>
                  </a:lnTo>
                  <a:lnTo>
                    <a:pt x="0" y="37877601"/>
                  </a:lnTo>
                  <a:lnTo>
                    <a:pt x="0" y="37732819"/>
                  </a:lnTo>
                  <a:close/>
                  <a:moveTo>
                    <a:pt x="35677621" y="144780"/>
                  </a:moveTo>
                  <a:lnTo>
                    <a:pt x="35822399" y="144780"/>
                  </a:lnTo>
                  <a:lnTo>
                    <a:pt x="35822399" y="37732819"/>
                  </a:lnTo>
                  <a:lnTo>
                    <a:pt x="35677621" y="37732819"/>
                  </a:lnTo>
                  <a:lnTo>
                    <a:pt x="35677621" y="144780"/>
                  </a:lnTo>
                  <a:close/>
                  <a:moveTo>
                    <a:pt x="144780" y="37732819"/>
                  </a:moveTo>
                  <a:lnTo>
                    <a:pt x="35677621" y="37732819"/>
                  </a:lnTo>
                  <a:lnTo>
                    <a:pt x="35677621" y="37877601"/>
                  </a:lnTo>
                  <a:lnTo>
                    <a:pt x="144780" y="37877601"/>
                  </a:lnTo>
                  <a:lnTo>
                    <a:pt x="144780" y="37732819"/>
                  </a:lnTo>
                  <a:close/>
                  <a:moveTo>
                    <a:pt x="35677621" y="0"/>
                  </a:moveTo>
                  <a:lnTo>
                    <a:pt x="35822399" y="0"/>
                  </a:lnTo>
                  <a:lnTo>
                    <a:pt x="35822399" y="144780"/>
                  </a:lnTo>
                  <a:lnTo>
                    <a:pt x="35677621" y="144780"/>
                  </a:lnTo>
                  <a:lnTo>
                    <a:pt x="35677621" y="0"/>
                  </a:lnTo>
                  <a:close/>
                  <a:moveTo>
                    <a:pt x="0" y="0"/>
                  </a:moveTo>
                  <a:lnTo>
                    <a:pt x="144780" y="0"/>
                  </a:lnTo>
                  <a:lnTo>
                    <a:pt x="144780" y="144780"/>
                  </a:lnTo>
                  <a:lnTo>
                    <a:pt x="0" y="144780"/>
                  </a:lnTo>
                  <a:lnTo>
                    <a:pt x="0" y="0"/>
                  </a:lnTo>
                  <a:close/>
                  <a:moveTo>
                    <a:pt x="144780" y="0"/>
                  </a:moveTo>
                  <a:lnTo>
                    <a:pt x="35677621" y="0"/>
                  </a:lnTo>
                  <a:lnTo>
                    <a:pt x="35677621" y="144780"/>
                  </a:lnTo>
                  <a:lnTo>
                    <a:pt x="144780" y="144780"/>
                  </a:lnTo>
                  <a:lnTo>
                    <a:pt x="144780" y="0"/>
                  </a:lnTo>
                  <a:close/>
                </a:path>
              </a:pathLst>
            </a:custGeom>
            <a:solidFill>
              <a:srgbClr val="000000"/>
            </a:solidFill>
          </p:spPr>
        </p:sp>
      </p:grpSp>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6260" y="936540"/>
            <a:ext cx="2798623" cy="2045539"/>
          </a:xfrm>
          <a:prstGeom prst="rect">
            <a:avLst/>
          </a:prstGeom>
        </p:spPr>
      </p:pic>
      <p:pic>
        <p:nvPicPr>
          <p:cNvPr name="Picture 11" id="11"/>
          <p:cNvPicPr>
            <a:picLocks noChangeAspect="true"/>
          </p:cNvPicPr>
          <p:nvPr/>
        </p:nvPicPr>
        <p:blipFill>
          <a:blip r:embed="rId5"/>
          <a:srcRect l="0" t="0" r="0" b="0"/>
          <a:stretch>
            <a:fillRect/>
          </a:stretch>
        </p:blipFill>
        <p:spPr>
          <a:xfrm flipH="false" flipV="false" rot="0">
            <a:off x="8321658" y="6250909"/>
            <a:ext cx="7298432" cy="2916709"/>
          </a:xfrm>
          <a:prstGeom prst="rect">
            <a:avLst/>
          </a:prstGeom>
        </p:spPr>
      </p:pic>
      <p:sp>
        <p:nvSpPr>
          <p:cNvPr name="TextBox 12" id="12"/>
          <p:cNvSpPr txBox="true"/>
          <p:nvPr/>
        </p:nvSpPr>
        <p:spPr>
          <a:xfrm rot="0">
            <a:off x="1326478" y="2433073"/>
            <a:ext cx="6697403" cy="7188142"/>
          </a:xfrm>
          <a:prstGeom prst="rect">
            <a:avLst/>
          </a:prstGeom>
        </p:spPr>
        <p:txBody>
          <a:bodyPr anchor="t" rtlCol="false" tIns="0" lIns="0" bIns="0" rIns="0">
            <a:spAutoFit/>
          </a:bodyPr>
          <a:lstStyle/>
          <a:p>
            <a:pPr algn="ctr">
              <a:lnSpc>
                <a:spcPts val="4759"/>
              </a:lnSpc>
            </a:pPr>
            <a:r>
              <a:rPr lang="en-US" sz="3400">
                <a:solidFill>
                  <a:srgbClr val="000000"/>
                </a:solidFill>
                <a:latin typeface="Abibas Bold"/>
              </a:rPr>
              <a:t>Erime , buharlaşma ve süblimleşme olaylarında </a:t>
            </a:r>
          </a:p>
          <a:p>
            <a:pPr algn="ctr">
              <a:lnSpc>
                <a:spcPts val="4759"/>
              </a:lnSpc>
            </a:pPr>
            <a:r>
              <a:rPr lang="en-US" sz="3399">
                <a:solidFill>
                  <a:srgbClr val="000000"/>
                </a:solidFill>
                <a:latin typeface="Abibas"/>
              </a:rPr>
              <a:t>Madde ısı alır</a:t>
            </a:r>
          </a:p>
          <a:p>
            <a:pPr algn="ctr">
              <a:lnSpc>
                <a:spcPts val="4759"/>
              </a:lnSpc>
            </a:pPr>
            <a:r>
              <a:rPr lang="en-US" sz="3399">
                <a:solidFill>
                  <a:srgbClr val="000000"/>
                </a:solidFill>
                <a:latin typeface="Abibas"/>
              </a:rPr>
              <a:t>Tanecikleri hızlanır </a:t>
            </a:r>
          </a:p>
          <a:p>
            <a:pPr algn="ctr">
              <a:lnSpc>
                <a:spcPts val="4759"/>
              </a:lnSpc>
            </a:pPr>
            <a:r>
              <a:rPr lang="en-US" sz="3399">
                <a:solidFill>
                  <a:srgbClr val="000000"/>
                </a:solidFill>
                <a:latin typeface="Abibas"/>
              </a:rPr>
              <a:t>Tanecikler arası çekim kuvveti azalır</a:t>
            </a:r>
          </a:p>
          <a:p>
            <a:pPr algn="ctr">
              <a:lnSpc>
                <a:spcPts val="4759"/>
              </a:lnSpc>
            </a:pPr>
          </a:p>
          <a:p>
            <a:pPr algn="ctr">
              <a:lnSpc>
                <a:spcPts val="4759"/>
              </a:lnSpc>
            </a:pPr>
            <a:r>
              <a:rPr lang="en-US" sz="3399">
                <a:solidFill>
                  <a:srgbClr val="000000"/>
                </a:solidFill>
                <a:latin typeface="Abibas Bold"/>
              </a:rPr>
              <a:t>Donma yoğuşma ve kırağılaşma olaylarında</a:t>
            </a:r>
          </a:p>
          <a:p>
            <a:pPr algn="ctr">
              <a:lnSpc>
                <a:spcPts val="4759"/>
              </a:lnSpc>
            </a:pPr>
            <a:r>
              <a:rPr lang="en-US" sz="3399">
                <a:solidFill>
                  <a:srgbClr val="000000"/>
                </a:solidFill>
                <a:latin typeface="Abibas"/>
              </a:rPr>
              <a:t>Madde dışarıya ısı verir</a:t>
            </a:r>
          </a:p>
          <a:p>
            <a:pPr algn="ctr">
              <a:lnSpc>
                <a:spcPts val="4759"/>
              </a:lnSpc>
            </a:pPr>
            <a:r>
              <a:rPr lang="en-US" sz="3399">
                <a:solidFill>
                  <a:srgbClr val="000000"/>
                </a:solidFill>
                <a:latin typeface="Abibas"/>
              </a:rPr>
              <a:t>Tanecik hareketliliği azalır</a:t>
            </a:r>
          </a:p>
          <a:p>
            <a:pPr algn="ctr">
              <a:lnSpc>
                <a:spcPts val="4759"/>
              </a:lnSpc>
            </a:pPr>
            <a:r>
              <a:rPr lang="en-US" sz="3399">
                <a:solidFill>
                  <a:srgbClr val="000000"/>
                </a:solidFill>
                <a:latin typeface="Abibas"/>
              </a:rPr>
              <a:t>Tanecikler arası çekim kuvveti artar</a:t>
            </a:r>
          </a:p>
          <a:p>
            <a:pPr algn="ctr">
              <a:lnSpc>
                <a:spcPts val="4759"/>
              </a:lnSpc>
            </a:pPr>
          </a:p>
        </p:txBody>
      </p:sp>
      <p:grpSp>
        <p:nvGrpSpPr>
          <p:cNvPr name="Group 13" id="13"/>
          <p:cNvGrpSpPr/>
          <p:nvPr/>
        </p:nvGrpSpPr>
        <p:grpSpPr>
          <a:xfrm rot="-2222028">
            <a:off x="6247558" y="3484388"/>
            <a:ext cx="5792885" cy="3318225"/>
            <a:chOff x="0" y="0"/>
            <a:chExt cx="7723847" cy="4424300"/>
          </a:xfrm>
        </p:grpSpPr>
        <p:pic>
          <p:nvPicPr>
            <p:cNvPr name="Picture 14" id="14"/>
            <p:cNvPicPr>
              <a:picLocks noChangeAspect="true"/>
            </p:cNvPicPr>
            <p:nvPr/>
          </p:nvPicPr>
          <p:blipFill>
            <a:blip r:embed="rId6">
              <a:alphaModFix amt="15000"/>
            </a:blip>
            <a:srcRect l="0" t="0" r="0" b="0"/>
            <a:stretch>
              <a:fillRect/>
            </a:stretch>
          </p:blipFill>
          <p:spPr>
            <a:xfrm flipH="false" flipV="false" rot="0">
              <a:off x="1655304" y="0"/>
              <a:ext cx="4413239" cy="4424300"/>
            </a:xfrm>
            <a:prstGeom prst="rect">
              <a:avLst/>
            </a:prstGeom>
          </p:spPr>
        </p:pic>
        <p:grpSp>
          <p:nvGrpSpPr>
            <p:cNvPr name="Group 15" id="15"/>
            <p:cNvGrpSpPr/>
            <p:nvPr/>
          </p:nvGrpSpPr>
          <p:grpSpPr>
            <a:xfrm rot="0">
              <a:off x="0" y="1981833"/>
              <a:ext cx="7723847" cy="615038"/>
              <a:chOff x="0" y="0"/>
              <a:chExt cx="1913890" cy="152400"/>
            </a:xfrm>
          </p:grpSpPr>
          <p:sp>
            <p:nvSpPr>
              <p:cNvPr name="Freeform 16" id="16"/>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17" id="17"/>
            <p:cNvPicPr>
              <a:picLocks noChangeAspect="true"/>
            </p:cNvPicPr>
            <p:nvPr/>
          </p:nvPicPr>
          <p:blipFill>
            <a:blip r:embed="rId7">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3564" y="1244486"/>
              <a:ext cx="7268836" cy="1935328"/>
            </a:xfrm>
            <a:prstGeom prst="rect">
              <a:avLst/>
            </a:prstGeom>
          </p:spPr>
        </p:pic>
        <p:pic>
          <p:nvPicPr>
            <p:cNvPr name="Picture 18" id="18"/>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3277566" y="3179814"/>
              <a:ext cx="1040831" cy="1040831"/>
            </a:xfrm>
            <a:prstGeom prst="rect">
              <a:avLst/>
            </a:prstGeom>
          </p:spPr>
        </p:pic>
        <p:sp>
          <p:nvSpPr>
            <p:cNvPr name="TextBox 19" id="19"/>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ECDDC"/>
        </a:solidFill>
      </p:bgPr>
    </p:bg>
    <p:spTree>
      <p:nvGrpSpPr>
        <p:cNvPr id="1" name=""/>
        <p:cNvGrpSpPr/>
        <p:nvPr/>
      </p:nvGrpSpPr>
      <p:grpSpPr>
        <a:xfrm>
          <a:off x="0" y="0"/>
          <a:ext cx="0" cy="0"/>
          <a:chOff x="0" y="0"/>
          <a:chExt cx="0" cy="0"/>
        </a:xfrm>
      </p:grpSpPr>
      <p:grpSp>
        <p:nvGrpSpPr>
          <p:cNvPr name="Group 2" id="2"/>
          <p:cNvGrpSpPr/>
          <p:nvPr/>
        </p:nvGrpSpPr>
        <p:grpSpPr>
          <a:xfrm rot="0">
            <a:off x="1028700" y="1278966"/>
            <a:ext cx="6421299" cy="3074369"/>
            <a:chOff x="0" y="0"/>
            <a:chExt cx="34434727" cy="16486546"/>
          </a:xfrm>
        </p:grpSpPr>
        <p:sp>
          <p:nvSpPr>
            <p:cNvPr name="Freeform 3" id="3"/>
            <p:cNvSpPr/>
            <p:nvPr/>
          </p:nvSpPr>
          <p:spPr>
            <a:xfrm>
              <a:off x="72390" y="72390"/>
              <a:ext cx="34289947" cy="16341766"/>
            </a:xfrm>
            <a:custGeom>
              <a:avLst/>
              <a:gdLst/>
              <a:ahLst/>
              <a:cxnLst/>
              <a:rect r="r" b="b" t="t" l="l"/>
              <a:pathLst>
                <a:path h="16341766" w="34289947">
                  <a:moveTo>
                    <a:pt x="0" y="0"/>
                  </a:moveTo>
                  <a:lnTo>
                    <a:pt x="34289947" y="0"/>
                  </a:lnTo>
                  <a:lnTo>
                    <a:pt x="34289947" y="16341766"/>
                  </a:lnTo>
                  <a:lnTo>
                    <a:pt x="0" y="16341766"/>
                  </a:lnTo>
                  <a:lnTo>
                    <a:pt x="0" y="0"/>
                  </a:lnTo>
                  <a:close/>
                </a:path>
              </a:pathLst>
            </a:custGeom>
            <a:solidFill>
              <a:srgbClr val="FC5C50"/>
            </a:solidFill>
          </p:spPr>
        </p:sp>
        <p:sp>
          <p:nvSpPr>
            <p:cNvPr name="Freeform 4" id="4"/>
            <p:cNvSpPr/>
            <p:nvPr/>
          </p:nvSpPr>
          <p:spPr>
            <a:xfrm>
              <a:off x="0" y="0"/>
              <a:ext cx="34434726" cy="16486546"/>
            </a:xfrm>
            <a:custGeom>
              <a:avLst/>
              <a:gdLst/>
              <a:ahLst/>
              <a:cxnLst/>
              <a:rect r="r" b="b" t="t" l="l"/>
              <a:pathLst>
                <a:path h="16486546" w="34434726">
                  <a:moveTo>
                    <a:pt x="34289947" y="16341767"/>
                  </a:moveTo>
                  <a:lnTo>
                    <a:pt x="34434726" y="16341767"/>
                  </a:lnTo>
                  <a:lnTo>
                    <a:pt x="34434726" y="16486546"/>
                  </a:lnTo>
                  <a:lnTo>
                    <a:pt x="34289947" y="16486546"/>
                  </a:lnTo>
                  <a:lnTo>
                    <a:pt x="34289947" y="16341767"/>
                  </a:lnTo>
                  <a:close/>
                  <a:moveTo>
                    <a:pt x="0" y="144780"/>
                  </a:moveTo>
                  <a:lnTo>
                    <a:pt x="144780" y="144780"/>
                  </a:lnTo>
                  <a:lnTo>
                    <a:pt x="144780" y="16341767"/>
                  </a:lnTo>
                  <a:lnTo>
                    <a:pt x="0" y="16341767"/>
                  </a:lnTo>
                  <a:lnTo>
                    <a:pt x="0" y="144780"/>
                  </a:lnTo>
                  <a:close/>
                  <a:moveTo>
                    <a:pt x="0" y="16341767"/>
                  </a:moveTo>
                  <a:lnTo>
                    <a:pt x="144780" y="16341767"/>
                  </a:lnTo>
                  <a:lnTo>
                    <a:pt x="144780" y="16486546"/>
                  </a:lnTo>
                  <a:lnTo>
                    <a:pt x="0" y="16486546"/>
                  </a:lnTo>
                  <a:lnTo>
                    <a:pt x="0" y="16341767"/>
                  </a:lnTo>
                  <a:close/>
                  <a:moveTo>
                    <a:pt x="34289947" y="144780"/>
                  </a:moveTo>
                  <a:lnTo>
                    <a:pt x="34434726" y="144780"/>
                  </a:lnTo>
                  <a:lnTo>
                    <a:pt x="34434726" y="16341767"/>
                  </a:lnTo>
                  <a:lnTo>
                    <a:pt x="34289947" y="16341767"/>
                  </a:lnTo>
                  <a:lnTo>
                    <a:pt x="34289947" y="144780"/>
                  </a:lnTo>
                  <a:close/>
                  <a:moveTo>
                    <a:pt x="144780" y="16341767"/>
                  </a:moveTo>
                  <a:lnTo>
                    <a:pt x="34289947" y="16341767"/>
                  </a:lnTo>
                  <a:lnTo>
                    <a:pt x="34289947" y="16486546"/>
                  </a:lnTo>
                  <a:lnTo>
                    <a:pt x="144780" y="16486546"/>
                  </a:lnTo>
                  <a:lnTo>
                    <a:pt x="144780" y="16341767"/>
                  </a:lnTo>
                  <a:close/>
                  <a:moveTo>
                    <a:pt x="34289947" y="0"/>
                  </a:moveTo>
                  <a:lnTo>
                    <a:pt x="34434726" y="0"/>
                  </a:lnTo>
                  <a:lnTo>
                    <a:pt x="34434726" y="144780"/>
                  </a:lnTo>
                  <a:lnTo>
                    <a:pt x="34289947" y="144780"/>
                  </a:lnTo>
                  <a:lnTo>
                    <a:pt x="34289947" y="0"/>
                  </a:lnTo>
                  <a:close/>
                  <a:moveTo>
                    <a:pt x="0" y="0"/>
                  </a:moveTo>
                  <a:lnTo>
                    <a:pt x="144780" y="0"/>
                  </a:lnTo>
                  <a:lnTo>
                    <a:pt x="144780" y="144780"/>
                  </a:lnTo>
                  <a:lnTo>
                    <a:pt x="0" y="144780"/>
                  </a:lnTo>
                  <a:lnTo>
                    <a:pt x="0" y="0"/>
                  </a:lnTo>
                  <a:close/>
                  <a:moveTo>
                    <a:pt x="144780" y="0"/>
                  </a:moveTo>
                  <a:lnTo>
                    <a:pt x="34289947" y="0"/>
                  </a:lnTo>
                  <a:lnTo>
                    <a:pt x="34289947" y="144780"/>
                  </a:lnTo>
                  <a:lnTo>
                    <a:pt x="144780" y="144780"/>
                  </a:lnTo>
                  <a:lnTo>
                    <a:pt x="144780" y="0"/>
                  </a:lnTo>
                  <a:close/>
                </a:path>
              </a:pathLst>
            </a:custGeom>
            <a:solidFill>
              <a:srgbClr val="000000"/>
            </a:solidFill>
          </p:spPr>
        </p:sp>
      </p:grpSp>
      <p:grpSp>
        <p:nvGrpSpPr>
          <p:cNvPr name="Group 5" id="5"/>
          <p:cNvGrpSpPr/>
          <p:nvPr/>
        </p:nvGrpSpPr>
        <p:grpSpPr>
          <a:xfrm rot="0">
            <a:off x="7727954" y="1028700"/>
            <a:ext cx="6597560" cy="3809747"/>
            <a:chOff x="0" y="0"/>
            <a:chExt cx="35379938" cy="20430073"/>
          </a:xfrm>
        </p:grpSpPr>
        <p:sp>
          <p:nvSpPr>
            <p:cNvPr name="Freeform 6" id="6"/>
            <p:cNvSpPr/>
            <p:nvPr/>
          </p:nvSpPr>
          <p:spPr>
            <a:xfrm>
              <a:off x="72390" y="72390"/>
              <a:ext cx="35235157" cy="20285293"/>
            </a:xfrm>
            <a:custGeom>
              <a:avLst/>
              <a:gdLst/>
              <a:ahLst/>
              <a:cxnLst/>
              <a:rect r="r" b="b" t="t" l="l"/>
              <a:pathLst>
                <a:path h="20285293" w="35235157">
                  <a:moveTo>
                    <a:pt x="0" y="0"/>
                  </a:moveTo>
                  <a:lnTo>
                    <a:pt x="35235157" y="0"/>
                  </a:lnTo>
                  <a:lnTo>
                    <a:pt x="35235157" y="20285293"/>
                  </a:lnTo>
                  <a:lnTo>
                    <a:pt x="0" y="20285293"/>
                  </a:lnTo>
                  <a:lnTo>
                    <a:pt x="0" y="0"/>
                  </a:lnTo>
                  <a:close/>
                </a:path>
              </a:pathLst>
            </a:custGeom>
            <a:solidFill>
              <a:srgbClr val="31AD54"/>
            </a:solidFill>
          </p:spPr>
        </p:sp>
        <p:sp>
          <p:nvSpPr>
            <p:cNvPr name="Freeform 7" id="7"/>
            <p:cNvSpPr/>
            <p:nvPr/>
          </p:nvSpPr>
          <p:spPr>
            <a:xfrm>
              <a:off x="0" y="0"/>
              <a:ext cx="35379937" cy="20430074"/>
            </a:xfrm>
            <a:custGeom>
              <a:avLst/>
              <a:gdLst/>
              <a:ahLst/>
              <a:cxnLst/>
              <a:rect r="r" b="b" t="t" l="l"/>
              <a:pathLst>
                <a:path h="20430074" w="35379937">
                  <a:moveTo>
                    <a:pt x="35235158" y="20285294"/>
                  </a:moveTo>
                  <a:lnTo>
                    <a:pt x="35379937" y="20285294"/>
                  </a:lnTo>
                  <a:lnTo>
                    <a:pt x="35379937" y="20430074"/>
                  </a:lnTo>
                  <a:lnTo>
                    <a:pt x="35235158" y="20430074"/>
                  </a:lnTo>
                  <a:lnTo>
                    <a:pt x="35235158" y="20285294"/>
                  </a:lnTo>
                  <a:close/>
                  <a:moveTo>
                    <a:pt x="0" y="144780"/>
                  </a:moveTo>
                  <a:lnTo>
                    <a:pt x="144780" y="144780"/>
                  </a:lnTo>
                  <a:lnTo>
                    <a:pt x="144780" y="20285294"/>
                  </a:lnTo>
                  <a:lnTo>
                    <a:pt x="0" y="20285294"/>
                  </a:lnTo>
                  <a:lnTo>
                    <a:pt x="0" y="144780"/>
                  </a:lnTo>
                  <a:close/>
                  <a:moveTo>
                    <a:pt x="0" y="20285294"/>
                  </a:moveTo>
                  <a:lnTo>
                    <a:pt x="144780" y="20285294"/>
                  </a:lnTo>
                  <a:lnTo>
                    <a:pt x="144780" y="20430074"/>
                  </a:lnTo>
                  <a:lnTo>
                    <a:pt x="0" y="20430074"/>
                  </a:lnTo>
                  <a:lnTo>
                    <a:pt x="0" y="20285294"/>
                  </a:lnTo>
                  <a:close/>
                  <a:moveTo>
                    <a:pt x="35235158" y="144780"/>
                  </a:moveTo>
                  <a:lnTo>
                    <a:pt x="35379937" y="144780"/>
                  </a:lnTo>
                  <a:lnTo>
                    <a:pt x="35379937" y="20285294"/>
                  </a:lnTo>
                  <a:lnTo>
                    <a:pt x="35235158" y="20285294"/>
                  </a:lnTo>
                  <a:lnTo>
                    <a:pt x="35235158" y="144780"/>
                  </a:lnTo>
                  <a:close/>
                  <a:moveTo>
                    <a:pt x="144780" y="20285294"/>
                  </a:moveTo>
                  <a:lnTo>
                    <a:pt x="35235158" y="20285294"/>
                  </a:lnTo>
                  <a:lnTo>
                    <a:pt x="35235158" y="20430074"/>
                  </a:lnTo>
                  <a:lnTo>
                    <a:pt x="144780" y="20430074"/>
                  </a:lnTo>
                  <a:lnTo>
                    <a:pt x="144780" y="20285294"/>
                  </a:lnTo>
                  <a:close/>
                  <a:moveTo>
                    <a:pt x="35235158" y="0"/>
                  </a:moveTo>
                  <a:lnTo>
                    <a:pt x="35379937" y="0"/>
                  </a:lnTo>
                  <a:lnTo>
                    <a:pt x="35379937" y="144780"/>
                  </a:lnTo>
                  <a:lnTo>
                    <a:pt x="35235158" y="144780"/>
                  </a:lnTo>
                  <a:lnTo>
                    <a:pt x="35235158" y="0"/>
                  </a:lnTo>
                  <a:close/>
                  <a:moveTo>
                    <a:pt x="0" y="0"/>
                  </a:moveTo>
                  <a:lnTo>
                    <a:pt x="144780" y="0"/>
                  </a:lnTo>
                  <a:lnTo>
                    <a:pt x="144780" y="144780"/>
                  </a:lnTo>
                  <a:lnTo>
                    <a:pt x="0" y="144780"/>
                  </a:lnTo>
                  <a:lnTo>
                    <a:pt x="0" y="0"/>
                  </a:lnTo>
                  <a:close/>
                  <a:moveTo>
                    <a:pt x="144780" y="0"/>
                  </a:moveTo>
                  <a:lnTo>
                    <a:pt x="35235158" y="0"/>
                  </a:lnTo>
                  <a:lnTo>
                    <a:pt x="35235158" y="144780"/>
                  </a:lnTo>
                  <a:lnTo>
                    <a:pt x="144780" y="144780"/>
                  </a:lnTo>
                  <a:lnTo>
                    <a:pt x="144780" y="0"/>
                  </a:lnTo>
                  <a:close/>
                </a:path>
              </a:pathLst>
            </a:custGeom>
            <a:solidFill>
              <a:srgbClr val="000000"/>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338303" y="7997589"/>
            <a:ext cx="2033832" cy="1982987"/>
          </a:xfrm>
          <a:prstGeom prst="rect">
            <a:avLst/>
          </a:prstGeom>
        </p:spPr>
      </p:pic>
      <p:grpSp>
        <p:nvGrpSpPr>
          <p:cNvPr name="Group 9" id="9"/>
          <p:cNvGrpSpPr/>
          <p:nvPr/>
        </p:nvGrpSpPr>
        <p:grpSpPr>
          <a:xfrm rot="0">
            <a:off x="1028700" y="5153025"/>
            <a:ext cx="16179591" cy="4046831"/>
            <a:chOff x="0" y="0"/>
            <a:chExt cx="86764343" cy="21701453"/>
          </a:xfrm>
        </p:grpSpPr>
        <p:sp>
          <p:nvSpPr>
            <p:cNvPr name="Freeform 10" id="10"/>
            <p:cNvSpPr/>
            <p:nvPr/>
          </p:nvSpPr>
          <p:spPr>
            <a:xfrm>
              <a:off x="72390" y="72390"/>
              <a:ext cx="86619565" cy="21556673"/>
            </a:xfrm>
            <a:custGeom>
              <a:avLst/>
              <a:gdLst/>
              <a:ahLst/>
              <a:cxnLst/>
              <a:rect r="r" b="b" t="t" l="l"/>
              <a:pathLst>
                <a:path h="21556673" w="86619565">
                  <a:moveTo>
                    <a:pt x="0" y="0"/>
                  </a:moveTo>
                  <a:lnTo>
                    <a:pt x="86619565" y="0"/>
                  </a:lnTo>
                  <a:lnTo>
                    <a:pt x="86619565" y="21556673"/>
                  </a:lnTo>
                  <a:lnTo>
                    <a:pt x="0" y="21556673"/>
                  </a:lnTo>
                  <a:lnTo>
                    <a:pt x="0" y="0"/>
                  </a:lnTo>
                  <a:close/>
                </a:path>
              </a:pathLst>
            </a:custGeom>
            <a:solidFill>
              <a:srgbClr val="FFFFFF"/>
            </a:solidFill>
          </p:spPr>
        </p:sp>
        <p:sp>
          <p:nvSpPr>
            <p:cNvPr name="Freeform 11" id="11"/>
            <p:cNvSpPr/>
            <p:nvPr/>
          </p:nvSpPr>
          <p:spPr>
            <a:xfrm>
              <a:off x="0" y="0"/>
              <a:ext cx="86764341" cy="21701454"/>
            </a:xfrm>
            <a:custGeom>
              <a:avLst/>
              <a:gdLst/>
              <a:ahLst/>
              <a:cxnLst/>
              <a:rect r="r" b="b" t="t" l="l"/>
              <a:pathLst>
                <a:path h="21701454" w="86764341">
                  <a:moveTo>
                    <a:pt x="86619562" y="21556673"/>
                  </a:moveTo>
                  <a:lnTo>
                    <a:pt x="86764341" y="21556673"/>
                  </a:lnTo>
                  <a:lnTo>
                    <a:pt x="86764341" y="21701454"/>
                  </a:lnTo>
                  <a:lnTo>
                    <a:pt x="86619562" y="21701454"/>
                  </a:lnTo>
                  <a:lnTo>
                    <a:pt x="86619562" y="21556673"/>
                  </a:lnTo>
                  <a:close/>
                  <a:moveTo>
                    <a:pt x="0" y="144780"/>
                  </a:moveTo>
                  <a:lnTo>
                    <a:pt x="144780" y="144780"/>
                  </a:lnTo>
                  <a:lnTo>
                    <a:pt x="144780" y="21556673"/>
                  </a:lnTo>
                  <a:lnTo>
                    <a:pt x="0" y="21556673"/>
                  </a:lnTo>
                  <a:lnTo>
                    <a:pt x="0" y="144780"/>
                  </a:lnTo>
                  <a:close/>
                  <a:moveTo>
                    <a:pt x="0" y="21556673"/>
                  </a:moveTo>
                  <a:lnTo>
                    <a:pt x="144780" y="21556673"/>
                  </a:lnTo>
                  <a:lnTo>
                    <a:pt x="144780" y="21701454"/>
                  </a:lnTo>
                  <a:lnTo>
                    <a:pt x="0" y="21701454"/>
                  </a:lnTo>
                  <a:lnTo>
                    <a:pt x="0" y="21556673"/>
                  </a:lnTo>
                  <a:close/>
                  <a:moveTo>
                    <a:pt x="86619562" y="144780"/>
                  </a:moveTo>
                  <a:lnTo>
                    <a:pt x="86764341" y="144780"/>
                  </a:lnTo>
                  <a:lnTo>
                    <a:pt x="86764341" y="21556673"/>
                  </a:lnTo>
                  <a:lnTo>
                    <a:pt x="86619562" y="21556673"/>
                  </a:lnTo>
                  <a:lnTo>
                    <a:pt x="86619562" y="144780"/>
                  </a:lnTo>
                  <a:close/>
                  <a:moveTo>
                    <a:pt x="144780" y="21556673"/>
                  </a:moveTo>
                  <a:lnTo>
                    <a:pt x="86619562" y="21556673"/>
                  </a:lnTo>
                  <a:lnTo>
                    <a:pt x="86619562" y="21701454"/>
                  </a:lnTo>
                  <a:lnTo>
                    <a:pt x="144780" y="21701454"/>
                  </a:lnTo>
                  <a:lnTo>
                    <a:pt x="144780" y="21556673"/>
                  </a:lnTo>
                  <a:close/>
                  <a:moveTo>
                    <a:pt x="86619562" y="0"/>
                  </a:moveTo>
                  <a:lnTo>
                    <a:pt x="86764341" y="0"/>
                  </a:lnTo>
                  <a:lnTo>
                    <a:pt x="86764341" y="144780"/>
                  </a:lnTo>
                  <a:lnTo>
                    <a:pt x="86619562" y="144780"/>
                  </a:lnTo>
                  <a:lnTo>
                    <a:pt x="86619562" y="0"/>
                  </a:lnTo>
                  <a:close/>
                  <a:moveTo>
                    <a:pt x="0" y="0"/>
                  </a:moveTo>
                  <a:lnTo>
                    <a:pt x="144780" y="0"/>
                  </a:lnTo>
                  <a:lnTo>
                    <a:pt x="144780" y="144780"/>
                  </a:lnTo>
                  <a:lnTo>
                    <a:pt x="0" y="144780"/>
                  </a:lnTo>
                  <a:lnTo>
                    <a:pt x="0" y="0"/>
                  </a:lnTo>
                  <a:close/>
                  <a:moveTo>
                    <a:pt x="144780" y="0"/>
                  </a:moveTo>
                  <a:lnTo>
                    <a:pt x="86619562" y="0"/>
                  </a:lnTo>
                  <a:lnTo>
                    <a:pt x="86619562" y="144780"/>
                  </a:lnTo>
                  <a:lnTo>
                    <a:pt x="144780" y="144780"/>
                  </a:lnTo>
                  <a:lnTo>
                    <a:pt x="144780" y="0"/>
                  </a:lnTo>
                  <a:close/>
                </a:path>
              </a:pathLst>
            </a:custGeom>
            <a:solidFill>
              <a:srgbClr val="000000"/>
            </a:solidFill>
          </p:spPr>
        </p:sp>
      </p:grpSp>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325513" y="6789702"/>
            <a:ext cx="2481538" cy="3866419"/>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529435" y="6519400"/>
            <a:ext cx="3303692" cy="540604"/>
          </a:xfrm>
          <a:prstGeom prst="rect">
            <a:avLst/>
          </a:prstGeom>
        </p:spPr>
      </p:pic>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720500" y="1028700"/>
            <a:ext cx="2033832" cy="1982987"/>
          </a:xfrm>
          <a:prstGeom prst="rect">
            <a:avLst/>
          </a:prstGeom>
        </p:spPr>
      </p:pic>
      <p:pic>
        <p:nvPicPr>
          <p:cNvPr name="Picture 15" id="15"/>
          <p:cNvPicPr>
            <a:picLocks noChangeAspect="true"/>
          </p:cNvPicPr>
          <p:nvPr/>
        </p:nvPicPr>
        <p:blipFill>
          <a:blip r:embed="rId5"/>
          <a:srcRect l="0" t="0" r="0" b="0"/>
          <a:stretch>
            <a:fillRect/>
          </a:stretch>
        </p:blipFill>
        <p:spPr>
          <a:xfrm flipH="false" flipV="false" rot="0">
            <a:off x="9144000" y="1409546"/>
            <a:ext cx="3602248" cy="3048056"/>
          </a:xfrm>
          <a:prstGeom prst="rect">
            <a:avLst/>
          </a:prstGeom>
        </p:spPr>
      </p:pic>
      <p:sp>
        <p:nvSpPr>
          <p:cNvPr name="TextBox 16" id="16"/>
          <p:cNvSpPr txBox="true"/>
          <p:nvPr/>
        </p:nvSpPr>
        <p:spPr>
          <a:xfrm rot="0">
            <a:off x="1338303" y="2194268"/>
            <a:ext cx="4989647" cy="1501486"/>
          </a:xfrm>
          <a:prstGeom prst="rect">
            <a:avLst/>
          </a:prstGeom>
        </p:spPr>
        <p:txBody>
          <a:bodyPr anchor="t" rtlCol="false" tIns="0" lIns="0" bIns="0" rIns="0">
            <a:spAutoFit/>
          </a:bodyPr>
          <a:lstStyle/>
          <a:p>
            <a:pPr algn="ctr">
              <a:lnSpc>
                <a:spcPts val="5400"/>
              </a:lnSpc>
            </a:pPr>
            <a:r>
              <a:rPr lang="en-US" sz="4500">
                <a:solidFill>
                  <a:srgbClr val="FFFFFF"/>
                </a:solidFill>
                <a:latin typeface="Agrandir Grand Black Bold"/>
              </a:rPr>
              <a:t>DİKKAT UNUTMA !</a:t>
            </a:r>
          </a:p>
        </p:txBody>
      </p:sp>
      <p:sp>
        <p:nvSpPr>
          <p:cNvPr name="TextBox 17" id="17"/>
          <p:cNvSpPr txBox="true"/>
          <p:nvPr/>
        </p:nvSpPr>
        <p:spPr>
          <a:xfrm rot="0">
            <a:off x="1799639" y="5806437"/>
            <a:ext cx="15355933" cy="2446482"/>
          </a:xfrm>
          <a:prstGeom prst="rect">
            <a:avLst/>
          </a:prstGeom>
        </p:spPr>
        <p:txBody>
          <a:bodyPr anchor="t" rtlCol="false" tIns="0" lIns="0" bIns="0" rIns="0">
            <a:spAutoFit/>
          </a:bodyPr>
          <a:lstStyle/>
          <a:p>
            <a:pPr>
              <a:lnSpc>
                <a:spcPts val="4900"/>
              </a:lnSpc>
            </a:pPr>
            <a:r>
              <a:rPr lang="en-US" sz="3500">
                <a:solidFill>
                  <a:srgbClr val="000000"/>
                </a:solidFill>
                <a:latin typeface="Racing Sans One"/>
              </a:rPr>
              <a:t>Isı alış verişin yapan maddelerin aldığı veya verdği ısı miktarları eşittri </a:t>
            </a:r>
          </a:p>
          <a:p>
            <a:pPr>
              <a:lnSpc>
                <a:spcPts val="4900"/>
              </a:lnSpc>
            </a:pPr>
            <a:r>
              <a:rPr lang="en-US" sz="3500">
                <a:solidFill>
                  <a:srgbClr val="000000"/>
                </a:solidFill>
                <a:latin typeface="Racing Sans One"/>
              </a:rPr>
              <a:t>                         Alınan ısı = Verilen ısı</a:t>
            </a:r>
          </a:p>
          <a:p>
            <a:pPr>
              <a:lnSpc>
                <a:spcPts val="4900"/>
              </a:lnSpc>
            </a:pPr>
          </a:p>
          <a:p>
            <a:pPr>
              <a:lnSpc>
                <a:spcPts val="4900"/>
              </a:lnSpc>
            </a:pPr>
            <a:r>
              <a:rPr lang="en-US" sz="3500">
                <a:solidFill>
                  <a:srgbClr val="000000"/>
                </a:solidFill>
                <a:latin typeface="Racing Sans One"/>
              </a:rPr>
              <a:t>Sıcaklıkları aynı olan maddeler arasında ısı alış verişi olmaz </a:t>
            </a:r>
          </a:p>
        </p:txBody>
      </p:sp>
      <p:grpSp>
        <p:nvGrpSpPr>
          <p:cNvPr name="Group 18" id="18"/>
          <p:cNvGrpSpPr/>
          <p:nvPr/>
        </p:nvGrpSpPr>
        <p:grpSpPr>
          <a:xfrm rot="-2222028">
            <a:off x="6222053" y="4223524"/>
            <a:ext cx="5792885" cy="3318225"/>
            <a:chOff x="0" y="0"/>
            <a:chExt cx="7723847" cy="4424300"/>
          </a:xfrm>
        </p:grpSpPr>
        <p:pic>
          <p:nvPicPr>
            <p:cNvPr name="Picture 19" id="19"/>
            <p:cNvPicPr>
              <a:picLocks noChangeAspect="true"/>
            </p:cNvPicPr>
            <p:nvPr/>
          </p:nvPicPr>
          <p:blipFill>
            <a:blip r:embed="rId6">
              <a:alphaModFix amt="15000"/>
            </a:blip>
            <a:srcRect l="0" t="0" r="0" b="0"/>
            <a:stretch>
              <a:fillRect/>
            </a:stretch>
          </p:blipFill>
          <p:spPr>
            <a:xfrm flipH="false" flipV="false" rot="0">
              <a:off x="1655304" y="0"/>
              <a:ext cx="4413239" cy="4424300"/>
            </a:xfrm>
            <a:prstGeom prst="rect">
              <a:avLst/>
            </a:prstGeom>
          </p:spPr>
        </p:pic>
        <p:grpSp>
          <p:nvGrpSpPr>
            <p:cNvPr name="Group 20" id="20"/>
            <p:cNvGrpSpPr/>
            <p:nvPr/>
          </p:nvGrpSpPr>
          <p:grpSpPr>
            <a:xfrm rot="0">
              <a:off x="0" y="1981833"/>
              <a:ext cx="7723847" cy="615038"/>
              <a:chOff x="0" y="0"/>
              <a:chExt cx="1913890" cy="152400"/>
            </a:xfrm>
          </p:grpSpPr>
          <p:sp>
            <p:nvSpPr>
              <p:cNvPr name="Freeform 21" id="21"/>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2" id="22"/>
            <p:cNvPicPr>
              <a:picLocks noChangeAspect="true"/>
            </p:cNvPicPr>
            <p:nvPr/>
          </p:nvPicPr>
          <p:blipFill>
            <a:blip r:embed="rId7">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3564" y="1244486"/>
              <a:ext cx="7268836" cy="1935328"/>
            </a:xfrm>
            <a:prstGeom prst="rect">
              <a:avLst/>
            </a:prstGeom>
          </p:spPr>
        </p:pic>
        <p:pic>
          <p:nvPicPr>
            <p:cNvPr name="Picture 23" id="23"/>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3277566" y="3179814"/>
              <a:ext cx="1040831" cy="1040831"/>
            </a:xfrm>
            <a:prstGeom prst="rect">
              <a:avLst/>
            </a:prstGeom>
          </p:spPr>
        </p:pic>
        <p:sp>
          <p:nvSpPr>
            <p:cNvPr name="TextBox 24" id="24"/>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31AD5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8603568">
            <a:off x="12610389" y="1590656"/>
            <a:ext cx="1938674" cy="2447821"/>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52500" y="6287327"/>
            <a:ext cx="2674170" cy="2664446"/>
          </a:xfrm>
          <a:prstGeom prst="rect">
            <a:avLst/>
          </a:prstGeom>
        </p:spPr>
      </p:pic>
      <p:grpSp>
        <p:nvGrpSpPr>
          <p:cNvPr name="Group 4" id="4"/>
          <p:cNvGrpSpPr/>
          <p:nvPr/>
        </p:nvGrpSpPr>
        <p:grpSpPr>
          <a:xfrm rot="0">
            <a:off x="2044718" y="202690"/>
            <a:ext cx="4559270" cy="1702878"/>
            <a:chOff x="0" y="0"/>
            <a:chExt cx="24449449" cy="9131819"/>
          </a:xfrm>
        </p:grpSpPr>
        <p:sp>
          <p:nvSpPr>
            <p:cNvPr name="Freeform 5" id="5"/>
            <p:cNvSpPr/>
            <p:nvPr/>
          </p:nvSpPr>
          <p:spPr>
            <a:xfrm>
              <a:off x="72390" y="72390"/>
              <a:ext cx="24304669" cy="8987039"/>
            </a:xfrm>
            <a:custGeom>
              <a:avLst/>
              <a:gdLst/>
              <a:ahLst/>
              <a:cxnLst/>
              <a:rect r="r" b="b" t="t" l="l"/>
              <a:pathLst>
                <a:path h="8987039" w="24304669">
                  <a:moveTo>
                    <a:pt x="0" y="0"/>
                  </a:moveTo>
                  <a:lnTo>
                    <a:pt x="24304669" y="0"/>
                  </a:lnTo>
                  <a:lnTo>
                    <a:pt x="24304669" y="8987039"/>
                  </a:lnTo>
                  <a:lnTo>
                    <a:pt x="0" y="8987039"/>
                  </a:lnTo>
                  <a:lnTo>
                    <a:pt x="0" y="0"/>
                  </a:lnTo>
                  <a:close/>
                </a:path>
              </a:pathLst>
            </a:custGeom>
            <a:solidFill>
              <a:srgbClr val="FFEE34"/>
            </a:solidFill>
          </p:spPr>
        </p:sp>
        <p:sp>
          <p:nvSpPr>
            <p:cNvPr name="Freeform 6" id="6"/>
            <p:cNvSpPr/>
            <p:nvPr/>
          </p:nvSpPr>
          <p:spPr>
            <a:xfrm>
              <a:off x="0" y="0"/>
              <a:ext cx="24449449" cy="9131819"/>
            </a:xfrm>
            <a:custGeom>
              <a:avLst/>
              <a:gdLst/>
              <a:ahLst/>
              <a:cxnLst/>
              <a:rect r="r" b="b" t="t" l="l"/>
              <a:pathLst>
                <a:path h="9131819" w="24449449">
                  <a:moveTo>
                    <a:pt x="24304670" y="8987039"/>
                  </a:moveTo>
                  <a:lnTo>
                    <a:pt x="24449449" y="8987039"/>
                  </a:lnTo>
                  <a:lnTo>
                    <a:pt x="24449449" y="9131819"/>
                  </a:lnTo>
                  <a:lnTo>
                    <a:pt x="24304670" y="9131819"/>
                  </a:lnTo>
                  <a:lnTo>
                    <a:pt x="24304670" y="8987039"/>
                  </a:lnTo>
                  <a:close/>
                  <a:moveTo>
                    <a:pt x="0" y="144780"/>
                  </a:moveTo>
                  <a:lnTo>
                    <a:pt x="144780" y="144780"/>
                  </a:lnTo>
                  <a:lnTo>
                    <a:pt x="144780" y="8987039"/>
                  </a:lnTo>
                  <a:lnTo>
                    <a:pt x="0" y="8987039"/>
                  </a:lnTo>
                  <a:lnTo>
                    <a:pt x="0" y="144780"/>
                  </a:lnTo>
                  <a:close/>
                  <a:moveTo>
                    <a:pt x="0" y="8987039"/>
                  </a:moveTo>
                  <a:lnTo>
                    <a:pt x="144780" y="8987039"/>
                  </a:lnTo>
                  <a:lnTo>
                    <a:pt x="144780" y="9131819"/>
                  </a:lnTo>
                  <a:lnTo>
                    <a:pt x="0" y="9131819"/>
                  </a:lnTo>
                  <a:lnTo>
                    <a:pt x="0" y="8987039"/>
                  </a:lnTo>
                  <a:close/>
                  <a:moveTo>
                    <a:pt x="24304670" y="144780"/>
                  </a:moveTo>
                  <a:lnTo>
                    <a:pt x="24449449" y="144780"/>
                  </a:lnTo>
                  <a:lnTo>
                    <a:pt x="24449449" y="8987039"/>
                  </a:lnTo>
                  <a:lnTo>
                    <a:pt x="24304670" y="8987039"/>
                  </a:lnTo>
                  <a:lnTo>
                    <a:pt x="24304670" y="144780"/>
                  </a:lnTo>
                  <a:close/>
                  <a:moveTo>
                    <a:pt x="144780" y="8987039"/>
                  </a:moveTo>
                  <a:lnTo>
                    <a:pt x="24304670" y="8987039"/>
                  </a:lnTo>
                  <a:lnTo>
                    <a:pt x="24304670" y="9131819"/>
                  </a:lnTo>
                  <a:lnTo>
                    <a:pt x="144780" y="9131819"/>
                  </a:lnTo>
                  <a:lnTo>
                    <a:pt x="144780" y="8987039"/>
                  </a:lnTo>
                  <a:close/>
                  <a:moveTo>
                    <a:pt x="24304670" y="0"/>
                  </a:moveTo>
                  <a:lnTo>
                    <a:pt x="24449449" y="0"/>
                  </a:lnTo>
                  <a:lnTo>
                    <a:pt x="24449449" y="144780"/>
                  </a:lnTo>
                  <a:lnTo>
                    <a:pt x="24304670" y="144780"/>
                  </a:lnTo>
                  <a:lnTo>
                    <a:pt x="24304670" y="0"/>
                  </a:lnTo>
                  <a:close/>
                  <a:moveTo>
                    <a:pt x="0" y="0"/>
                  </a:moveTo>
                  <a:lnTo>
                    <a:pt x="144780" y="0"/>
                  </a:lnTo>
                  <a:lnTo>
                    <a:pt x="144780" y="144780"/>
                  </a:lnTo>
                  <a:lnTo>
                    <a:pt x="0" y="144780"/>
                  </a:lnTo>
                  <a:lnTo>
                    <a:pt x="0" y="0"/>
                  </a:lnTo>
                  <a:close/>
                  <a:moveTo>
                    <a:pt x="144780" y="0"/>
                  </a:moveTo>
                  <a:lnTo>
                    <a:pt x="24304670" y="0"/>
                  </a:lnTo>
                  <a:lnTo>
                    <a:pt x="24304670" y="144780"/>
                  </a:lnTo>
                  <a:lnTo>
                    <a:pt x="144780" y="144780"/>
                  </a:lnTo>
                  <a:lnTo>
                    <a:pt x="144780" y="0"/>
                  </a:lnTo>
                  <a:close/>
                </a:path>
              </a:pathLst>
            </a:custGeom>
            <a:solidFill>
              <a:srgbClr val="000000"/>
            </a:solidFill>
          </p:spPr>
        </p:sp>
      </p:grpSp>
      <p:grpSp>
        <p:nvGrpSpPr>
          <p:cNvPr name="Group 7" id="7"/>
          <p:cNvGrpSpPr/>
          <p:nvPr/>
        </p:nvGrpSpPr>
        <p:grpSpPr>
          <a:xfrm rot="0">
            <a:off x="2289585" y="2493719"/>
            <a:ext cx="13911139" cy="7587217"/>
            <a:chOff x="0" y="0"/>
            <a:chExt cx="74599591" cy="40687052"/>
          </a:xfrm>
        </p:grpSpPr>
        <p:sp>
          <p:nvSpPr>
            <p:cNvPr name="Freeform 8" id="8"/>
            <p:cNvSpPr/>
            <p:nvPr/>
          </p:nvSpPr>
          <p:spPr>
            <a:xfrm>
              <a:off x="72390" y="72390"/>
              <a:ext cx="74454813" cy="40542272"/>
            </a:xfrm>
            <a:custGeom>
              <a:avLst/>
              <a:gdLst/>
              <a:ahLst/>
              <a:cxnLst/>
              <a:rect r="r" b="b" t="t" l="l"/>
              <a:pathLst>
                <a:path h="40542272" w="74454813">
                  <a:moveTo>
                    <a:pt x="0" y="0"/>
                  </a:moveTo>
                  <a:lnTo>
                    <a:pt x="74454813" y="0"/>
                  </a:lnTo>
                  <a:lnTo>
                    <a:pt x="74454813" y="40542272"/>
                  </a:lnTo>
                  <a:lnTo>
                    <a:pt x="0" y="40542272"/>
                  </a:lnTo>
                  <a:lnTo>
                    <a:pt x="0" y="0"/>
                  </a:lnTo>
                  <a:close/>
                </a:path>
              </a:pathLst>
            </a:custGeom>
            <a:solidFill>
              <a:srgbClr val="FFFFFF"/>
            </a:solidFill>
          </p:spPr>
        </p:sp>
        <p:sp>
          <p:nvSpPr>
            <p:cNvPr name="Freeform 9" id="9"/>
            <p:cNvSpPr/>
            <p:nvPr/>
          </p:nvSpPr>
          <p:spPr>
            <a:xfrm>
              <a:off x="0" y="0"/>
              <a:ext cx="74599589" cy="40687051"/>
            </a:xfrm>
            <a:custGeom>
              <a:avLst/>
              <a:gdLst/>
              <a:ahLst/>
              <a:cxnLst/>
              <a:rect r="r" b="b" t="t" l="l"/>
              <a:pathLst>
                <a:path h="40687051" w="74599589">
                  <a:moveTo>
                    <a:pt x="74454810" y="40542273"/>
                  </a:moveTo>
                  <a:lnTo>
                    <a:pt x="74599589" y="40542273"/>
                  </a:lnTo>
                  <a:lnTo>
                    <a:pt x="74599589" y="40687051"/>
                  </a:lnTo>
                  <a:lnTo>
                    <a:pt x="74454810" y="40687051"/>
                  </a:lnTo>
                  <a:lnTo>
                    <a:pt x="74454810" y="40542273"/>
                  </a:lnTo>
                  <a:close/>
                  <a:moveTo>
                    <a:pt x="0" y="144780"/>
                  </a:moveTo>
                  <a:lnTo>
                    <a:pt x="144780" y="144780"/>
                  </a:lnTo>
                  <a:lnTo>
                    <a:pt x="144780" y="40542273"/>
                  </a:lnTo>
                  <a:lnTo>
                    <a:pt x="0" y="40542273"/>
                  </a:lnTo>
                  <a:lnTo>
                    <a:pt x="0" y="144780"/>
                  </a:lnTo>
                  <a:close/>
                  <a:moveTo>
                    <a:pt x="0" y="40542273"/>
                  </a:moveTo>
                  <a:lnTo>
                    <a:pt x="144780" y="40542273"/>
                  </a:lnTo>
                  <a:lnTo>
                    <a:pt x="144780" y="40687051"/>
                  </a:lnTo>
                  <a:lnTo>
                    <a:pt x="0" y="40687051"/>
                  </a:lnTo>
                  <a:lnTo>
                    <a:pt x="0" y="40542273"/>
                  </a:lnTo>
                  <a:close/>
                  <a:moveTo>
                    <a:pt x="74454810" y="144780"/>
                  </a:moveTo>
                  <a:lnTo>
                    <a:pt x="74599589" y="144780"/>
                  </a:lnTo>
                  <a:lnTo>
                    <a:pt x="74599589" y="40542273"/>
                  </a:lnTo>
                  <a:lnTo>
                    <a:pt x="74454810" y="40542273"/>
                  </a:lnTo>
                  <a:lnTo>
                    <a:pt x="74454810" y="144780"/>
                  </a:lnTo>
                  <a:close/>
                  <a:moveTo>
                    <a:pt x="144780" y="40542273"/>
                  </a:moveTo>
                  <a:lnTo>
                    <a:pt x="74454810" y="40542273"/>
                  </a:lnTo>
                  <a:lnTo>
                    <a:pt x="74454810" y="40687051"/>
                  </a:lnTo>
                  <a:lnTo>
                    <a:pt x="144780" y="40687051"/>
                  </a:lnTo>
                  <a:lnTo>
                    <a:pt x="144780" y="40542273"/>
                  </a:lnTo>
                  <a:close/>
                  <a:moveTo>
                    <a:pt x="74454810" y="0"/>
                  </a:moveTo>
                  <a:lnTo>
                    <a:pt x="74599589" y="0"/>
                  </a:lnTo>
                  <a:lnTo>
                    <a:pt x="74599589" y="144780"/>
                  </a:lnTo>
                  <a:lnTo>
                    <a:pt x="74454810" y="144780"/>
                  </a:lnTo>
                  <a:lnTo>
                    <a:pt x="74454810" y="0"/>
                  </a:lnTo>
                  <a:close/>
                  <a:moveTo>
                    <a:pt x="0" y="0"/>
                  </a:moveTo>
                  <a:lnTo>
                    <a:pt x="144780" y="0"/>
                  </a:lnTo>
                  <a:lnTo>
                    <a:pt x="144780" y="144780"/>
                  </a:lnTo>
                  <a:lnTo>
                    <a:pt x="0" y="144780"/>
                  </a:lnTo>
                  <a:lnTo>
                    <a:pt x="0" y="0"/>
                  </a:lnTo>
                  <a:close/>
                  <a:moveTo>
                    <a:pt x="144780" y="0"/>
                  </a:moveTo>
                  <a:lnTo>
                    <a:pt x="74454810" y="0"/>
                  </a:lnTo>
                  <a:lnTo>
                    <a:pt x="74454810" y="144780"/>
                  </a:lnTo>
                  <a:lnTo>
                    <a:pt x="144780" y="144780"/>
                  </a:lnTo>
                  <a:lnTo>
                    <a:pt x="144780" y="0"/>
                  </a:lnTo>
                  <a:close/>
                </a:path>
              </a:pathLst>
            </a:custGeom>
            <a:solidFill>
              <a:srgbClr val="000000"/>
            </a:solidFill>
          </p:spPr>
        </p:sp>
      </p:grpSp>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6247065" y="9122087"/>
            <a:ext cx="489603" cy="489603"/>
          </a:xfrm>
          <a:prstGeom prst="rect">
            <a:avLst/>
          </a:prstGeom>
        </p:spPr>
      </p:pic>
      <p:pic>
        <p:nvPicPr>
          <p:cNvPr name="Picture 11" id="11"/>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93190" y="1905568"/>
            <a:ext cx="1303055" cy="1303055"/>
          </a:xfrm>
          <a:prstGeom prst="rect">
            <a:avLst/>
          </a:prstGeom>
        </p:spPr>
      </p:pic>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866775" y="1254040"/>
            <a:ext cx="651528" cy="651528"/>
          </a:xfrm>
          <a:prstGeom prst="rect">
            <a:avLst/>
          </a:prstGeom>
        </p:spPr>
      </p:pic>
      <p:pic>
        <p:nvPicPr>
          <p:cNvPr name="Picture 13" id="1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085140" y="750706"/>
            <a:ext cx="1303055" cy="1303055"/>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445119" y="7820167"/>
            <a:ext cx="1131605" cy="1131605"/>
          </a:xfrm>
          <a:prstGeom prst="rect">
            <a:avLst/>
          </a:prstGeom>
        </p:spPr>
      </p:pic>
      <p:pic>
        <p:nvPicPr>
          <p:cNvPr name="Picture 15" id="15"/>
          <p:cNvPicPr>
            <a:picLocks noChangeAspect="true"/>
          </p:cNvPicPr>
          <p:nvPr/>
        </p:nvPicPr>
        <p:blipFill>
          <a:blip r:embed="rId6"/>
          <a:srcRect l="0" t="0" r="0" b="0"/>
          <a:stretch>
            <a:fillRect/>
          </a:stretch>
        </p:blipFill>
        <p:spPr>
          <a:xfrm flipH="false" flipV="false" rot="0">
            <a:off x="4324353" y="2053762"/>
            <a:ext cx="9718728" cy="2101675"/>
          </a:xfrm>
          <a:prstGeom prst="rect">
            <a:avLst/>
          </a:prstGeom>
        </p:spPr>
      </p:pic>
      <p:sp>
        <p:nvSpPr>
          <p:cNvPr name="TextBox 16" id="16"/>
          <p:cNvSpPr txBox="true"/>
          <p:nvPr/>
        </p:nvSpPr>
        <p:spPr>
          <a:xfrm rot="0">
            <a:off x="3328742" y="3713873"/>
            <a:ext cx="11995679" cy="4625974"/>
          </a:xfrm>
          <a:prstGeom prst="rect">
            <a:avLst/>
          </a:prstGeom>
        </p:spPr>
        <p:txBody>
          <a:bodyPr anchor="t" rtlCol="false" tIns="0" lIns="0" bIns="0" rIns="0">
            <a:spAutoFit/>
          </a:bodyPr>
          <a:lstStyle/>
          <a:p>
            <a:pPr algn="ctr">
              <a:lnSpc>
                <a:spcPts val="3250"/>
              </a:lnSpc>
            </a:pPr>
            <a:r>
              <a:rPr lang="en-US" sz="2321">
                <a:solidFill>
                  <a:srgbClr val="000000"/>
                </a:solidFill>
                <a:latin typeface="Squick"/>
              </a:rPr>
              <a:t>Katı halde bulunan maddelerin çevresinden </a:t>
            </a:r>
            <a:r>
              <a:rPr lang="en-US" sz="2321">
                <a:solidFill>
                  <a:srgbClr val="000000"/>
                </a:solidFill>
                <a:latin typeface="Squick Bold"/>
              </a:rPr>
              <a:t>ısı alması sonucu taneciklerinin hareket enerjisi artar</a:t>
            </a:r>
          </a:p>
          <a:p>
            <a:pPr algn="ctr">
              <a:lnSpc>
                <a:spcPts val="3250"/>
              </a:lnSpc>
            </a:pPr>
            <a:r>
              <a:rPr lang="en-US" sz="2321">
                <a:solidFill>
                  <a:srgbClr val="000000"/>
                </a:solidFill>
                <a:latin typeface="Squick"/>
              </a:rPr>
              <a:t>Tanecik hareketleri artan katı haldeki madde sıvı hale geçer bu olaya </a:t>
            </a:r>
            <a:r>
              <a:rPr lang="en-US" sz="2321">
                <a:solidFill>
                  <a:srgbClr val="000000"/>
                </a:solidFill>
                <a:latin typeface="Squick Bold"/>
              </a:rPr>
              <a:t>erime</a:t>
            </a:r>
            <a:r>
              <a:rPr lang="en-US" sz="2321">
                <a:solidFill>
                  <a:srgbClr val="000000"/>
                </a:solidFill>
                <a:latin typeface="Squick"/>
              </a:rPr>
              <a:t> denir.</a:t>
            </a:r>
          </a:p>
          <a:p>
            <a:pPr algn="ctr">
              <a:lnSpc>
                <a:spcPts val="3250"/>
              </a:lnSpc>
            </a:pPr>
            <a:r>
              <a:rPr lang="en-US" sz="2321">
                <a:solidFill>
                  <a:srgbClr val="000000"/>
                </a:solidFill>
                <a:latin typeface="Squick"/>
              </a:rPr>
              <a:t>Maddenin ısı alarak sıvı hale geçtiği sıcaklığa </a:t>
            </a:r>
            <a:r>
              <a:rPr lang="en-US" sz="2321">
                <a:solidFill>
                  <a:srgbClr val="000000"/>
                </a:solidFill>
                <a:latin typeface="Squick Bold"/>
              </a:rPr>
              <a:t>erime sıcaklığ</a:t>
            </a:r>
            <a:r>
              <a:rPr lang="en-US" sz="2321">
                <a:solidFill>
                  <a:srgbClr val="000000"/>
                </a:solidFill>
                <a:latin typeface="Squick"/>
              </a:rPr>
              <a:t>ı denir.</a:t>
            </a:r>
          </a:p>
          <a:p>
            <a:pPr algn="ctr">
              <a:lnSpc>
                <a:spcPts val="3250"/>
              </a:lnSpc>
            </a:pPr>
            <a:r>
              <a:rPr lang="en-US" sz="2321">
                <a:solidFill>
                  <a:srgbClr val="000000"/>
                </a:solidFill>
                <a:latin typeface="Squick"/>
              </a:rPr>
              <a:t> Erime sıcaklığına ulaşan madde erime olayı tamamlanana kadar maddenin </a:t>
            </a:r>
            <a:r>
              <a:rPr lang="en-US" sz="2321">
                <a:solidFill>
                  <a:srgbClr val="000000"/>
                </a:solidFill>
                <a:latin typeface="Squick Bold"/>
              </a:rPr>
              <a:t>sıcaklığı sabit kalır</a:t>
            </a:r>
            <a:r>
              <a:rPr lang="en-US" sz="2321">
                <a:solidFill>
                  <a:srgbClr val="000000"/>
                </a:solidFill>
                <a:latin typeface="Squick"/>
              </a:rPr>
              <a:t>. Bu süre boyunca </a:t>
            </a:r>
            <a:r>
              <a:rPr lang="en-US" sz="2321">
                <a:solidFill>
                  <a:srgbClr val="000000"/>
                </a:solidFill>
                <a:latin typeface="Squick Bold"/>
              </a:rPr>
              <a:t>alınan ısı maddenin hal değişimi için kullanılır </a:t>
            </a:r>
          </a:p>
          <a:p>
            <a:pPr algn="ctr">
              <a:lnSpc>
                <a:spcPts val="3250"/>
              </a:lnSpc>
            </a:pPr>
            <a:r>
              <a:rPr lang="en-US" sz="2321">
                <a:solidFill>
                  <a:srgbClr val="000000"/>
                </a:solidFill>
                <a:latin typeface="Squick"/>
              </a:rPr>
              <a:t>Erime sıcaklığındaki 1 gram saf katı maddenin 1 gram sıvı hale geçmesi için alması gereken ısıya </a:t>
            </a:r>
            <a:r>
              <a:rPr lang="en-US" sz="2321">
                <a:solidFill>
                  <a:srgbClr val="000000"/>
                </a:solidFill>
                <a:latin typeface="Squick Bold"/>
              </a:rPr>
              <a:t>erime ısısı </a:t>
            </a:r>
            <a:r>
              <a:rPr lang="en-US" sz="2321">
                <a:solidFill>
                  <a:srgbClr val="000000"/>
                </a:solidFill>
                <a:latin typeface="Squick"/>
              </a:rPr>
              <a:t>denir. Erime  ısısı </a:t>
            </a:r>
            <a:r>
              <a:rPr lang="en-US" sz="2321">
                <a:solidFill>
                  <a:srgbClr val="000000"/>
                </a:solidFill>
                <a:latin typeface="Squick Bold"/>
              </a:rPr>
              <a:t>Le</a:t>
            </a:r>
            <a:r>
              <a:rPr lang="en-US" sz="2321">
                <a:solidFill>
                  <a:srgbClr val="000000"/>
                </a:solidFill>
                <a:latin typeface="Squick"/>
              </a:rPr>
              <a:t> ile gösterilir</a:t>
            </a:r>
          </a:p>
          <a:p>
            <a:pPr algn="ctr">
              <a:lnSpc>
                <a:spcPts val="3250"/>
              </a:lnSpc>
            </a:pPr>
            <a:r>
              <a:rPr lang="en-US" sz="2321">
                <a:solidFill>
                  <a:srgbClr val="000000"/>
                </a:solidFill>
                <a:latin typeface="Squick"/>
              </a:rPr>
              <a:t>Erime ısısının birimi </a:t>
            </a:r>
            <a:r>
              <a:rPr lang="en-US" sz="2321">
                <a:solidFill>
                  <a:srgbClr val="000000"/>
                </a:solidFill>
                <a:latin typeface="Squick Bold"/>
              </a:rPr>
              <a:t>Joule /gram</a:t>
            </a:r>
            <a:r>
              <a:rPr lang="en-US" sz="2321">
                <a:solidFill>
                  <a:srgbClr val="000000"/>
                </a:solidFill>
                <a:latin typeface="Squick"/>
              </a:rPr>
              <a:t> dır </a:t>
            </a:r>
          </a:p>
          <a:p>
            <a:pPr algn="ctr">
              <a:lnSpc>
                <a:spcPts val="3250"/>
              </a:lnSpc>
            </a:pPr>
            <a:r>
              <a:rPr lang="en-US" sz="2321">
                <a:solidFill>
                  <a:srgbClr val="000000"/>
                </a:solidFill>
                <a:latin typeface="Squick"/>
              </a:rPr>
              <a:t>Maddenin tamamının erimesi için alması gereken ısı miktarı </a:t>
            </a:r>
            <a:r>
              <a:rPr lang="en-US" sz="2321">
                <a:solidFill>
                  <a:srgbClr val="000000"/>
                </a:solidFill>
                <a:latin typeface="Squick Bold"/>
              </a:rPr>
              <a:t>maddenin kütlesi ve erime ısısı ile doğru orantılıdır</a:t>
            </a:r>
          </a:p>
          <a:p>
            <a:pPr algn="ctr">
              <a:lnSpc>
                <a:spcPts val="3250"/>
              </a:lnSpc>
            </a:pPr>
            <a:r>
              <a:rPr lang="en-US" sz="2321">
                <a:solidFill>
                  <a:srgbClr val="000000"/>
                </a:solidFill>
                <a:latin typeface="Squick Bold"/>
              </a:rPr>
              <a:t>Erime ısısı ve Erime sıcaklığı maddeler için ayırt edici özelliktir.</a:t>
            </a:r>
          </a:p>
          <a:p>
            <a:pPr algn="ctr">
              <a:lnSpc>
                <a:spcPts val="3250"/>
              </a:lnSpc>
            </a:pPr>
          </a:p>
        </p:txBody>
      </p:sp>
      <p:pic>
        <p:nvPicPr>
          <p:cNvPr name="Picture 17" id="17"/>
          <p:cNvPicPr>
            <a:picLocks noChangeAspect="true"/>
          </p:cNvPicPr>
          <p:nvPr/>
        </p:nvPicPr>
        <p:blipFill>
          <a:blip r:embed="rId7"/>
          <a:srcRect l="2498" t="0" r="33447" b="40578"/>
          <a:stretch>
            <a:fillRect/>
          </a:stretch>
        </p:blipFill>
        <p:spPr>
          <a:xfrm flipH="false" flipV="false" rot="0">
            <a:off x="2648621" y="7848742"/>
            <a:ext cx="5445475" cy="1970122"/>
          </a:xfrm>
          <a:prstGeom prst="rect">
            <a:avLst/>
          </a:prstGeom>
        </p:spPr>
      </p:pic>
      <p:sp>
        <p:nvSpPr>
          <p:cNvPr name="TextBox 18" id="18"/>
          <p:cNvSpPr txBox="true"/>
          <p:nvPr/>
        </p:nvSpPr>
        <p:spPr>
          <a:xfrm rot="0">
            <a:off x="2696246" y="722131"/>
            <a:ext cx="3202044" cy="859848"/>
          </a:xfrm>
          <a:prstGeom prst="rect">
            <a:avLst/>
          </a:prstGeom>
        </p:spPr>
        <p:txBody>
          <a:bodyPr anchor="t" rtlCol="false" tIns="0" lIns="0" bIns="0" rIns="0">
            <a:spAutoFit/>
          </a:bodyPr>
          <a:lstStyle/>
          <a:p>
            <a:pPr algn="ctr">
              <a:lnSpc>
                <a:spcPts val="6600"/>
              </a:lnSpc>
            </a:pPr>
            <a:r>
              <a:rPr lang="en-US" sz="5500">
                <a:solidFill>
                  <a:srgbClr val="000000"/>
                </a:solidFill>
                <a:latin typeface="Rague Bold"/>
              </a:rPr>
              <a:t>ERİME</a:t>
            </a:r>
          </a:p>
        </p:txBody>
      </p:sp>
      <p:sp>
        <p:nvSpPr>
          <p:cNvPr name="TextBox 19" id="19"/>
          <p:cNvSpPr txBox="true"/>
          <p:nvPr/>
        </p:nvSpPr>
        <p:spPr>
          <a:xfrm rot="0">
            <a:off x="7464303" y="8504520"/>
            <a:ext cx="8980816" cy="1149408"/>
          </a:xfrm>
          <a:prstGeom prst="rect">
            <a:avLst/>
          </a:prstGeom>
        </p:spPr>
        <p:txBody>
          <a:bodyPr anchor="t" rtlCol="false" tIns="0" lIns="0" bIns="0" rIns="0">
            <a:spAutoFit/>
          </a:bodyPr>
          <a:lstStyle/>
          <a:p>
            <a:pPr algn="ctr">
              <a:lnSpc>
                <a:spcPts val="2940"/>
              </a:lnSpc>
            </a:pPr>
            <a:r>
              <a:rPr lang="en-US" sz="2100">
                <a:solidFill>
                  <a:srgbClr val="000000"/>
                </a:solidFill>
                <a:latin typeface="Squick Bold"/>
              </a:rPr>
              <a:t>Yandaki tabloya göre ;</a:t>
            </a:r>
          </a:p>
          <a:p>
            <a:pPr algn="ctr">
              <a:lnSpc>
                <a:spcPts val="2940"/>
              </a:lnSpc>
            </a:pPr>
            <a:r>
              <a:rPr lang="en-US" sz="2100">
                <a:solidFill>
                  <a:srgbClr val="000000"/>
                </a:solidFill>
                <a:latin typeface="Squick Bold"/>
              </a:rPr>
              <a:t>Erime ısısı en fazla olan Buz çevresinden en fazla ısıyı alan  en geç eriyen madde iken </a:t>
            </a:r>
          </a:p>
          <a:p>
            <a:pPr algn="ctr">
              <a:lnSpc>
                <a:spcPts val="2940"/>
              </a:lnSpc>
            </a:pPr>
            <a:r>
              <a:rPr lang="en-US" sz="2100">
                <a:solidFill>
                  <a:srgbClr val="000000"/>
                </a:solidFill>
                <a:latin typeface="Squick Bold"/>
              </a:rPr>
              <a:t>Erime ısısı en düşük olan Civa çevresinden en az ısıyı alan ve en erken eriyen maddedir</a:t>
            </a:r>
          </a:p>
        </p:txBody>
      </p:sp>
      <p:grpSp>
        <p:nvGrpSpPr>
          <p:cNvPr name="Group 20" id="20"/>
          <p:cNvGrpSpPr/>
          <p:nvPr/>
        </p:nvGrpSpPr>
        <p:grpSpPr>
          <a:xfrm rot="-2222028">
            <a:off x="6247558" y="4410611"/>
            <a:ext cx="5792885" cy="3318225"/>
            <a:chOff x="0" y="0"/>
            <a:chExt cx="7723847" cy="4424300"/>
          </a:xfrm>
        </p:grpSpPr>
        <p:pic>
          <p:nvPicPr>
            <p:cNvPr name="Picture 21" id="21"/>
            <p:cNvPicPr>
              <a:picLocks noChangeAspect="true"/>
            </p:cNvPicPr>
            <p:nvPr/>
          </p:nvPicPr>
          <p:blipFill>
            <a:blip r:embed="rId8">
              <a:alphaModFix amt="15000"/>
            </a:blip>
            <a:srcRect l="0" t="0" r="0" b="0"/>
            <a:stretch>
              <a:fillRect/>
            </a:stretch>
          </p:blipFill>
          <p:spPr>
            <a:xfrm flipH="false" flipV="false" rot="0">
              <a:off x="1655304" y="0"/>
              <a:ext cx="4413239" cy="4424300"/>
            </a:xfrm>
            <a:prstGeom prst="rect">
              <a:avLst/>
            </a:prstGeom>
          </p:spPr>
        </p:pic>
        <p:grpSp>
          <p:nvGrpSpPr>
            <p:cNvPr name="Group 22" id="22"/>
            <p:cNvGrpSpPr/>
            <p:nvPr/>
          </p:nvGrpSpPr>
          <p:grpSpPr>
            <a:xfrm rot="0">
              <a:off x="0" y="1981833"/>
              <a:ext cx="7723847" cy="615038"/>
              <a:chOff x="0" y="0"/>
              <a:chExt cx="1913890" cy="152400"/>
            </a:xfrm>
          </p:grpSpPr>
          <p:sp>
            <p:nvSpPr>
              <p:cNvPr name="Freeform 23" id="23"/>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4" id="24"/>
            <p:cNvPicPr>
              <a:picLocks noChangeAspect="true"/>
            </p:cNvPicPr>
            <p:nvPr/>
          </p:nvPicPr>
          <p:blipFill>
            <a:blip r:embed="rId9">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3564" y="1244486"/>
              <a:ext cx="7268836" cy="1935328"/>
            </a:xfrm>
            <a:prstGeom prst="rect">
              <a:avLst/>
            </a:prstGeom>
          </p:spPr>
        </p:pic>
        <p:pic>
          <p:nvPicPr>
            <p:cNvPr name="Picture 25" id="25"/>
            <p:cNvPicPr>
              <a:picLocks noChangeAspect="true"/>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3277566" y="3179814"/>
              <a:ext cx="1040831" cy="1040831"/>
            </a:xfrm>
            <a:prstGeom prst="rect">
              <a:avLst/>
            </a:prstGeom>
          </p:spPr>
        </p:pic>
        <p:sp>
          <p:nvSpPr>
            <p:cNvPr name="TextBox 26" id="26"/>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FEE3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396777" y="570048"/>
            <a:ext cx="3766561" cy="3752864"/>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521439" y="4943138"/>
            <a:ext cx="3766561" cy="3752864"/>
          </a:xfrm>
          <a:prstGeom prst="rect">
            <a:avLst/>
          </a:prstGeom>
        </p:spPr>
      </p:pic>
      <p:grpSp>
        <p:nvGrpSpPr>
          <p:cNvPr name="Group 4" id="4"/>
          <p:cNvGrpSpPr/>
          <p:nvPr/>
        </p:nvGrpSpPr>
        <p:grpSpPr>
          <a:xfrm rot="0">
            <a:off x="1652614" y="2653036"/>
            <a:ext cx="14694037" cy="5828757"/>
            <a:chOff x="0" y="0"/>
            <a:chExt cx="78797943" cy="31257172"/>
          </a:xfrm>
        </p:grpSpPr>
        <p:sp>
          <p:nvSpPr>
            <p:cNvPr name="Freeform 5" id="5"/>
            <p:cNvSpPr/>
            <p:nvPr/>
          </p:nvSpPr>
          <p:spPr>
            <a:xfrm>
              <a:off x="72390" y="72390"/>
              <a:ext cx="78653161" cy="31112392"/>
            </a:xfrm>
            <a:custGeom>
              <a:avLst/>
              <a:gdLst/>
              <a:ahLst/>
              <a:cxnLst/>
              <a:rect r="r" b="b" t="t" l="l"/>
              <a:pathLst>
                <a:path h="31112392" w="78653161">
                  <a:moveTo>
                    <a:pt x="0" y="0"/>
                  </a:moveTo>
                  <a:lnTo>
                    <a:pt x="78653161" y="0"/>
                  </a:lnTo>
                  <a:lnTo>
                    <a:pt x="78653161" y="31112392"/>
                  </a:lnTo>
                  <a:lnTo>
                    <a:pt x="0" y="31112392"/>
                  </a:lnTo>
                  <a:lnTo>
                    <a:pt x="0" y="0"/>
                  </a:lnTo>
                  <a:close/>
                </a:path>
              </a:pathLst>
            </a:custGeom>
            <a:solidFill>
              <a:srgbClr val="FFFFFF"/>
            </a:solidFill>
          </p:spPr>
        </p:sp>
        <p:sp>
          <p:nvSpPr>
            <p:cNvPr name="Freeform 6" id="6"/>
            <p:cNvSpPr/>
            <p:nvPr/>
          </p:nvSpPr>
          <p:spPr>
            <a:xfrm>
              <a:off x="0" y="0"/>
              <a:ext cx="78797944" cy="31257171"/>
            </a:xfrm>
            <a:custGeom>
              <a:avLst/>
              <a:gdLst/>
              <a:ahLst/>
              <a:cxnLst/>
              <a:rect r="r" b="b" t="t" l="l"/>
              <a:pathLst>
                <a:path h="31257171" w="78797944">
                  <a:moveTo>
                    <a:pt x="78653165" y="31112392"/>
                  </a:moveTo>
                  <a:lnTo>
                    <a:pt x="78797944" y="31112392"/>
                  </a:lnTo>
                  <a:lnTo>
                    <a:pt x="78797944" y="31257171"/>
                  </a:lnTo>
                  <a:lnTo>
                    <a:pt x="78653165" y="31257171"/>
                  </a:lnTo>
                  <a:lnTo>
                    <a:pt x="78653165" y="31112392"/>
                  </a:lnTo>
                  <a:close/>
                  <a:moveTo>
                    <a:pt x="0" y="144780"/>
                  </a:moveTo>
                  <a:lnTo>
                    <a:pt x="144780" y="144780"/>
                  </a:lnTo>
                  <a:lnTo>
                    <a:pt x="144780" y="31112392"/>
                  </a:lnTo>
                  <a:lnTo>
                    <a:pt x="0" y="31112392"/>
                  </a:lnTo>
                  <a:lnTo>
                    <a:pt x="0" y="144780"/>
                  </a:lnTo>
                  <a:close/>
                  <a:moveTo>
                    <a:pt x="0" y="31112392"/>
                  </a:moveTo>
                  <a:lnTo>
                    <a:pt x="144780" y="31112392"/>
                  </a:lnTo>
                  <a:lnTo>
                    <a:pt x="144780" y="31257171"/>
                  </a:lnTo>
                  <a:lnTo>
                    <a:pt x="0" y="31257171"/>
                  </a:lnTo>
                  <a:lnTo>
                    <a:pt x="0" y="31112392"/>
                  </a:lnTo>
                  <a:close/>
                  <a:moveTo>
                    <a:pt x="78653165" y="144780"/>
                  </a:moveTo>
                  <a:lnTo>
                    <a:pt x="78797944" y="144780"/>
                  </a:lnTo>
                  <a:lnTo>
                    <a:pt x="78797944" y="31112392"/>
                  </a:lnTo>
                  <a:lnTo>
                    <a:pt x="78653165" y="31112392"/>
                  </a:lnTo>
                  <a:lnTo>
                    <a:pt x="78653165" y="144780"/>
                  </a:lnTo>
                  <a:close/>
                  <a:moveTo>
                    <a:pt x="144780" y="31112392"/>
                  </a:moveTo>
                  <a:lnTo>
                    <a:pt x="78653165" y="31112392"/>
                  </a:lnTo>
                  <a:lnTo>
                    <a:pt x="78653165" y="31257171"/>
                  </a:lnTo>
                  <a:lnTo>
                    <a:pt x="144780" y="31257171"/>
                  </a:lnTo>
                  <a:lnTo>
                    <a:pt x="144780" y="31112392"/>
                  </a:lnTo>
                  <a:close/>
                  <a:moveTo>
                    <a:pt x="78653165" y="0"/>
                  </a:moveTo>
                  <a:lnTo>
                    <a:pt x="78797944" y="0"/>
                  </a:lnTo>
                  <a:lnTo>
                    <a:pt x="78797944" y="144780"/>
                  </a:lnTo>
                  <a:lnTo>
                    <a:pt x="78653165" y="144780"/>
                  </a:lnTo>
                  <a:lnTo>
                    <a:pt x="78653165" y="0"/>
                  </a:lnTo>
                  <a:close/>
                  <a:moveTo>
                    <a:pt x="0" y="0"/>
                  </a:moveTo>
                  <a:lnTo>
                    <a:pt x="144780" y="0"/>
                  </a:lnTo>
                  <a:lnTo>
                    <a:pt x="144780" y="144780"/>
                  </a:lnTo>
                  <a:lnTo>
                    <a:pt x="0" y="144780"/>
                  </a:lnTo>
                  <a:lnTo>
                    <a:pt x="0" y="0"/>
                  </a:lnTo>
                  <a:close/>
                  <a:moveTo>
                    <a:pt x="144780" y="0"/>
                  </a:moveTo>
                  <a:lnTo>
                    <a:pt x="78653165" y="0"/>
                  </a:lnTo>
                  <a:lnTo>
                    <a:pt x="78653165" y="144780"/>
                  </a:lnTo>
                  <a:lnTo>
                    <a:pt x="144780" y="144780"/>
                  </a:lnTo>
                  <a:lnTo>
                    <a:pt x="144780" y="0"/>
                  </a:lnTo>
                  <a:close/>
                </a:path>
              </a:pathLst>
            </a:custGeom>
            <a:solidFill>
              <a:srgbClr val="000000"/>
            </a:solidFill>
          </p:spPr>
        </p:sp>
      </p:grpSp>
      <p:grpSp>
        <p:nvGrpSpPr>
          <p:cNvPr name="Group 7" id="7"/>
          <p:cNvGrpSpPr/>
          <p:nvPr/>
        </p:nvGrpSpPr>
        <p:grpSpPr>
          <a:xfrm rot="0">
            <a:off x="1652614" y="231531"/>
            <a:ext cx="4448012" cy="1680359"/>
            <a:chOff x="0" y="0"/>
            <a:chExt cx="53676997" cy="20277968"/>
          </a:xfrm>
        </p:grpSpPr>
        <p:sp>
          <p:nvSpPr>
            <p:cNvPr name="Freeform 8" id="8"/>
            <p:cNvSpPr/>
            <p:nvPr/>
          </p:nvSpPr>
          <p:spPr>
            <a:xfrm>
              <a:off x="72390" y="72390"/>
              <a:ext cx="53532214" cy="20133189"/>
            </a:xfrm>
            <a:custGeom>
              <a:avLst/>
              <a:gdLst/>
              <a:ahLst/>
              <a:cxnLst/>
              <a:rect r="r" b="b" t="t" l="l"/>
              <a:pathLst>
                <a:path h="20133189" w="53532214">
                  <a:moveTo>
                    <a:pt x="0" y="0"/>
                  </a:moveTo>
                  <a:lnTo>
                    <a:pt x="53532214" y="0"/>
                  </a:lnTo>
                  <a:lnTo>
                    <a:pt x="53532214" y="20133189"/>
                  </a:lnTo>
                  <a:lnTo>
                    <a:pt x="0" y="20133189"/>
                  </a:lnTo>
                  <a:lnTo>
                    <a:pt x="0" y="0"/>
                  </a:lnTo>
                  <a:close/>
                </a:path>
              </a:pathLst>
            </a:custGeom>
            <a:solidFill>
              <a:srgbClr val="FC5C50"/>
            </a:solidFill>
          </p:spPr>
        </p:sp>
        <p:sp>
          <p:nvSpPr>
            <p:cNvPr name="Freeform 9" id="9"/>
            <p:cNvSpPr/>
            <p:nvPr/>
          </p:nvSpPr>
          <p:spPr>
            <a:xfrm>
              <a:off x="0" y="0"/>
              <a:ext cx="53676996" cy="20277968"/>
            </a:xfrm>
            <a:custGeom>
              <a:avLst/>
              <a:gdLst/>
              <a:ahLst/>
              <a:cxnLst/>
              <a:rect r="r" b="b" t="t" l="l"/>
              <a:pathLst>
                <a:path h="20277968" w="53676996">
                  <a:moveTo>
                    <a:pt x="53532218" y="20133188"/>
                  </a:moveTo>
                  <a:lnTo>
                    <a:pt x="53676996" y="20133188"/>
                  </a:lnTo>
                  <a:lnTo>
                    <a:pt x="53676996" y="20277968"/>
                  </a:lnTo>
                  <a:lnTo>
                    <a:pt x="53532218" y="20277968"/>
                  </a:lnTo>
                  <a:lnTo>
                    <a:pt x="53532218" y="20133188"/>
                  </a:lnTo>
                  <a:close/>
                  <a:moveTo>
                    <a:pt x="0" y="144780"/>
                  </a:moveTo>
                  <a:lnTo>
                    <a:pt x="144780" y="144780"/>
                  </a:lnTo>
                  <a:lnTo>
                    <a:pt x="144780" y="20133188"/>
                  </a:lnTo>
                  <a:lnTo>
                    <a:pt x="0" y="20133188"/>
                  </a:lnTo>
                  <a:lnTo>
                    <a:pt x="0" y="144780"/>
                  </a:lnTo>
                  <a:close/>
                  <a:moveTo>
                    <a:pt x="0" y="20133188"/>
                  </a:moveTo>
                  <a:lnTo>
                    <a:pt x="144780" y="20133188"/>
                  </a:lnTo>
                  <a:lnTo>
                    <a:pt x="144780" y="20277968"/>
                  </a:lnTo>
                  <a:lnTo>
                    <a:pt x="0" y="20277968"/>
                  </a:lnTo>
                  <a:lnTo>
                    <a:pt x="0" y="20133188"/>
                  </a:lnTo>
                  <a:close/>
                  <a:moveTo>
                    <a:pt x="53532218" y="144780"/>
                  </a:moveTo>
                  <a:lnTo>
                    <a:pt x="53676996" y="144780"/>
                  </a:lnTo>
                  <a:lnTo>
                    <a:pt x="53676996" y="20133188"/>
                  </a:lnTo>
                  <a:lnTo>
                    <a:pt x="53532218" y="20133188"/>
                  </a:lnTo>
                  <a:lnTo>
                    <a:pt x="53532218" y="144780"/>
                  </a:lnTo>
                  <a:close/>
                  <a:moveTo>
                    <a:pt x="144780" y="20133188"/>
                  </a:moveTo>
                  <a:lnTo>
                    <a:pt x="53532218" y="20133188"/>
                  </a:lnTo>
                  <a:lnTo>
                    <a:pt x="53532218" y="20277968"/>
                  </a:lnTo>
                  <a:lnTo>
                    <a:pt x="144780" y="20277968"/>
                  </a:lnTo>
                  <a:lnTo>
                    <a:pt x="144780" y="20133188"/>
                  </a:lnTo>
                  <a:close/>
                  <a:moveTo>
                    <a:pt x="53532218" y="0"/>
                  </a:moveTo>
                  <a:lnTo>
                    <a:pt x="53676996" y="0"/>
                  </a:lnTo>
                  <a:lnTo>
                    <a:pt x="53676996" y="144780"/>
                  </a:lnTo>
                  <a:lnTo>
                    <a:pt x="53532218" y="144780"/>
                  </a:lnTo>
                  <a:lnTo>
                    <a:pt x="53532218" y="0"/>
                  </a:lnTo>
                  <a:close/>
                  <a:moveTo>
                    <a:pt x="0" y="0"/>
                  </a:moveTo>
                  <a:lnTo>
                    <a:pt x="144780" y="0"/>
                  </a:lnTo>
                  <a:lnTo>
                    <a:pt x="144780" y="144780"/>
                  </a:lnTo>
                  <a:lnTo>
                    <a:pt x="0" y="144780"/>
                  </a:lnTo>
                  <a:lnTo>
                    <a:pt x="0" y="0"/>
                  </a:lnTo>
                  <a:close/>
                  <a:moveTo>
                    <a:pt x="144780" y="0"/>
                  </a:moveTo>
                  <a:lnTo>
                    <a:pt x="53532218" y="0"/>
                  </a:lnTo>
                  <a:lnTo>
                    <a:pt x="53532218" y="144780"/>
                  </a:lnTo>
                  <a:lnTo>
                    <a:pt x="144780" y="144780"/>
                  </a:lnTo>
                  <a:lnTo>
                    <a:pt x="144780" y="0"/>
                  </a:lnTo>
                  <a:close/>
                </a:path>
              </a:pathLst>
            </a:custGeom>
            <a:solidFill>
              <a:srgbClr val="000000"/>
            </a:solidFill>
          </p:spPr>
        </p:sp>
      </p:grpSp>
      <p:grpSp>
        <p:nvGrpSpPr>
          <p:cNvPr name="Group 10" id="10"/>
          <p:cNvGrpSpPr/>
          <p:nvPr/>
        </p:nvGrpSpPr>
        <p:grpSpPr>
          <a:xfrm rot="0">
            <a:off x="2200329" y="292199"/>
            <a:ext cx="3352582" cy="1473001"/>
            <a:chOff x="0" y="0"/>
            <a:chExt cx="4470110" cy="1964001"/>
          </a:xfrm>
        </p:grpSpPr>
        <p:sp>
          <p:nvSpPr>
            <p:cNvPr name="TextBox 11" id="11"/>
            <p:cNvSpPr txBox="true"/>
            <p:nvPr/>
          </p:nvSpPr>
          <p:spPr>
            <a:xfrm rot="0">
              <a:off x="0" y="-28575"/>
              <a:ext cx="4470110" cy="1144270"/>
            </a:xfrm>
            <a:prstGeom prst="rect">
              <a:avLst/>
            </a:prstGeom>
          </p:spPr>
          <p:txBody>
            <a:bodyPr anchor="t" rtlCol="false" tIns="0" lIns="0" bIns="0" rIns="0">
              <a:spAutoFit/>
            </a:bodyPr>
            <a:lstStyle/>
            <a:p>
              <a:pPr algn="ctr">
                <a:lnSpc>
                  <a:spcPts val="6605"/>
                </a:lnSpc>
              </a:pPr>
              <a:r>
                <a:rPr lang="en-US" sz="5504">
                  <a:solidFill>
                    <a:srgbClr val="100F0D"/>
                  </a:solidFill>
                  <a:latin typeface="Rague Bold"/>
                </a:rPr>
                <a:t>DONMA</a:t>
              </a:r>
            </a:p>
          </p:txBody>
        </p:sp>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11003" y="1415122"/>
              <a:ext cx="2648104" cy="548880"/>
            </a:xfrm>
            <a:prstGeom prst="rect">
              <a:avLst/>
            </a:prstGeom>
          </p:spPr>
        </p:pic>
      </p:grpSp>
      <p:pic>
        <p:nvPicPr>
          <p:cNvPr name="Picture 13" id="13"/>
          <p:cNvPicPr>
            <a:picLocks noChangeAspect="true"/>
          </p:cNvPicPr>
          <p:nvPr/>
        </p:nvPicPr>
        <p:blipFill>
          <a:blip r:embed="rId4"/>
          <a:srcRect l="0" t="0" r="0" b="0"/>
          <a:stretch>
            <a:fillRect/>
          </a:stretch>
        </p:blipFill>
        <p:spPr>
          <a:xfrm flipH="false" flipV="false" rot="0">
            <a:off x="6959299" y="1396258"/>
            <a:ext cx="9335304" cy="2100443"/>
          </a:xfrm>
          <a:prstGeom prst="rect">
            <a:avLst/>
          </a:prstGeom>
        </p:spPr>
      </p:pic>
      <p:sp>
        <p:nvSpPr>
          <p:cNvPr name="TextBox 14" id="14"/>
          <p:cNvSpPr txBox="true"/>
          <p:nvPr/>
        </p:nvSpPr>
        <p:spPr>
          <a:xfrm rot="0">
            <a:off x="3136635" y="3674393"/>
            <a:ext cx="11995679" cy="5044847"/>
          </a:xfrm>
          <a:prstGeom prst="rect">
            <a:avLst/>
          </a:prstGeom>
        </p:spPr>
        <p:txBody>
          <a:bodyPr anchor="t" rtlCol="false" tIns="0" lIns="0" bIns="0" rIns="0">
            <a:spAutoFit/>
          </a:bodyPr>
          <a:lstStyle/>
          <a:p>
            <a:pPr algn="ctr">
              <a:lnSpc>
                <a:spcPts val="3250"/>
              </a:lnSpc>
            </a:pPr>
            <a:r>
              <a:rPr lang="en-US" sz="2321">
                <a:solidFill>
                  <a:srgbClr val="000000"/>
                </a:solidFill>
                <a:latin typeface="Squick"/>
              </a:rPr>
              <a:t>Sıvı halde bulunan maddelerin çevresine </a:t>
            </a:r>
            <a:r>
              <a:rPr lang="en-US" sz="2321">
                <a:solidFill>
                  <a:srgbClr val="000000"/>
                </a:solidFill>
                <a:latin typeface="Squick Bold"/>
              </a:rPr>
              <a:t>ısı vermesi sonucu taneciklerinin hareket enerjisi azalır</a:t>
            </a:r>
          </a:p>
          <a:p>
            <a:pPr algn="ctr">
              <a:lnSpc>
                <a:spcPts val="3250"/>
              </a:lnSpc>
            </a:pPr>
            <a:r>
              <a:rPr lang="en-US" sz="2321">
                <a:solidFill>
                  <a:srgbClr val="000000"/>
                </a:solidFill>
                <a:latin typeface="Squick"/>
              </a:rPr>
              <a:t>Tanecik hareketleri azalan sıvı haldeki madde katı hale geçer bu olaya </a:t>
            </a:r>
            <a:r>
              <a:rPr lang="en-US" sz="2321">
                <a:solidFill>
                  <a:srgbClr val="000000"/>
                </a:solidFill>
                <a:latin typeface="Squick Bold"/>
              </a:rPr>
              <a:t>donma </a:t>
            </a:r>
            <a:r>
              <a:rPr lang="en-US" sz="2321">
                <a:solidFill>
                  <a:srgbClr val="000000"/>
                </a:solidFill>
                <a:latin typeface="Squick"/>
              </a:rPr>
              <a:t>denir.</a:t>
            </a:r>
          </a:p>
          <a:p>
            <a:pPr algn="ctr">
              <a:lnSpc>
                <a:spcPts val="3250"/>
              </a:lnSpc>
            </a:pPr>
            <a:r>
              <a:rPr lang="en-US" sz="2321">
                <a:solidFill>
                  <a:srgbClr val="000000"/>
                </a:solidFill>
                <a:latin typeface="Squick"/>
              </a:rPr>
              <a:t>Maddenin ısı vererek katı hale geçtiği sıcaklığa </a:t>
            </a:r>
            <a:r>
              <a:rPr lang="en-US" sz="2321">
                <a:solidFill>
                  <a:srgbClr val="000000"/>
                </a:solidFill>
                <a:latin typeface="Squick Bold"/>
              </a:rPr>
              <a:t>donma sıcaklığı</a:t>
            </a:r>
            <a:r>
              <a:rPr lang="en-US" sz="2321">
                <a:solidFill>
                  <a:srgbClr val="000000"/>
                </a:solidFill>
                <a:latin typeface="Squick"/>
              </a:rPr>
              <a:t> denir.</a:t>
            </a:r>
          </a:p>
          <a:p>
            <a:pPr algn="ctr">
              <a:lnSpc>
                <a:spcPts val="3250"/>
              </a:lnSpc>
            </a:pPr>
            <a:r>
              <a:rPr lang="en-US" sz="2321">
                <a:solidFill>
                  <a:srgbClr val="000000"/>
                </a:solidFill>
                <a:latin typeface="Squick"/>
              </a:rPr>
              <a:t> Donma sıcaklığına ulaşan madde donma olayı tamamlanana kadar maddenin </a:t>
            </a:r>
            <a:r>
              <a:rPr lang="en-US" sz="2321">
                <a:solidFill>
                  <a:srgbClr val="000000"/>
                </a:solidFill>
                <a:latin typeface="Squick Bold"/>
              </a:rPr>
              <a:t>sıcaklığı sabit kalır</a:t>
            </a:r>
            <a:r>
              <a:rPr lang="en-US" sz="2321">
                <a:solidFill>
                  <a:srgbClr val="000000"/>
                </a:solidFill>
                <a:latin typeface="Squick"/>
              </a:rPr>
              <a:t>. Bu süre boyunca </a:t>
            </a:r>
            <a:r>
              <a:rPr lang="en-US" sz="2321">
                <a:solidFill>
                  <a:srgbClr val="000000"/>
                </a:solidFill>
                <a:latin typeface="Squick Bold"/>
              </a:rPr>
              <a:t>dışarı verilen ısı maddenin hal değişimi için kullanılır </a:t>
            </a:r>
          </a:p>
          <a:p>
            <a:pPr algn="ctr">
              <a:lnSpc>
                <a:spcPts val="3250"/>
              </a:lnSpc>
            </a:pPr>
            <a:r>
              <a:rPr lang="en-US" sz="2321">
                <a:solidFill>
                  <a:srgbClr val="000000"/>
                </a:solidFill>
                <a:latin typeface="Squick"/>
              </a:rPr>
              <a:t>Erime sıcaklığındaki 1 gram saf sıvı maddenin 1 gram katı hale geçmesi için dışarı vermesi gereken ısıya </a:t>
            </a:r>
            <a:r>
              <a:rPr lang="en-US" sz="2321">
                <a:solidFill>
                  <a:srgbClr val="000000"/>
                </a:solidFill>
                <a:latin typeface="Squick Bold"/>
              </a:rPr>
              <a:t>donma ısısı </a:t>
            </a:r>
            <a:r>
              <a:rPr lang="en-US" sz="2321">
                <a:solidFill>
                  <a:srgbClr val="000000"/>
                </a:solidFill>
                <a:latin typeface="Squick"/>
              </a:rPr>
              <a:t>denir.Donma ısısı </a:t>
            </a:r>
            <a:r>
              <a:rPr lang="en-US" sz="2321">
                <a:solidFill>
                  <a:srgbClr val="000000"/>
                </a:solidFill>
                <a:latin typeface="Squick Bold"/>
              </a:rPr>
              <a:t>Ld </a:t>
            </a:r>
            <a:r>
              <a:rPr lang="en-US" sz="2321">
                <a:solidFill>
                  <a:srgbClr val="000000"/>
                </a:solidFill>
                <a:latin typeface="Squick"/>
              </a:rPr>
              <a:t>ile gösterilir</a:t>
            </a:r>
          </a:p>
          <a:p>
            <a:pPr algn="ctr">
              <a:lnSpc>
                <a:spcPts val="3250"/>
              </a:lnSpc>
            </a:pPr>
            <a:r>
              <a:rPr lang="en-US" sz="2321">
                <a:solidFill>
                  <a:srgbClr val="000000"/>
                </a:solidFill>
                <a:latin typeface="Squick"/>
              </a:rPr>
              <a:t>Donma ısısının birimi </a:t>
            </a:r>
            <a:r>
              <a:rPr lang="en-US" sz="2321">
                <a:solidFill>
                  <a:srgbClr val="000000"/>
                </a:solidFill>
                <a:latin typeface="Squick Bold"/>
              </a:rPr>
              <a:t>Joule /gram</a:t>
            </a:r>
            <a:r>
              <a:rPr lang="en-US" sz="2321">
                <a:solidFill>
                  <a:srgbClr val="000000"/>
                </a:solidFill>
                <a:latin typeface="Squick"/>
              </a:rPr>
              <a:t> dır </a:t>
            </a:r>
          </a:p>
          <a:p>
            <a:pPr algn="ctr">
              <a:lnSpc>
                <a:spcPts val="3250"/>
              </a:lnSpc>
            </a:pPr>
            <a:r>
              <a:rPr lang="en-US" sz="2321">
                <a:solidFill>
                  <a:srgbClr val="000000"/>
                </a:solidFill>
                <a:latin typeface="Squick"/>
              </a:rPr>
              <a:t>Maddenin tamamının donması için dışarıya vermesi gereken ısı miktarı </a:t>
            </a:r>
            <a:r>
              <a:rPr lang="en-US" sz="2321">
                <a:solidFill>
                  <a:srgbClr val="000000"/>
                </a:solidFill>
                <a:latin typeface="Squick Bold"/>
              </a:rPr>
              <a:t>maddenin kütlesi ve donma ısısı ile doğru orantılıdır</a:t>
            </a:r>
          </a:p>
          <a:p>
            <a:pPr algn="ctr">
              <a:lnSpc>
                <a:spcPts val="3250"/>
              </a:lnSpc>
            </a:pPr>
            <a:r>
              <a:rPr lang="en-US" sz="2321">
                <a:solidFill>
                  <a:srgbClr val="000000"/>
                </a:solidFill>
                <a:latin typeface="Squick Bold"/>
              </a:rPr>
              <a:t>Donma ısısı ve Donma sıcaklığı maddeler için ayırt edici özelliktir.</a:t>
            </a:r>
          </a:p>
          <a:p>
            <a:pPr algn="ctr">
              <a:lnSpc>
                <a:spcPts val="3250"/>
              </a:lnSpc>
            </a:pPr>
          </a:p>
        </p:txBody>
      </p:sp>
      <p:pic>
        <p:nvPicPr>
          <p:cNvPr name="Picture 15" id="1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43008">
            <a:off x="5718191" y="8412898"/>
            <a:ext cx="1634991" cy="1718782"/>
          </a:xfrm>
          <a:prstGeom prst="rect">
            <a:avLst/>
          </a:prstGeom>
        </p:spPr>
      </p:pic>
      <p:pic>
        <p:nvPicPr>
          <p:cNvPr name="Picture 16" id="16"/>
          <p:cNvPicPr>
            <a:picLocks noChangeAspect="true"/>
          </p:cNvPicPr>
          <p:nvPr/>
        </p:nvPicPr>
        <p:blipFill>
          <a:blip r:embed="rId6"/>
          <a:srcRect l="0" t="1080" r="35445" b="43303"/>
          <a:stretch>
            <a:fillRect/>
          </a:stretch>
        </p:blipFill>
        <p:spPr>
          <a:xfrm flipH="false" flipV="false" rot="0">
            <a:off x="245839" y="7947318"/>
            <a:ext cx="5307072" cy="2339682"/>
          </a:xfrm>
          <a:prstGeom prst="rect">
            <a:avLst/>
          </a:prstGeom>
        </p:spPr>
      </p:pic>
      <p:sp>
        <p:nvSpPr>
          <p:cNvPr name="TextBox 17" id="17"/>
          <p:cNvSpPr txBox="true"/>
          <p:nvPr/>
        </p:nvSpPr>
        <p:spPr>
          <a:xfrm rot="0">
            <a:off x="7143597" y="8681140"/>
            <a:ext cx="10324666" cy="1550381"/>
          </a:xfrm>
          <a:prstGeom prst="rect">
            <a:avLst/>
          </a:prstGeom>
        </p:spPr>
        <p:txBody>
          <a:bodyPr anchor="t" rtlCol="false" tIns="0" lIns="0" bIns="0" rIns="0">
            <a:spAutoFit/>
          </a:bodyPr>
          <a:lstStyle/>
          <a:p>
            <a:pPr algn="ctr">
              <a:lnSpc>
                <a:spcPts val="3079"/>
              </a:lnSpc>
            </a:pPr>
            <a:r>
              <a:rPr lang="en-US" sz="2200">
                <a:solidFill>
                  <a:srgbClr val="000000"/>
                </a:solidFill>
                <a:latin typeface="Rague"/>
              </a:rPr>
              <a:t>Saf bir maddenin erime - donma ısıları ile erime-donma sıcaklıkları eşittir</a:t>
            </a:r>
          </a:p>
          <a:p>
            <a:pPr algn="ctr">
              <a:lnSpc>
                <a:spcPts val="3079"/>
              </a:lnSpc>
            </a:pPr>
            <a:r>
              <a:rPr lang="en-US" sz="2200">
                <a:solidFill>
                  <a:srgbClr val="000000"/>
                </a:solidFill>
                <a:latin typeface="Rague"/>
              </a:rPr>
              <a:t>Farklı maddelerin erime-donma ısıları ile erime-donma sıcaklıkları farklıdır</a:t>
            </a:r>
          </a:p>
        </p:txBody>
      </p:sp>
      <p:grpSp>
        <p:nvGrpSpPr>
          <p:cNvPr name="Group 18" id="18"/>
          <p:cNvGrpSpPr/>
          <p:nvPr/>
        </p:nvGrpSpPr>
        <p:grpSpPr>
          <a:xfrm rot="-2222028">
            <a:off x="6247558" y="3942400"/>
            <a:ext cx="5792885" cy="3318225"/>
            <a:chOff x="0" y="0"/>
            <a:chExt cx="7723847" cy="4424300"/>
          </a:xfrm>
        </p:grpSpPr>
        <p:pic>
          <p:nvPicPr>
            <p:cNvPr name="Picture 19" id="19"/>
            <p:cNvPicPr>
              <a:picLocks noChangeAspect="true"/>
            </p:cNvPicPr>
            <p:nvPr/>
          </p:nvPicPr>
          <p:blipFill>
            <a:blip r:embed="rId7">
              <a:alphaModFix amt="15000"/>
            </a:blip>
            <a:srcRect l="0" t="0" r="0" b="0"/>
            <a:stretch>
              <a:fillRect/>
            </a:stretch>
          </p:blipFill>
          <p:spPr>
            <a:xfrm flipH="false" flipV="false" rot="0">
              <a:off x="1655304" y="0"/>
              <a:ext cx="4413239" cy="4424300"/>
            </a:xfrm>
            <a:prstGeom prst="rect">
              <a:avLst/>
            </a:prstGeom>
          </p:spPr>
        </p:pic>
        <p:grpSp>
          <p:nvGrpSpPr>
            <p:cNvPr name="Group 20" id="20"/>
            <p:cNvGrpSpPr/>
            <p:nvPr/>
          </p:nvGrpSpPr>
          <p:grpSpPr>
            <a:xfrm rot="0">
              <a:off x="0" y="1981833"/>
              <a:ext cx="7723847" cy="615038"/>
              <a:chOff x="0" y="0"/>
              <a:chExt cx="1913890" cy="152400"/>
            </a:xfrm>
          </p:grpSpPr>
          <p:sp>
            <p:nvSpPr>
              <p:cNvPr name="Freeform 21" id="21"/>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2" id="22"/>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3564" y="1244486"/>
              <a:ext cx="7268836" cy="1935328"/>
            </a:xfrm>
            <a:prstGeom prst="rect">
              <a:avLst/>
            </a:prstGeom>
          </p:spPr>
        </p:pic>
        <p:pic>
          <p:nvPicPr>
            <p:cNvPr name="Picture 23" id="23"/>
            <p:cNvPicPr>
              <a:picLocks noChangeAspect="true"/>
            </p:cNvPicPr>
            <p:nvPr/>
          </p:nvPicPr>
          <p:blipFill>
            <a:blip r:embed="rId9">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3277566" y="3179814"/>
              <a:ext cx="1040831" cy="1040831"/>
            </a:xfrm>
            <a:prstGeom prst="rect">
              <a:avLst/>
            </a:prstGeom>
          </p:spPr>
        </p:pic>
        <p:sp>
          <p:nvSpPr>
            <p:cNvPr name="TextBox 24" id="24"/>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5CE1E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396777" y="570048"/>
            <a:ext cx="3766561" cy="3752864"/>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521439" y="5505436"/>
            <a:ext cx="3766561" cy="3752864"/>
          </a:xfrm>
          <a:prstGeom prst="rect">
            <a:avLst/>
          </a:prstGeom>
        </p:spPr>
      </p:pic>
      <p:grpSp>
        <p:nvGrpSpPr>
          <p:cNvPr name="Group 4" id="4"/>
          <p:cNvGrpSpPr/>
          <p:nvPr/>
        </p:nvGrpSpPr>
        <p:grpSpPr>
          <a:xfrm rot="0">
            <a:off x="727263" y="3614192"/>
            <a:ext cx="15458731" cy="6042966"/>
            <a:chOff x="0" y="0"/>
            <a:chExt cx="82898677" cy="32405883"/>
          </a:xfrm>
        </p:grpSpPr>
        <p:sp>
          <p:nvSpPr>
            <p:cNvPr name="Freeform 5" id="5"/>
            <p:cNvSpPr/>
            <p:nvPr/>
          </p:nvSpPr>
          <p:spPr>
            <a:xfrm>
              <a:off x="72390" y="72390"/>
              <a:ext cx="82753897" cy="32261103"/>
            </a:xfrm>
            <a:custGeom>
              <a:avLst/>
              <a:gdLst/>
              <a:ahLst/>
              <a:cxnLst/>
              <a:rect r="r" b="b" t="t" l="l"/>
              <a:pathLst>
                <a:path h="32261103" w="82753897">
                  <a:moveTo>
                    <a:pt x="0" y="0"/>
                  </a:moveTo>
                  <a:lnTo>
                    <a:pt x="82753897" y="0"/>
                  </a:lnTo>
                  <a:lnTo>
                    <a:pt x="82753897" y="32261103"/>
                  </a:lnTo>
                  <a:lnTo>
                    <a:pt x="0" y="32261103"/>
                  </a:lnTo>
                  <a:lnTo>
                    <a:pt x="0" y="0"/>
                  </a:lnTo>
                  <a:close/>
                </a:path>
              </a:pathLst>
            </a:custGeom>
            <a:solidFill>
              <a:srgbClr val="FFFFFF"/>
            </a:solidFill>
          </p:spPr>
        </p:sp>
        <p:sp>
          <p:nvSpPr>
            <p:cNvPr name="Freeform 6" id="6"/>
            <p:cNvSpPr/>
            <p:nvPr/>
          </p:nvSpPr>
          <p:spPr>
            <a:xfrm>
              <a:off x="0" y="0"/>
              <a:ext cx="82898679" cy="32405882"/>
            </a:xfrm>
            <a:custGeom>
              <a:avLst/>
              <a:gdLst/>
              <a:ahLst/>
              <a:cxnLst/>
              <a:rect r="r" b="b" t="t" l="l"/>
              <a:pathLst>
                <a:path h="32405882" w="82898679">
                  <a:moveTo>
                    <a:pt x="82753895" y="32261104"/>
                  </a:moveTo>
                  <a:lnTo>
                    <a:pt x="82898679" y="32261104"/>
                  </a:lnTo>
                  <a:lnTo>
                    <a:pt x="82898679" y="32405882"/>
                  </a:lnTo>
                  <a:lnTo>
                    <a:pt x="82753895" y="32405882"/>
                  </a:lnTo>
                  <a:lnTo>
                    <a:pt x="82753895" y="32261104"/>
                  </a:lnTo>
                  <a:close/>
                  <a:moveTo>
                    <a:pt x="0" y="144780"/>
                  </a:moveTo>
                  <a:lnTo>
                    <a:pt x="144780" y="144780"/>
                  </a:lnTo>
                  <a:lnTo>
                    <a:pt x="144780" y="32261104"/>
                  </a:lnTo>
                  <a:lnTo>
                    <a:pt x="0" y="32261104"/>
                  </a:lnTo>
                  <a:lnTo>
                    <a:pt x="0" y="144780"/>
                  </a:lnTo>
                  <a:close/>
                  <a:moveTo>
                    <a:pt x="0" y="32261104"/>
                  </a:moveTo>
                  <a:lnTo>
                    <a:pt x="144780" y="32261104"/>
                  </a:lnTo>
                  <a:lnTo>
                    <a:pt x="144780" y="32405882"/>
                  </a:lnTo>
                  <a:lnTo>
                    <a:pt x="0" y="32405882"/>
                  </a:lnTo>
                  <a:lnTo>
                    <a:pt x="0" y="32261104"/>
                  </a:lnTo>
                  <a:close/>
                  <a:moveTo>
                    <a:pt x="82753895" y="144780"/>
                  </a:moveTo>
                  <a:lnTo>
                    <a:pt x="82898679" y="144780"/>
                  </a:lnTo>
                  <a:lnTo>
                    <a:pt x="82898679" y="32261104"/>
                  </a:lnTo>
                  <a:lnTo>
                    <a:pt x="82753895" y="32261104"/>
                  </a:lnTo>
                  <a:lnTo>
                    <a:pt x="82753895" y="144780"/>
                  </a:lnTo>
                  <a:close/>
                  <a:moveTo>
                    <a:pt x="144780" y="32261104"/>
                  </a:moveTo>
                  <a:lnTo>
                    <a:pt x="82753895" y="32261104"/>
                  </a:lnTo>
                  <a:lnTo>
                    <a:pt x="82753895" y="32405882"/>
                  </a:lnTo>
                  <a:lnTo>
                    <a:pt x="144780" y="32405882"/>
                  </a:lnTo>
                  <a:lnTo>
                    <a:pt x="144780" y="32261104"/>
                  </a:lnTo>
                  <a:close/>
                  <a:moveTo>
                    <a:pt x="82753895" y="0"/>
                  </a:moveTo>
                  <a:lnTo>
                    <a:pt x="82898679" y="0"/>
                  </a:lnTo>
                  <a:lnTo>
                    <a:pt x="82898679" y="144780"/>
                  </a:lnTo>
                  <a:lnTo>
                    <a:pt x="82753895" y="144780"/>
                  </a:lnTo>
                  <a:lnTo>
                    <a:pt x="82753895" y="0"/>
                  </a:lnTo>
                  <a:close/>
                  <a:moveTo>
                    <a:pt x="0" y="0"/>
                  </a:moveTo>
                  <a:lnTo>
                    <a:pt x="144780" y="0"/>
                  </a:lnTo>
                  <a:lnTo>
                    <a:pt x="144780" y="144780"/>
                  </a:lnTo>
                  <a:lnTo>
                    <a:pt x="0" y="144780"/>
                  </a:lnTo>
                  <a:lnTo>
                    <a:pt x="0" y="0"/>
                  </a:lnTo>
                  <a:close/>
                  <a:moveTo>
                    <a:pt x="144780" y="0"/>
                  </a:moveTo>
                  <a:lnTo>
                    <a:pt x="82753895" y="0"/>
                  </a:lnTo>
                  <a:lnTo>
                    <a:pt x="82753895" y="144780"/>
                  </a:lnTo>
                  <a:lnTo>
                    <a:pt x="144780" y="144780"/>
                  </a:lnTo>
                  <a:lnTo>
                    <a:pt x="144780" y="0"/>
                  </a:lnTo>
                  <a:close/>
                </a:path>
              </a:pathLst>
            </a:custGeom>
            <a:solidFill>
              <a:srgbClr val="000000"/>
            </a:solidFill>
          </p:spPr>
        </p:sp>
      </p:grpSp>
      <p:grpSp>
        <p:nvGrpSpPr>
          <p:cNvPr name="Group 7" id="7"/>
          <p:cNvGrpSpPr/>
          <p:nvPr/>
        </p:nvGrpSpPr>
        <p:grpSpPr>
          <a:xfrm rot="0">
            <a:off x="1277749" y="231531"/>
            <a:ext cx="6857861" cy="1576387"/>
            <a:chOff x="0" y="0"/>
            <a:chExt cx="82758181" cy="19023265"/>
          </a:xfrm>
        </p:grpSpPr>
        <p:sp>
          <p:nvSpPr>
            <p:cNvPr name="Freeform 8" id="8"/>
            <p:cNvSpPr/>
            <p:nvPr/>
          </p:nvSpPr>
          <p:spPr>
            <a:xfrm>
              <a:off x="72390" y="72390"/>
              <a:ext cx="82613403" cy="18878486"/>
            </a:xfrm>
            <a:custGeom>
              <a:avLst/>
              <a:gdLst/>
              <a:ahLst/>
              <a:cxnLst/>
              <a:rect r="r" b="b" t="t" l="l"/>
              <a:pathLst>
                <a:path h="18878486" w="82613403">
                  <a:moveTo>
                    <a:pt x="0" y="0"/>
                  </a:moveTo>
                  <a:lnTo>
                    <a:pt x="82613403" y="0"/>
                  </a:lnTo>
                  <a:lnTo>
                    <a:pt x="82613403" y="18878486"/>
                  </a:lnTo>
                  <a:lnTo>
                    <a:pt x="0" y="18878486"/>
                  </a:lnTo>
                  <a:lnTo>
                    <a:pt x="0" y="0"/>
                  </a:lnTo>
                  <a:close/>
                </a:path>
              </a:pathLst>
            </a:custGeom>
            <a:solidFill>
              <a:srgbClr val="004AAD"/>
            </a:solidFill>
          </p:spPr>
        </p:sp>
        <p:sp>
          <p:nvSpPr>
            <p:cNvPr name="Freeform 9" id="9"/>
            <p:cNvSpPr/>
            <p:nvPr/>
          </p:nvSpPr>
          <p:spPr>
            <a:xfrm>
              <a:off x="0" y="0"/>
              <a:ext cx="82758180" cy="19023265"/>
            </a:xfrm>
            <a:custGeom>
              <a:avLst/>
              <a:gdLst/>
              <a:ahLst/>
              <a:cxnLst/>
              <a:rect r="r" b="b" t="t" l="l"/>
              <a:pathLst>
                <a:path h="19023265" w="82758180">
                  <a:moveTo>
                    <a:pt x="82613401" y="18878485"/>
                  </a:moveTo>
                  <a:lnTo>
                    <a:pt x="82758180" y="18878485"/>
                  </a:lnTo>
                  <a:lnTo>
                    <a:pt x="82758180" y="19023265"/>
                  </a:lnTo>
                  <a:lnTo>
                    <a:pt x="82613401" y="19023265"/>
                  </a:lnTo>
                  <a:lnTo>
                    <a:pt x="82613401" y="18878485"/>
                  </a:lnTo>
                  <a:close/>
                  <a:moveTo>
                    <a:pt x="0" y="144780"/>
                  </a:moveTo>
                  <a:lnTo>
                    <a:pt x="144780" y="144780"/>
                  </a:lnTo>
                  <a:lnTo>
                    <a:pt x="144780" y="18878485"/>
                  </a:lnTo>
                  <a:lnTo>
                    <a:pt x="0" y="18878485"/>
                  </a:lnTo>
                  <a:lnTo>
                    <a:pt x="0" y="144780"/>
                  </a:lnTo>
                  <a:close/>
                  <a:moveTo>
                    <a:pt x="0" y="18878485"/>
                  </a:moveTo>
                  <a:lnTo>
                    <a:pt x="144780" y="18878485"/>
                  </a:lnTo>
                  <a:lnTo>
                    <a:pt x="144780" y="19023265"/>
                  </a:lnTo>
                  <a:lnTo>
                    <a:pt x="0" y="19023265"/>
                  </a:lnTo>
                  <a:lnTo>
                    <a:pt x="0" y="18878485"/>
                  </a:lnTo>
                  <a:close/>
                  <a:moveTo>
                    <a:pt x="82613401" y="144780"/>
                  </a:moveTo>
                  <a:lnTo>
                    <a:pt x="82758180" y="144780"/>
                  </a:lnTo>
                  <a:lnTo>
                    <a:pt x="82758180" y="18878485"/>
                  </a:lnTo>
                  <a:lnTo>
                    <a:pt x="82613401" y="18878485"/>
                  </a:lnTo>
                  <a:lnTo>
                    <a:pt x="82613401" y="144780"/>
                  </a:lnTo>
                  <a:close/>
                  <a:moveTo>
                    <a:pt x="144780" y="18878485"/>
                  </a:moveTo>
                  <a:lnTo>
                    <a:pt x="82613401" y="18878485"/>
                  </a:lnTo>
                  <a:lnTo>
                    <a:pt x="82613401" y="19023265"/>
                  </a:lnTo>
                  <a:lnTo>
                    <a:pt x="144780" y="19023265"/>
                  </a:lnTo>
                  <a:lnTo>
                    <a:pt x="144780" y="18878485"/>
                  </a:lnTo>
                  <a:close/>
                  <a:moveTo>
                    <a:pt x="82613401" y="0"/>
                  </a:moveTo>
                  <a:lnTo>
                    <a:pt x="82758180" y="0"/>
                  </a:lnTo>
                  <a:lnTo>
                    <a:pt x="82758180" y="144780"/>
                  </a:lnTo>
                  <a:lnTo>
                    <a:pt x="82613401" y="144780"/>
                  </a:lnTo>
                  <a:lnTo>
                    <a:pt x="82613401" y="0"/>
                  </a:lnTo>
                  <a:close/>
                  <a:moveTo>
                    <a:pt x="0" y="0"/>
                  </a:moveTo>
                  <a:lnTo>
                    <a:pt x="144780" y="0"/>
                  </a:lnTo>
                  <a:lnTo>
                    <a:pt x="144780" y="144780"/>
                  </a:lnTo>
                  <a:lnTo>
                    <a:pt x="0" y="144780"/>
                  </a:lnTo>
                  <a:lnTo>
                    <a:pt x="0" y="0"/>
                  </a:lnTo>
                  <a:close/>
                  <a:moveTo>
                    <a:pt x="144780" y="0"/>
                  </a:moveTo>
                  <a:lnTo>
                    <a:pt x="82613401" y="0"/>
                  </a:lnTo>
                  <a:lnTo>
                    <a:pt x="82613401" y="144780"/>
                  </a:lnTo>
                  <a:lnTo>
                    <a:pt x="144780" y="144780"/>
                  </a:lnTo>
                  <a:lnTo>
                    <a:pt x="144780" y="0"/>
                  </a:lnTo>
                  <a:close/>
                </a:path>
              </a:pathLst>
            </a:custGeom>
            <a:solidFill>
              <a:srgbClr val="000000"/>
            </a:solidFill>
          </p:spPr>
        </p:sp>
      </p:grpSp>
      <p:pic>
        <p:nvPicPr>
          <p:cNvPr name="Picture 10" id="10"/>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80058" y="1396258"/>
            <a:ext cx="1986078" cy="411660"/>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743008">
            <a:off x="892543" y="7074093"/>
            <a:ext cx="1634991" cy="1718782"/>
          </a:xfrm>
          <a:prstGeom prst="rect">
            <a:avLst/>
          </a:prstGeom>
        </p:spPr>
      </p:pic>
      <p:pic>
        <p:nvPicPr>
          <p:cNvPr name="Picture 12" id="12"/>
          <p:cNvPicPr>
            <a:picLocks noChangeAspect="true"/>
          </p:cNvPicPr>
          <p:nvPr/>
        </p:nvPicPr>
        <p:blipFill>
          <a:blip r:embed="rId5"/>
          <a:srcRect l="0" t="645" r="0" b="645"/>
          <a:stretch>
            <a:fillRect/>
          </a:stretch>
        </p:blipFill>
        <p:spPr>
          <a:xfrm flipH="false" flipV="false" rot="0">
            <a:off x="5452861" y="1893937"/>
            <a:ext cx="6475585" cy="2428975"/>
          </a:xfrm>
          <a:prstGeom prst="rect">
            <a:avLst/>
          </a:prstGeom>
        </p:spPr>
      </p:pic>
      <p:sp>
        <p:nvSpPr>
          <p:cNvPr name="TextBox 13" id="13"/>
          <p:cNvSpPr txBox="true"/>
          <p:nvPr/>
        </p:nvSpPr>
        <p:spPr>
          <a:xfrm rot="0">
            <a:off x="1710039" y="384233"/>
            <a:ext cx="6073676" cy="963468"/>
          </a:xfrm>
          <a:prstGeom prst="rect">
            <a:avLst/>
          </a:prstGeom>
        </p:spPr>
        <p:txBody>
          <a:bodyPr anchor="t" rtlCol="false" tIns="0" lIns="0" bIns="0" rIns="0">
            <a:spAutoFit/>
          </a:bodyPr>
          <a:lstStyle/>
          <a:p>
            <a:pPr algn="ctr">
              <a:lnSpc>
                <a:spcPts val="7700"/>
              </a:lnSpc>
            </a:pPr>
            <a:r>
              <a:rPr lang="en-US" sz="5500">
                <a:solidFill>
                  <a:srgbClr val="CAF6FF"/>
                </a:solidFill>
                <a:latin typeface="Rague"/>
              </a:rPr>
              <a:t>BUHARLAŞMA</a:t>
            </a:r>
          </a:p>
        </p:txBody>
      </p:sp>
      <p:sp>
        <p:nvSpPr>
          <p:cNvPr name="TextBox 14" id="14"/>
          <p:cNvSpPr txBox="true"/>
          <p:nvPr/>
        </p:nvSpPr>
        <p:spPr>
          <a:xfrm rot="0">
            <a:off x="2692814" y="4112784"/>
            <a:ext cx="11995679" cy="5044847"/>
          </a:xfrm>
          <a:prstGeom prst="rect">
            <a:avLst/>
          </a:prstGeom>
        </p:spPr>
        <p:txBody>
          <a:bodyPr anchor="t" rtlCol="false" tIns="0" lIns="0" bIns="0" rIns="0">
            <a:spAutoFit/>
          </a:bodyPr>
          <a:lstStyle/>
          <a:p>
            <a:pPr algn="ctr">
              <a:lnSpc>
                <a:spcPts val="3250"/>
              </a:lnSpc>
            </a:pPr>
            <a:r>
              <a:rPr lang="en-US" sz="2321">
                <a:solidFill>
                  <a:srgbClr val="000000"/>
                </a:solidFill>
                <a:latin typeface="Squick"/>
              </a:rPr>
              <a:t>Sıvı halde bulunan maddelerin çevresinden </a:t>
            </a:r>
            <a:r>
              <a:rPr lang="en-US" sz="2321">
                <a:solidFill>
                  <a:srgbClr val="000000"/>
                </a:solidFill>
                <a:latin typeface="Squick Bold"/>
              </a:rPr>
              <a:t>ısı alması sonucu taneciklerinin hareket enerjisi artar</a:t>
            </a:r>
          </a:p>
          <a:p>
            <a:pPr algn="ctr">
              <a:lnSpc>
                <a:spcPts val="3250"/>
              </a:lnSpc>
            </a:pPr>
            <a:r>
              <a:rPr lang="en-US" sz="2321">
                <a:solidFill>
                  <a:srgbClr val="000000"/>
                </a:solidFill>
                <a:latin typeface="Squick"/>
              </a:rPr>
              <a:t>Tanecik hareketleri artan sıvı haldeki madde gaz hale geçer bu olaya </a:t>
            </a:r>
            <a:r>
              <a:rPr lang="en-US" sz="2321">
                <a:solidFill>
                  <a:srgbClr val="000000"/>
                </a:solidFill>
                <a:latin typeface="Squick Bold"/>
              </a:rPr>
              <a:t>buharlaşma</a:t>
            </a:r>
            <a:r>
              <a:rPr lang="en-US" sz="2321">
                <a:solidFill>
                  <a:srgbClr val="000000"/>
                </a:solidFill>
                <a:latin typeface="Squick"/>
              </a:rPr>
              <a:t> denir.</a:t>
            </a:r>
          </a:p>
          <a:p>
            <a:pPr algn="ctr">
              <a:lnSpc>
                <a:spcPts val="3250"/>
              </a:lnSpc>
            </a:pPr>
            <a:r>
              <a:rPr lang="en-US" sz="2321">
                <a:solidFill>
                  <a:srgbClr val="000000"/>
                </a:solidFill>
                <a:latin typeface="Squick"/>
              </a:rPr>
              <a:t>Sıvı haldeki maddenin çevrelerinden ısı alarak gaz hale geçtiği sıcaklığa </a:t>
            </a:r>
            <a:r>
              <a:rPr lang="en-US" sz="2321">
                <a:solidFill>
                  <a:srgbClr val="000000"/>
                </a:solidFill>
                <a:latin typeface="Squick Bold"/>
              </a:rPr>
              <a:t>kaynama sıcaklığ</a:t>
            </a:r>
            <a:r>
              <a:rPr lang="en-US" sz="2321">
                <a:solidFill>
                  <a:srgbClr val="000000"/>
                </a:solidFill>
                <a:latin typeface="Squick"/>
              </a:rPr>
              <a:t>ı denir.</a:t>
            </a:r>
          </a:p>
          <a:p>
            <a:pPr algn="ctr">
              <a:lnSpc>
                <a:spcPts val="3250"/>
              </a:lnSpc>
            </a:pPr>
            <a:r>
              <a:rPr lang="en-US" sz="2321">
                <a:solidFill>
                  <a:srgbClr val="000000"/>
                </a:solidFill>
                <a:latin typeface="Squick"/>
              </a:rPr>
              <a:t>Kaynama sıcaklığına ulaşan maddenin sıcaklığı buharlaşma olayı tamamlanana kadar </a:t>
            </a:r>
            <a:r>
              <a:rPr lang="en-US" sz="2321">
                <a:solidFill>
                  <a:srgbClr val="000000"/>
                </a:solidFill>
                <a:latin typeface="Squick Bold"/>
              </a:rPr>
              <a:t> sabit kalır</a:t>
            </a:r>
            <a:r>
              <a:rPr lang="en-US" sz="2321">
                <a:solidFill>
                  <a:srgbClr val="000000"/>
                </a:solidFill>
                <a:latin typeface="Squick"/>
              </a:rPr>
              <a:t>. Bu süre boyunca </a:t>
            </a:r>
            <a:r>
              <a:rPr lang="en-US" sz="2321">
                <a:solidFill>
                  <a:srgbClr val="000000"/>
                </a:solidFill>
                <a:latin typeface="Squick Bold"/>
              </a:rPr>
              <a:t>alınan ısı maddenin hal değişimi için kullanılır </a:t>
            </a:r>
          </a:p>
          <a:p>
            <a:pPr algn="ctr">
              <a:lnSpc>
                <a:spcPts val="3250"/>
              </a:lnSpc>
            </a:pPr>
            <a:r>
              <a:rPr lang="en-US" sz="2321">
                <a:solidFill>
                  <a:srgbClr val="000000"/>
                </a:solidFill>
                <a:latin typeface="Squick"/>
              </a:rPr>
              <a:t>Kaynama sıcaklığındaki 1 gram saf sıvı maddenin 1 gram gaz hale geçmesi için alması gereken ısıya </a:t>
            </a:r>
            <a:r>
              <a:rPr lang="en-US" sz="2321">
                <a:solidFill>
                  <a:srgbClr val="000000"/>
                </a:solidFill>
                <a:latin typeface="Squick Bold"/>
              </a:rPr>
              <a:t>buharlaşma  ısısı </a:t>
            </a:r>
            <a:r>
              <a:rPr lang="en-US" sz="2321">
                <a:solidFill>
                  <a:srgbClr val="000000"/>
                </a:solidFill>
                <a:latin typeface="Squick"/>
              </a:rPr>
              <a:t>denir. Buharlaşma  ısısı </a:t>
            </a:r>
            <a:r>
              <a:rPr lang="en-US" sz="2321">
                <a:solidFill>
                  <a:srgbClr val="000000"/>
                </a:solidFill>
                <a:latin typeface="Squick Bold"/>
              </a:rPr>
              <a:t>Lb</a:t>
            </a:r>
            <a:r>
              <a:rPr lang="en-US" sz="2321">
                <a:solidFill>
                  <a:srgbClr val="000000"/>
                </a:solidFill>
                <a:latin typeface="Squick"/>
              </a:rPr>
              <a:t> ile gösterilir</a:t>
            </a:r>
          </a:p>
          <a:p>
            <a:pPr algn="ctr">
              <a:lnSpc>
                <a:spcPts val="3250"/>
              </a:lnSpc>
            </a:pPr>
            <a:r>
              <a:rPr lang="en-US" sz="2321">
                <a:solidFill>
                  <a:srgbClr val="000000"/>
                </a:solidFill>
                <a:latin typeface="Squick"/>
              </a:rPr>
              <a:t>Buharlaşma  ısısının birimi </a:t>
            </a:r>
            <a:r>
              <a:rPr lang="en-US" sz="2321">
                <a:solidFill>
                  <a:srgbClr val="000000"/>
                </a:solidFill>
                <a:latin typeface="Squick Bold"/>
              </a:rPr>
              <a:t>Joule /gram</a:t>
            </a:r>
            <a:r>
              <a:rPr lang="en-US" sz="2321">
                <a:solidFill>
                  <a:srgbClr val="000000"/>
                </a:solidFill>
                <a:latin typeface="Squick"/>
              </a:rPr>
              <a:t> dır </a:t>
            </a:r>
          </a:p>
          <a:p>
            <a:pPr algn="ctr">
              <a:lnSpc>
                <a:spcPts val="3250"/>
              </a:lnSpc>
            </a:pPr>
            <a:r>
              <a:rPr lang="en-US" sz="2321">
                <a:solidFill>
                  <a:srgbClr val="000000"/>
                </a:solidFill>
                <a:latin typeface="Squick"/>
              </a:rPr>
              <a:t>Maddenin tamamının buharlaşması için alması gereken ısı miktarı </a:t>
            </a:r>
            <a:r>
              <a:rPr lang="en-US" sz="2321">
                <a:solidFill>
                  <a:srgbClr val="000000"/>
                </a:solidFill>
                <a:latin typeface="Squick Bold"/>
              </a:rPr>
              <a:t>maddenin kütlesi ve buharlaşma ısısı ile doğru orantılıdır</a:t>
            </a:r>
          </a:p>
          <a:p>
            <a:pPr algn="ctr">
              <a:lnSpc>
                <a:spcPts val="3250"/>
              </a:lnSpc>
            </a:pPr>
            <a:r>
              <a:rPr lang="en-US" sz="2321">
                <a:solidFill>
                  <a:srgbClr val="000000"/>
                </a:solidFill>
                <a:latin typeface="Squick Bold"/>
              </a:rPr>
              <a:t>Buharlaşma ısısı ve Kaynama  sıcaklığı maddeler için ayırt edici özelliktir.</a:t>
            </a:r>
          </a:p>
          <a:p>
            <a:pPr algn="ctr">
              <a:lnSpc>
                <a:spcPts val="3250"/>
              </a:lnSpc>
            </a:pPr>
          </a:p>
        </p:txBody>
      </p:sp>
      <p:grpSp>
        <p:nvGrpSpPr>
          <p:cNvPr name="Group 15" id="15"/>
          <p:cNvGrpSpPr/>
          <p:nvPr/>
        </p:nvGrpSpPr>
        <p:grpSpPr>
          <a:xfrm rot="-2222028">
            <a:off x="6247558" y="3942400"/>
            <a:ext cx="5792885" cy="3318225"/>
            <a:chOff x="0" y="0"/>
            <a:chExt cx="7723847" cy="4424300"/>
          </a:xfrm>
        </p:grpSpPr>
        <p:pic>
          <p:nvPicPr>
            <p:cNvPr name="Picture 16" id="16"/>
            <p:cNvPicPr>
              <a:picLocks noChangeAspect="true"/>
            </p:cNvPicPr>
            <p:nvPr/>
          </p:nvPicPr>
          <p:blipFill>
            <a:blip r:embed="rId6">
              <a:alphaModFix amt="15000"/>
            </a:blip>
            <a:srcRect l="0" t="0" r="0" b="0"/>
            <a:stretch>
              <a:fillRect/>
            </a:stretch>
          </p:blipFill>
          <p:spPr>
            <a:xfrm flipH="false" flipV="false" rot="0">
              <a:off x="1655304" y="0"/>
              <a:ext cx="4413239" cy="4424300"/>
            </a:xfrm>
            <a:prstGeom prst="rect">
              <a:avLst/>
            </a:prstGeom>
          </p:spPr>
        </p:pic>
        <p:grpSp>
          <p:nvGrpSpPr>
            <p:cNvPr name="Group 17" id="17"/>
            <p:cNvGrpSpPr/>
            <p:nvPr/>
          </p:nvGrpSpPr>
          <p:grpSpPr>
            <a:xfrm rot="0">
              <a:off x="0" y="1981833"/>
              <a:ext cx="7723847" cy="615038"/>
              <a:chOff x="0" y="0"/>
              <a:chExt cx="1913890" cy="152400"/>
            </a:xfrm>
          </p:grpSpPr>
          <p:sp>
            <p:nvSpPr>
              <p:cNvPr name="Freeform 18" id="18"/>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19" id="19"/>
            <p:cNvPicPr>
              <a:picLocks noChangeAspect="true"/>
            </p:cNvPicPr>
            <p:nvPr/>
          </p:nvPicPr>
          <p:blipFill>
            <a:blip r:embed="rId7">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3564" y="1244486"/>
              <a:ext cx="7268836" cy="1935328"/>
            </a:xfrm>
            <a:prstGeom prst="rect">
              <a:avLst/>
            </a:prstGeom>
          </p:spPr>
        </p:pic>
        <p:pic>
          <p:nvPicPr>
            <p:cNvPr name="Picture 20" id="20"/>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3277566" y="3179814"/>
              <a:ext cx="1040831" cy="1040831"/>
            </a:xfrm>
            <a:prstGeom prst="rect">
              <a:avLst/>
            </a:prstGeom>
          </p:spPr>
        </p:pic>
        <p:sp>
          <p:nvSpPr>
            <p:cNvPr name="TextBox 21" id="21"/>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ADFFE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396777" y="570048"/>
            <a:ext cx="3766561" cy="3752864"/>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521439" y="5505436"/>
            <a:ext cx="3766561" cy="3752864"/>
          </a:xfrm>
          <a:prstGeom prst="rect">
            <a:avLst/>
          </a:prstGeom>
        </p:spPr>
      </p:pic>
      <p:grpSp>
        <p:nvGrpSpPr>
          <p:cNvPr name="Group 4" id="4"/>
          <p:cNvGrpSpPr/>
          <p:nvPr/>
        </p:nvGrpSpPr>
        <p:grpSpPr>
          <a:xfrm rot="0">
            <a:off x="727263" y="3614192"/>
            <a:ext cx="15458731" cy="4918369"/>
            <a:chOff x="0" y="0"/>
            <a:chExt cx="82898677" cy="26375147"/>
          </a:xfrm>
        </p:grpSpPr>
        <p:sp>
          <p:nvSpPr>
            <p:cNvPr name="Freeform 5" id="5"/>
            <p:cNvSpPr/>
            <p:nvPr/>
          </p:nvSpPr>
          <p:spPr>
            <a:xfrm>
              <a:off x="72390" y="72390"/>
              <a:ext cx="82753897" cy="26230367"/>
            </a:xfrm>
            <a:custGeom>
              <a:avLst/>
              <a:gdLst/>
              <a:ahLst/>
              <a:cxnLst/>
              <a:rect r="r" b="b" t="t" l="l"/>
              <a:pathLst>
                <a:path h="26230367" w="82753897">
                  <a:moveTo>
                    <a:pt x="0" y="0"/>
                  </a:moveTo>
                  <a:lnTo>
                    <a:pt x="82753897" y="0"/>
                  </a:lnTo>
                  <a:lnTo>
                    <a:pt x="82753897" y="26230367"/>
                  </a:lnTo>
                  <a:lnTo>
                    <a:pt x="0" y="26230367"/>
                  </a:lnTo>
                  <a:lnTo>
                    <a:pt x="0" y="0"/>
                  </a:lnTo>
                  <a:close/>
                </a:path>
              </a:pathLst>
            </a:custGeom>
            <a:solidFill>
              <a:srgbClr val="FFFFFF"/>
            </a:solidFill>
          </p:spPr>
        </p:sp>
        <p:sp>
          <p:nvSpPr>
            <p:cNvPr name="Freeform 6" id="6"/>
            <p:cNvSpPr/>
            <p:nvPr/>
          </p:nvSpPr>
          <p:spPr>
            <a:xfrm>
              <a:off x="0" y="0"/>
              <a:ext cx="82898679" cy="26375147"/>
            </a:xfrm>
            <a:custGeom>
              <a:avLst/>
              <a:gdLst/>
              <a:ahLst/>
              <a:cxnLst/>
              <a:rect r="r" b="b" t="t" l="l"/>
              <a:pathLst>
                <a:path h="26375147" w="82898679">
                  <a:moveTo>
                    <a:pt x="82753895" y="26230368"/>
                  </a:moveTo>
                  <a:lnTo>
                    <a:pt x="82898679" y="26230368"/>
                  </a:lnTo>
                  <a:lnTo>
                    <a:pt x="82898679" y="26375147"/>
                  </a:lnTo>
                  <a:lnTo>
                    <a:pt x="82753895" y="26375147"/>
                  </a:lnTo>
                  <a:lnTo>
                    <a:pt x="82753895" y="26230368"/>
                  </a:lnTo>
                  <a:close/>
                  <a:moveTo>
                    <a:pt x="0" y="144780"/>
                  </a:moveTo>
                  <a:lnTo>
                    <a:pt x="144780" y="144780"/>
                  </a:lnTo>
                  <a:lnTo>
                    <a:pt x="144780" y="26230368"/>
                  </a:lnTo>
                  <a:lnTo>
                    <a:pt x="0" y="26230368"/>
                  </a:lnTo>
                  <a:lnTo>
                    <a:pt x="0" y="144780"/>
                  </a:lnTo>
                  <a:close/>
                  <a:moveTo>
                    <a:pt x="0" y="26230368"/>
                  </a:moveTo>
                  <a:lnTo>
                    <a:pt x="144780" y="26230368"/>
                  </a:lnTo>
                  <a:lnTo>
                    <a:pt x="144780" y="26375147"/>
                  </a:lnTo>
                  <a:lnTo>
                    <a:pt x="0" y="26375147"/>
                  </a:lnTo>
                  <a:lnTo>
                    <a:pt x="0" y="26230368"/>
                  </a:lnTo>
                  <a:close/>
                  <a:moveTo>
                    <a:pt x="82753895" y="144780"/>
                  </a:moveTo>
                  <a:lnTo>
                    <a:pt x="82898679" y="144780"/>
                  </a:lnTo>
                  <a:lnTo>
                    <a:pt x="82898679" y="26230368"/>
                  </a:lnTo>
                  <a:lnTo>
                    <a:pt x="82753895" y="26230368"/>
                  </a:lnTo>
                  <a:lnTo>
                    <a:pt x="82753895" y="144780"/>
                  </a:lnTo>
                  <a:close/>
                  <a:moveTo>
                    <a:pt x="144780" y="26230368"/>
                  </a:moveTo>
                  <a:lnTo>
                    <a:pt x="82753895" y="26230368"/>
                  </a:lnTo>
                  <a:lnTo>
                    <a:pt x="82753895" y="26375147"/>
                  </a:lnTo>
                  <a:lnTo>
                    <a:pt x="144780" y="26375147"/>
                  </a:lnTo>
                  <a:lnTo>
                    <a:pt x="144780" y="26230368"/>
                  </a:lnTo>
                  <a:close/>
                  <a:moveTo>
                    <a:pt x="82753895" y="0"/>
                  </a:moveTo>
                  <a:lnTo>
                    <a:pt x="82898679" y="0"/>
                  </a:lnTo>
                  <a:lnTo>
                    <a:pt x="82898679" y="144780"/>
                  </a:lnTo>
                  <a:lnTo>
                    <a:pt x="82753895" y="144780"/>
                  </a:lnTo>
                  <a:lnTo>
                    <a:pt x="82753895" y="0"/>
                  </a:lnTo>
                  <a:close/>
                  <a:moveTo>
                    <a:pt x="0" y="0"/>
                  </a:moveTo>
                  <a:lnTo>
                    <a:pt x="144780" y="0"/>
                  </a:lnTo>
                  <a:lnTo>
                    <a:pt x="144780" y="144780"/>
                  </a:lnTo>
                  <a:lnTo>
                    <a:pt x="0" y="144780"/>
                  </a:lnTo>
                  <a:lnTo>
                    <a:pt x="0" y="0"/>
                  </a:lnTo>
                  <a:close/>
                  <a:moveTo>
                    <a:pt x="144780" y="0"/>
                  </a:moveTo>
                  <a:lnTo>
                    <a:pt x="82753895" y="0"/>
                  </a:lnTo>
                  <a:lnTo>
                    <a:pt x="82753895" y="144780"/>
                  </a:lnTo>
                  <a:lnTo>
                    <a:pt x="144780" y="144780"/>
                  </a:lnTo>
                  <a:lnTo>
                    <a:pt x="144780" y="0"/>
                  </a:lnTo>
                  <a:close/>
                </a:path>
              </a:pathLst>
            </a:custGeom>
            <a:solidFill>
              <a:srgbClr val="000000"/>
            </a:solidFill>
          </p:spPr>
        </p:sp>
      </p:grpSp>
      <p:grpSp>
        <p:nvGrpSpPr>
          <p:cNvPr name="Group 7" id="7"/>
          <p:cNvGrpSpPr/>
          <p:nvPr/>
        </p:nvGrpSpPr>
        <p:grpSpPr>
          <a:xfrm rot="0">
            <a:off x="1277749" y="231531"/>
            <a:ext cx="6857861" cy="1576387"/>
            <a:chOff x="0" y="0"/>
            <a:chExt cx="82758181" cy="19023265"/>
          </a:xfrm>
        </p:grpSpPr>
        <p:sp>
          <p:nvSpPr>
            <p:cNvPr name="Freeform 8" id="8"/>
            <p:cNvSpPr/>
            <p:nvPr/>
          </p:nvSpPr>
          <p:spPr>
            <a:xfrm>
              <a:off x="72390" y="72390"/>
              <a:ext cx="82613403" cy="18878486"/>
            </a:xfrm>
            <a:custGeom>
              <a:avLst/>
              <a:gdLst/>
              <a:ahLst/>
              <a:cxnLst/>
              <a:rect r="r" b="b" t="t" l="l"/>
              <a:pathLst>
                <a:path h="18878486" w="82613403">
                  <a:moveTo>
                    <a:pt x="0" y="0"/>
                  </a:moveTo>
                  <a:lnTo>
                    <a:pt x="82613403" y="0"/>
                  </a:lnTo>
                  <a:lnTo>
                    <a:pt x="82613403" y="18878486"/>
                  </a:lnTo>
                  <a:lnTo>
                    <a:pt x="0" y="18878486"/>
                  </a:lnTo>
                  <a:lnTo>
                    <a:pt x="0" y="0"/>
                  </a:lnTo>
                  <a:close/>
                </a:path>
              </a:pathLst>
            </a:custGeom>
            <a:solidFill>
              <a:srgbClr val="004AAD"/>
            </a:solidFill>
          </p:spPr>
        </p:sp>
        <p:sp>
          <p:nvSpPr>
            <p:cNvPr name="Freeform 9" id="9"/>
            <p:cNvSpPr/>
            <p:nvPr/>
          </p:nvSpPr>
          <p:spPr>
            <a:xfrm>
              <a:off x="0" y="0"/>
              <a:ext cx="82758180" cy="19023265"/>
            </a:xfrm>
            <a:custGeom>
              <a:avLst/>
              <a:gdLst/>
              <a:ahLst/>
              <a:cxnLst/>
              <a:rect r="r" b="b" t="t" l="l"/>
              <a:pathLst>
                <a:path h="19023265" w="82758180">
                  <a:moveTo>
                    <a:pt x="82613401" y="18878485"/>
                  </a:moveTo>
                  <a:lnTo>
                    <a:pt x="82758180" y="18878485"/>
                  </a:lnTo>
                  <a:lnTo>
                    <a:pt x="82758180" y="19023265"/>
                  </a:lnTo>
                  <a:lnTo>
                    <a:pt x="82613401" y="19023265"/>
                  </a:lnTo>
                  <a:lnTo>
                    <a:pt x="82613401" y="18878485"/>
                  </a:lnTo>
                  <a:close/>
                  <a:moveTo>
                    <a:pt x="0" y="144780"/>
                  </a:moveTo>
                  <a:lnTo>
                    <a:pt x="144780" y="144780"/>
                  </a:lnTo>
                  <a:lnTo>
                    <a:pt x="144780" y="18878485"/>
                  </a:lnTo>
                  <a:lnTo>
                    <a:pt x="0" y="18878485"/>
                  </a:lnTo>
                  <a:lnTo>
                    <a:pt x="0" y="144780"/>
                  </a:lnTo>
                  <a:close/>
                  <a:moveTo>
                    <a:pt x="0" y="18878485"/>
                  </a:moveTo>
                  <a:lnTo>
                    <a:pt x="144780" y="18878485"/>
                  </a:lnTo>
                  <a:lnTo>
                    <a:pt x="144780" y="19023265"/>
                  </a:lnTo>
                  <a:lnTo>
                    <a:pt x="0" y="19023265"/>
                  </a:lnTo>
                  <a:lnTo>
                    <a:pt x="0" y="18878485"/>
                  </a:lnTo>
                  <a:close/>
                  <a:moveTo>
                    <a:pt x="82613401" y="144780"/>
                  </a:moveTo>
                  <a:lnTo>
                    <a:pt x="82758180" y="144780"/>
                  </a:lnTo>
                  <a:lnTo>
                    <a:pt x="82758180" y="18878485"/>
                  </a:lnTo>
                  <a:lnTo>
                    <a:pt x="82613401" y="18878485"/>
                  </a:lnTo>
                  <a:lnTo>
                    <a:pt x="82613401" y="144780"/>
                  </a:lnTo>
                  <a:close/>
                  <a:moveTo>
                    <a:pt x="144780" y="18878485"/>
                  </a:moveTo>
                  <a:lnTo>
                    <a:pt x="82613401" y="18878485"/>
                  </a:lnTo>
                  <a:lnTo>
                    <a:pt x="82613401" y="19023265"/>
                  </a:lnTo>
                  <a:lnTo>
                    <a:pt x="144780" y="19023265"/>
                  </a:lnTo>
                  <a:lnTo>
                    <a:pt x="144780" y="18878485"/>
                  </a:lnTo>
                  <a:close/>
                  <a:moveTo>
                    <a:pt x="82613401" y="0"/>
                  </a:moveTo>
                  <a:lnTo>
                    <a:pt x="82758180" y="0"/>
                  </a:lnTo>
                  <a:lnTo>
                    <a:pt x="82758180" y="144780"/>
                  </a:lnTo>
                  <a:lnTo>
                    <a:pt x="82613401" y="144780"/>
                  </a:lnTo>
                  <a:lnTo>
                    <a:pt x="82613401" y="0"/>
                  </a:lnTo>
                  <a:close/>
                  <a:moveTo>
                    <a:pt x="0" y="0"/>
                  </a:moveTo>
                  <a:lnTo>
                    <a:pt x="144780" y="0"/>
                  </a:lnTo>
                  <a:lnTo>
                    <a:pt x="144780" y="144780"/>
                  </a:lnTo>
                  <a:lnTo>
                    <a:pt x="0" y="144780"/>
                  </a:lnTo>
                  <a:lnTo>
                    <a:pt x="0" y="0"/>
                  </a:lnTo>
                  <a:close/>
                  <a:moveTo>
                    <a:pt x="144780" y="0"/>
                  </a:moveTo>
                  <a:lnTo>
                    <a:pt x="82613401" y="0"/>
                  </a:lnTo>
                  <a:lnTo>
                    <a:pt x="82613401" y="144780"/>
                  </a:lnTo>
                  <a:lnTo>
                    <a:pt x="144780" y="144780"/>
                  </a:lnTo>
                  <a:lnTo>
                    <a:pt x="144780" y="0"/>
                  </a:lnTo>
                  <a:close/>
                </a:path>
              </a:pathLst>
            </a:custGeom>
            <a:solidFill>
              <a:srgbClr val="000000"/>
            </a:solidFill>
          </p:spPr>
        </p:sp>
      </p:grpSp>
      <p:pic>
        <p:nvPicPr>
          <p:cNvPr name="Picture 10" id="10"/>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80058" y="1396258"/>
            <a:ext cx="1986078" cy="411660"/>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743008">
            <a:off x="1974674" y="8412898"/>
            <a:ext cx="1634991" cy="1718782"/>
          </a:xfrm>
          <a:prstGeom prst="rect">
            <a:avLst/>
          </a:prstGeom>
        </p:spPr>
      </p:pic>
      <p:pic>
        <p:nvPicPr>
          <p:cNvPr name="Picture 12" id="12"/>
          <p:cNvPicPr>
            <a:picLocks noChangeAspect="true"/>
          </p:cNvPicPr>
          <p:nvPr/>
        </p:nvPicPr>
        <p:blipFill>
          <a:blip r:embed="rId5"/>
          <a:srcRect l="0" t="0" r="0" b="0"/>
          <a:stretch>
            <a:fillRect/>
          </a:stretch>
        </p:blipFill>
        <p:spPr>
          <a:xfrm flipH="false" flipV="false" rot="0">
            <a:off x="6462588" y="1347701"/>
            <a:ext cx="6772798" cy="2615239"/>
          </a:xfrm>
          <a:prstGeom prst="rect">
            <a:avLst/>
          </a:prstGeom>
        </p:spPr>
      </p:pic>
      <p:sp>
        <p:nvSpPr>
          <p:cNvPr name="TextBox 13" id="13"/>
          <p:cNvSpPr txBox="true"/>
          <p:nvPr/>
        </p:nvSpPr>
        <p:spPr>
          <a:xfrm rot="0">
            <a:off x="2623573" y="384233"/>
            <a:ext cx="4246607" cy="963468"/>
          </a:xfrm>
          <a:prstGeom prst="rect">
            <a:avLst/>
          </a:prstGeom>
        </p:spPr>
        <p:txBody>
          <a:bodyPr anchor="t" rtlCol="false" tIns="0" lIns="0" bIns="0" rIns="0">
            <a:spAutoFit/>
          </a:bodyPr>
          <a:lstStyle/>
          <a:p>
            <a:pPr algn="ctr">
              <a:lnSpc>
                <a:spcPts val="7700"/>
              </a:lnSpc>
            </a:pPr>
            <a:r>
              <a:rPr lang="en-US" sz="5500">
                <a:solidFill>
                  <a:srgbClr val="CAF6FF"/>
                </a:solidFill>
                <a:latin typeface="Rague"/>
              </a:rPr>
              <a:t>YOĞUŞMA</a:t>
            </a:r>
          </a:p>
        </p:txBody>
      </p:sp>
      <p:sp>
        <p:nvSpPr>
          <p:cNvPr name="TextBox 14" id="14"/>
          <p:cNvSpPr txBox="true"/>
          <p:nvPr/>
        </p:nvSpPr>
        <p:spPr>
          <a:xfrm rot="0">
            <a:off x="2525760" y="3877215"/>
            <a:ext cx="11995679" cy="5044847"/>
          </a:xfrm>
          <a:prstGeom prst="rect">
            <a:avLst/>
          </a:prstGeom>
        </p:spPr>
        <p:txBody>
          <a:bodyPr anchor="t" rtlCol="false" tIns="0" lIns="0" bIns="0" rIns="0">
            <a:spAutoFit/>
          </a:bodyPr>
          <a:lstStyle/>
          <a:p>
            <a:pPr algn="ctr">
              <a:lnSpc>
                <a:spcPts val="3250"/>
              </a:lnSpc>
            </a:pPr>
            <a:r>
              <a:rPr lang="en-US" sz="2321">
                <a:solidFill>
                  <a:srgbClr val="000000"/>
                </a:solidFill>
                <a:latin typeface="Squick"/>
              </a:rPr>
              <a:t>Gaz halde bulunan maddelerin çevresine </a:t>
            </a:r>
            <a:r>
              <a:rPr lang="en-US" sz="2321">
                <a:solidFill>
                  <a:srgbClr val="000000"/>
                </a:solidFill>
                <a:latin typeface="Squick Bold"/>
              </a:rPr>
              <a:t>ısı vermesi sonucu taneciklerinin hareket enerjisi azalır</a:t>
            </a:r>
          </a:p>
          <a:p>
            <a:pPr algn="ctr">
              <a:lnSpc>
                <a:spcPts val="3250"/>
              </a:lnSpc>
            </a:pPr>
            <a:r>
              <a:rPr lang="en-US" sz="2321">
                <a:solidFill>
                  <a:srgbClr val="000000"/>
                </a:solidFill>
                <a:latin typeface="Squick"/>
              </a:rPr>
              <a:t>Tanecik hareketleri azalan gaz haldeki madde sıvı hale geçer bu olaya </a:t>
            </a:r>
            <a:r>
              <a:rPr lang="en-US" sz="2321">
                <a:solidFill>
                  <a:srgbClr val="000000"/>
                </a:solidFill>
                <a:latin typeface="Squick Bold"/>
              </a:rPr>
              <a:t>yoğuşma </a:t>
            </a:r>
            <a:r>
              <a:rPr lang="en-US" sz="2321">
                <a:solidFill>
                  <a:srgbClr val="000000"/>
                </a:solidFill>
                <a:latin typeface="Squick"/>
              </a:rPr>
              <a:t>denir.</a:t>
            </a:r>
          </a:p>
          <a:p>
            <a:pPr algn="ctr">
              <a:lnSpc>
                <a:spcPts val="3250"/>
              </a:lnSpc>
            </a:pPr>
            <a:r>
              <a:rPr lang="en-US" sz="2321">
                <a:solidFill>
                  <a:srgbClr val="000000"/>
                </a:solidFill>
                <a:latin typeface="Squick"/>
              </a:rPr>
              <a:t>Maddenin ısı vererek katı hale geçtiği sıcaklığa </a:t>
            </a:r>
            <a:r>
              <a:rPr lang="en-US" sz="2321">
                <a:solidFill>
                  <a:srgbClr val="000000"/>
                </a:solidFill>
                <a:latin typeface="Squick Bold"/>
              </a:rPr>
              <a:t>yoğuşma sıcaklığı</a:t>
            </a:r>
            <a:r>
              <a:rPr lang="en-US" sz="2321">
                <a:solidFill>
                  <a:srgbClr val="000000"/>
                </a:solidFill>
                <a:latin typeface="Squick"/>
              </a:rPr>
              <a:t> denir.</a:t>
            </a:r>
          </a:p>
          <a:p>
            <a:pPr algn="ctr">
              <a:lnSpc>
                <a:spcPts val="3250"/>
              </a:lnSpc>
            </a:pPr>
            <a:r>
              <a:rPr lang="en-US" sz="2321">
                <a:solidFill>
                  <a:srgbClr val="000000"/>
                </a:solidFill>
                <a:latin typeface="Squick"/>
              </a:rPr>
              <a:t> Yoğuşma sıcaklığına ulaşan madde yoğuşma  olayı tamamlanana kadar maddenin </a:t>
            </a:r>
            <a:r>
              <a:rPr lang="en-US" sz="2321">
                <a:solidFill>
                  <a:srgbClr val="000000"/>
                </a:solidFill>
                <a:latin typeface="Squick Bold"/>
              </a:rPr>
              <a:t>sıcaklığı sabit kalır</a:t>
            </a:r>
            <a:r>
              <a:rPr lang="en-US" sz="2321">
                <a:solidFill>
                  <a:srgbClr val="000000"/>
                </a:solidFill>
                <a:latin typeface="Squick"/>
              </a:rPr>
              <a:t>. Bu süre boyunca </a:t>
            </a:r>
            <a:r>
              <a:rPr lang="en-US" sz="2321">
                <a:solidFill>
                  <a:srgbClr val="000000"/>
                </a:solidFill>
                <a:latin typeface="Squick Bold"/>
              </a:rPr>
              <a:t>dışarı verilen ısı maddenin hal değişimi için kullanılır </a:t>
            </a:r>
          </a:p>
          <a:p>
            <a:pPr algn="ctr">
              <a:lnSpc>
                <a:spcPts val="3250"/>
              </a:lnSpc>
            </a:pPr>
            <a:r>
              <a:rPr lang="en-US" sz="2321">
                <a:solidFill>
                  <a:srgbClr val="000000"/>
                </a:solidFill>
                <a:latin typeface="Squick"/>
              </a:rPr>
              <a:t>Yoğuşma sıcaklığındaki 1 gram saf gaz maddenin 1 gram sıvı hale geçmesi için dışarı vermesi gereken ısıya </a:t>
            </a:r>
            <a:r>
              <a:rPr lang="en-US" sz="2321">
                <a:solidFill>
                  <a:srgbClr val="000000"/>
                </a:solidFill>
                <a:latin typeface="Squick Bold"/>
              </a:rPr>
              <a:t>yoğuşma  ısısı </a:t>
            </a:r>
            <a:r>
              <a:rPr lang="en-US" sz="2321">
                <a:solidFill>
                  <a:srgbClr val="000000"/>
                </a:solidFill>
                <a:latin typeface="Squick"/>
              </a:rPr>
              <a:t>denir. Yoğuşma ısısı </a:t>
            </a:r>
            <a:r>
              <a:rPr lang="en-US" sz="2321">
                <a:solidFill>
                  <a:srgbClr val="000000"/>
                </a:solidFill>
                <a:latin typeface="Squick Bold"/>
              </a:rPr>
              <a:t>Ly </a:t>
            </a:r>
            <a:r>
              <a:rPr lang="en-US" sz="2321">
                <a:solidFill>
                  <a:srgbClr val="000000"/>
                </a:solidFill>
                <a:latin typeface="Squick"/>
              </a:rPr>
              <a:t>ile gösterilir</a:t>
            </a:r>
          </a:p>
          <a:p>
            <a:pPr algn="ctr">
              <a:lnSpc>
                <a:spcPts val="3250"/>
              </a:lnSpc>
            </a:pPr>
            <a:r>
              <a:rPr lang="en-US" sz="2321">
                <a:solidFill>
                  <a:srgbClr val="000000"/>
                </a:solidFill>
                <a:latin typeface="Squick"/>
              </a:rPr>
              <a:t>Yoğuşma ısısının birimi </a:t>
            </a:r>
            <a:r>
              <a:rPr lang="en-US" sz="2321">
                <a:solidFill>
                  <a:srgbClr val="000000"/>
                </a:solidFill>
                <a:latin typeface="Squick Bold"/>
              </a:rPr>
              <a:t>Joule /gram</a:t>
            </a:r>
            <a:r>
              <a:rPr lang="en-US" sz="2321">
                <a:solidFill>
                  <a:srgbClr val="000000"/>
                </a:solidFill>
                <a:latin typeface="Squick"/>
              </a:rPr>
              <a:t> dır </a:t>
            </a:r>
          </a:p>
          <a:p>
            <a:pPr algn="ctr">
              <a:lnSpc>
                <a:spcPts val="3250"/>
              </a:lnSpc>
            </a:pPr>
            <a:r>
              <a:rPr lang="en-US" sz="2321">
                <a:solidFill>
                  <a:srgbClr val="000000"/>
                </a:solidFill>
                <a:latin typeface="Squick"/>
              </a:rPr>
              <a:t>Maddenin tamamının yoğuşması için dışarıya vermesi gereken ısı miktarı </a:t>
            </a:r>
            <a:r>
              <a:rPr lang="en-US" sz="2321">
                <a:solidFill>
                  <a:srgbClr val="000000"/>
                </a:solidFill>
                <a:latin typeface="Squick Bold"/>
              </a:rPr>
              <a:t>maddenin kütlesi ve yoğuşma  ısısı ile doğru orantılıdır</a:t>
            </a:r>
          </a:p>
          <a:p>
            <a:pPr algn="ctr">
              <a:lnSpc>
                <a:spcPts val="3250"/>
              </a:lnSpc>
            </a:pPr>
            <a:r>
              <a:rPr lang="en-US" sz="2321">
                <a:solidFill>
                  <a:srgbClr val="000000"/>
                </a:solidFill>
                <a:latin typeface="Squick Bold"/>
              </a:rPr>
              <a:t>Yoğuşma ısısı ve Yoğuşma sıcaklığı maddeler için ayırt edici özelliktir.</a:t>
            </a:r>
          </a:p>
          <a:p>
            <a:pPr algn="ctr">
              <a:lnSpc>
                <a:spcPts val="3250"/>
              </a:lnSpc>
            </a:pPr>
          </a:p>
        </p:txBody>
      </p:sp>
      <p:sp>
        <p:nvSpPr>
          <p:cNvPr name="TextBox 15" id="15"/>
          <p:cNvSpPr txBox="true"/>
          <p:nvPr/>
        </p:nvSpPr>
        <p:spPr>
          <a:xfrm rot="0">
            <a:off x="2973277" y="8931448"/>
            <a:ext cx="10324666" cy="1160722"/>
          </a:xfrm>
          <a:prstGeom prst="rect">
            <a:avLst/>
          </a:prstGeom>
        </p:spPr>
        <p:txBody>
          <a:bodyPr anchor="t" rtlCol="false" tIns="0" lIns="0" bIns="0" rIns="0">
            <a:spAutoFit/>
          </a:bodyPr>
          <a:lstStyle/>
          <a:p>
            <a:pPr algn="ctr">
              <a:lnSpc>
                <a:spcPts val="3079"/>
              </a:lnSpc>
            </a:pPr>
            <a:r>
              <a:rPr lang="en-US" sz="2200">
                <a:solidFill>
                  <a:srgbClr val="000000"/>
                </a:solidFill>
                <a:latin typeface="Rague"/>
              </a:rPr>
              <a:t>Saf bir maddenin buharlaşma - yoğuşma  ısıları ile  buharlaşma - yoğuşma sıcaklıkları aynıdır </a:t>
            </a:r>
          </a:p>
          <a:p>
            <a:pPr algn="ctr">
              <a:lnSpc>
                <a:spcPts val="3079"/>
              </a:lnSpc>
            </a:pPr>
          </a:p>
        </p:txBody>
      </p:sp>
      <p:grpSp>
        <p:nvGrpSpPr>
          <p:cNvPr name="Group 16" id="16"/>
          <p:cNvGrpSpPr/>
          <p:nvPr/>
        </p:nvGrpSpPr>
        <p:grpSpPr>
          <a:xfrm rot="-2222028">
            <a:off x="6247558" y="3942400"/>
            <a:ext cx="5792885" cy="3318225"/>
            <a:chOff x="0" y="0"/>
            <a:chExt cx="7723847" cy="4424300"/>
          </a:xfrm>
        </p:grpSpPr>
        <p:pic>
          <p:nvPicPr>
            <p:cNvPr name="Picture 17" id="17"/>
            <p:cNvPicPr>
              <a:picLocks noChangeAspect="true"/>
            </p:cNvPicPr>
            <p:nvPr/>
          </p:nvPicPr>
          <p:blipFill>
            <a:blip r:embed="rId6">
              <a:alphaModFix amt="15000"/>
            </a:blip>
            <a:srcRect l="0" t="0" r="0" b="0"/>
            <a:stretch>
              <a:fillRect/>
            </a:stretch>
          </p:blipFill>
          <p:spPr>
            <a:xfrm flipH="false" flipV="false" rot="0">
              <a:off x="1655304" y="0"/>
              <a:ext cx="4413239" cy="4424300"/>
            </a:xfrm>
            <a:prstGeom prst="rect">
              <a:avLst/>
            </a:prstGeom>
          </p:spPr>
        </p:pic>
        <p:grpSp>
          <p:nvGrpSpPr>
            <p:cNvPr name="Group 18" id="18"/>
            <p:cNvGrpSpPr/>
            <p:nvPr/>
          </p:nvGrpSpPr>
          <p:grpSpPr>
            <a:xfrm rot="0">
              <a:off x="0" y="1981833"/>
              <a:ext cx="7723847" cy="615038"/>
              <a:chOff x="0" y="0"/>
              <a:chExt cx="1913890" cy="152400"/>
            </a:xfrm>
          </p:grpSpPr>
          <p:sp>
            <p:nvSpPr>
              <p:cNvPr name="Freeform 19" id="19"/>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0" id="20"/>
            <p:cNvPicPr>
              <a:picLocks noChangeAspect="true"/>
            </p:cNvPicPr>
            <p:nvPr/>
          </p:nvPicPr>
          <p:blipFill>
            <a:blip r:embed="rId7">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3564" y="1244486"/>
              <a:ext cx="7268836" cy="1935328"/>
            </a:xfrm>
            <a:prstGeom prst="rect">
              <a:avLst/>
            </a:prstGeom>
          </p:spPr>
        </p:pic>
        <p:pic>
          <p:nvPicPr>
            <p:cNvPr name="Picture 21" id="21"/>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3277566" y="3179814"/>
              <a:ext cx="1040831" cy="1040831"/>
            </a:xfrm>
            <a:prstGeom prst="rect">
              <a:avLst/>
            </a:prstGeom>
          </p:spPr>
        </p:pic>
        <p:sp>
          <p:nvSpPr>
            <p:cNvPr name="TextBox 22" id="22"/>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31AD5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405331" y="8177803"/>
            <a:ext cx="2509696" cy="2509696"/>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165380" y="1457355"/>
            <a:ext cx="867772" cy="867772"/>
          </a:xfrm>
          <a:prstGeom prst="rect">
            <a:avLst/>
          </a:prstGeom>
        </p:spPr>
      </p:pic>
      <p:grpSp>
        <p:nvGrpSpPr>
          <p:cNvPr name="Group 4" id="4"/>
          <p:cNvGrpSpPr/>
          <p:nvPr/>
        </p:nvGrpSpPr>
        <p:grpSpPr>
          <a:xfrm rot="0">
            <a:off x="1696652" y="1457355"/>
            <a:ext cx="15146000" cy="7975296"/>
            <a:chOff x="0" y="0"/>
            <a:chExt cx="113352468" cy="59687011"/>
          </a:xfrm>
        </p:grpSpPr>
        <p:sp>
          <p:nvSpPr>
            <p:cNvPr name="Freeform 5" id="5"/>
            <p:cNvSpPr/>
            <p:nvPr/>
          </p:nvSpPr>
          <p:spPr>
            <a:xfrm>
              <a:off x="72390" y="72390"/>
              <a:ext cx="113207691" cy="59542229"/>
            </a:xfrm>
            <a:custGeom>
              <a:avLst/>
              <a:gdLst/>
              <a:ahLst/>
              <a:cxnLst/>
              <a:rect r="r" b="b" t="t" l="l"/>
              <a:pathLst>
                <a:path h="59542229" w="113207691">
                  <a:moveTo>
                    <a:pt x="0" y="0"/>
                  </a:moveTo>
                  <a:lnTo>
                    <a:pt x="113207691" y="0"/>
                  </a:lnTo>
                  <a:lnTo>
                    <a:pt x="113207691" y="59542229"/>
                  </a:lnTo>
                  <a:lnTo>
                    <a:pt x="0" y="59542229"/>
                  </a:lnTo>
                  <a:lnTo>
                    <a:pt x="0" y="0"/>
                  </a:lnTo>
                  <a:close/>
                </a:path>
              </a:pathLst>
            </a:custGeom>
            <a:solidFill>
              <a:srgbClr val="FFEE34"/>
            </a:solidFill>
          </p:spPr>
        </p:sp>
        <p:sp>
          <p:nvSpPr>
            <p:cNvPr name="Freeform 6" id="6"/>
            <p:cNvSpPr/>
            <p:nvPr/>
          </p:nvSpPr>
          <p:spPr>
            <a:xfrm>
              <a:off x="0" y="0"/>
              <a:ext cx="113352473" cy="59687011"/>
            </a:xfrm>
            <a:custGeom>
              <a:avLst/>
              <a:gdLst/>
              <a:ahLst/>
              <a:cxnLst/>
              <a:rect r="r" b="b" t="t" l="l"/>
              <a:pathLst>
                <a:path h="59687011" w="113352473">
                  <a:moveTo>
                    <a:pt x="113207688" y="59542232"/>
                  </a:moveTo>
                  <a:lnTo>
                    <a:pt x="113352473" y="59542232"/>
                  </a:lnTo>
                  <a:lnTo>
                    <a:pt x="113352473" y="59687011"/>
                  </a:lnTo>
                  <a:lnTo>
                    <a:pt x="113207688" y="59687011"/>
                  </a:lnTo>
                  <a:lnTo>
                    <a:pt x="113207688" y="59542232"/>
                  </a:lnTo>
                  <a:close/>
                  <a:moveTo>
                    <a:pt x="0" y="144780"/>
                  </a:moveTo>
                  <a:lnTo>
                    <a:pt x="144780" y="144780"/>
                  </a:lnTo>
                  <a:lnTo>
                    <a:pt x="144780" y="59542232"/>
                  </a:lnTo>
                  <a:lnTo>
                    <a:pt x="0" y="59542232"/>
                  </a:lnTo>
                  <a:lnTo>
                    <a:pt x="0" y="144780"/>
                  </a:lnTo>
                  <a:close/>
                  <a:moveTo>
                    <a:pt x="0" y="59542232"/>
                  </a:moveTo>
                  <a:lnTo>
                    <a:pt x="144780" y="59542232"/>
                  </a:lnTo>
                  <a:lnTo>
                    <a:pt x="144780" y="59687011"/>
                  </a:lnTo>
                  <a:lnTo>
                    <a:pt x="0" y="59687011"/>
                  </a:lnTo>
                  <a:lnTo>
                    <a:pt x="0" y="59542232"/>
                  </a:lnTo>
                  <a:close/>
                  <a:moveTo>
                    <a:pt x="113207688" y="144780"/>
                  </a:moveTo>
                  <a:lnTo>
                    <a:pt x="113352473" y="144780"/>
                  </a:lnTo>
                  <a:lnTo>
                    <a:pt x="113352473" y="59542232"/>
                  </a:lnTo>
                  <a:lnTo>
                    <a:pt x="113207688" y="59542232"/>
                  </a:lnTo>
                  <a:lnTo>
                    <a:pt x="113207688" y="144780"/>
                  </a:lnTo>
                  <a:close/>
                  <a:moveTo>
                    <a:pt x="144780" y="59542232"/>
                  </a:moveTo>
                  <a:lnTo>
                    <a:pt x="113207688" y="59542232"/>
                  </a:lnTo>
                  <a:lnTo>
                    <a:pt x="113207688" y="59687011"/>
                  </a:lnTo>
                  <a:lnTo>
                    <a:pt x="144780" y="59687011"/>
                  </a:lnTo>
                  <a:lnTo>
                    <a:pt x="144780" y="59542232"/>
                  </a:lnTo>
                  <a:close/>
                  <a:moveTo>
                    <a:pt x="113207688" y="0"/>
                  </a:moveTo>
                  <a:lnTo>
                    <a:pt x="113352473" y="0"/>
                  </a:lnTo>
                  <a:lnTo>
                    <a:pt x="113352473" y="144780"/>
                  </a:lnTo>
                  <a:lnTo>
                    <a:pt x="113207688" y="144780"/>
                  </a:lnTo>
                  <a:lnTo>
                    <a:pt x="113207688" y="0"/>
                  </a:lnTo>
                  <a:close/>
                  <a:moveTo>
                    <a:pt x="0" y="0"/>
                  </a:moveTo>
                  <a:lnTo>
                    <a:pt x="144780" y="0"/>
                  </a:lnTo>
                  <a:lnTo>
                    <a:pt x="144780" y="144780"/>
                  </a:lnTo>
                  <a:lnTo>
                    <a:pt x="0" y="144780"/>
                  </a:lnTo>
                  <a:lnTo>
                    <a:pt x="0" y="0"/>
                  </a:lnTo>
                  <a:close/>
                  <a:moveTo>
                    <a:pt x="144780" y="0"/>
                  </a:moveTo>
                  <a:lnTo>
                    <a:pt x="113207688" y="0"/>
                  </a:lnTo>
                  <a:lnTo>
                    <a:pt x="113207688" y="144780"/>
                  </a:lnTo>
                  <a:lnTo>
                    <a:pt x="144780" y="144780"/>
                  </a:lnTo>
                  <a:lnTo>
                    <a:pt x="144780" y="0"/>
                  </a:lnTo>
                  <a:close/>
                </a:path>
              </a:pathLst>
            </a:custGeom>
            <a:solidFill>
              <a:srgbClr val="000000"/>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7033152" y="3888652"/>
            <a:ext cx="2509696" cy="2509696"/>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485747" y="1028700"/>
            <a:ext cx="1284400" cy="1284400"/>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462165" y="4072850"/>
            <a:ext cx="1284400" cy="1284400"/>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6200452" y="8148252"/>
            <a:ext cx="1284400" cy="1284400"/>
          </a:xfrm>
          <a:prstGeom prst="rect">
            <a:avLst/>
          </a:prstGeom>
        </p:spPr>
      </p:pic>
      <p:pic>
        <p:nvPicPr>
          <p:cNvPr name="Picture 11" id="11"/>
          <p:cNvPicPr>
            <a:picLocks noChangeAspect="true"/>
          </p:cNvPicPr>
          <p:nvPr/>
        </p:nvPicPr>
        <p:blipFill>
          <a:blip r:embed="rId5"/>
          <a:srcRect l="0" t="0" r="0" b="0"/>
          <a:stretch>
            <a:fillRect/>
          </a:stretch>
        </p:blipFill>
        <p:spPr>
          <a:xfrm flipH="false" flipV="false" rot="0">
            <a:off x="2746565" y="1960573"/>
            <a:ext cx="13561025" cy="6968860"/>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428EF1"/>
        </a:solidFill>
      </p:bgPr>
    </p:bg>
    <p:spTree>
      <p:nvGrpSpPr>
        <p:cNvPr id="1" name=""/>
        <p:cNvGrpSpPr/>
        <p:nvPr/>
      </p:nvGrpSpPr>
      <p:grpSpPr>
        <a:xfrm>
          <a:off x="0" y="0"/>
          <a:ext cx="0" cy="0"/>
          <a:chOff x="0" y="0"/>
          <a:chExt cx="0" cy="0"/>
        </a:xfrm>
      </p:grpSpPr>
      <p:grpSp>
        <p:nvGrpSpPr>
          <p:cNvPr name="Group 2" id="2"/>
          <p:cNvGrpSpPr/>
          <p:nvPr/>
        </p:nvGrpSpPr>
        <p:grpSpPr>
          <a:xfrm rot="0">
            <a:off x="2170218" y="662217"/>
            <a:ext cx="4538147" cy="2058871"/>
            <a:chOff x="0" y="0"/>
            <a:chExt cx="24336173" cy="11040862"/>
          </a:xfrm>
        </p:grpSpPr>
        <p:sp>
          <p:nvSpPr>
            <p:cNvPr name="Freeform 3" id="3"/>
            <p:cNvSpPr/>
            <p:nvPr/>
          </p:nvSpPr>
          <p:spPr>
            <a:xfrm>
              <a:off x="72390" y="72390"/>
              <a:ext cx="24191394" cy="10896082"/>
            </a:xfrm>
            <a:custGeom>
              <a:avLst/>
              <a:gdLst/>
              <a:ahLst/>
              <a:cxnLst/>
              <a:rect r="r" b="b" t="t" l="l"/>
              <a:pathLst>
                <a:path h="10896082" w="24191394">
                  <a:moveTo>
                    <a:pt x="0" y="0"/>
                  </a:moveTo>
                  <a:lnTo>
                    <a:pt x="24191394" y="0"/>
                  </a:lnTo>
                  <a:lnTo>
                    <a:pt x="24191394" y="10896082"/>
                  </a:lnTo>
                  <a:lnTo>
                    <a:pt x="0" y="10896082"/>
                  </a:lnTo>
                  <a:lnTo>
                    <a:pt x="0" y="0"/>
                  </a:lnTo>
                  <a:close/>
                </a:path>
              </a:pathLst>
            </a:custGeom>
            <a:solidFill>
              <a:srgbClr val="FFEE34"/>
            </a:solidFill>
          </p:spPr>
        </p:sp>
        <p:sp>
          <p:nvSpPr>
            <p:cNvPr name="Freeform 4" id="4"/>
            <p:cNvSpPr/>
            <p:nvPr/>
          </p:nvSpPr>
          <p:spPr>
            <a:xfrm>
              <a:off x="0" y="0"/>
              <a:ext cx="24336173" cy="11040862"/>
            </a:xfrm>
            <a:custGeom>
              <a:avLst/>
              <a:gdLst/>
              <a:ahLst/>
              <a:cxnLst/>
              <a:rect r="r" b="b" t="t" l="l"/>
              <a:pathLst>
                <a:path h="11040862" w="24336173">
                  <a:moveTo>
                    <a:pt x="24191393" y="10896082"/>
                  </a:moveTo>
                  <a:lnTo>
                    <a:pt x="24336173" y="10896082"/>
                  </a:lnTo>
                  <a:lnTo>
                    <a:pt x="24336173" y="11040862"/>
                  </a:lnTo>
                  <a:lnTo>
                    <a:pt x="24191393" y="11040862"/>
                  </a:lnTo>
                  <a:lnTo>
                    <a:pt x="24191393" y="10896081"/>
                  </a:lnTo>
                  <a:close/>
                  <a:moveTo>
                    <a:pt x="0" y="144780"/>
                  </a:moveTo>
                  <a:lnTo>
                    <a:pt x="144780" y="144780"/>
                  </a:lnTo>
                  <a:lnTo>
                    <a:pt x="144780" y="10896082"/>
                  </a:lnTo>
                  <a:lnTo>
                    <a:pt x="0" y="10896082"/>
                  </a:lnTo>
                  <a:lnTo>
                    <a:pt x="0" y="144780"/>
                  </a:lnTo>
                  <a:close/>
                  <a:moveTo>
                    <a:pt x="0" y="10896082"/>
                  </a:moveTo>
                  <a:lnTo>
                    <a:pt x="144780" y="10896082"/>
                  </a:lnTo>
                  <a:lnTo>
                    <a:pt x="144780" y="11040862"/>
                  </a:lnTo>
                  <a:lnTo>
                    <a:pt x="0" y="11040862"/>
                  </a:lnTo>
                  <a:lnTo>
                    <a:pt x="0" y="10896081"/>
                  </a:lnTo>
                  <a:close/>
                  <a:moveTo>
                    <a:pt x="24191393" y="144780"/>
                  </a:moveTo>
                  <a:lnTo>
                    <a:pt x="24336173" y="144780"/>
                  </a:lnTo>
                  <a:lnTo>
                    <a:pt x="24336173" y="10896082"/>
                  </a:lnTo>
                  <a:lnTo>
                    <a:pt x="24191393" y="10896082"/>
                  </a:lnTo>
                  <a:lnTo>
                    <a:pt x="24191393" y="144780"/>
                  </a:lnTo>
                  <a:close/>
                  <a:moveTo>
                    <a:pt x="144780" y="10896082"/>
                  </a:moveTo>
                  <a:lnTo>
                    <a:pt x="24191393" y="10896082"/>
                  </a:lnTo>
                  <a:lnTo>
                    <a:pt x="24191393" y="11040862"/>
                  </a:lnTo>
                  <a:lnTo>
                    <a:pt x="144780" y="11040862"/>
                  </a:lnTo>
                  <a:lnTo>
                    <a:pt x="144780" y="10896081"/>
                  </a:lnTo>
                  <a:close/>
                  <a:moveTo>
                    <a:pt x="24191393" y="0"/>
                  </a:moveTo>
                  <a:lnTo>
                    <a:pt x="24336173" y="0"/>
                  </a:lnTo>
                  <a:lnTo>
                    <a:pt x="24336173" y="144780"/>
                  </a:lnTo>
                  <a:lnTo>
                    <a:pt x="24191393" y="144780"/>
                  </a:lnTo>
                  <a:lnTo>
                    <a:pt x="24191393" y="0"/>
                  </a:lnTo>
                  <a:close/>
                  <a:moveTo>
                    <a:pt x="0" y="0"/>
                  </a:moveTo>
                  <a:lnTo>
                    <a:pt x="144780" y="0"/>
                  </a:lnTo>
                  <a:lnTo>
                    <a:pt x="144780" y="144780"/>
                  </a:lnTo>
                  <a:lnTo>
                    <a:pt x="0" y="144780"/>
                  </a:lnTo>
                  <a:lnTo>
                    <a:pt x="0" y="0"/>
                  </a:lnTo>
                  <a:close/>
                  <a:moveTo>
                    <a:pt x="144780" y="0"/>
                  </a:moveTo>
                  <a:lnTo>
                    <a:pt x="24191393" y="0"/>
                  </a:lnTo>
                  <a:lnTo>
                    <a:pt x="24191393" y="144780"/>
                  </a:lnTo>
                  <a:lnTo>
                    <a:pt x="144780" y="144780"/>
                  </a:lnTo>
                  <a:lnTo>
                    <a:pt x="144780" y="0"/>
                  </a:ln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028700" y="7117977"/>
            <a:ext cx="2953595" cy="2201131"/>
          </a:xfrm>
          <a:prstGeom prst="rect">
            <a:avLst/>
          </a:prstGeom>
        </p:spPr>
      </p:pic>
      <p:grpSp>
        <p:nvGrpSpPr>
          <p:cNvPr name="Group 6" id="6"/>
          <p:cNvGrpSpPr/>
          <p:nvPr/>
        </p:nvGrpSpPr>
        <p:grpSpPr>
          <a:xfrm rot="0">
            <a:off x="2170218" y="3025889"/>
            <a:ext cx="13947565" cy="6682408"/>
            <a:chOff x="0" y="0"/>
            <a:chExt cx="74794926" cy="35834944"/>
          </a:xfrm>
        </p:grpSpPr>
        <p:sp>
          <p:nvSpPr>
            <p:cNvPr name="Freeform 7" id="7"/>
            <p:cNvSpPr/>
            <p:nvPr/>
          </p:nvSpPr>
          <p:spPr>
            <a:xfrm>
              <a:off x="72390" y="72390"/>
              <a:ext cx="74650144" cy="35690165"/>
            </a:xfrm>
            <a:custGeom>
              <a:avLst/>
              <a:gdLst/>
              <a:ahLst/>
              <a:cxnLst/>
              <a:rect r="r" b="b" t="t" l="l"/>
              <a:pathLst>
                <a:path h="35690165" w="74650144">
                  <a:moveTo>
                    <a:pt x="0" y="0"/>
                  </a:moveTo>
                  <a:lnTo>
                    <a:pt x="74650144" y="0"/>
                  </a:lnTo>
                  <a:lnTo>
                    <a:pt x="74650144" y="35690165"/>
                  </a:lnTo>
                  <a:lnTo>
                    <a:pt x="0" y="35690165"/>
                  </a:lnTo>
                  <a:lnTo>
                    <a:pt x="0" y="0"/>
                  </a:lnTo>
                  <a:close/>
                </a:path>
              </a:pathLst>
            </a:custGeom>
            <a:solidFill>
              <a:srgbClr val="FFFFFF"/>
            </a:solidFill>
          </p:spPr>
        </p:sp>
        <p:sp>
          <p:nvSpPr>
            <p:cNvPr name="Freeform 8" id="8"/>
            <p:cNvSpPr/>
            <p:nvPr/>
          </p:nvSpPr>
          <p:spPr>
            <a:xfrm>
              <a:off x="0" y="0"/>
              <a:ext cx="74794926" cy="35834944"/>
            </a:xfrm>
            <a:custGeom>
              <a:avLst/>
              <a:gdLst/>
              <a:ahLst/>
              <a:cxnLst/>
              <a:rect r="r" b="b" t="t" l="l"/>
              <a:pathLst>
                <a:path h="35834944" w="74794926">
                  <a:moveTo>
                    <a:pt x="74650147" y="35690166"/>
                  </a:moveTo>
                  <a:lnTo>
                    <a:pt x="74794926" y="35690166"/>
                  </a:lnTo>
                  <a:lnTo>
                    <a:pt x="74794926" y="35834944"/>
                  </a:lnTo>
                  <a:lnTo>
                    <a:pt x="74650147" y="35834944"/>
                  </a:lnTo>
                  <a:lnTo>
                    <a:pt x="74650147" y="35690163"/>
                  </a:lnTo>
                  <a:close/>
                  <a:moveTo>
                    <a:pt x="0" y="144780"/>
                  </a:moveTo>
                  <a:lnTo>
                    <a:pt x="144780" y="144780"/>
                  </a:lnTo>
                  <a:lnTo>
                    <a:pt x="144780" y="35690166"/>
                  </a:lnTo>
                  <a:lnTo>
                    <a:pt x="0" y="35690166"/>
                  </a:lnTo>
                  <a:lnTo>
                    <a:pt x="0" y="144780"/>
                  </a:lnTo>
                  <a:close/>
                  <a:moveTo>
                    <a:pt x="0" y="35690166"/>
                  </a:moveTo>
                  <a:lnTo>
                    <a:pt x="144780" y="35690166"/>
                  </a:lnTo>
                  <a:lnTo>
                    <a:pt x="144780" y="35834944"/>
                  </a:lnTo>
                  <a:lnTo>
                    <a:pt x="0" y="35834944"/>
                  </a:lnTo>
                  <a:lnTo>
                    <a:pt x="0" y="35690163"/>
                  </a:lnTo>
                  <a:close/>
                  <a:moveTo>
                    <a:pt x="74650147" y="144780"/>
                  </a:moveTo>
                  <a:lnTo>
                    <a:pt x="74794926" y="144780"/>
                  </a:lnTo>
                  <a:lnTo>
                    <a:pt x="74794926" y="35690166"/>
                  </a:lnTo>
                  <a:lnTo>
                    <a:pt x="74650147" y="35690166"/>
                  </a:lnTo>
                  <a:lnTo>
                    <a:pt x="74650147" y="144780"/>
                  </a:lnTo>
                  <a:close/>
                  <a:moveTo>
                    <a:pt x="144780" y="35690166"/>
                  </a:moveTo>
                  <a:lnTo>
                    <a:pt x="74650147" y="35690166"/>
                  </a:lnTo>
                  <a:lnTo>
                    <a:pt x="74650147" y="35834944"/>
                  </a:lnTo>
                  <a:lnTo>
                    <a:pt x="144780" y="35834944"/>
                  </a:lnTo>
                  <a:lnTo>
                    <a:pt x="144780" y="35690163"/>
                  </a:lnTo>
                  <a:close/>
                  <a:moveTo>
                    <a:pt x="74650147" y="0"/>
                  </a:moveTo>
                  <a:lnTo>
                    <a:pt x="74794926" y="0"/>
                  </a:lnTo>
                  <a:lnTo>
                    <a:pt x="74794926" y="144780"/>
                  </a:lnTo>
                  <a:lnTo>
                    <a:pt x="74650147" y="144780"/>
                  </a:lnTo>
                  <a:lnTo>
                    <a:pt x="74650147" y="0"/>
                  </a:lnTo>
                  <a:close/>
                  <a:moveTo>
                    <a:pt x="0" y="0"/>
                  </a:moveTo>
                  <a:lnTo>
                    <a:pt x="144780" y="0"/>
                  </a:lnTo>
                  <a:lnTo>
                    <a:pt x="144780" y="144780"/>
                  </a:lnTo>
                  <a:lnTo>
                    <a:pt x="0" y="144780"/>
                  </a:lnTo>
                  <a:lnTo>
                    <a:pt x="0" y="0"/>
                  </a:lnTo>
                  <a:close/>
                  <a:moveTo>
                    <a:pt x="144780" y="0"/>
                  </a:moveTo>
                  <a:lnTo>
                    <a:pt x="74650147" y="0"/>
                  </a:lnTo>
                  <a:lnTo>
                    <a:pt x="74650147" y="144780"/>
                  </a:lnTo>
                  <a:lnTo>
                    <a:pt x="144780" y="144780"/>
                  </a:lnTo>
                  <a:lnTo>
                    <a:pt x="144780" y="0"/>
                  </a:lnTo>
                  <a:close/>
                </a:path>
              </a:pathLst>
            </a:custGeom>
            <a:solidFill>
              <a:srgbClr val="000000"/>
            </a:solidFill>
          </p:spPr>
        </p:sp>
      </p:gr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51422" y="6467696"/>
            <a:ext cx="593131" cy="593131"/>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335510" y="2394523"/>
            <a:ext cx="3311133" cy="2420138"/>
          </a:xfrm>
          <a:prstGeom prst="rect">
            <a:avLst/>
          </a:prstGeom>
        </p:spPr>
      </p:pic>
      <p:sp>
        <p:nvSpPr>
          <p:cNvPr name="TextBox 11" id="11"/>
          <p:cNvSpPr txBox="true"/>
          <p:nvPr/>
        </p:nvSpPr>
        <p:spPr>
          <a:xfrm rot="0">
            <a:off x="2802063" y="3337892"/>
            <a:ext cx="12013490" cy="6552565"/>
          </a:xfrm>
          <a:prstGeom prst="rect">
            <a:avLst/>
          </a:prstGeom>
        </p:spPr>
        <p:txBody>
          <a:bodyPr anchor="t" rtlCol="false" tIns="0" lIns="0" bIns="0" rIns="0">
            <a:spAutoFit/>
          </a:bodyPr>
          <a:lstStyle/>
          <a:p>
            <a:pPr algn="just">
              <a:lnSpc>
                <a:spcPts val="4759"/>
              </a:lnSpc>
            </a:pPr>
            <a:r>
              <a:rPr lang="en-US" sz="3400">
                <a:solidFill>
                  <a:srgbClr val="000000"/>
                </a:solidFill>
                <a:latin typeface="Decalotype Light"/>
              </a:rPr>
              <a:t>Maddeyi oluşturan taneciklerin enerjileri vardır. bu enerjileri kinetik ve potansiyel enerjidir. Bu enerjilerinin toplamı maddenin </a:t>
            </a:r>
            <a:r>
              <a:rPr lang="en-US" sz="3400">
                <a:solidFill>
                  <a:srgbClr val="000000"/>
                </a:solidFill>
                <a:latin typeface="Decalotype Light Bold"/>
              </a:rPr>
              <a:t>iç enerjisini</a:t>
            </a:r>
            <a:r>
              <a:rPr lang="en-US" sz="3400">
                <a:solidFill>
                  <a:srgbClr val="000000"/>
                </a:solidFill>
                <a:latin typeface="Decalotype Light"/>
              </a:rPr>
              <a:t> oluşturur</a:t>
            </a:r>
          </a:p>
          <a:p>
            <a:pPr algn="just">
              <a:lnSpc>
                <a:spcPts val="4759"/>
              </a:lnSpc>
            </a:pPr>
            <a:r>
              <a:rPr lang="en-US" sz="3399">
                <a:solidFill>
                  <a:srgbClr val="000000"/>
                </a:solidFill>
                <a:latin typeface="Decalotype Light"/>
              </a:rPr>
              <a:t>    Sıcaklıkları farklı maddeler arasında iç enerji aktarımı olur. </a:t>
            </a:r>
            <a:r>
              <a:rPr lang="en-US" sz="3399">
                <a:solidFill>
                  <a:srgbClr val="000000"/>
                </a:solidFill>
                <a:latin typeface="Decalotype Light Bold"/>
              </a:rPr>
              <a:t>Alınıp verilen bu iç enerjiye</a:t>
            </a:r>
            <a:r>
              <a:rPr lang="en-US" sz="3399">
                <a:solidFill>
                  <a:srgbClr val="004AAD"/>
                </a:solidFill>
                <a:latin typeface="Decalotype Light Bold"/>
              </a:rPr>
              <a:t> ısı</a:t>
            </a:r>
            <a:r>
              <a:rPr lang="en-US" sz="3399">
                <a:solidFill>
                  <a:srgbClr val="000000"/>
                </a:solidFill>
                <a:latin typeface="Decalotype Light Bold"/>
              </a:rPr>
              <a:t> denir.</a:t>
            </a:r>
          </a:p>
          <a:p>
            <a:pPr algn="just">
              <a:lnSpc>
                <a:spcPts val="4759"/>
              </a:lnSpc>
            </a:pPr>
          </a:p>
          <a:p>
            <a:pPr algn="just">
              <a:lnSpc>
                <a:spcPts val="4759"/>
              </a:lnSpc>
            </a:pPr>
            <a:r>
              <a:rPr lang="en-US" sz="3399">
                <a:solidFill>
                  <a:srgbClr val="000000"/>
                </a:solidFill>
                <a:latin typeface="Decalotype Light Bold"/>
              </a:rPr>
              <a:t>Isı bir enerji türüdür</a:t>
            </a:r>
          </a:p>
          <a:p>
            <a:pPr algn="just">
              <a:lnSpc>
                <a:spcPts val="4759"/>
              </a:lnSpc>
            </a:pPr>
          </a:p>
          <a:p>
            <a:pPr algn="just">
              <a:lnSpc>
                <a:spcPts val="4759"/>
              </a:lnSpc>
            </a:pPr>
            <a:r>
              <a:rPr lang="en-US" sz="3399">
                <a:solidFill>
                  <a:srgbClr val="000000"/>
                </a:solidFill>
                <a:latin typeface="Decalotype Light Bold"/>
              </a:rPr>
              <a:t>Direkt ölçülmez kalorimetre kabı ile hesaplanır</a:t>
            </a:r>
          </a:p>
          <a:p>
            <a:pPr algn="just">
              <a:lnSpc>
                <a:spcPts val="4759"/>
              </a:lnSpc>
            </a:pPr>
          </a:p>
          <a:p>
            <a:pPr algn="just">
              <a:lnSpc>
                <a:spcPts val="4759"/>
              </a:lnSpc>
            </a:pPr>
            <a:r>
              <a:rPr lang="en-US" sz="3399">
                <a:solidFill>
                  <a:srgbClr val="000000"/>
                </a:solidFill>
                <a:latin typeface="Decalotype Light Bold"/>
              </a:rPr>
              <a:t>ısının birimi kalori (cal) ya da joule ( j) dür</a:t>
            </a:r>
          </a:p>
          <a:p>
            <a:pPr algn="just">
              <a:lnSpc>
                <a:spcPts val="4759"/>
              </a:lnSpc>
            </a:pPr>
          </a:p>
        </p:txBody>
      </p:sp>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51422" y="7625411"/>
            <a:ext cx="593131" cy="593131"/>
          </a:xfrm>
          <a:prstGeom prst="rect">
            <a:avLst/>
          </a:prstGeom>
        </p:spPr>
      </p:pic>
      <p:pic>
        <p:nvPicPr>
          <p:cNvPr name="Picture 13" id="1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08932" y="8665169"/>
            <a:ext cx="593131" cy="593131"/>
          </a:xfrm>
          <a:prstGeom prst="rect">
            <a:avLst/>
          </a:prstGeom>
        </p:spPr>
      </p:pic>
      <p:pic>
        <p:nvPicPr>
          <p:cNvPr name="Picture 14" id="14"/>
          <p:cNvPicPr>
            <a:picLocks noChangeAspect="true"/>
          </p:cNvPicPr>
          <p:nvPr/>
        </p:nvPicPr>
        <p:blipFill>
          <a:blip r:embed="rId5"/>
          <a:srcRect l="0" t="0" r="0" b="0"/>
          <a:stretch>
            <a:fillRect/>
          </a:stretch>
        </p:blipFill>
        <p:spPr>
          <a:xfrm flipH="false" flipV="false" rot="0">
            <a:off x="12529943" y="6047447"/>
            <a:ext cx="3587839" cy="3271661"/>
          </a:xfrm>
          <a:prstGeom prst="rect">
            <a:avLst/>
          </a:prstGeom>
        </p:spPr>
      </p:pic>
      <p:sp>
        <p:nvSpPr>
          <p:cNvPr name="TextBox 15" id="15"/>
          <p:cNvSpPr txBox="true"/>
          <p:nvPr/>
        </p:nvSpPr>
        <p:spPr>
          <a:xfrm rot="0">
            <a:off x="2447988" y="1007585"/>
            <a:ext cx="3982606" cy="1177636"/>
          </a:xfrm>
          <a:prstGeom prst="rect">
            <a:avLst/>
          </a:prstGeom>
        </p:spPr>
        <p:txBody>
          <a:bodyPr anchor="t" rtlCol="false" tIns="0" lIns="0" bIns="0" rIns="0">
            <a:spAutoFit/>
          </a:bodyPr>
          <a:lstStyle/>
          <a:p>
            <a:pPr algn="ctr">
              <a:lnSpc>
                <a:spcPts val="7800"/>
              </a:lnSpc>
            </a:pPr>
            <a:r>
              <a:rPr lang="en-US" sz="6500">
                <a:solidFill>
                  <a:srgbClr val="000000"/>
                </a:solidFill>
                <a:latin typeface="Agrandir Grand Black Bold"/>
              </a:rPr>
              <a:t>ISI ( Q)</a:t>
            </a:r>
          </a:p>
        </p:txBody>
      </p:sp>
      <p:grpSp>
        <p:nvGrpSpPr>
          <p:cNvPr name="Group 16" id="16"/>
          <p:cNvGrpSpPr/>
          <p:nvPr/>
        </p:nvGrpSpPr>
        <p:grpSpPr>
          <a:xfrm rot="-2222028">
            <a:off x="6247558" y="5162421"/>
            <a:ext cx="5792885" cy="3318225"/>
            <a:chOff x="0" y="0"/>
            <a:chExt cx="7723847" cy="4424300"/>
          </a:xfrm>
        </p:grpSpPr>
        <p:pic>
          <p:nvPicPr>
            <p:cNvPr name="Picture 17" id="17"/>
            <p:cNvPicPr>
              <a:picLocks noChangeAspect="true"/>
            </p:cNvPicPr>
            <p:nvPr/>
          </p:nvPicPr>
          <p:blipFill>
            <a:blip r:embed="rId6">
              <a:alphaModFix amt="15000"/>
            </a:blip>
            <a:srcRect l="0" t="0" r="0" b="0"/>
            <a:stretch>
              <a:fillRect/>
            </a:stretch>
          </p:blipFill>
          <p:spPr>
            <a:xfrm flipH="false" flipV="false" rot="0">
              <a:off x="1655304" y="0"/>
              <a:ext cx="4413239" cy="4424300"/>
            </a:xfrm>
            <a:prstGeom prst="rect">
              <a:avLst/>
            </a:prstGeom>
          </p:spPr>
        </p:pic>
        <p:grpSp>
          <p:nvGrpSpPr>
            <p:cNvPr name="Group 18" id="18"/>
            <p:cNvGrpSpPr/>
            <p:nvPr/>
          </p:nvGrpSpPr>
          <p:grpSpPr>
            <a:xfrm rot="0">
              <a:off x="0" y="1981833"/>
              <a:ext cx="7723847" cy="615038"/>
              <a:chOff x="0" y="0"/>
              <a:chExt cx="1913890" cy="152400"/>
            </a:xfrm>
          </p:grpSpPr>
          <p:sp>
            <p:nvSpPr>
              <p:cNvPr name="Freeform 19" id="19"/>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0" id="20"/>
            <p:cNvPicPr>
              <a:picLocks noChangeAspect="true"/>
            </p:cNvPicPr>
            <p:nvPr/>
          </p:nvPicPr>
          <p:blipFill>
            <a:blip r:embed="rId7">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3564" y="1244486"/>
              <a:ext cx="7268836" cy="1935328"/>
            </a:xfrm>
            <a:prstGeom prst="rect">
              <a:avLst/>
            </a:prstGeom>
          </p:spPr>
        </p:pic>
        <p:pic>
          <p:nvPicPr>
            <p:cNvPr name="Picture 21" id="21"/>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3277566" y="3179814"/>
              <a:ext cx="1040831" cy="1040831"/>
            </a:xfrm>
            <a:prstGeom prst="rect">
              <a:avLst/>
            </a:prstGeom>
          </p:spPr>
        </p:pic>
        <p:sp>
          <p:nvSpPr>
            <p:cNvPr name="TextBox 22" id="22"/>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ADFFE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405331" y="8177803"/>
            <a:ext cx="2509696" cy="2509696"/>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165380" y="1457355"/>
            <a:ext cx="867772" cy="867772"/>
          </a:xfrm>
          <a:prstGeom prst="rect">
            <a:avLst/>
          </a:prstGeom>
        </p:spPr>
      </p:pic>
      <p:grpSp>
        <p:nvGrpSpPr>
          <p:cNvPr name="Group 4" id="4"/>
          <p:cNvGrpSpPr/>
          <p:nvPr/>
        </p:nvGrpSpPr>
        <p:grpSpPr>
          <a:xfrm rot="0">
            <a:off x="1696652" y="627296"/>
            <a:ext cx="15146000" cy="9126668"/>
            <a:chOff x="0" y="0"/>
            <a:chExt cx="113352468" cy="68303866"/>
          </a:xfrm>
        </p:grpSpPr>
        <p:sp>
          <p:nvSpPr>
            <p:cNvPr name="Freeform 5" id="5"/>
            <p:cNvSpPr/>
            <p:nvPr/>
          </p:nvSpPr>
          <p:spPr>
            <a:xfrm>
              <a:off x="72390" y="72390"/>
              <a:ext cx="113207691" cy="68159086"/>
            </a:xfrm>
            <a:custGeom>
              <a:avLst/>
              <a:gdLst/>
              <a:ahLst/>
              <a:cxnLst/>
              <a:rect r="r" b="b" t="t" l="l"/>
              <a:pathLst>
                <a:path h="68159086" w="113207691">
                  <a:moveTo>
                    <a:pt x="0" y="0"/>
                  </a:moveTo>
                  <a:lnTo>
                    <a:pt x="113207691" y="0"/>
                  </a:lnTo>
                  <a:lnTo>
                    <a:pt x="113207691" y="68159086"/>
                  </a:lnTo>
                  <a:lnTo>
                    <a:pt x="0" y="68159086"/>
                  </a:lnTo>
                  <a:lnTo>
                    <a:pt x="0" y="0"/>
                  </a:lnTo>
                  <a:close/>
                </a:path>
              </a:pathLst>
            </a:custGeom>
            <a:solidFill>
              <a:srgbClr val="FFEE34"/>
            </a:solidFill>
          </p:spPr>
        </p:sp>
        <p:sp>
          <p:nvSpPr>
            <p:cNvPr name="Freeform 6" id="6"/>
            <p:cNvSpPr/>
            <p:nvPr/>
          </p:nvSpPr>
          <p:spPr>
            <a:xfrm>
              <a:off x="0" y="0"/>
              <a:ext cx="113352473" cy="68303868"/>
            </a:xfrm>
            <a:custGeom>
              <a:avLst/>
              <a:gdLst/>
              <a:ahLst/>
              <a:cxnLst/>
              <a:rect r="r" b="b" t="t" l="l"/>
              <a:pathLst>
                <a:path h="68303868" w="113352473">
                  <a:moveTo>
                    <a:pt x="113207688" y="68159089"/>
                  </a:moveTo>
                  <a:lnTo>
                    <a:pt x="113352473" y="68159089"/>
                  </a:lnTo>
                  <a:lnTo>
                    <a:pt x="113352473" y="68303868"/>
                  </a:lnTo>
                  <a:lnTo>
                    <a:pt x="113207688" y="68303868"/>
                  </a:lnTo>
                  <a:lnTo>
                    <a:pt x="113207688" y="68159089"/>
                  </a:lnTo>
                  <a:close/>
                  <a:moveTo>
                    <a:pt x="0" y="144780"/>
                  </a:moveTo>
                  <a:lnTo>
                    <a:pt x="144780" y="144780"/>
                  </a:lnTo>
                  <a:lnTo>
                    <a:pt x="144780" y="68159089"/>
                  </a:lnTo>
                  <a:lnTo>
                    <a:pt x="0" y="68159089"/>
                  </a:lnTo>
                  <a:lnTo>
                    <a:pt x="0" y="144780"/>
                  </a:lnTo>
                  <a:close/>
                  <a:moveTo>
                    <a:pt x="0" y="68159089"/>
                  </a:moveTo>
                  <a:lnTo>
                    <a:pt x="144780" y="68159089"/>
                  </a:lnTo>
                  <a:lnTo>
                    <a:pt x="144780" y="68303868"/>
                  </a:lnTo>
                  <a:lnTo>
                    <a:pt x="0" y="68303868"/>
                  </a:lnTo>
                  <a:lnTo>
                    <a:pt x="0" y="68159089"/>
                  </a:lnTo>
                  <a:close/>
                  <a:moveTo>
                    <a:pt x="113207688" y="144780"/>
                  </a:moveTo>
                  <a:lnTo>
                    <a:pt x="113352473" y="144780"/>
                  </a:lnTo>
                  <a:lnTo>
                    <a:pt x="113352473" y="68159089"/>
                  </a:lnTo>
                  <a:lnTo>
                    <a:pt x="113207688" y="68159089"/>
                  </a:lnTo>
                  <a:lnTo>
                    <a:pt x="113207688" y="144780"/>
                  </a:lnTo>
                  <a:close/>
                  <a:moveTo>
                    <a:pt x="144780" y="68159089"/>
                  </a:moveTo>
                  <a:lnTo>
                    <a:pt x="113207688" y="68159089"/>
                  </a:lnTo>
                  <a:lnTo>
                    <a:pt x="113207688" y="68303868"/>
                  </a:lnTo>
                  <a:lnTo>
                    <a:pt x="144780" y="68303868"/>
                  </a:lnTo>
                  <a:lnTo>
                    <a:pt x="144780" y="68159089"/>
                  </a:lnTo>
                  <a:close/>
                  <a:moveTo>
                    <a:pt x="113207688" y="0"/>
                  </a:moveTo>
                  <a:lnTo>
                    <a:pt x="113352473" y="0"/>
                  </a:lnTo>
                  <a:lnTo>
                    <a:pt x="113352473" y="144780"/>
                  </a:lnTo>
                  <a:lnTo>
                    <a:pt x="113207688" y="144780"/>
                  </a:lnTo>
                  <a:lnTo>
                    <a:pt x="113207688" y="0"/>
                  </a:lnTo>
                  <a:close/>
                  <a:moveTo>
                    <a:pt x="0" y="0"/>
                  </a:moveTo>
                  <a:lnTo>
                    <a:pt x="144780" y="0"/>
                  </a:lnTo>
                  <a:lnTo>
                    <a:pt x="144780" y="144780"/>
                  </a:lnTo>
                  <a:lnTo>
                    <a:pt x="0" y="144780"/>
                  </a:lnTo>
                  <a:lnTo>
                    <a:pt x="0" y="0"/>
                  </a:lnTo>
                  <a:close/>
                  <a:moveTo>
                    <a:pt x="144780" y="0"/>
                  </a:moveTo>
                  <a:lnTo>
                    <a:pt x="113207688" y="0"/>
                  </a:lnTo>
                  <a:lnTo>
                    <a:pt x="113207688" y="144780"/>
                  </a:lnTo>
                  <a:lnTo>
                    <a:pt x="144780" y="144780"/>
                  </a:lnTo>
                  <a:lnTo>
                    <a:pt x="144780" y="0"/>
                  </a:lnTo>
                  <a:close/>
                </a:path>
              </a:pathLst>
            </a:custGeom>
            <a:solidFill>
              <a:srgbClr val="000000"/>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7033152" y="3888652"/>
            <a:ext cx="2509696" cy="2509696"/>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485747" y="1028700"/>
            <a:ext cx="1284400" cy="1284400"/>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462165" y="4072850"/>
            <a:ext cx="1284400" cy="1284400"/>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6200452" y="8148252"/>
            <a:ext cx="1284400" cy="1284400"/>
          </a:xfrm>
          <a:prstGeom prst="rect">
            <a:avLst/>
          </a:prstGeom>
        </p:spPr>
      </p:pic>
      <p:pic>
        <p:nvPicPr>
          <p:cNvPr name="Picture 11" id="11"/>
          <p:cNvPicPr>
            <a:picLocks noChangeAspect="true"/>
          </p:cNvPicPr>
          <p:nvPr/>
        </p:nvPicPr>
        <p:blipFill>
          <a:blip r:embed="rId5"/>
          <a:srcRect l="0" t="0" r="0" b="0"/>
          <a:stretch>
            <a:fillRect/>
          </a:stretch>
        </p:blipFill>
        <p:spPr>
          <a:xfrm flipH="false" flipV="false" rot="0">
            <a:off x="3034840" y="1028700"/>
            <a:ext cx="12218320" cy="8229600"/>
          </a:xfrm>
          <a:prstGeom prst="rect">
            <a:avLst/>
          </a:prstGeom>
        </p:spPr>
      </p:pic>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C5C5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6175887" y="1341055"/>
            <a:ext cx="4114176" cy="4114176"/>
          </a:xfrm>
          <a:prstGeom prst="rect">
            <a:avLst/>
          </a:prstGeom>
        </p:spPr>
      </p:pic>
      <p:grpSp>
        <p:nvGrpSpPr>
          <p:cNvPr name="Group 3" id="3"/>
          <p:cNvGrpSpPr/>
          <p:nvPr/>
        </p:nvGrpSpPr>
        <p:grpSpPr>
          <a:xfrm rot="0">
            <a:off x="7855889" y="6470351"/>
            <a:ext cx="9618942" cy="3629569"/>
            <a:chOff x="0" y="0"/>
            <a:chExt cx="12825256" cy="4839425"/>
          </a:xfrm>
        </p:grpSpPr>
        <p:grpSp>
          <p:nvGrpSpPr>
            <p:cNvPr name="Group 4" id="4"/>
            <p:cNvGrpSpPr/>
            <p:nvPr/>
          </p:nvGrpSpPr>
          <p:grpSpPr>
            <a:xfrm rot="0">
              <a:off x="0" y="0"/>
              <a:ext cx="12825256" cy="4839425"/>
              <a:chOff x="0" y="0"/>
              <a:chExt cx="51582343" cy="19463851"/>
            </a:xfrm>
          </p:grpSpPr>
          <p:sp>
            <p:nvSpPr>
              <p:cNvPr name="Freeform 5" id="5"/>
              <p:cNvSpPr/>
              <p:nvPr/>
            </p:nvSpPr>
            <p:spPr>
              <a:xfrm>
                <a:off x="72390" y="72390"/>
                <a:ext cx="51437564" cy="19319071"/>
              </a:xfrm>
              <a:custGeom>
                <a:avLst/>
                <a:gdLst/>
                <a:ahLst/>
                <a:cxnLst/>
                <a:rect r="r" b="b" t="t" l="l"/>
                <a:pathLst>
                  <a:path h="19319071" w="51437564">
                    <a:moveTo>
                      <a:pt x="0" y="0"/>
                    </a:moveTo>
                    <a:lnTo>
                      <a:pt x="51437564" y="0"/>
                    </a:lnTo>
                    <a:lnTo>
                      <a:pt x="51437564" y="19319071"/>
                    </a:lnTo>
                    <a:lnTo>
                      <a:pt x="0" y="19319071"/>
                    </a:lnTo>
                    <a:lnTo>
                      <a:pt x="0" y="0"/>
                    </a:lnTo>
                    <a:close/>
                  </a:path>
                </a:pathLst>
              </a:custGeom>
              <a:solidFill>
                <a:srgbClr val="FFFFFF"/>
              </a:solidFill>
            </p:spPr>
          </p:sp>
          <p:sp>
            <p:nvSpPr>
              <p:cNvPr name="Freeform 6" id="6"/>
              <p:cNvSpPr/>
              <p:nvPr/>
            </p:nvSpPr>
            <p:spPr>
              <a:xfrm>
                <a:off x="0" y="0"/>
                <a:ext cx="51582343" cy="19463851"/>
              </a:xfrm>
              <a:custGeom>
                <a:avLst/>
                <a:gdLst/>
                <a:ahLst/>
                <a:cxnLst/>
                <a:rect r="r" b="b" t="t" l="l"/>
                <a:pathLst>
                  <a:path h="19463851" w="51582343">
                    <a:moveTo>
                      <a:pt x="51437564" y="19319070"/>
                    </a:moveTo>
                    <a:lnTo>
                      <a:pt x="51582343" y="19319070"/>
                    </a:lnTo>
                    <a:lnTo>
                      <a:pt x="51582343" y="19463851"/>
                    </a:lnTo>
                    <a:lnTo>
                      <a:pt x="51437561" y="19463851"/>
                    </a:lnTo>
                    <a:lnTo>
                      <a:pt x="51437561" y="19319070"/>
                    </a:lnTo>
                    <a:close/>
                    <a:moveTo>
                      <a:pt x="0" y="144780"/>
                    </a:moveTo>
                    <a:lnTo>
                      <a:pt x="144780" y="144780"/>
                    </a:lnTo>
                    <a:lnTo>
                      <a:pt x="144780" y="19319070"/>
                    </a:lnTo>
                    <a:lnTo>
                      <a:pt x="0" y="19319070"/>
                    </a:lnTo>
                    <a:lnTo>
                      <a:pt x="0" y="144780"/>
                    </a:lnTo>
                    <a:close/>
                    <a:moveTo>
                      <a:pt x="0" y="19319070"/>
                    </a:moveTo>
                    <a:lnTo>
                      <a:pt x="144780" y="19319070"/>
                    </a:lnTo>
                    <a:lnTo>
                      <a:pt x="144780" y="19463851"/>
                    </a:lnTo>
                    <a:lnTo>
                      <a:pt x="0" y="19463851"/>
                    </a:lnTo>
                    <a:lnTo>
                      <a:pt x="0" y="19319070"/>
                    </a:lnTo>
                    <a:close/>
                    <a:moveTo>
                      <a:pt x="51437564" y="144780"/>
                    </a:moveTo>
                    <a:lnTo>
                      <a:pt x="51582343" y="144780"/>
                    </a:lnTo>
                    <a:lnTo>
                      <a:pt x="51582343" y="19319070"/>
                    </a:lnTo>
                    <a:lnTo>
                      <a:pt x="51437561" y="19319070"/>
                    </a:lnTo>
                    <a:lnTo>
                      <a:pt x="51437561" y="144780"/>
                    </a:lnTo>
                    <a:close/>
                    <a:moveTo>
                      <a:pt x="144780" y="19319070"/>
                    </a:moveTo>
                    <a:lnTo>
                      <a:pt x="51437564" y="19319070"/>
                    </a:lnTo>
                    <a:lnTo>
                      <a:pt x="51437564" y="19463851"/>
                    </a:lnTo>
                    <a:lnTo>
                      <a:pt x="144780" y="19463851"/>
                    </a:lnTo>
                    <a:lnTo>
                      <a:pt x="144780" y="19319070"/>
                    </a:lnTo>
                    <a:close/>
                    <a:moveTo>
                      <a:pt x="51437564" y="0"/>
                    </a:moveTo>
                    <a:lnTo>
                      <a:pt x="51582343" y="0"/>
                    </a:lnTo>
                    <a:lnTo>
                      <a:pt x="51582343" y="144780"/>
                    </a:lnTo>
                    <a:lnTo>
                      <a:pt x="51437561" y="144780"/>
                    </a:lnTo>
                    <a:lnTo>
                      <a:pt x="51437561" y="0"/>
                    </a:lnTo>
                    <a:close/>
                    <a:moveTo>
                      <a:pt x="0" y="0"/>
                    </a:moveTo>
                    <a:lnTo>
                      <a:pt x="144780" y="0"/>
                    </a:lnTo>
                    <a:lnTo>
                      <a:pt x="144780" y="144780"/>
                    </a:lnTo>
                    <a:lnTo>
                      <a:pt x="0" y="144780"/>
                    </a:lnTo>
                    <a:lnTo>
                      <a:pt x="0" y="0"/>
                    </a:lnTo>
                    <a:close/>
                    <a:moveTo>
                      <a:pt x="144780" y="0"/>
                    </a:moveTo>
                    <a:lnTo>
                      <a:pt x="51437564" y="0"/>
                    </a:lnTo>
                    <a:lnTo>
                      <a:pt x="51437564" y="144780"/>
                    </a:lnTo>
                    <a:lnTo>
                      <a:pt x="144780" y="144780"/>
                    </a:lnTo>
                    <a:lnTo>
                      <a:pt x="144780" y="0"/>
                    </a:lnTo>
                    <a:close/>
                  </a:path>
                </a:pathLst>
              </a:custGeom>
              <a:solidFill>
                <a:srgbClr val="000000"/>
              </a:solidFill>
            </p:spPr>
          </p:sp>
        </p:grpSp>
        <p:sp>
          <p:nvSpPr>
            <p:cNvPr name="TextBox 7" id="7"/>
            <p:cNvSpPr txBox="true"/>
            <p:nvPr/>
          </p:nvSpPr>
          <p:spPr>
            <a:xfrm rot="0">
              <a:off x="1942729" y="715546"/>
              <a:ext cx="9680008" cy="3360708"/>
            </a:xfrm>
            <a:prstGeom prst="rect">
              <a:avLst/>
            </a:prstGeom>
          </p:spPr>
          <p:txBody>
            <a:bodyPr anchor="t" rtlCol="false" tIns="0" lIns="0" bIns="0" rIns="0">
              <a:spAutoFit/>
            </a:bodyPr>
            <a:lstStyle/>
            <a:p>
              <a:pPr algn="ctr">
                <a:lnSpc>
                  <a:spcPts val="3359"/>
                </a:lnSpc>
              </a:pPr>
              <a:r>
                <a:rPr lang="en-US" sz="2400">
                  <a:solidFill>
                    <a:srgbClr val="000000"/>
                  </a:solidFill>
                  <a:latin typeface="Racing Sans One"/>
                </a:rPr>
                <a:t>Yeteri kadar ısıtılan veya soğutulan maddeler hal değiştirir. Hal değişimi sırasında maddelerin sıcaklıkları sabit kalır.</a:t>
              </a:r>
            </a:p>
            <a:p>
              <a:pPr algn="ctr">
                <a:lnSpc>
                  <a:spcPts val="3359"/>
                </a:lnSpc>
              </a:pPr>
              <a:r>
                <a:rPr lang="en-US" sz="2400">
                  <a:solidFill>
                    <a:srgbClr val="000000"/>
                  </a:solidFill>
                  <a:latin typeface="Racing Sans One"/>
                </a:rPr>
                <a:t>Saf maddeler için ;</a:t>
              </a:r>
            </a:p>
            <a:p>
              <a:pPr algn="ctr">
                <a:lnSpc>
                  <a:spcPts val="3359"/>
                </a:lnSpc>
              </a:pPr>
              <a:r>
                <a:rPr lang="en-US" sz="2400">
                  <a:solidFill>
                    <a:srgbClr val="000000"/>
                  </a:solidFill>
                  <a:latin typeface="Racing Sans One"/>
                </a:rPr>
                <a:t>Erime sıcaklığı = Donma sıcaklığı</a:t>
              </a:r>
            </a:p>
            <a:p>
              <a:pPr algn="ctr">
                <a:lnSpc>
                  <a:spcPts val="3359"/>
                </a:lnSpc>
              </a:pPr>
              <a:r>
                <a:rPr lang="en-US" sz="2400">
                  <a:solidFill>
                    <a:srgbClr val="000000"/>
                  </a:solidFill>
                  <a:latin typeface="Racing Sans One"/>
                </a:rPr>
                <a:t>Kaynama sıcaklığı = Yoğuşma sıcaklığı</a:t>
              </a:r>
            </a:p>
          </p:txBody>
        </p:sp>
      </p:grpSp>
      <p:pic>
        <p:nvPicPr>
          <p:cNvPr name="Picture 8" id="8"/>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272816" y="8237510"/>
            <a:ext cx="1015059" cy="1015059"/>
          </a:xfrm>
          <a:prstGeom prst="rect">
            <a:avLst/>
          </a:prstGeom>
        </p:spPr>
      </p:pic>
      <p:grpSp>
        <p:nvGrpSpPr>
          <p:cNvPr name="Group 9" id="9"/>
          <p:cNvGrpSpPr/>
          <p:nvPr/>
        </p:nvGrpSpPr>
        <p:grpSpPr>
          <a:xfrm rot="0">
            <a:off x="1624255" y="3344612"/>
            <a:ext cx="6134563" cy="5409953"/>
            <a:chOff x="0" y="0"/>
            <a:chExt cx="32897083" cy="29011304"/>
          </a:xfrm>
        </p:grpSpPr>
        <p:sp>
          <p:nvSpPr>
            <p:cNvPr name="Freeform 10" id="10"/>
            <p:cNvSpPr/>
            <p:nvPr/>
          </p:nvSpPr>
          <p:spPr>
            <a:xfrm>
              <a:off x="72390" y="72390"/>
              <a:ext cx="32752304" cy="28866526"/>
            </a:xfrm>
            <a:custGeom>
              <a:avLst/>
              <a:gdLst/>
              <a:ahLst/>
              <a:cxnLst/>
              <a:rect r="r" b="b" t="t" l="l"/>
              <a:pathLst>
                <a:path h="28866526" w="32752304">
                  <a:moveTo>
                    <a:pt x="0" y="0"/>
                  </a:moveTo>
                  <a:lnTo>
                    <a:pt x="32752304" y="0"/>
                  </a:lnTo>
                  <a:lnTo>
                    <a:pt x="32752304" y="28866526"/>
                  </a:lnTo>
                  <a:lnTo>
                    <a:pt x="0" y="28866526"/>
                  </a:lnTo>
                  <a:lnTo>
                    <a:pt x="0" y="0"/>
                  </a:lnTo>
                  <a:close/>
                </a:path>
              </a:pathLst>
            </a:custGeom>
            <a:solidFill>
              <a:srgbClr val="428EF1"/>
            </a:solidFill>
          </p:spPr>
        </p:sp>
        <p:sp>
          <p:nvSpPr>
            <p:cNvPr name="Freeform 11" id="11"/>
            <p:cNvSpPr/>
            <p:nvPr/>
          </p:nvSpPr>
          <p:spPr>
            <a:xfrm>
              <a:off x="0" y="0"/>
              <a:ext cx="32897083" cy="29011305"/>
            </a:xfrm>
            <a:custGeom>
              <a:avLst/>
              <a:gdLst/>
              <a:ahLst/>
              <a:cxnLst/>
              <a:rect r="r" b="b" t="t" l="l"/>
              <a:pathLst>
                <a:path h="29011305" w="32897083">
                  <a:moveTo>
                    <a:pt x="32752305" y="28866523"/>
                  </a:moveTo>
                  <a:lnTo>
                    <a:pt x="32897083" y="28866523"/>
                  </a:lnTo>
                  <a:lnTo>
                    <a:pt x="32897083" y="29011305"/>
                  </a:lnTo>
                  <a:lnTo>
                    <a:pt x="32752305" y="29011305"/>
                  </a:lnTo>
                  <a:lnTo>
                    <a:pt x="32752305" y="28866523"/>
                  </a:lnTo>
                  <a:close/>
                  <a:moveTo>
                    <a:pt x="0" y="144780"/>
                  </a:moveTo>
                  <a:lnTo>
                    <a:pt x="144780" y="144780"/>
                  </a:lnTo>
                  <a:lnTo>
                    <a:pt x="144780" y="28866523"/>
                  </a:lnTo>
                  <a:lnTo>
                    <a:pt x="0" y="28866523"/>
                  </a:lnTo>
                  <a:lnTo>
                    <a:pt x="0" y="144780"/>
                  </a:lnTo>
                  <a:close/>
                  <a:moveTo>
                    <a:pt x="0" y="28866523"/>
                  </a:moveTo>
                  <a:lnTo>
                    <a:pt x="144780" y="28866523"/>
                  </a:lnTo>
                  <a:lnTo>
                    <a:pt x="144780" y="29011305"/>
                  </a:lnTo>
                  <a:lnTo>
                    <a:pt x="0" y="29011305"/>
                  </a:lnTo>
                  <a:lnTo>
                    <a:pt x="0" y="28866523"/>
                  </a:lnTo>
                  <a:close/>
                  <a:moveTo>
                    <a:pt x="32752305" y="144780"/>
                  </a:moveTo>
                  <a:lnTo>
                    <a:pt x="32897083" y="144780"/>
                  </a:lnTo>
                  <a:lnTo>
                    <a:pt x="32897083" y="28866523"/>
                  </a:lnTo>
                  <a:lnTo>
                    <a:pt x="32752305" y="28866523"/>
                  </a:lnTo>
                  <a:lnTo>
                    <a:pt x="32752305" y="144780"/>
                  </a:lnTo>
                  <a:close/>
                  <a:moveTo>
                    <a:pt x="144780" y="28866523"/>
                  </a:moveTo>
                  <a:lnTo>
                    <a:pt x="32752305" y="28866523"/>
                  </a:lnTo>
                  <a:lnTo>
                    <a:pt x="32752305" y="29011305"/>
                  </a:lnTo>
                  <a:lnTo>
                    <a:pt x="144780" y="29011305"/>
                  </a:lnTo>
                  <a:lnTo>
                    <a:pt x="144780" y="28866523"/>
                  </a:lnTo>
                  <a:close/>
                  <a:moveTo>
                    <a:pt x="32752305" y="0"/>
                  </a:moveTo>
                  <a:lnTo>
                    <a:pt x="32897083" y="0"/>
                  </a:lnTo>
                  <a:lnTo>
                    <a:pt x="32897083" y="144780"/>
                  </a:lnTo>
                  <a:lnTo>
                    <a:pt x="32752305" y="144780"/>
                  </a:lnTo>
                  <a:lnTo>
                    <a:pt x="32752305" y="0"/>
                  </a:lnTo>
                  <a:close/>
                  <a:moveTo>
                    <a:pt x="0" y="0"/>
                  </a:moveTo>
                  <a:lnTo>
                    <a:pt x="144780" y="0"/>
                  </a:lnTo>
                  <a:lnTo>
                    <a:pt x="144780" y="144780"/>
                  </a:lnTo>
                  <a:lnTo>
                    <a:pt x="0" y="144780"/>
                  </a:lnTo>
                  <a:lnTo>
                    <a:pt x="0" y="0"/>
                  </a:lnTo>
                  <a:close/>
                  <a:moveTo>
                    <a:pt x="144780" y="0"/>
                  </a:moveTo>
                  <a:lnTo>
                    <a:pt x="32752305" y="0"/>
                  </a:lnTo>
                  <a:lnTo>
                    <a:pt x="32752305" y="144780"/>
                  </a:lnTo>
                  <a:lnTo>
                    <a:pt x="144780" y="144780"/>
                  </a:lnTo>
                  <a:lnTo>
                    <a:pt x="144780" y="0"/>
                  </a:lnTo>
                  <a:close/>
                </a:path>
              </a:pathLst>
            </a:custGeom>
            <a:solidFill>
              <a:srgbClr val="000000"/>
            </a:solidFill>
          </p:spPr>
        </p:sp>
      </p:grpSp>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028700" y="2205120"/>
            <a:ext cx="2798623" cy="2045539"/>
          </a:xfrm>
          <a:prstGeom prst="rect">
            <a:avLst/>
          </a:prstGeom>
        </p:spPr>
      </p:pic>
      <p:pic>
        <p:nvPicPr>
          <p:cNvPr name="Picture 13" id="13"/>
          <p:cNvPicPr>
            <a:picLocks noChangeAspect="true"/>
          </p:cNvPicPr>
          <p:nvPr/>
        </p:nvPicPr>
        <p:blipFill>
          <a:blip r:embed="rId5"/>
          <a:srcRect l="0" t="0" r="0" b="0"/>
          <a:stretch>
            <a:fillRect/>
          </a:stretch>
        </p:blipFill>
        <p:spPr>
          <a:xfrm flipH="false" flipV="false" rot="0">
            <a:off x="11408073" y="375378"/>
            <a:ext cx="5969688" cy="3379270"/>
          </a:xfrm>
          <a:prstGeom prst="rect">
            <a:avLst/>
          </a:prstGeom>
        </p:spPr>
      </p:pic>
      <p:pic>
        <p:nvPicPr>
          <p:cNvPr name="Picture 14" id="14"/>
          <p:cNvPicPr>
            <a:picLocks noChangeAspect="true"/>
          </p:cNvPicPr>
          <p:nvPr/>
        </p:nvPicPr>
        <p:blipFill>
          <a:blip r:embed="rId6"/>
          <a:srcRect l="0" t="0" r="0" b="0"/>
          <a:stretch>
            <a:fillRect/>
          </a:stretch>
        </p:blipFill>
        <p:spPr>
          <a:xfrm flipH="false" flipV="false" rot="0">
            <a:off x="7855889" y="3754648"/>
            <a:ext cx="5897423" cy="3231035"/>
          </a:xfrm>
          <a:prstGeom prst="rect">
            <a:avLst/>
          </a:prstGeom>
        </p:spPr>
      </p:pic>
      <p:sp>
        <p:nvSpPr>
          <p:cNvPr name="TextBox 15" id="15"/>
          <p:cNvSpPr txBox="true"/>
          <p:nvPr/>
        </p:nvSpPr>
        <p:spPr>
          <a:xfrm rot="0">
            <a:off x="2171756" y="4996207"/>
            <a:ext cx="4989647" cy="2185555"/>
          </a:xfrm>
          <a:prstGeom prst="rect">
            <a:avLst/>
          </a:prstGeom>
        </p:spPr>
        <p:txBody>
          <a:bodyPr anchor="t" rtlCol="false" tIns="0" lIns="0" bIns="0" rIns="0">
            <a:spAutoFit/>
          </a:bodyPr>
          <a:lstStyle/>
          <a:p>
            <a:pPr algn="ctr">
              <a:lnSpc>
                <a:spcPts val="5400"/>
              </a:lnSpc>
            </a:pPr>
            <a:r>
              <a:rPr lang="en-US" sz="4500">
                <a:solidFill>
                  <a:srgbClr val="FFEE34"/>
                </a:solidFill>
                <a:latin typeface="Agrandir Grand Black Bold"/>
              </a:rPr>
              <a:t>HAL DEĞİŞİM GRAFİKLERİ</a:t>
            </a:r>
          </a:p>
        </p:txBody>
      </p:sp>
      <p:grpSp>
        <p:nvGrpSpPr>
          <p:cNvPr name="Group 16" id="16"/>
          <p:cNvGrpSpPr/>
          <p:nvPr/>
        </p:nvGrpSpPr>
        <p:grpSpPr>
          <a:xfrm rot="-2222028">
            <a:off x="6247558" y="3942400"/>
            <a:ext cx="5792885" cy="3318225"/>
            <a:chOff x="0" y="0"/>
            <a:chExt cx="7723847" cy="4424300"/>
          </a:xfrm>
        </p:grpSpPr>
        <p:pic>
          <p:nvPicPr>
            <p:cNvPr name="Picture 17" id="17"/>
            <p:cNvPicPr>
              <a:picLocks noChangeAspect="true"/>
            </p:cNvPicPr>
            <p:nvPr/>
          </p:nvPicPr>
          <p:blipFill>
            <a:blip r:embed="rId7">
              <a:alphaModFix amt="15000"/>
            </a:blip>
            <a:srcRect l="0" t="0" r="0" b="0"/>
            <a:stretch>
              <a:fillRect/>
            </a:stretch>
          </p:blipFill>
          <p:spPr>
            <a:xfrm flipH="false" flipV="false" rot="0">
              <a:off x="1655304" y="0"/>
              <a:ext cx="4413239" cy="4424300"/>
            </a:xfrm>
            <a:prstGeom prst="rect">
              <a:avLst/>
            </a:prstGeom>
          </p:spPr>
        </p:pic>
        <p:grpSp>
          <p:nvGrpSpPr>
            <p:cNvPr name="Group 18" id="18"/>
            <p:cNvGrpSpPr/>
            <p:nvPr/>
          </p:nvGrpSpPr>
          <p:grpSpPr>
            <a:xfrm rot="0">
              <a:off x="0" y="1981833"/>
              <a:ext cx="7723847" cy="615038"/>
              <a:chOff x="0" y="0"/>
              <a:chExt cx="1913890" cy="152400"/>
            </a:xfrm>
          </p:grpSpPr>
          <p:sp>
            <p:nvSpPr>
              <p:cNvPr name="Freeform 19" id="19"/>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0" id="20"/>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3564" y="1244486"/>
              <a:ext cx="7268836" cy="1935328"/>
            </a:xfrm>
            <a:prstGeom prst="rect">
              <a:avLst/>
            </a:prstGeom>
          </p:spPr>
        </p:pic>
        <p:pic>
          <p:nvPicPr>
            <p:cNvPr name="Picture 21" id="21"/>
            <p:cNvPicPr>
              <a:picLocks noChangeAspect="true"/>
            </p:cNvPicPr>
            <p:nvPr/>
          </p:nvPicPr>
          <p:blipFill>
            <a:blip r:embed="rId9">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3277566" y="3179814"/>
              <a:ext cx="1040831" cy="1040831"/>
            </a:xfrm>
            <a:prstGeom prst="rect">
              <a:avLst/>
            </a:prstGeom>
          </p:spPr>
        </p:pic>
        <p:sp>
          <p:nvSpPr>
            <p:cNvPr name="TextBox 22" id="22"/>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FEE34"/>
        </a:solidFill>
      </p:bgPr>
    </p:bg>
    <p:spTree>
      <p:nvGrpSpPr>
        <p:cNvPr id="1" name=""/>
        <p:cNvGrpSpPr/>
        <p:nvPr/>
      </p:nvGrpSpPr>
      <p:grpSpPr>
        <a:xfrm>
          <a:off x="0" y="0"/>
          <a:ext cx="0" cy="0"/>
          <a:chOff x="0" y="0"/>
          <a:chExt cx="0" cy="0"/>
        </a:xfrm>
      </p:grpSpPr>
      <p:grpSp>
        <p:nvGrpSpPr>
          <p:cNvPr name="Group 2" id="2"/>
          <p:cNvGrpSpPr/>
          <p:nvPr/>
        </p:nvGrpSpPr>
        <p:grpSpPr>
          <a:xfrm rot="0">
            <a:off x="3297588" y="545072"/>
            <a:ext cx="6559431" cy="967255"/>
            <a:chOff x="0" y="0"/>
            <a:chExt cx="8745908" cy="1289673"/>
          </a:xfrm>
        </p:grpSpPr>
        <p:grpSp>
          <p:nvGrpSpPr>
            <p:cNvPr name="Group 3" id="3"/>
            <p:cNvGrpSpPr/>
            <p:nvPr/>
          </p:nvGrpSpPr>
          <p:grpSpPr>
            <a:xfrm rot="0">
              <a:off x="0" y="0"/>
              <a:ext cx="8745908" cy="1289673"/>
              <a:chOff x="0" y="0"/>
              <a:chExt cx="82264361" cy="12130720"/>
            </a:xfrm>
          </p:grpSpPr>
          <p:sp>
            <p:nvSpPr>
              <p:cNvPr name="Freeform 4" id="4"/>
              <p:cNvSpPr/>
              <p:nvPr/>
            </p:nvSpPr>
            <p:spPr>
              <a:xfrm>
                <a:off x="72390" y="72390"/>
                <a:ext cx="82119579" cy="11985940"/>
              </a:xfrm>
              <a:custGeom>
                <a:avLst/>
                <a:gdLst/>
                <a:ahLst/>
                <a:cxnLst/>
                <a:rect r="r" b="b" t="t" l="l"/>
                <a:pathLst>
                  <a:path h="11985940" w="82119579">
                    <a:moveTo>
                      <a:pt x="0" y="0"/>
                    </a:moveTo>
                    <a:lnTo>
                      <a:pt x="82119579" y="0"/>
                    </a:lnTo>
                    <a:lnTo>
                      <a:pt x="82119579" y="11985940"/>
                    </a:lnTo>
                    <a:lnTo>
                      <a:pt x="0" y="11985940"/>
                    </a:lnTo>
                    <a:lnTo>
                      <a:pt x="0" y="0"/>
                    </a:lnTo>
                    <a:close/>
                  </a:path>
                </a:pathLst>
              </a:custGeom>
              <a:solidFill>
                <a:srgbClr val="FECDDC"/>
              </a:solidFill>
            </p:spPr>
          </p:sp>
          <p:sp>
            <p:nvSpPr>
              <p:cNvPr name="Freeform 5" id="5"/>
              <p:cNvSpPr/>
              <p:nvPr/>
            </p:nvSpPr>
            <p:spPr>
              <a:xfrm>
                <a:off x="0" y="0"/>
                <a:ext cx="82264362" cy="12130720"/>
              </a:xfrm>
              <a:custGeom>
                <a:avLst/>
                <a:gdLst/>
                <a:ahLst/>
                <a:cxnLst/>
                <a:rect r="r" b="b" t="t" l="l"/>
                <a:pathLst>
                  <a:path h="12130720" w="82264362">
                    <a:moveTo>
                      <a:pt x="82119583" y="11985940"/>
                    </a:moveTo>
                    <a:lnTo>
                      <a:pt x="82264362" y="11985940"/>
                    </a:lnTo>
                    <a:lnTo>
                      <a:pt x="82264362" y="12130720"/>
                    </a:lnTo>
                    <a:lnTo>
                      <a:pt x="82119583" y="12130720"/>
                    </a:lnTo>
                    <a:lnTo>
                      <a:pt x="82119583" y="11985940"/>
                    </a:lnTo>
                    <a:close/>
                    <a:moveTo>
                      <a:pt x="0" y="144780"/>
                    </a:moveTo>
                    <a:lnTo>
                      <a:pt x="144780" y="144780"/>
                    </a:lnTo>
                    <a:lnTo>
                      <a:pt x="144780" y="11985940"/>
                    </a:lnTo>
                    <a:lnTo>
                      <a:pt x="0" y="11985940"/>
                    </a:lnTo>
                    <a:lnTo>
                      <a:pt x="0" y="144780"/>
                    </a:lnTo>
                    <a:close/>
                    <a:moveTo>
                      <a:pt x="0" y="11985940"/>
                    </a:moveTo>
                    <a:lnTo>
                      <a:pt x="144780" y="11985940"/>
                    </a:lnTo>
                    <a:lnTo>
                      <a:pt x="144780" y="12130720"/>
                    </a:lnTo>
                    <a:lnTo>
                      <a:pt x="0" y="12130720"/>
                    </a:lnTo>
                    <a:lnTo>
                      <a:pt x="0" y="11985940"/>
                    </a:lnTo>
                    <a:close/>
                    <a:moveTo>
                      <a:pt x="82119583" y="144780"/>
                    </a:moveTo>
                    <a:lnTo>
                      <a:pt x="82264362" y="144780"/>
                    </a:lnTo>
                    <a:lnTo>
                      <a:pt x="82264362" y="11985940"/>
                    </a:lnTo>
                    <a:lnTo>
                      <a:pt x="82119583" y="11985940"/>
                    </a:lnTo>
                    <a:lnTo>
                      <a:pt x="82119583" y="144780"/>
                    </a:lnTo>
                    <a:close/>
                    <a:moveTo>
                      <a:pt x="144780" y="11985940"/>
                    </a:moveTo>
                    <a:lnTo>
                      <a:pt x="82119583" y="11985940"/>
                    </a:lnTo>
                    <a:lnTo>
                      <a:pt x="82119583" y="12130720"/>
                    </a:lnTo>
                    <a:lnTo>
                      <a:pt x="144780" y="12130720"/>
                    </a:lnTo>
                    <a:lnTo>
                      <a:pt x="144780" y="11985940"/>
                    </a:lnTo>
                    <a:close/>
                    <a:moveTo>
                      <a:pt x="82119583" y="0"/>
                    </a:moveTo>
                    <a:lnTo>
                      <a:pt x="82264362" y="0"/>
                    </a:lnTo>
                    <a:lnTo>
                      <a:pt x="82264362" y="144780"/>
                    </a:lnTo>
                    <a:lnTo>
                      <a:pt x="82119583" y="144780"/>
                    </a:lnTo>
                    <a:lnTo>
                      <a:pt x="82119583" y="0"/>
                    </a:lnTo>
                    <a:close/>
                    <a:moveTo>
                      <a:pt x="0" y="0"/>
                    </a:moveTo>
                    <a:lnTo>
                      <a:pt x="144780" y="0"/>
                    </a:lnTo>
                    <a:lnTo>
                      <a:pt x="144780" y="144780"/>
                    </a:lnTo>
                    <a:lnTo>
                      <a:pt x="0" y="144780"/>
                    </a:lnTo>
                    <a:lnTo>
                      <a:pt x="0" y="0"/>
                    </a:lnTo>
                    <a:close/>
                    <a:moveTo>
                      <a:pt x="144780" y="0"/>
                    </a:moveTo>
                    <a:lnTo>
                      <a:pt x="82119583" y="0"/>
                    </a:lnTo>
                    <a:lnTo>
                      <a:pt x="82119583" y="144780"/>
                    </a:lnTo>
                    <a:lnTo>
                      <a:pt x="144780" y="144780"/>
                    </a:lnTo>
                    <a:lnTo>
                      <a:pt x="144780" y="0"/>
                    </a:lnTo>
                    <a:close/>
                  </a:path>
                </a:pathLst>
              </a:custGeom>
              <a:solidFill>
                <a:srgbClr val="000000"/>
              </a:solidFill>
            </p:spPr>
          </p:sp>
        </p:grpSp>
        <p:sp>
          <p:nvSpPr>
            <p:cNvPr name="TextBox 6" id="6"/>
            <p:cNvSpPr txBox="true"/>
            <p:nvPr/>
          </p:nvSpPr>
          <p:spPr>
            <a:xfrm rot="0">
              <a:off x="614677" y="445765"/>
              <a:ext cx="7520209" cy="508000"/>
            </a:xfrm>
            <a:prstGeom prst="rect">
              <a:avLst/>
            </a:prstGeom>
          </p:spPr>
          <p:txBody>
            <a:bodyPr anchor="t" rtlCol="false" tIns="0" lIns="0" bIns="0" rIns="0">
              <a:spAutoFit/>
            </a:bodyPr>
            <a:lstStyle/>
            <a:p>
              <a:pPr algn="ctr">
                <a:lnSpc>
                  <a:spcPts val="2999"/>
                </a:lnSpc>
              </a:pPr>
              <a:r>
                <a:rPr lang="en-US" sz="2499">
                  <a:solidFill>
                    <a:srgbClr val="000000"/>
                  </a:solidFill>
                  <a:latin typeface="Rague Shine Bold"/>
                </a:rPr>
                <a:t>ISINMA GRAFİKLERİ</a:t>
              </a:r>
            </a:p>
          </p:txBody>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8793718">
            <a:off x="16644250" y="8530515"/>
            <a:ext cx="2188342" cy="1630836"/>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747362">
            <a:off x="494719" y="-334011"/>
            <a:ext cx="2188342" cy="1630836"/>
          </a:xfrm>
          <a:prstGeom prst="rect">
            <a:avLst/>
          </a:prstGeom>
        </p:spPr>
      </p:pic>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509637">
            <a:off x="-20483" y="8108782"/>
            <a:ext cx="1923721" cy="3005814"/>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955507" y="916025"/>
            <a:ext cx="1364441" cy="1364441"/>
          </a:xfrm>
          <a:prstGeom prst="rect">
            <a:avLst/>
          </a:prstGeom>
        </p:spPr>
      </p:pic>
      <p:grpSp>
        <p:nvGrpSpPr>
          <p:cNvPr name="Group 11" id="11"/>
          <p:cNvGrpSpPr/>
          <p:nvPr/>
        </p:nvGrpSpPr>
        <p:grpSpPr>
          <a:xfrm rot="0">
            <a:off x="1696652" y="1939325"/>
            <a:ext cx="15146000" cy="7814639"/>
            <a:chOff x="0" y="0"/>
            <a:chExt cx="113352468" cy="58484659"/>
          </a:xfrm>
        </p:grpSpPr>
        <p:sp>
          <p:nvSpPr>
            <p:cNvPr name="Freeform 12" id="12"/>
            <p:cNvSpPr/>
            <p:nvPr/>
          </p:nvSpPr>
          <p:spPr>
            <a:xfrm>
              <a:off x="72390" y="72390"/>
              <a:ext cx="113207691" cy="58339877"/>
            </a:xfrm>
            <a:custGeom>
              <a:avLst/>
              <a:gdLst/>
              <a:ahLst/>
              <a:cxnLst/>
              <a:rect r="r" b="b" t="t" l="l"/>
              <a:pathLst>
                <a:path h="58339877" w="113207691">
                  <a:moveTo>
                    <a:pt x="0" y="0"/>
                  </a:moveTo>
                  <a:lnTo>
                    <a:pt x="113207691" y="0"/>
                  </a:lnTo>
                  <a:lnTo>
                    <a:pt x="113207691" y="58339877"/>
                  </a:lnTo>
                  <a:lnTo>
                    <a:pt x="0" y="58339877"/>
                  </a:lnTo>
                  <a:lnTo>
                    <a:pt x="0" y="0"/>
                  </a:lnTo>
                  <a:close/>
                </a:path>
              </a:pathLst>
            </a:custGeom>
            <a:solidFill>
              <a:srgbClr val="F2D6D2"/>
            </a:solidFill>
          </p:spPr>
        </p:sp>
        <p:sp>
          <p:nvSpPr>
            <p:cNvPr name="Freeform 13" id="13"/>
            <p:cNvSpPr/>
            <p:nvPr/>
          </p:nvSpPr>
          <p:spPr>
            <a:xfrm>
              <a:off x="0" y="0"/>
              <a:ext cx="113352473" cy="58484660"/>
            </a:xfrm>
            <a:custGeom>
              <a:avLst/>
              <a:gdLst/>
              <a:ahLst/>
              <a:cxnLst/>
              <a:rect r="r" b="b" t="t" l="l"/>
              <a:pathLst>
                <a:path h="58484660" w="113352473">
                  <a:moveTo>
                    <a:pt x="113207688" y="58339881"/>
                  </a:moveTo>
                  <a:lnTo>
                    <a:pt x="113352473" y="58339881"/>
                  </a:lnTo>
                  <a:lnTo>
                    <a:pt x="113352473" y="58484660"/>
                  </a:lnTo>
                  <a:lnTo>
                    <a:pt x="113207688" y="58484660"/>
                  </a:lnTo>
                  <a:lnTo>
                    <a:pt x="113207688" y="58339881"/>
                  </a:lnTo>
                  <a:close/>
                  <a:moveTo>
                    <a:pt x="0" y="144780"/>
                  </a:moveTo>
                  <a:lnTo>
                    <a:pt x="144780" y="144780"/>
                  </a:lnTo>
                  <a:lnTo>
                    <a:pt x="144780" y="58339881"/>
                  </a:lnTo>
                  <a:lnTo>
                    <a:pt x="0" y="58339881"/>
                  </a:lnTo>
                  <a:lnTo>
                    <a:pt x="0" y="144780"/>
                  </a:lnTo>
                  <a:close/>
                  <a:moveTo>
                    <a:pt x="0" y="58339881"/>
                  </a:moveTo>
                  <a:lnTo>
                    <a:pt x="144780" y="58339881"/>
                  </a:lnTo>
                  <a:lnTo>
                    <a:pt x="144780" y="58484660"/>
                  </a:lnTo>
                  <a:lnTo>
                    <a:pt x="0" y="58484660"/>
                  </a:lnTo>
                  <a:lnTo>
                    <a:pt x="0" y="58339881"/>
                  </a:lnTo>
                  <a:close/>
                  <a:moveTo>
                    <a:pt x="113207688" y="144780"/>
                  </a:moveTo>
                  <a:lnTo>
                    <a:pt x="113352473" y="144780"/>
                  </a:lnTo>
                  <a:lnTo>
                    <a:pt x="113352473" y="58339881"/>
                  </a:lnTo>
                  <a:lnTo>
                    <a:pt x="113207688" y="58339881"/>
                  </a:lnTo>
                  <a:lnTo>
                    <a:pt x="113207688" y="144780"/>
                  </a:lnTo>
                  <a:close/>
                  <a:moveTo>
                    <a:pt x="144780" y="58339881"/>
                  </a:moveTo>
                  <a:lnTo>
                    <a:pt x="113207688" y="58339881"/>
                  </a:lnTo>
                  <a:lnTo>
                    <a:pt x="113207688" y="58484660"/>
                  </a:lnTo>
                  <a:lnTo>
                    <a:pt x="144780" y="58484660"/>
                  </a:lnTo>
                  <a:lnTo>
                    <a:pt x="144780" y="58339881"/>
                  </a:lnTo>
                  <a:close/>
                  <a:moveTo>
                    <a:pt x="113207688" y="0"/>
                  </a:moveTo>
                  <a:lnTo>
                    <a:pt x="113352473" y="0"/>
                  </a:lnTo>
                  <a:lnTo>
                    <a:pt x="113352473" y="144780"/>
                  </a:lnTo>
                  <a:lnTo>
                    <a:pt x="113207688" y="144780"/>
                  </a:lnTo>
                  <a:lnTo>
                    <a:pt x="113207688" y="0"/>
                  </a:lnTo>
                  <a:close/>
                  <a:moveTo>
                    <a:pt x="0" y="0"/>
                  </a:moveTo>
                  <a:lnTo>
                    <a:pt x="144780" y="0"/>
                  </a:lnTo>
                  <a:lnTo>
                    <a:pt x="144780" y="144780"/>
                  </a:lnTo>
                  <a:lnTo>
                    <a:pt x="0" y="144780"/>
                  </a:lnTo>
                  <a:lnTo>
                    <a:pt x="0" y="0"/>
                  </a:lnTo>
                  <a:close/>
                  <a:moveTo>
                    <a:pt x="144780" y="0"/>
                  </a:moveTo>
                  <a:lnTo>
                    <a:pt x="113207688" y="0"/>
                  </a:lnTo>
                  <a:lnTo>
                    <a:pt x="113207688" y="144780"/>
                  </a:lnTo>
                  <a:lnTo>
                    <a:pt x="144780" y="144780"/>
                  </a:lnTo>
                  <a:lnTo>
                    <a:pt x="144780" y="0"/>
                  </a:lnTo>
                  <a:close/>
                </a:path>
              </a:pathLst>
            </a:custGeom>
            <a:solidFill>
              <a:srgbClr val="000000"/>
            </a:solidFill>
          </p:spPr>
        </p:sp>
      </p:grpSp>
      <p:pic>
        <p:nvPicPr>
          <p:cNvPr name="Picture 14" id="1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76060" y="2214290"/>
            <a:ext cx="1364441" cy="1364441"/>
          </a:xfrm>
          <a:prstGeom prst="rect">
            <a:avLst/>
          </a:prstGeom>
        </p:spPr>
      </p:pic>
      <p:pic>
        <p:nvPicPr>
          <p:cNvPr name="Picture 15" id="1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012322" y="1272960"/>
            <a:ext cx="3786516" cy="3641940"/>
          </a:xfrm>
          <a:prstGeom prst="rect">
            <a:avLst/>
          </a:prstGeom>
        </p:spPr>
      </p:pic>
      <p:pic>
        <p:nvPicPr>
          <p:cNvPr name="Picture 16" id="16"/>
          <p:cNvPicPr>
            <a:picLocks noChangeAspect="true"/>
          </p:cNvPicPr>
          <p:nvPr/>
        </p:nvPicPr>
        <p:blipFill>
          <a:blip r:embed="rId6"/>
          <a:srcRect l="0" t="0" r="0" b="0"/>
          <a:stretch>
            <a:fillRect/>
          </a:stretch>
        </p:blipFill>
        <p:spPr>
          <a:xfrm flipH="false" flipV="false" rot="0">
            <a:off x="10478609" y="3299383"/>
            <a:ext cx="5897423" cy="3231035"/>
          </a:xfrm>
          <a:prstGeom prst="rect">
            <a:avLst/>
          </a:prstGeom>
        </p:spPr>
      </p:pic>
      <p:sp>
        <p:nvSpPr>
          <p:cNvPr name="TextBox 17" id="17"/>
          <p:cNvSpPr txBox="true"/>
          <p:nvPr/>
        </p:nvSpPr>
        <p:spPr>
          <a:xfrm rot="0">
            <a:off x="2640501" y="2423076"/>
            <a:ext cx="10085317" cy="7486650"/>
          </a:xfrm>
          <a:prstGeom prst="rect">
            <a:avLst/>
          </a:prstGeom>
        </p:spPr>
        <p:txBody>
          <a:bodyPr anchor="t" rtlCol="false" tIns="0" lIns="0" bIns="0" rIns="0">
            <a:spAutoFit/>
          </a:bodyPr>
          <a:lstStyle/>
          <a:p>
            <a:pPr algn="just">
              <a:lnSpc>
                <a:spcPts val="3359"/>
              </a:lnSpc>
            </a:pPr>
            <a:r>
              <a:rPr lang="en-US" sz="2400">
                <a:solidFill>
                  <a:srgbClr val="000000"/>
                </a:solidFill>
                <a:latin typeface="Squad Bold"/>
              </a:rPr>
              <a:t>1.bölgede </a:t>
            </a:r>
          </a:p>
          <a:p>
            <a:pPr algn="just">
              <a:lnSpc>
                <a:spcPts val="3359"/>
              </a:lnSpc>
            </a:pPr>
            <a:r>
              <a:rPr lang="en-US" sz="2400">
                <a:solidFill>
                  <a:srgbClr val="000000"/>
                </a:solidFill>
                <a:latin typeface="Squad"/>
              </a:rPr>
              <a:t>M</a:t>
            </a:r>
            <a:r>
              <a:rPr lang="en-US" sz="2400">
                <a:solidFill>
                  <a:srgbClr val="000000"/>
                </a:solidFill>
                <a:latin typeface="Squad"/>
              </a:rPr>
              <a:t>adde</a:t>
            </a:r>
            <a:r>
              <a:rPr lang="en-US" sz="2400">
                <a:solidFill>
                  <a:srgbClr val="000000"/>
                </a:solidFill>
                <a:latin typeface="Squad Bold"/>
              </a:rPr>
              <a:t> katı</a:t>
            </a:r>
            <a:r>
              <a:rPr lang="en-US" sz="2400">
                <a:solidFill>
                  <a:srgbClr val="000000"/>
                </a:solidFill>
                <a:latin typeface="Squad"/>
              </a:rPr>
              <a:t> haldedir . Verilen ısı </a:t>
            </a:r>
            <a:r>
              <a:rPr lang="en-US" sz="2400">
                <a:solidFill>
                  <a:srgbClr val="000000"/>
                </a:solidFill>
                <a:latin typeface="Squad Bold"/>
              </a:rPr>
              <a:t>sıcaklığı arttırmaktadır</a:t>
            </a:r>
          </a:p>
          <a:p>
            <a:pPr algn="just">
              <a:lnSpc>
                <a:spcPts val="3359"/>
              </a:lnSpc>
            </a:pPr>
            <a:r>
              <a:rPr lang="en-US" sz="2400">
                <a:solidFill>
                  <a:srgbClr val="000000"/>
                </a:solidFill>
                <a:latin typeface="Squad Bold"/>
              </a:rPr>
              <a:t>2.bölgede </a:t>
            </a:r>
          </a:p>
          <a:p>
            <a:pPr algn="just">
              <a:lnSpc>
                <a:spcPts val="3359"/>
              </a:lnSpc>
            </a:pPr>
            <a:r>
              <a:rPr lang="en-US" sz="2400">
                <a:solidFill>
                  <a:srgbClr val="000000"/>
                </a:solidFill>
                <a:latin typeface="Squad"/>
              </a:rPr>
              <a:t>Madde</a:t>
            </a:r>
            <a:r>
              <a:rPr lang="en-US" sz="2400">
                <a:solidFill>
                  <a:srgbClr val="000000"/>
                </a:solidFill>
                <a:latin typeface="Squad Bold"/>
              </a:rPr>
              <a:t> katı-sıvı</a:t>
            </a:r>
            <a:r>
              <a:rPr lang="en-US" sz="2400">
                <a:solidFill>
                  <a:srgbClr val="000000"/>
                </a:solidFill>
                <a:latin typeface="Squad"/>
              </a:rPr>
              <a:t> haldedir</a:t>
            </a:r>
          </a:p>
          <a:p>
            <a:pPr algn="just">
              <a:lnSpc>
                <a:spcPts val="3359"/>
              </a:lnSpc>
            </a:pPr>
            <a:r>
              <a:rPr lang="en-US" sz="2400">
                <a:solidFill>
                  <a:srgbClr val="000000"/>
                </a:solidFill>
                <a:latin typeface="Squad"/>
              </a:rPr>
              <a:t>Maddenin </a:t>
            </a:r>
            <a:r>
              <a:rPr lang="en-US" sz="2400">
                <a:solidFill>
                  <a:srgbClr val="000000"/>
                </a:solidFill>
                <a:latin typeface="Squad Bold"/>
              </a:rPr>
              <a:t>sıcaklığı sabittir</a:t>
            </a:r>
          </a:p>
          <a:p>
            <a:pPr algn="just">
              <a:lnSpc>
                <a:spcPts val="3359"/>
              </a:lnSpc>
            </a:pPr>
            <a:r>
              <a:rPr lang="en-US" sz="2400">
                <a:solidFill>
                  <a:srgbClr val="000000"/>
                </a:solidFill>
                <a:latin typeface="Squad"/>
              </a:rPr>
              <a:t>Verilen ısı maddenin hal değişiminin gerçekleşmesini sağlar.</a:t>
            </a:r>
          </a:p>
          <a:p>
            <a:pPr algn="just">
              <a:lnSpc>
                <a:spcPts val="3359"/>
              </a:lnSpc>
            </a:pPr>
            <a:r>
              <a:rPr lang="en-US" sz="2400">
                <a:solidFill>
                  <a:srgbClr val="000000"/>
                </a:solidFill>
                <a:latin typeface="Squad Bold"/>
              </a:rPr>
              <a:t>3. bölgede</a:t>
            </a:r>
          </a:p>
          <a:p>
            <a:pPr algn="just">
              <a:lnSpc>
                <a:spcPts val="3359"/>
              </a:lnSpc>
            </a:pPr>
            <a:r>
              <a:rPr lang="en-US" sz="2400">
                <a:solidFill>
                  <a:srgbClr val="000000"/>
                </a:solidFill>
                <a:latin typeface="Squad"/>
              </a:rPr>
              <a:t>Madde </a:t>
            </a:r>
            <a:r>
              <a:rPr lang="en-US" sz="2400">
                <a:solidFill>
                  <a:srgbClr val="000000"/>
                </a:solidFill>
                <a:latin typeface="Squad Bold"/>
              </a:rPr>
              <a:t>sıvı</a:t>
            </a:r>
            <a:r>
              <a:rPr lang="en-US" sz="2400">
                <a:solidFill>
                  <a:srgbClr val="000000"/>
                </a:solidFill>
                <a:latin typeface="Squad"/>
              </a:rPr>
              <a:t> haldedir . Verilen ısı </a:t>
            </a:r>
            <a:r>
              <a:rPr lang="en-US" sz="2400">
                <a:solidFill>
                  <a:srgbClr val="000000"/>
                </a:solidFill>
                <a:latin typeface="Squad Bold"/>
              </a:rPr>
              <a:t>sıcaklığı arttırmaktadır</a:t>
            </a:r>
          </a:p>
          <a:p>
            <a:pPr algn="just">
              <a:lnSpc>
                <a:spcPts val="3359"/>
              </a:lnSpc>
            </a:pPr>
            <a:r>
              <a:rPr lang="en-US" sz="2400">
                <a:solidFill>
                  <a:srgbClr val="000000"/>
                </a:solidFill>
                <a:latin typeface="Squad Bold"/>
              </a:rPr>
              <a:t>4.bölgede</a:t>
            </a:r>
          </a:p>
          <a:p>
            <a:pPr algn="just">
              <a:lnSpc>
                <a:spcPts val="3359"/>
              </a:lnSpc>
            </a:pPr>
            <a:r>
              <a:rPr lang="en-US" sz="2400">
                <a:solidFill>
                  <a:srgbClr val="000000"/>
                </a:solidFill>
                <a:latin typeface="Squad"/>
              </a:rPr>
              <a:t>Madde </a:t>
            </a:r>
            <a:r>
              <a:rPr lang="en-US" sz="2400">
                <a:solidFill>
                  <a:srgbClr val="000000"/>
                </a:solidFill>
                <a:latin typeface="Squad Bold"/>
              </a:rPr>
              <a:t>sıvı - gaz </a:t>
            </a:r>
            <a:r>
              <a:rPr lang="en-US" sz="2400">
                <a:solidFill>
                  <a:srgbClr val="000000"/>
                </a:solidFill>
                <a:latin typeface="Squad"/>
              </a:rPr>
              <a:t>haldedir</a:t>
            </a:r>
          </a:p>
          <a:p>
            <a:pPr algn="just">
              <a:lnSpc>
                <a:spcPts val="3359"/>
              </a:lnSpc>
            </a:pPr>
            <a:r>
              <a:rPr lang="en-US" sz="2400">
                <a:solidFill>
                  <a:srgbClr val="000000"/>
                </a:solidFill>
                <a:latin typeface="Squad"/>
              </a:rPr>
              <a:t>Maddenin </a:t>
            </a:r>
            <a:r>
              <a:rPr lang="en-US" sz="2400">
                <a:solidFill>
                  <a:srgbClr val="000000"/>
                </a:solidFill>
                <a:latin typeface="Squad Bold"/>
              </a:rPr>
              <a:t>sıcaklığı sabittir</a:t>
            </a:r>
          </a:p>
          <a:p>
            <a:pPr algn="just">
              <a:lnSpc>
                <a:spcPts val="3359"/>
              </a:lnSpc>
            </a:pPr>
            <a:r>
              <a:rPr lang="en-US" sz="2400">
                <a:solidFill>
                  <a:srgbClr val="000000"/>
                </a:solidFill>
                <a:latin typeface="Squad"/>
              </a:rPr>
              <a:t>Verilen ısı maddenin hal değişiminin gerçekleşmesini sağlar.</a:t>
            </a:r>
          </a:p>
          <a:p>
            <a:pPr algn="just">
              <a:lnSpc>
                <a:spcPts val="3359"/>
              </a:lnSpc>
            </a:pPr>
            <a:r>
              <a:rPr lang="en-US" sz="2400">
                <a:solidFill>
                  <a:srgbClr val="000000"/>
                </a:solidFill>
                <a:latin typeface="Squad Bold"/>
              </a:rPr>
              <a:t>5. bölgede</a:t>
            </a:r>
          </a:p>
          <a:p>
            <a:pPr algn="just">
              <a:lnSpc>
                <a:spcPts val="3359"/>
              </a:lnSpc>
            </a:pPr>
            <a:r>
              <a:rPr lang="en-US" sz="2400">
                <a:solidFill>
                  <a:srgbClr val="000000"/>
                </a:solidFill>
                <a:latin typeface="Squad"/>
              </a:rPr>
              <a:t>Madde </a:t>
            </a:r>
            <a:r>
              <a:rPr lang="en-US" sz="2400">
                <a:solidFill>
                  <a:srgbClr val="000000"/>
                </a:solidFill>
                <a:latin typeface="Squad Bold"/>
              </a:rPr>
              <a:t>gaz </a:t>
            </a:r>
            <a:r>
              <a:rPr lang="en-US" sz="2400">
                <a:solidFill>
                  <a:srgbClr val="000000"/>
                </a:solidFill>
                <a:latin typeface="Squad"/>
              </a:rPr>
              <a:t>haldedir . Verilen ısı </a:t>
            </a:r>
            <a:r>
              <a:rPr lang="en-US" sz="2400">
                <a:solidFill>
                  <a:srgbClr val="000000"/>
                </a:solidFill>
                <a:latin typeface="Squad Bold"/>
              </a:rPr>
              <a:t>sıcaklığı arttırmaktadır</a:t>
            </a:r>
          </a:p>
          <a:p>
            <a:pPr algn="just">
              <a:lnSpc>
                <a:spcPts val="2940"/>
              </a:lnSpc>
            </a:pPr>
          </a:p>
          <a:p>
            <a:pPr algn="just">
              <a:lnSpc>
                <a:spcPts val="2940"/>
              </a:lnSpc>
            </a:pPr>
          </a:p>
          <a:p>
            <a:pPr algn="just">
              <a:lnSpc>
                <a:spcPts val="2940"/>
              </a:lnSpc>
            </a:pPr>
          </a:p>
          <a:p>
            <a:pPr algn="just">
              <a:lnSpc>
                <a:spcPts val="2940"/>
              </a:lnSpc>
            </a:pPr>
          </a:p>
        </p:txBody>
      </p:sp>
      <p:pic>
        <p:nvPicPr>
          <p:cNvPr name="Picture 18" id="18"/>
          <p:cNvPicPr>
            <a:picLocks noChangeAspect="true"/>
          </p:cNvPicPr>
          <p:nvPr/>
        </p:nvPicPr>
        <p:blipFill>
          <a:blip r:embed="rId7"/>
          <a:srcRect l="0" t="0" r="0" b="0"/>
          <a:stretch>
            <a:fillRect/>
          </a:stretch>
        </p:blipFill>
        <p:spPr>
          <a:xfrm flipH="false" flipV="false" rot="0">
            <a:off x="9269652" y="7574957"/>
            <a:ext cx="2036732" cy="2036732"/>
          </a:xfrm>
          <a:prstGeom prst="rect">
            <a:avLst/>
          </a:prstGeom>
        </p:spPr>
      </p:pic>
      <p:sp>
        <p:nvSpPr>
          <p:cNvPr name="TextBox 19" id="19"/>
          <p:cNvSpPr txBox="true"/>
          <p:nvPr/>
        </p:nvSpPr>
        <p:spPr>
          <a:xfrm rot="0">
            <a:off x="11038924" y="8024455"/>
            <a:ext cx="5803728" cy="1474124"/>
          </a:xfrm>
          <a:prstGeom prst="rect">
            <a:avLst/>
          </a:prstGeom>
        </p:spPr>
        <p:txBody>
          <a:bodyPr anchor="t" rtlCol="false" tIns="0" lIns="0" bIns="0" rIns="0">
            <a:spAutoFit/>
          </a:bodyPr>
          <a:lstStyle/>
          <a:p>
            <a:pPr algn="ctr">
              <a:lnSpc>
                <a:spcPts val="2940"/>
              </a:lnSpc>
            </a:pPr>
            <a:r>
              <a:rPr lang="en-US" sz="2100">
                <a:solidFill>
                  <a:srgbClr val="000000"/>
                </a:solidFill>
                <a:latin typeface="Spiro"/>
              </a:rPr>
              <a:t>Madde tüm bölümlerde çevreden ısı almıştır.</a:t>
            </a:r>
          </a:p>
          <a:p>
            <a:pPr algn="ctr">
              <a:lnSpc>
                <a:spcPts val="2940"/>
              </a:lnSpc>
            </a:pPr>
            <a:r>
              <a:rPr lang="en-US" sz="2100">
                <a:solidFill>
                  <a:srgbClr val="000000"/>
                </a:solidFill>
                <a:latin typeface="Spiro"/>
              </a:rPr>
              <a:t> Ancak 1-3 ve 5 bölümlerde sıcaklık artmıştır</a:t>
            </a:r>
          </a:p>
          <a:p>
            <a:pPr algn="ctr">
              <a:lnSpc>
                <a:spcPts val="2940"/>
              </a:lnSpc>
            </a:pPr>
            <a:r>
              <a:rPr lang="en-US" sz="2100">
                <a:solidFill>
                  <a:srgbClr val="000000"/>
                </a:solidFill>
                <a:latin typeface="Spiro"/>
              </a:rPr>
              <a:t>2 ve 4. bölümlerde hal değişimi sağlanmıştır.              ( sıcaklık sabittir)</a:t>
            </a:r>
          </a:p>
        </p:txBody>
      </p:sp>
      <p:grpSp>
        <p:nvGrpSpPr>
          <p:cNvPr name="Group 20" id="20"/>
          <p:cNvGrpSpPr/>
          <p:nvPr/>
        </p:nvGrpSpPr>
        <p:grpSpPr>
          <a:xfrm rot="-2222028">
            <a:off x="6247558" y="3942400"/>
            <a:ext cx="5792885" cy="3318225"/>
            <a:chOff x="0" y="0"/>
            <a:chExt cx="7723847" cy="4424300"/>
          </a:xfrm>
        </p:grpSpPr>
        <p:pic>
          <p:nvPicPr>
            <p:cNvPr name="Picture 21" id="21"/>
            <p:cNvPicPr>
              <a:picLocks noChangeAspect="true"/>
            </p:cNvPicPr>
            <p:nvPr/>
          </p:nvPicPr>
          <p:blipFill>
            <a:blip r:embed="rId8">
              <a:alphaModFix amt="15000"/>
            </a:blip>
            <a:srcRect l="0" t="0" r="0" b="0"/>
            <a:stretch>
              <a:fillRect/>
            </a:stretch>
          </p:blipFill>
          <p:spPr>
            <a:xfrm flipH="false" flipV="false" rot="0">
              <a:off x="1655304" y="0"/>
              <a:ext cx="4413239" cy="4424300"/>
            </a:xfrm>
            <a:prstGeom prst="rect">
              <a:avLst/>
            </a:prstGeom>
          </p:spPr>
        </p:pic>
        <p:grpSp>
          <p:nvGrpSpPr>
            <p:cNvPr name="Group 22" id="22"/>
            <p:cNvGrpSpPr/>
            <p:nvPr/>
          </p:nvGrpSpPr>
          <p:grpSpPr>
            <a:xfrm rot="0">
              <a:off x="0" y="1981833"/>
              <a:ext cx="7723847" cy="615038"/>
              <a:chOff x="0" y="0"/>
              <a:chExt cx="1913890" cy="152400"/>
            </a:xfrm>
          </p:grpSpPr>
          <p:sp>
            <p:nvSpPr>
              <p:cNvPr name="Freeform 23" id="23"/>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4" id="24"/>
            <p:cNvPicPr>
              <a:picLocks noChangeAspect="true"/>
            </p:cNvPicPr>
            <p:nvPr/>
          </p:nvPicPr>
          <p:blipFill>
            <a:blip r:embed="rId9">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3564" y="1244486"/>
              <a:ext cx="7268836" cy="1935328"/>
            </a:xfrm>
            <a:prstGeom prst="rect">
              <a:avLst/>
            </a:prstGeom>
          </p:spPr>
        </p:pic>
        <p:pic>
          <p:nvPicPr>
            <p:cNvPr name="Picture 25" id="25"/>
            <p:cNvPicPr>
              <a:picLocks noChangeAspect="true"/>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3277566" y="3179814"/>
              <a:ext cx="1040831" cy="1040831"/>
            </a:xfrm>
            <a:prstGeom prst="rect">
              <a:avLst/>
            </a:prstGeom>
          </p:spPr>
        </p:pic>
        <p:sp>
          <p:nvSpPr>
            <p:cNvPr name="TextBox 26" id="26"/>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CAF6FF"/>
        </a:solidFill>
      </p:bgPr>
    </p:bg>
    <p:spTree>
      <p:nvGrpSpPr>
        <p:cNvPr id="1" name=""/>
        <p:cNvGrpSpPr/>
        <p:nvPr/>
      </p:nvGrpSpPr>
      <p:grpSpPr>
        <a:xfrm>
          <a:off x="0" y="0"/>
          <a:ext cx="0" cy="0"/>
          <a:chOff x="0" y="0"/>
          <a:chExt cx="0" cy="0"/>
        </a:xfrm>
      </p:grpSpPr>
      <p:grpSp>
        <p:nvGrpSpPr>
          <p:cNvPr name="Group 2" id="2"/>
          <p:cNvGrpSpPr/>
          <p:nvPr/>
        </p:nvGrpSpPr>
        <p:grpSpPr>
          <a:xfrm rot="0">
            <a:off x="3297588" y="545072"/>
            <a:ext cx="6559431" cy="967255"/>
            <a:chOff x="0" y="0"/>
            <a:chExt cx="8745908" cy="1289673"/>
          </a:xfrm>
        </p:grpSpPr>
        <p:grpSp>
          <p:nvGrpSpPr>
            <p:cNvPr name="Group 3" id="3"/>
            <p:cNvGrpSpPr/>
            <p:nvPr/>
          </p:nvGrpSpPr>
          <p:grpSpPr>
            <a:xfrm rot="0">
              <a:off x="0" y="0"/>
              <a:ext cx="8745908" cy="1289673"/>
              <a:chOff x="0" y="0"/>
              <a:chExt cx="82264361" cy="12130720"/>
            </a:xfrm>
          </p:grpSpPr>
          <p:sp>
            <p:nvSpPr>
              <p:cNvPr name="Freeform 4" id="4"/>
              <p:cNvSpPr/>
              <p:nvPr/>
            </p:nvSpPr>
            <p:spPr>
              <a:xfrm>
                <a:off x="72390" y="72390"/>
                <a:ext cx="82119579" cy="11985940"/>
              </a:xfrm>
              <a:custGeom>
                <a:avLst/>
                <a:gdLst/>
                <a:ahLst/>
                <a:cxnLst/>
                <a:rect r="r" b="b" t="t" l="l"/>
                <a:pathLst>
                  <a:path h="11985940" w="82119579">
                    <a:moveTo>
                      <a:pt x="0" y="0"/>
                    </a:moveTo>
                    <a:lnTo>
                      <a:pt x="82119579" y="0"/>
                    </a:lnTo>
                    <a:lnTo>
                      <a:pt x="82119579" y="11985940"/>
                    </a:lnTo>
                    <a:lnTo>
                      <a:pt x="0" y="11985940"/>
                    </a:lnTo>
                    <a:lnTo>
                      <a:pt x="0" y="0"/>
                    </a:lnTo>
                    <a:close/>
                  </a:path>
                </a:pathLst>
              </a:custGeom>
              <a:solidFill>
                <a:srgbClr val="004AAD"/>
              </a:solidFill>
            </p:spPr>
          </p:sp>
          <p:sp>
            <p:nvSpPr>
              <p:cNvPr name="Freeform 5" id="5"/>
              <p:cNvSpPr/>
              <p:nvPr/>
            </p:nvSpPr>
            <p:spPr>
              <a:xfrm>
                <a:off x="0" y="0"/>
                <a:ext cx="82264362" cy="12130720"/>
              </a:xfrm>
              <a:custGeom>
                <a:avLst/>
                <a:gdLst/>
                <a:ahLst/>
                <a:cxnLst/>
                <a:rect r="r" b="b" t="t" l="l"/>
                <a:pathLst>
                  <a:path h="12130720" w="82264362">
                    <a:moveTo>
                      <a:pt x="82119583" y="11985940"/>
                    </a:moveTo>
                    <a:lnTo>
                      <a:pt x="82264362" y="11985940"/>
                    </a:lnTo>
                    <a:lnTo>
                      <a:pt x="82264362" y="12130720"/>
                    </a:lnTo>
                    <a:lnTo>
                      <a:pt x="82119583" y="12130720"/>
                    </a:lnTo>
                    <a:lnTo>
                      <a:pt x="82119583" y="11985940"/>
                    </a:lnTo>
                    <a:close/>
                    <a:moveTo>
                      <a:pt x="0" y="144780"/>
                    </a:moveTo>
                    <a:lnTo>
                      <a:pt x="144780" y="144780"/>
                    </a:lnTo>
                    <a:lnTo>
                      <a:pt x="144780" y="11985940"/>
                    </a:lnTo>
                    <a:lnTo>
                      <a:pt x="0" y="11985940"/>
                    </a:lnTo>
                    <a:lnTo>
                      <a:pt x="0" y="144780"/>
                    </a:lnTo>
                    <a:close/>
                    <a:moveTo>
                      <a:pt x="0" y="11985940"/>
                    </a:moveTo>
                    <a:lnTo>
                      <a:pt x="144780" y="11985940"/>
                    </a:lnTo>
                    <a:lnTo>
                      <a:pt x="144780" y="12130720"/>
                    </a:lnTo>
                    <a:lnTo>
                      <a:pt x="0" y="12130720"/>
                    </a:lnTo>
                    <a:lnTo>
                      <a:pt x="0" y="11985940"/>
                    </a:lnTo>
                    <a:close/>
                    <a:moveTo>
                      <a:pt x="82119583" y="144780"/>
                    </a:moveTo>
                    <a:lnTo>
                      <a:pt x="82264362" y="144780"/>
                    </a:lnTo>
                    <a:lnTo>
                      <a:pt x="82264362" y="11985940"/>
                    </a:lnTo>
                    <a:lnTo>
                      <a:pt x="82119583" y="11985940"/>
                    </a:lnTo>
                    <a:lnTo>
                      <a:pt x="82119583" y="144780"/>
                    </a:lnTo>
                    <a:close/>
                    <a:moveTo>
                      <a:pt x="144780" y="11985940"/>
                    </a:moveTo>
                    <a:lnTo>
                      <a:pt x="82119583" y="11985940"/>
                    </a:lnTo>
                    <a:lnTo>
                      <a:pt x="82119583" y="12130720"/>
                    </a:lnTo>
                    <a:lnTo>
                      <a:pt x="144780" y="12130720"/>
                    </a:lnTo>
                    <a:lnTo>
                      <a:pt x="144780" y="11985940"/>
                    </a:lnTo>
                    <a:close/>
                    <a:moveTo>
                      <a:pt x="82119583" y="0"/>
                    </a:moveTo>
                    <a:lnTo>
                      <a:pt x="82264362" y="0"/>
                    </a:lnTo>
                    <a:lnTo>
                      <a:pt x="82264362" y="144780"/>
                    </a:lnTo>
                    <a:lnTo>
                      <a:pt x="82119583" y="144780"/>
                    </a:lnTo>
                    <a:lnTo>
                      <a:pt x="82119583" y="0"/>
                    </a:lnTo>
                    <a:close/>
                    <a:moveTo>
                      <a:pt x="0" y="0"/>
                    </a:moveTo>
                    <a:lnTo>
                      <a:pt x="144780" y="0"/>
                    </a:lnTo>
                    <a:lnTo>
                      <a:pt x="144780" y="144780"/>
                    </a:lnTo>
                    <a:lnTo>
                      <a:pt x="0" y="144780"/>
                    </a:lnTo>
                    <a:lnTo>
                      <a:pt x="0" y="0"/>
                    </a:lnTo>
                    <a:close/>
                    <a:moveTo>
                      <a:pt x="144780" y="0"/>
                    </a:moveTo>
                    <a:lnTo>
                      <a:pt x="82119583" y="0"/>
                    </a:lnTo>
                    <a:lnTo>
                      <a:pt x="82119583" y="144780"/>
                    </a:lnTo>
                    <a:lnTo>
                      <a:pt x="144780" y="144780"/>
                    </a:lnTo>
                    <a:lnTo>
                      <a:pt x="144780" y="0"/>
                    </a:lnTo>
                    <a:close/>
                  </a:path>
                </a:pathLst>
              </a:custGeom>
              <a:solidFill>
                <a:srgbClr val="000000"/>
              </a:solidFill>
            </p:spPr>
          </p:sp>
        </p:grpSp>
        <p:sp>
          <p:nvSpPr>
            <p:cNvPr name="TextBox 6" id="6"/>
            <p:cNvSpPr txBox="true"/>
            <p:nvPr/>
          </p:nvSpPr>
          <p:spPr>
            <a:xfrm rot="0">
              <a:off x="614677" y="445765"/>
              <a:ext cx="7520209" cy="508000"/>
            </a:xfrm>
            <a:prstGeom prst="rect">
              <a:avLst/>
            </a:prstGeom>
          </p:spPr>
          <p:txBody>
            <a:bodyPr anchor="t" rtlCol="false" tIns="0" lIns="0" bIns="0" rIns="0">
              <a:spAutoFit/>
            </a:bodyPr>
            <a:lstStyle/>
            <a:p>
              <a:pPr algn="ctr">
                <a:lnSpc>
                  <a:spcPts val="2999"/>
                </a:lnSpc>
              </a:pPr>
              <a:r>
                <a:rPr lang="en-US" sz="2499">
                  <a:solidFill>
                    <a:srgbClr val="FFFFFF"/>
                  </a:solidFill>
                  <a:latin typeface="Rague Shine Bold"/>
                </a:rPr>
                <a:t>SOĞUMA GRAFİKLERİ</a:t>
              </a:r>
            </a:p>
          </p:txBody>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8793718">
            <a:off x="16644250" y="8530515"/>
            <a:ext cx="2188342" cy="1630836"/>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747362">
            <a:off x="494719" y="-334011"/>
            <a:ext cx="2188342" cy="1630836"/>
          </a:xfrm>
          <a:prstGeom prst="rect">
            <a:avLst/>
          </a:prstGeom>
        </p:spPr>
      </p:pic>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509637">
            <a:off x="-20483" y="8108782"/>
            <a:ext cx="1923721" cy="3005814"/>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955507" y="916025"/>
            <a:ext cx="1364441" cy="1364441"/>
          </a:xfrm>
          <a:prstGeom prst="rect">
            <a:avLst/>
          </a:prstGeom>
        </p:spPr>
      </p:pic>
      <p:grpSp>
        <p:nvGrpSpPr>
          <p:cNvPr name="Group 11" id="11"/>
          <p:cNvGrpSpPr/>
          <p:nvPr/>
        </p:nvGrpSpPr>
        <p:grpSpPr>
          <a:xfrm rot="0">
            <a:off x="1696652" y="1939325"/>
            <a:ext cx="15146000" cy="7814639"/>
            <a:chOff x="0" y="0"/>
            <a:chExt cx="113352468" cy="58484659"/>
          </a:xfrm>
        </p:grpSpPr>
        <p:sp>
          <p:nvSpPr>
            <p:cNvPr name="Freeform 12" id="12"/>
            <p:cNvSpPr/>
            <p:nvPr/>
          </p:nvSpPr>
          <p:spPr>
            <a:xfrm>
              <a:off x="72390" y="72390"/>
              <a:ext cx="113207691" cy="58339877"/>
            </a:xfrm>
            <a:custGeom>
              <a:avLst/>
              <a:gdLst/>
              <a:ahLst/>
              <a:cxnLst/>
              <a:rect r="r" b="b" t="t" l="l"/>
              <a:pathLst>
                <a:path h="58339877" w="113207691">
                  <a:moveTo>
                    <a:pt x="0" y="0"/>
                  </a:moveTo>
                  <a:lnTo>
                    <a:pt x="113207691" y="0"/>
                  </a:lnTo>
                  <a:lnTo>
                    <a:pt x="113207691" y="58339877"/>
                  </a:lnTo>
                  <a:lnTo>
                    <a:pt x="0" y="58339877"/>
                  </a:lnTo>
                  <a:lnTo>
                    <a:pt x="0" y="0"/>
                  </a:lnTo>
                  <a:close/>
                </a:path>
              </a:pathLst>
            </a:custGeom>
            <a:solidFill>
              <a:srgbClr val="FFDE59"/>
            </a:solidFill>
          </p:spPr>
        </p:sp>
        <p:sp>
          <p:nvSpPr>
            <p:cNvPr name="Freeform 13" id="13"/>
            <p:cNvSpPr/>
            <p:nvPr/>
          </p:nvSpPr>
          <p:spPr>
            <a:xfrm>
              <a:off x="0" y="0"/>
              <a:ext cx="113352473" cy="58484660"/>
            </a:xfrm>
            <a:custGeom>
              <a:avLst/>
              <a:gdLst/>
              <a:ahLst/>
              <a:cxnLst/>
              <a:rect r="r" b="b" t="t" l="l"/>
              <a:pathLst>
                <a:path h="58484660" w="113352473">
                  <a:moveTo>
                    <a:pt x="113207688" y="58339881"/>
                  </a:moveTo>
                  <a:lnTo>
                    <a:pt x="113352473" y="58339881"/>
                  </a:lnTo>
                  <a:lnTo>
                    <a:pt x="113352473" y="58484660"/>
                  </a:lnTo>
                  <a:lnTo>
                    <a:pt x="113207688" y="58484660"/>
                  </a:lnTo>
                  <a:lnTo>
                    <a:pt x="113207688" y="58339881"/>
                  </a:lnTo>
                  <a:close/>
                  <a:moveTo>
                    <a:pt x="0" y="144780"/>
                  </a:moveTo>
                  <a:lnTo>
                    <a:pt x="144780" y="144780"/>
                  </a:lnTo>
                  <a:lnTo>
                    <a:pt x="144780" y="58339881"/>
                  </a:lnTo>
                  <a:lnTo>
                    <a:pt x="0" y="58339881"/>
                  </a:lnTo>
                  <a:lnTo>
                    <a:pt x="0" y="144780"/>
                  </a:lnTo>
                  <a:close/>
                  <a:moveTo>
                    <a:pt x="0" y="58339881"/>
                  </a:moveTo>
                  <a:lnTo>
                    <a:pt x="144780" y="58339881"/>
                  </a:lnTo>
                  <a:lnTo>
                    <a:pt x="144780" y="58484660"/>
                  </a:lnTo>
                  <a:lnTo>
                    <a:pt x="0" y="58484660"/>
                  </a:lnTo>
                  <a:lnTo>
                    <a:pt x="0" y="58339881"/>
                  </a:lnTo>
                  <a:close/>
                  <a:moveTo>
                    <a:pt x="113207688" y="144780"/>
                  </a:moveTo>
                  <a:lnTo>
                    <a:pt x="113352473" y="144780"/>
                  </a:lnTo>
                  <a:lnTo>
                    <a:pt x="113352473" y="58339881"/>
                  </a:lnTo>
                  <a:lnTo>
                    <a:pt x="113207688" y="58339881"/>
                  </a:lnTo>
                  <a:lnTo>
                    <a:pt x="113207688" y="144780"/>
                  </a:lnTo>
                  <a:close/>
                  <a:moveTo>
                    <a:pt x="144780" y="58339881"/>
                  </a:moveTo>
                  <a:lnTo>
                    <a:pt x="113207688" y="58339881"/>
                  </a:lnTo>
                  <a:lnTo>
                    <a:pt x="113207688" y="58484660"/>
                  </a:lnTo>
                  <a:lnTo>
                    <a:pt x="144780" y="58484660"/>
                  </a:lnTo>
                  <a:lnTo>
                    <a:pt x="144780" y="58339881"/>
                  </a:lnTo>
                  <a:close/>
                  <a:moveTo>
                    <a:pt x="113207688" y="0"/>
                  </a:moveTo>
                  <a:lnTo>
                    <a:pt x="113352473" y="0"/>
                  </a:lnTo>
                  <a:lnTo>
                    <a:pt x="113352473" y="144780"/>
                  </a:lnTo>
                  <a:lnTo>
                    <a:pt x="113207688" y="144780"/>
                  </a:lnTo>
                  <a:lnTo>
                    <a:pt x="113207688" y="0"/>
                  </a:lnTo>
                  <a:close/>
                  <a:moveTo>
                    <a:pt x="0" y="0"/>
                  </a:moveTo>
                  <a:lnTo>
                    <a:pt x="144780" y="0"/>
                  </a:lnTo>
                  <a:lnTo>
                    <a:pt x="144780" y="144780"/>
                  </a:lnTo>
                  <a:lnTo>
                    <a:pt x="0" y="144780"/>
                  </a:lnTo>
                  <a:lnTo>
                    <a:pt x="0" y="0"/>
                  </a:lnTo>
                  <a:close/>
                  <a:moveTo>
                    <a:pt x="144780" y="0"/>
                  </a:moveTo>
                  <a:lnTo>
                    <a:pt x="113207688" y="0"/>
                  </a:lnTo>
                  <a:lnTo>
                    <a:pt x="113207688" y="144780"/>
                  </a:lnTo>
                  <a:lnTo>
                    <a:pt x="144780" y="144780"/>
                  </a:lnTo>
                  <a:lnTo>
                    <a:pt x="144780" y="0"/>
                  </a:lnTo>
                  <a:close/>
                </a:path>
              </a:pathLst>
            </a:custGeom>
            <a:solidFill>
              <a:srgbClr val="000000"/>
            </a:solidFill>
          </p:spPr>
        </p:sp>
      </p:grpSp>
      <p:pic>
        <p:nvPicPr>
          <p:cNvPr name="Picture 14" id="1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906670" y="1850368"/>
            <a:ext cx="1364441" cy="1364441"/>
          </a:xfrm>
          <a:prstGeom prst="rect">
            <a:avLst/>
          </a:prstGeom>
        </p:spPr>
      </p:pic>
      <p:pic>
        <p:nvPicPr>
          <p:cNvPr name="Picture 15" id="1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012322" y="1272960"/>
            <a:ext cx="3786516" cy="3641940"/>
          </a:xfrm>
          <a:prstGeom prst="rect">
            <a:avLst/>
          </a:prstGeom>
        </p:spPr>
      </p:pic>
      <p:sp>
        <p:nvSpPr>
          <p:cNvPr name="TextBox 16" id="16"/>
          <p:cNvSpPr txBox="true"/>
          <p:nvPr/>
        </p:nvSpPr>
        <p:spPr>
          <a:xfrm rot="0">
            <a:off x="2271111" y="2046170"/>
            <a:ext cx="9737228" cy="7486650"/>
          </a:xfrm>
          <a:prstGeom prst="rect">
            <a:avLst/>
          </a:prstGeom>
        </p:spPr>
        <p:txBody>
          <a:bodyPr anchor="t" rtlCol="false" tIns="0" lIns="0" bIns="0" rIns="0">
            <a:spAutoFit/>
          </a:bodyPr>
          <a:lstStyle/>
          <a:p>
            <a:pPr algn="just">
              <a:lnSpc>
                <a:spcPts val="3359"/>
              </a:lnSpc>
            </a:pPr>
            <a:r>
              <a:rPr lang="en-US" sz="2400">
                <a:solidFill>
                  <a:srgbClr val="000000"/>
                </a:solidFill>
                <a:latin typeface="Squad Bold Bold"/>
              </a:rPr>
              <a:t>1.bölgede </a:t>
            </a:r>
          </a:p>
          <a:p>
            <a:pPr algn="just">
              <a:lnSpc>
                <a:spcPts val="3359"/>
              </a:lnSpc>
            </a:pPr>
            <a:r>
              <a:rPr lang="en-US" sz="2400">
                <a:solidFill>
                  <a:srgbClr val="000000"/>
                </a:solidFill>
                <a:latin typeface="Squad Bold"/>
              </a:rPr>
              <a:t>M</a:t>
            </a:r>
            <a:r>
              <a:rPr lang="en-US" sz="2400">
                <a:solidFill>
                  <a:srgbClr val="000000"/>
                </a:solidFill>
                <a:latin typeface="Squad Bold"/>
              </a:rPr>
              <a:t>adde</a:t>
            </a:r>
            <a:r>
              <a:rPr lang="en-US" sz="2400">
                <a:solidFill>
                  <a:srgbClr val="000000"/>
                </a:solidFill>
                <a:latin typeface="Squad Bold Bold"/>
              </a:rPr>
              <a:t> gaz</a:t>
            </a:r>
            <a:r>
              <a:rPr lang="en-US" sz="2400">
                <a:solidFill>
                  <a:srgbClr val="000000"/>
                </a:solidFill>
                <a:latin typeface="Squad Bold"/>
              </a:rPr>
              <a:t> haldedir . Maddenin </a:t>
            </a:r>
            <a:r>
              <a:rPr lang="en-US" sz="2400">
                <a:solidFill>
                  <a:srgbClr val="000000"/>
                </a:solidFill>
                <a:latin typeface="Squad Bold Bold"/>
              </a:rPr>
              <a:t>sıcaklığı azalmaktadır</a:t>
            </a:r>
          </a:p>
          <a:p>
            <a:pPr algn="just">
              <a:lnSpc>
                <a:spcPts val="3359"/>
              </a:lnSpc>
            </a:pPr>
            <a:r>
              <a:rPr lang="en-US" sz="2400">
                <a:solidFill>
                  <a:srgbClr val="000000"/>
                </a:solidFill>
                <a:latin typeface="Squad Bold Bold"/>
              </a:rPr>
              <a:t>2.bölgede </a:t>
            </a:r>
          </a:p>
          <a:p>
            <a:pPr algn="just">
              <a:lnSpc>
                <a:spcPts val="3359"/>
              </a:lnSpc>
            </a:pPr>
            <a:r>
              <a:rPr lang="en-US" sz="2400">
                <a:solidFill>
                  <a:srgbClr val="000000"/>
                </a:solidFill>
                <a:latin typeface="Squad Bold"/>
              </a:rPr>
              <a:t>Madde </a:t>
            </a:r>
            <a:r>
              <a:rPr lang="en-US" sz="2400">
                <a:solidFill>
                  <a:srgbClr val="000000"/>
                </a:solidFill>
                <a:latin typeface="Squad Bold Bold"/>
              </a:rPr>
              <a:t>gaz-sıvı</a:t>
            </a:r>
            <a:r>
              <a:rPr lang="en-US" sz="2400">
                <a:solidFill>
                  <a:srgbClr val="000000"/>
                </a:solidFill>
                <a:latin typeface="Squad Bold"/>
              </a:rPr>
              <a:t> haldedir</a:t>
            </a:r>
          </a:p>
          <a:p>
            <a:pPr algn="just">
              <a:lnSpc>
                <a:spcPts val="3359"/>
              </a:lnSpc>
            </a:pPr>
            <a:r>
              <a:rPr lang="en-US" sz="2400">
                <a:solidFill>
                  <a:srgbClr val="000000"/>
                </a:solidFill>
                <a:latin typeface="Squad Bold"/>
              </a:rPr>
              <a:t>Maddenin </a:t>
            </a:r>
            <a:r>
              <a:rPr lang="en-US" sz="2400">
                <a:solidFill>
                  <a:srgbClr val="000000"/>
                </a:solidFill>
                <a:latin typeface="Squad Bold Bold"/>
              </a:rPr>
              <a:t>sıcaklığı sabittir</a:t>
            </a:r>
          </a:p>
          <a:p>
            <a:pPr algn="just">
              <a:lnSpc>
                <a:spcPts val="3359"/>
              </a:lnSpc>
            </a:pPr>
            <a:r>
              <a:rPr lang="en-US" sz="2400">
                <a:solidFill>
                  <a:srgbClr val="000000"/>
                </a:solidFill>
                <a:latin typeface="Squad Bold"/>
              </a:rPr>
              <a:t>Maddenin çevresine verdiği  hal değişiminin gerçekleşmesini sağlar.</a:t>
            </a:r>
          </a:p>
          <a:p>
            <a:pPr algn="just">
              <a:lnSpc>
                <a:spcPts val="3359"/>
              </a:lnSpc>
            </a:pPr>
            <a:r>
              <a:rPr lang="en-US" sz="2400">
                <a:solidFill>
                  <a:srgbClr val="000000"/>
                </a:solidFill>
                <a:latin typeface="Squad Bold Bold"/>
              </a:rPr>
              <a:t>3. bölgede</a:t>
            </a:r>
          </a:p>
          <a:p>
            <a:pPr algn="just">
              <a:lnSpc>
                <a:spcPts val="3359"/>
              </a:lnSpc>
            </a:pPr>
            <a:r>
              <a:rPr lang="en-US" sz="2400">
                <a:solidFill>
                  <a:srgbClr val="000000"/>
                </a:solidFill>
                <a:latin typeface="Squad Bold"/>
              </a:rPr>
              <a:t>Madde </a:t>
            </a:r>
            <a:r>
              <a:rPr lang="en-US" sz="2400">
                <a:solidFill>
                  <a:srgbClr val="000000"/>
                </a:solidFill>
                <a:latin typeface="Squad Bold Bold"/>
              </a:rPr>
              <a:t>sıvı</a:t>
            </a:r>
            <a:r>
              <a:rPr lang="en-US" sz="2400">
                <a:solidFill>
                  <a:srgbClr val="000000"/>
                </a:solidFill>
                <a:latin typeface="Squad Bold"/>
              </a:rPr>
              <a:t> haldedir . Maddenin </a:t>
            </a:r>
            <a:r>
              <a:rPr lang="en-US" sz="2400">
                <a:solidFill>
                  <a:srgbClr val="000000"/>
                </a:solidFill>
                <a:latin typeface="Squad Bold Bold"/>
              </a:rPr>
              <a:t>sıcaklığı azalmaktadır</a:t>
            </a:r>
          </a:p>
          <a:p>
            <a:pPr algn="just">
              <a:lnSpc>
                <a:spcPts val="3359"/>
              </a:lnSpc>
            </a:pPr>
            <a:r>
              <a:rPr lang="en-US" sz="2400">
                <a:solidFill>
                  <a:srgbClr val="000000"/>
                </a:solidFill>
                <a:latin typeface="Squad Bold Bold"/>
              </a:rPr>
              <a:t>4.bölgede</a:t>
            </a:r>
          </a:p>
          <a:p>
            <a:pPr algn="just">
              <a:lnSpc>
                <a:spcPts val="3359"/>
              </a:lnSpc>
            </a:pPr>
            <a:r>
              <a:rPr lang="en-US" sz="2400">
                <a:solidFill>
                  <a:srgbClr val="000000"/>
                </a:solidFill>
                <a:latin typeface="Squad Bold"/>
              </a:rPr>
              <a:t>Madde </a:t>
            </a:r>
            <a:r>
              <a:rPr lang="en-US" sz="2400">
                <a:solidFill>
                  <a:srgbClr val="000000"/>
                </a:solidFill>
                <a:latin typeface="Squad Bold Bold"/>
              </a:rPr>
              <a:t>sıvı -  katı </a:t>
            </a:r>
            <a:r>
              <a:rPr lang="en-US" sz="2400">
                <a:solidFill>
                  <a:srgbClr val="000000"/>
                </a:solidFill>
                <a:latin typeface="Squad Bold"/>
              </a:rPr>
              <a:t>haldedir</a:t>
            </a:r>
          </a:p>
          <a:p>
            <a:pPr algn="just">
              <a:lnSpc>
                <a:spcPts val="3359"/>
              </a:lnSpc>
            </a:pPr>
            <a:r>
              <a:rPr lang="en-US" sz="2400">
                <a:solidFill>
                  <a:srgbClr val="000000"/>
                </a:solidFill>
                <a:latin typeface="Squad Bold"/>
              </a:rPr>
              <a:t>Maddenin </a:t>
            </a:r>
            <a:r>
              <a:rPr lang="en-US" sz="2400">
                <a:solidFill>
                  <a:srgbClr val="000000"/>
                </a:solidFill>
                <a:latin typeface="Squad Bold Bold"/>
              </a:rPr>
              <a:t>sıcaklığı sabittir</a:t>
            </a:r>
          </a:p>
          <a:p>
            <a:pPr algn="just">
              <a:lnSpc>
                <a:spcPts val="3359"/>
              </a:lnSpc>
            </a:pPr>
            <a:r>
              <a:rPr lang="en-US" sz="2400">
                <a:solidFill>
                  <a:srgbClr val="000000"/>
                </a:solidFill>
                <a:latin typeface="Squad Bold"/>
              </a:rPr>
              <a:t>Maddenin çevresine verdiği  hal değişiminin gerçekleşmesini sağlar.</a:t>
            </a:r>
          </a:p>
          <a:p>
            <a:pPr algn="just">
              <a:lnSpc>
                <a:spcPts val="3359"/>
              </a:lnSpc>
            </a:pPr>
            <a:r>
              <a:rPr lang="en-US" sz="2400">
                <a:solidFill>
                  <a:srgbClr val="000000"/>
                </a:solidFill>
                <a:latin typeface="Squad Bold Bold"/>
              </a:rPr>
              <a:t>5. bölgede</a:t>
            </a:r>
          </a:p>
          <a:p>
            <a:pPr algn="just">
              <a:lnSpc>
                <a:spcPts val="3359"/>
              </a:lnSpc>
            </a:pPr>
            <a:r>
              <a:rPr lang="en-US" sz="2400">
                <a:solidFill>
                  <a:srgbClr val="000000"/>
                </a:solidFill>
                <a:latin typeface="Squad Bold"/>
              </a:rPr>
              <a:t>Madde </a:t>
            </a:r>
            <a:r>
              <a:rPr lang="en-US" sz="2400">
                <a:solidFill>
                  <a:srgbClr val="000000"/>
                </a:solidFill>
                <a:latin typeface="Squad Bold Bold"/>
              </a:rPr>
              <a:t>katı </a:t>
            </a:r>
            <a:r>
              <a:rPr lang="en-US" sz="2400">
                <a:solidFill>
                  <a:srgbClr val="000000"/>
                </a:solidFill>
                <a:latin typeface="Squad Bold"/>
              </a:rPr>
              <a:t>haldedir . Maddenin </a:t>
            </a:r>
            <a:r>
              <a:rPr lang="en-US" sz="2400">
                <a:solidFill>
                  <a:srgbClr val="000000"/>
                </a:solidFill>
                <a:latin typeface="Squad Bold Bold"/>
              </a:rPr>
              <a:t>sıcaklığı azalmaktadır</a:t>
            </a:r>
          </a:p>
          <a:p>
            <a:pPr algn="just">
              <a:lnSpc>
                <a:spcPts val="2940"/>
              </a:lnSpc>
            </a:pPr>
          </a:p>
          <a:p>
            <a:pPr algn="just">
              <a:lnSpc>
                <a:spcPts val="2940"/>
              </a:lnSpc>
            </a:pPr>
          </a:p>
          <a:p>
            <a:pPr algn="just">
              <a:lnSpc>
                <a:spcPts val="2940"/>
              </a:lnSpc>
            </a:pPr>
          </a:p>
          <a:p>
            <a:pPr algn="just">
              <a:lnSpc>
                <a:spcPts val="2940"/>
              </a:lnSpc>
            </a:pPr>
          </a:p>
        </p:txBody>
      </p:sp>
      <p:pic>
        <p:nvPicPr>
          <p:cNvPr name="Picture 17" id="17"/>
          <p:cNvPicPr>
            <a:picLocks noChangeAspect="true"/>
          </p:cNvPicPr>
          <p:nvPr/>
        </p:nvPicPr>
        <p:blipFill>
          <a:blip r:embed="rId6"/>
          <a:srcRect l="0" t="0" r="0" b="0"/>
          <a:stretch>
            <a:fillRect/>
          </a:stretch>
        </p:blipFill>
        <p:spPr>
          <a:xfrm flipH="false" flipV="false" rot="0">
            <a:off x="9269652" y="7574957"/>
            <a:ext cx="2036732" cy="2036732"/>
          </a:xfrm>
          <a:prstGeom prst="rect">
            <a:avLst/>
          </a:prstGeom>
        </p:spPr>
      </p:pic>
      <p:pic>
        <p:nvPicPr>
          <p:cNvPr name="Picture 18" id="18"/>
          <p:cNvPicPr>
            <a:picLocks noChangeAspect="true"/>
          </p:cNvPicPr>
          <p:nvPr/>
        </p:nvPicPr>
        <p:blipFill>
          <a:blip r:embed="rId7"/>
          <a:srcRect l="0" t="0" r="0" b="0"/>
          <a:stretch>
            <a:fillRect/>
          </a:stretch>
        </p:blipFill>
        <p:spPr>
          <a:xfrm flipH="false" flipV="false" rot="0">
            <a:off x="12008339" y="4195687"/>
            <a:ext cx="5969688" cy="3379270"/>
          </a:xfrm>
          <a:prstGeom prst="rect">
            <a:avLst/>
          </a:prstGeom>
        </p:spPr>
      </p:pic>
      <p:sp>
        <p:nvSpPr>
          <p:cNvPr name="TextBox 19" id="19"/>
          <p:cNvSpPr txBox="true"/>
          <p:nvPr/>
        </p:nvSpPr>
        <p:spPr>
          <a:xfrm rot="0">
            <a:off x="11038924" y="8024455"/>
            <a:ext cx="5803728" cy="1474124"/>
          </a:xfrm>
          <a:prstGeom prst="rect">
            <a:avLst/>
          </a:prstGeom>
        </p:spPr>
        <p:txBody>
          <a:bodyPr anchor="t" rtlCol="false" tIns="0" lIns="0" bIns="0" rIns="0">
            <a:spAutoFit/>
          </a:bodyPr>
          <a:lstStyle/>
          <a:p>
            <a:pPr algn="ctr">
              <a:lnSpc>
                <a:spcPts val="2940"/>
              </a:lnSpc>
            </a:pPr>
            <a:r>
              <a:rPr lang="en-US" sz="2100">
                <a:solidFill>
                  <a:srgbClr val="000000"/>
                </a:solidFill>
                <a:latin typeface="Spiro"/>
              </a:rPr>
              <a:t>Madde tüm bölümlerde çevresine ısı vermiştir </a:t>
            </a:r>
          </a:p>
          <a:p>
            <a:pPr algn="ctr">
              <a:lnSpc>
                <a:spcPts val="2940"/>
              </a:lnSpc>
            </a:pPr>
            <a:r>
              <a:rPr lang="en-US" sz="2100">
                <a:solidFill>
                  <a:srgbClr val="000000"/>
                </a:solidFill>
                <a:latin typeface="Spiro"/>
              </a:rPr>
              <a:t> Ancak 1-3 ve 5 bölümlerde sıcaklık azalmıştır</a:t>
            </a:r>
          </a:p>
          <a:p>
            <a:pPr algn="ctr">
              <a:lnSpc>
                <a:spcPts val="2940"/>
              </a:lnSpc>
            </a:pPr>
            <a:r>
              <a:rPr lang="en-US" sz="2100">
                <a:solidFill>
                  <a:srgbClr val="000000"/>
                </a:solidFill>
                <a:latin typeface="Spiro"/>
              </a:rPr>
              <a:t>2 ve 4. bölümlerde hal değişimi sağlanmıştır.             ( sıcaklık sabittir)</a:t>
            </a:r>
          </a:p>
        </p:txBody>
      </p:sp>
      <p:grpSp>
        <p:nvGrpSpPr>
          <p:cNvPr name="Group 20" id="20"/>
          <p:cNvGrpSpPr/>
          <p:nvPr/>
        </p:nvGrpSpPr>
        <p:grpSpPr>
          <a:xfrm rot="-2222028">
            <a:off x="6247558" y="3942400"/>
            <a:ext cx="5792885" cy="3318225"/>
            <a:chOff x="0" y="0"/>
            <a:chExt cx="7723847" cy="4424300"/>
          </a:xfrm>
        </p:grpSpPr>
        <p:pic>
          <p:nvPicPr>
            <p:cNvPr name="Picture 21" id="21"/>
            <p:cNvPicPr>
              <a:picLocks noChangeAspect="true"/>
            </p:cNvPicPr>
            <p:nvPr/>
          </p:nvPicPr>
          <p:blipFill>
            <a:blip r:embed="rId8">
              <a:alphaModFix amt="15000"/>
            </a:blip>
            <a:srcRect l="0" t="0" r="0" b="0"/>
            <a:stretch>
              <a:fillRect/>
            </a:stretch>
          </p:blipFill>
          <p:spPr>
            <a:xfrm flipH="false" flipV="false" rot="0">
              <a:off x="1655304" y="0"/>
              <a:ext cx="4413239" cy="4424300"/>
            </a:xfrm>
            <a:prstGeom prst="rect">
              <a:avLst/>
            </a:prstGeom>
          </p:spPr>
        </p:pic>
        <p:grpSp>
          <p:nvGrpSpPr>
            <p:cNvPr name="Group 22" id="22"/>
            <p:cNvGrpSpPr/>
            <p:nvPr/>
          </p:nvGrpSpPr>
          <p:grpSpPr>
            <a:xfrm rot="0">
              <a:off x="0" y="1981833"/>
              <a:ext cx="7723847" cy="615038"/>
              <a:chOff x="0" y="0"/>
              <a:chExt cx="1913890" cy="152400"/>
            </a:xfrm>
          </p:grpSpPr>
          <p:sp>
            <p:nvSpPr>
              <p:cNvPr name="Freeform 23" id="23"/>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4" id="24"/>
            <p:cNvPicPr>
              <a:picLocks noChangeAspect="true"/>
            </p:cNvPicPr>
            <p:nvPr/>
          </p:nvPicPr>
          <p:blipFill>
            <a:blip r:embed="rId9">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3564" y="1244486"/>
              <a:ext cx="7268836" cy="1935328"/>
            </a:xfrm>
            <a:prstGeom prst="rect">
              <a:avLst/>
            </a:prstGeom>
          </p:spPr>
        </p:pic>
        <p:pic>
          <p:nvPicPr>
            <p:cNvPr name="Picture 25" id="25"/>
            <p:cNvPicPr>
              <a:picLocks noChangeAspect="true"/>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3277566" y="3179814"/>
              <a:ext cx="1040831" cy="1040831"/>
            </a:xfrm>
            <a:prstGeom prst="rect">
              <a:avLst/>
            </a:prstGeom>
          </p:spPr>
        </p:pic>
        <p:sp>
          <p:nvSpPr>
            <p:cNvPr name="TextBox 26" id="26"/>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CAF6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8793718">
            <a:off x="16644250" y="8530515"/>
            <a:ext cx="2188342" cy="1630836"/>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747362">
            <a:off x="494719" y="-334011"/>
            <a:ext cx="2188342" cy="1630836"/>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509637">
            <a:off x="-20483" y="8108782"/>
            <a:ext cx="1923721" cy="300581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955507" y="916025"/>
            <a:ext cx="1364441" cy="1364441"/>
          </a:xfrm>
          <a:prstGeom prst="rect">
            <a:avLst/>
          </a:prstGeom>
        </p:spPr>
      </p:pic>
      <p:grpSp>
        <p:nvGrpSpPr>
          <p:cNvPr name="Group 6" id="6"/>
          <p:cNvGrpSpPr/>
          <p:nvPr/>
        </p:nvGrpSpPr>
        <p:grpSpPr>
          <a:xfrm rot="0">
            <a:off x="1696652" y="916025"/>
            <a:ext cx="15146000" cy="8837940"/>
            <a:chOff x="0" y="0"/>
            <a:chExt cx="113352468" cy="66143027"/>
          </a:xfrm>
        </p:grpSpPr>
        <p:sp>
          <p:nvSpPr>
            <p:cNvPr name="Freeform 7" id="7"/>
            <p:cNvSpPr/>
            <p:nvPr/>
          </p:nvSpPr>
          <p:spPr>
            <a:xfrm>
              <a:off x="72390" y="72390"/>
              <a:ext cx="113207691" cy="65998244"/>
            </a:xfrm>
            <a:custGeom>
              <a:avLst/>
              <a:gdLst/>
              <a:ahLst/>
              <a:cxnLst/>
              <a:rect r="r" b="b" t="t" l="l"/>
              <a:pathLst>
                <a:path h="65998244" w="113207691">
                  <a:moveTo>
                    <a:pt x="0" y="0"/>
                  </a:moveTo>
                  <a:lnTo>
                    <a:pt x="113207691" y="0"/>
                  </a:lnTo>
                  <a:lnTo>
                    <a:pt x="113207691" y="65998244"/>
                  </a:lnTo>
                  <a:lnTo>
                    <a:pt x="0" y="65998244"/>
                  </a:lnTo>
                  <a:lnTo>
                    <a:pt x="0" y="0"/>
                  </a:lnTo>
                  <a:close/>
                </a:path>
              </a:pathLst>
            </a:custGeom>
            <a:solidFill>
              <a:srgbClr val="FFDE59"/>
            </a:solidFill>
          </p:spPr>
        </p:sp>
        <p:sp>
          <p:nvSpPr>
            <p:cNvPr name="Freeform 8" id="8"/>
            <p:cNvSpPr/>
            <p:nvPr/>
          </p:nvSpPr>
          <p:spPr>
            <a:xfrm>
              <a:off x="0" y="0"/>
              <a:ext cx="113352473" cy="66143026"/>
            </a:xfrm>
            <a:custGeom>
              <a:avLst/>
              <a:gdLst/>
              <a:ahLst/>
              <a:cxnLst/>
              <a:rect r="r" b="b" t="t" l="l"/>
              <a:pathLst>
                <a:path h="66143026" w="113352473">
                  <a:moveTo>
                    <a:pt x="113207688" y="65998248"/>
                  </a:moveTo>
                  <a:lnTo>
                    <a:pt x="113352473" y="65998248"/>
                  </a:lnTo>
                  <a:lnTo>
                    <a:pt x="113352473" y="66143026"/>
                  </a:lnTo>
                  <a:lnTo>
                    <a:pt x="113207688" y="66143026"/>
                  </a:lnTo>
                  <a:lnTo>
                    <a:pt x="113207688" y="65998248"/>
                  </a:lnTo>
                  <a:close/>
                  <a:moveTo>
                    <a:pt x="0" y="144780"/>
                  </a:moveTo>
                  <a:lnTo>
                    <a:pt x="144780" y="144780"/>
                  </a:lnTo>
                  <a:lnTo>
                    <a:pt x="144780" y="65998248"/>
                  </a:lnTo>
                  <a:lnTo>
                    <a:pt x="0" y="65998248"/>
                  </a:lnTo>
                  <a:lnTo>
                    <a:pt x="0" y="144780"/>
                  </a:lnTo>
                  <a:close/>
                  <a:moveTo>
                    <a:pt x="0" y="65998248"/>
                  </a:moveTo>
                  <a:lnTo>
                    <a:pt x="144780" y="65998248"/>
                  </a:lnTo>
                  <a:lnTo>
                    <a:pt x="144780" y="66143026"/>
                  </a:lnTo>
                  <a:lnTo>
                    <a:pt x="0" y="66143026"/>
                  </a:lnTo>
                  <a:lnTo>
                    <a:pt x="0" y="65998248"/>
                  </a:lnTo>
                  <a:close/>
                  <a:moveTo>
                    <a:pt x="113207688" y="144780"/>
                  </a:moveTo>
                  <a:lnTo>
                    <a:pt x="113352473" y="144780"/>
                  </a:lnTo>
                  <a:lnTo>
                    <a:pt x="113352473" y="65998248"/>
                  </a:lnTo>
                  <a:lnTo>
                    <a:pt x="113207688" y="65998248"/>
                  </a:lnTo>
                  <a:lnTo>
                    <a:pt x="113207688" y="144780"/>
                  </a:lnTo>
                  <a:close/>
                  <a:moveTo>
                    <a:pt x="144780" y="65998248"/>
                  </a:moveTo>
                  <a:lnTo>
                    <a:pt x="113207688" y="65998248"/>
                  </a:lnTo>
                  <a:lnTo>
                    <a:pt x="113207688" y="66143026"/>
                  </a:lnTo>
                  <a:lnTo>
                    <a:pt x="144780" y="66143026"/>
                  </a:lnTo>
                  <a:lnTo>
                    <a:pt x="144780" y="65998248"/>
                  </a:lnTo>
                  <a:close/>
                  <a:moveTo>
                    <a:pt x="113207688" y="0"/>
                  </a:moveTo>
                  <a:lnTo>
                    <a:pt x="113352473" y="0"/>
                  </a:lnTo>
                  <a:lnTo>
                    <a:pt x="113352473" y="144780"/>
                  </a:lnTo>
                  <a:lnTo>
                    <a:pt x="113207688" y="144780"/>
                  </a:lnTo>
                  <a:lnTo>
                    <a:pt x="113207688" y="0"/>
                  </a:lnTo>
                  <a:close/>
                  <a:moveTo>
                    <a:pt x="0" y="0"/>
                  </a:moveTo>
                  <a:lnTo>
                    <a:pt x="144780" y="0"/>
                  </a:lnTo>
                  <a:lnTo>
                    <a:pt x="144780" y="144780"/>
                  </a:lnTo>
                  <a:lnTo>
                    <a:pt x="0" y="144780"/>
                  </a:lnTo>
                  <a:lnTo>
                    <a:pt x="0" y="0"/>
                  </a:lnTo>
                  <a:close/>
                  <a:moveTo>
                    <a:pt x="144780" y="0"/>
                  </a:moveTo>
                  <a:lnTo>
                    <a:pt x="113207688" y="0"/>
                  </a:lnTo>
                  <a:lnTo>
                    <a:pt x="113207688" y="144780"/>
                  </a:lnTo>
                  <a:lnTo>
                    <a:pt x="144780" y="144780"/>
                  </a:lnTo>
                  <a:lnTo>
                    <a:pt x="144780" y="0"/>
                  </a:lnTo>
                  <a:close/>
                </a:path>
              </a:pathLst>
            </a:custGeom>
            <a:solidFill>
              <a:srgbClr val="000000"/>
            </a:solidFill>
          </p:spPr>
        </p:sp>
      </p:grpSp>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76060" y="2214290"/>
            <a:ext cx="1364441" cy="1364441"/>
          </a:xfrm>
          <a:prstGeom prst="rect">
            <a:avLst/>
          </a:prstGeom>
        </p:spPr>
      </p:pic>
      <p:pic>
        <p:nvPicPr>
          <p:cNvPr name="Picture 10" id="10"/>
          <p:cNvPicPr>
            <a:picLocks noChangeAspect="true"/>
          </p:cNvPicPr>
          <p:nvPr/>
        </p:nvPicPr>
        <p:blipFill>
          <a:blip r:embed="rId5"/>
          <a:srcRect l="0" t="0" r="0" b="0"/>
          <a:stretch>
            <a:fillRect/>
          </a:stretch>
        </p:blipFill>
        <p:spPr>
          <a:xfrm flipH="false" flipV="false" rot="0">
            <a:off x="3060537" y="2214290"/>
            <a:ext cx="6597496" cy="4928869"/>
          </a:xfrm>
          <a:prstGeom prst="rect">
            <a:avLst/>
          </a:prstGeom>
        </p:spPr>
      </p:pic>
      <p:sp>
        <p:nvSpPr>
          <p:cNvPr name="TextBox 11" id="11"/>
          <p:cNvSpPr txBox="true"/>
          <p:nvPr/>
        </p:nvSpPr>
        <p:spPr>
          <a:xfrm rot="0">
            <a:off x="2640501" y="1455370"/>
            <a:ext cx="10078389" cy="644467"/>
          </a:xfrm>
          <a:prstGeom prst="rect">
            <a:avLst/>
          </a:prstGeom>
        </p:spPr>
        <p:txBody>
          <a:bodyPr anchor="t" rtlCol="false" tIns="0" lIns="0" bIns="0" rIns="0">
            <a:spAutoFit/>
          </a:bodyPr>
          <a:lstStyle/>
          <a:p>
            <a:pPr algn="ctr">
              <a:lnSpc>
                <a:spcPts val="4759"/>
              </a:lnSpc>
            </a:pPr>
            <a:r>
              <a:rPr lang="en-US" sz="3400">
                <a:solidFill>
                  <a:srgbClr val="000000"/>
                </a:solidFill>
                <a:latin typeface="Squick Bold Bold"/>
              </a:rPr>
              <a:t>Aşağıda verilen bilgilere göre hal değişimi grafiğini çiziniz</a:t>
            </a:r>
          </a:p>
        </p:txBody>
      </p:sp>
      <p:grpSp>
        <p:nvGrpSpPr>
          <p:cNvPr name="Group 12" id="12"/>
          <p:cNvGrpSpPr/>
          <p:nvPr/>
        </p:nvGrpSpPr>
        <p:grpSpPr>
          <a:xfrm rot="0">
            <a:off x="9890873" y="3578731"/>
            <a:ext cx="6753899" cy="6032959"/>
            <a:chOff x="0" y="0"/>
            <a:chExt cx="36218323" cy="32352222"/>
          </a:xfrm>
        </p:grpSpPr>
        <p:sp>
          <p:nvSpPr>
            <p:cNvPr name="Freeform 13" id="13"/>
            <p:cNvSpPr/>
            <p:nvPr/>
          </p:nvSpPr>
          <p:spPr>
            <a:xfrm>
              <a:off x="72390" y="72390"/>
              <a:ext cx="36073543" cy="32207441"/>
            </a:xfrm>
            <a:custGeom>
              <a:avLst/>
              <a:gdLst/>
              <a:ahLst/>
              <a:cxnLst/>
              <a:rect r="r" b="b" t="t" l="l"/>
              <a:pathLst>
                <a:path h="32207441" w="36073543">
                  <a:moveTo>
                    <a:pt x="0" y="0"/>
                  </a:moveTo>
                  <a:lnTo>
                    <a:pt x="36073543" y="0"/>
                  </a:lnTo>
                  <a:lnTo>
                    <a:pt x="36073543" y="32207441"/>
                  </a:lnTo>
                  <a:lnTo>
                    <a:pt x="0" y="32207441"/>
                  </a:lnTo>
                  <a:lnTo>
                    <a:pt x="0" y="0"/>
                  </a:lnTo>
                  <a:close/>
                </a:path>
              </a:pathLst>
            </a:custGeom>
            <a:solidFill>
              <a:srgbClr val="FFFFFF"/>
            </a:solidFill>
          </p:spPr>
        </p:sp>
        <p:sp>
          <p:nvSpPr>
            <p:cNvPr name="Freeform 14" id="14"/>
            <p:cNvSpPr/>
            <p:nvPr/>
          </p:nvSpPr>
          <p:spPr>
            <a:xfrm>
              <a:off x="0" y="0"/>
              <a:ext cx="36218323" cy="32352221"/>
            </a:xfrm>
            <a:custGeom>
              <a:avLst/>
              <a:gdLst/>
              <a:ahLst/>
              <a:cxnLst/>
              <a:rect r="r" b="b" t="t" l="l"/>
              <a:pathLst>
                <a:path h="32352221" w="36218323">
                  <a:moveTo>
                    <a:pt x="36073544" y="32207442"/>
                  </a:moveTo>
                  <a:lnTo>
                    <a:pt x="36218323" y="32207442"/>
                  </a:lnTo>
                  <a:lnTo>
                    <a:pt x="36218323" y="32352221"/>
                  </a:lnTo>
                  <a:lnTo>
                    <a:pt x="36073544" y="32352221"/>
                  </a:lnTo>
                  <a:lnTo>
                    <a:pt x="36073544" y="32207442"/>
                  </a:lnTo>
                  <a:close/>
                  <a:moveTo>
                    <a:pt x="0" y="144780"/>
                  </a:moveTo>
                  <a:lnTo>
                    <a:pt x="144780" y="144780"/>
                  </a:lnTo>
                  <a:lnTo>
                    <a:pt x="144780" y="32207442"/>
                  </a:lnTo>
                  <a:lnTo>
                    <a:pt x="0" y="32207442"/>
                  </a:lnTo>
                  <a:lnTo>
                    <a:pt x="0" y="144780"/>
                  </a:lnTo>
                  <a:close/>
                  <a:moveTo>
                    <a:pt x="0" y="32207442"/>
                  </a:moveTo>
                  <a:lnTo>
                    <a:pt x="144780" y="32207442"/>
                  </a:lnTo>
                  <a:lnTo>
                    <a:pt x="144780" y="32352221"/>
                  </a:lnTo>
                  <a:lnTo>
                    <a:pt x="0" y="32352221"/>
                  </a:lnTo>
                  <a:lnTo>
                    <a:pt x="0" y="32207442"/>
                  </a:lnTo>
                  <a:close/>
                  <a:moveTo>
                    <a:pt x="36073544" y="144780"/>
                  </a:moveTo>
                  <a:lnTo>
                    <a:pt x="36218323" y="144780"/>
                  </a:lnTo>
                  <a:lnTo>
                    <a:pt x="36218323" y="32207442"/>
                  </a:lnTo>
                  <a:lnTo>
                    <a:pt x="36073544" y="32207442"/>
                  </a:lnTo>
                  <a:lnTo>
                    <a:pt x="36073544" y="144780"/>
                  </a:lnTo>
                  <a:close/>
                  <a:moveTo>
                    <a:pt x="144780" y="32207442"/>
                  </a:moveTo>
                  <a:lnTo>
                    <a:pt x="36073544" y="32207442"/>
                  </a:lnTo>
                  <a:lnTo>
                    <a:pt x="36073544" y="32352221"/>
                  </a:lnTo>
                  <a:lnTo>
                    <a:pt x="144780" y="32352221"/>
                  </a:lnTo>
                  <a:lnTo>
                    <a:pt x="144780" y="32207442"/>
                  </a:lnTo>
                  <a:close/>
                  <a:moveTo>
                    <a:pt x="36073544" y="0"/>
                  </a:moveTo>
                  <a:lnTo>
                    <a:pt x="36218323" y="0"/>
                  </a:lnTo>
                  <a:lnTo>
                    <a:pt x="36218323" y="144780"/>
                  </a:lnTo>
                  <a:lnTo>
                    <a:pt x="36073544" y="144780"/>
                  </a:lnTo>
                  <a:lnTo>
                    <a:pt x="36073544" y="0"/>
                  </a:lnTo>
                  <a:close/>
                  <a:moveTo>
                    <a:pt x="0" y="0"/>
                  </a:moveTo>
                  <a:lnTo>
                    <a:pt x="144780" y="0"/>
                  </a:lnTo>
                  <a:lnTo>
                    <a:pt x="144780" y="144780"/>
                  </a:lnTo>
                  <a:lnTo>
                    <a:pt x="0" y="144780"/>
                  </a:lnTo>
                  <a:lnTo>
                    <a:pt x="0" y="0"/>
                  </a:lnTo>
                  <a:close/>
                  <a:moveTo>
                    <a:pt x="144780" y="0"/>
                  </a:moveTo>
                  <a:lnTo>
                    <a:pt x="36073544" y="0"/>
                  </a:lnTo>
                  <a:lnTo>
                    <a:pt x="36073544" y="144780"/>
                  </a:lnTo>
                  <a:lnTo>
                    <a:pt x="144780" y="144780"/>
                  </a:lnTo>
                  <a:lnTo>
                    <a:pt x="144780" y="0"/>
                  </a:lnTo>
                  <a:close/>
                </a:path>
              </a:pathLst>
            </a:custGeom>
            <a:solidFill>
              <a:srgbClr val="000000"/>
            </a:solidFill>
          </p:spPr>
        </p:sp>
      </p:grpSp>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5012322" y="1272960"/>
            <a:ext cx="3786516" cy="3641940"/>
          </a:xfrm>
          <a:prstGeom prst="rect">
            <a:avLst/>
          </a:prstGeom>
        </p:spPr>
      </p:pic>
      <p:grpSp>
        <p:nvGrpSpPr>
          <p:cNvPr name="Group 16" id="16"/>
          <p:cNvGrpSpPr/>
          <p:nvPr/>
        </p:nvGrpSpPr>
        <p:grpSpPr>
          <a:xfrm rot="-2222028">
            <a:off x="6247558" y="3942400"/>
            <a:ext cx="5792885" cy="3318225"/>
            <a:chOff x="0" y="0"/>
            <a:chExt cx="7723847" cy="4424300"/>
          </a:xfrm>
        </p:grpSpPr>
        <p:pic>
          <p:nvPicPr>
            <p:cNvPr name="Picture 17" id="17"/>
            <p:cNvPicPr>
              <a:picLocks noChangeAspect="true"/>
            </p:cNvPicPr>
            <p:nvPr/>
          </p:nvPicPr>
          <p:blipFill>
            <a:blip r:embed="rId7">
              <a:alphaModFix amt="15000"/>
            </a:blip>
            <a:srcRect l="0" t="0" r="0" b="0"/>
            <a:stretch>
              <a:fillRect/>
            </a:stretch>
          </p:blipFill>
          <p:spPr>
            <a:xfrm flipH="false" flipV="false" rot="0">
              <a:off x="1655304" y="0"/>
              <a:ext cx="4413239" cy="4424300"/>
            </a:xfrm>
            <a:prstGeom prst="rect">
              <a:avLst/>
            </a:prstGeom>
          </p:spPr>
        </p:pic>
        <p:grpSp>
          <p:nvGrpSpPr>
            <p:cNvPr name="Group 18" id="18"/>
            <p:cNvGrpSpPr/>
            <p:nvPr/>
          </p:nvGrpSpPr>
          <p:grpSpPr>
            <a:xfrm rot="0">
              <a:off x="0" y="1981833"/>
              <a:ext cx="7723847" cy="615038"/>
              <a:chOff x="0" y="0"/>
              <a:chExt cx="1913890" cy="152400"/>
            </a:xfrm>
          </p:grpSpPr>
          <p:sp>
            <p:nvSpPr>
              <p:cNvPr name="Freeform 19" id="19"/>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0" id="20"/>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3564" y="1244486"/>
              <a:ext cx="7268836" cy="1935328"/>
            </a:xfrm>
            <a:prstGeom prst="rect">
              <a:avLst/>
            </a:prstGeom>
          </p:spPr>
        </p:pic>
        <p:pic>
          <p:nvPicPr>
            <p:cNvPr name="Picture 21" id="21"/>
            <p:cNvPicPr>
              <a:picLocks noChangeAspect="true"/>
            </p:cNvPicPr>
            <p:nvPr/>
          </p:nvPicPr>
          <p:blipFill>
            <a:blip r:embed="rId9">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3277566" y="3179814"/>
              <a:ext cx="1040831" cy="1040831"/>
            </a:xfrm>
            <a:prstGeom prst="rect">
              <a:avLst/>
            </a:prstGeom>
          </p:spPr>
        </p:pic>
        <p:sp>
          <p:nvSpPr>
            <p:cNvPr name="TextBox 22" id="22"/>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8E50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8793718">
            <a:off x="16644250" y="8530515"/>
            <a:ext cx="2188342" cy="1630836"/>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747362">
            <a:off x="494719" y="-334011"/>
            <a:ext cx="2188342" cy="1630836"/>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509637">
            <a:off x="-20483" y="8108782"/>
            <a:ext cx="1923721" cy="300581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955507" y="916025"/>
            <a:ext cx="1364441" cy="1364441"/>
          </a:xfrm>
          <a:prstGeom prst="rect">
            <a:avLst/>
          </a:prstGeom>
        </p:spPr>
      </p:pic>
      <p:grpSp>
        <p:nvGrpSpPr>
          <p:cNvPr name="Group 6" id="6"/>
          <p:cNvGrpSpPr/>
          <p:nvPr/>
        </p:nvGrpSpPr>
        <p:grpSpPr>
          <a:xfrm rot="0">
            <a:off x="1696652" y="916025"/>
            <a:ext cx="15146000" cy="8837940"/>
            <a:chOff x="0" y="0"/>
            <a:chExt cx="113352468" cy="66143027"/>
          </a:xfrm>
        </p:grpSpPr>
        <p:sp>
          <p:nvSpPr>
            <p:cNvPr name="Freeform 7" id="7"/>
            <p:cNvSpPr/>
            <p:nvPr/>
          </p:nvSpPr>
          <p:spPr>
            <a:xfrm>
              <a:off x="72390" y="72390"/>
              <a:ext cx="113207691" cy="65998244"/>
            </a:xfrm>
            <a:custGeom>
              <a:avLst/>
              <a:gdLst/>
              <a:ahLst/>
              <a:cxnLst/>
              <a:rect r="r" b="b" t="t" l="l"/>
              <a:pathLst>
                <a:path h="65998244" w="113207691">
                  <a:moveTo>
                    <a:pt x="0" y="0"/>
                  </a:moveTo>
                  <a:lnTo>
                    <a:pt x="113207691" y="0"/>
                  </a:lnTo>
                  <a:lnTo>
                    <a:pt x="113207691" y="65998244"/>
                  </a:lnTo>
                  <a:lnTo>
                    <a:pt x="0" y="65998244"/>
                  </a:lnTo>
                  <a:lnTo>
                    <a:pt x="0" y="0"/>
                  </a:lnTo>
                  <a:close/>
                </a:path>
              </a:pathLst>
            </a:custGeom>
            <a:solidFill>
              <a:srgbClr val="CAF6FF"/>
            </a:solidFill>
          </p:spPr>
        </p:sp>
        <p:sp>
          <p:nvSpPr>
            <p:cNvPr name="Freeform 8" id="8"/>
            <p:cNvSpPr/>
            <p:nvPr/>
          </p:nvSpPr>
          <p:spPr>
            <a:xfrm>
              <a:off x="0" y="0"/>
              <a:ext cx="113352473" cy="66143026"/>
            </a:xfrm>
            <a:custGeom>
              <a:avLst/>
              <a:gdLst/>
              <a:ahLst/>
              <a:cxnLst/>
              <a:rect r="r" b="b" t="t" l="l"/>
              <a:pathLst>
                <a:path h="66143026" w="113352473">
                  <a:moveTo>
                    <a:pt x="113207688" y="65998248"/>
                  </a:moveTo>
                  <a:lnTo>
                    <a:pt x="113352473" y="65998248"/>
                  </a:lnTo>
                  <a:lnTo>
                    <a:pt x="113352473" y="66143026"/>
                  </a:lnTo>
                  <a:lnTo>
                    <a:pt x="113207688" y="66143026"/>
                  </a:lnTo>
                  <a:lnTo>
                    <a:pt x="113207688" y="65998248"/>
                  </a:lnTo>
                  <a:close/>
                  <a:moveTo>
                    <a:pt x="0" y="144780"/>
                  </a:moveTo>
                  <a:lnTo>
                    <a:pt x="144780" y="144780"/>
                  </a:lnTo>
                  <a:lnTo>
                    <a:pt x="144780" y="65998248"/>
                  </a:lnTo>
                  <a:lnTo>
                    <a:pt x="0" y="65998248"/>
                  </a:lnTo>
                  <a:lnTo>
                    <a:pt x="0" y="144780"/>
                  </a:lnTo>
                  <a:close/>
                  <a:moveTo>
                    <a:pt x="0" y="65998248"/>
                  </a:moveTo>
                  <a:lnTo>
                    <a:pt x="144780" y="65998248"/>
                  </a:lnTo>
                  <a:lnTo>
                    <a:pt x="144780" y="66143026"/>
                  </a:lnTo>
                  <a:lnTo>
                    <a:pt x="0" y="66143026"/>
                  </a:lnTo>
                  <a:lnTo>
                    <a:pt x="0" y="65998248"/>
                  </a:lnTo>
                  <a:close/>
                  <a:moveTo>
                    <a:pt x="113207688" y="144780"/>
                  </a:moveTo>
                  <a:lnTo>
                    <a:pt x="113352473" y="144780"/>
                  </a:lnTo>
                  <a:lnTo>
                    <a:pt x="113352473" y="65998248"/>
                  </a:lnTo>
                  <a:lnTo>
                    <a:pt x="113207688" y="65998248"/>
                  </a:lnTo>
                  <a:lnTo>
                    <a:pt x="113207688" y="144780"/>
                  </a:lnTo>
                  <a:close/>
                  <a:moveTo>
                    <a:pt x="144780" y="65998248"/>
                  </a:moveTo>
                  <a:lnTo>
                    <a:pt x="113207688" y="65998248"/>
                  </a:lnTo>
                  <a:lnTo>
                    <a:pt x="113207688" y="66143026"/>
                  </a:lnTo>
                  <a:lnTo>
                    <a:pt x="144780" y="66143026"/>
                  </a:lnTo>
                  <a:lnTo>
                    <a:pt x="144780" y="65998248"/>
                  </a:lnTo>
                  <a:close/>
                  <a:moveTo>
                    <a:pt x="113207688" y="0"/>
                  </a:moveTo>
                  <a:lnTo>
                    <a:pt x="113352473" y="0"/>
                  </a:lnTo>
                  <a:lnTo>
                    <a:pt x="113352473" y="144780"/>
                  </a:lnTo>
                  <a:lnTo>
                    <a:pt x="113207688" y="144780"/>
                  </a:lnTo>
                  <a:lnTo>
                    <a:pt x="113207688" y="0"/>
                  </a:lnTo>
                  <a:close/>
                  <a:moveTo>
                    <a:pt x="0" y="0"/>
                  </a:moveTo>
                  <a:lnTo>
                    <a:pt x="144780" y="0"/>
                  </a:lnTo>
                  <a:lnTo>
                    <a:pt x="144780" y="144780"/>
                  </a:lnTo>
                  <a:lnTo>
                    <a:pt x="0" y="144780"/>
                  </a:lnTo>
                  <a:lnTo>
                    <a:pt x="0" y="0"/>
                  </a:lnTo>
                  <a:close/>
                  <a:moveTo>
                    <a:pt x="144780" y="0"/>
                  </a:moveTo>
                  <a:lnTo>
                    <a:pt x="113207688" y="0"/>
                  </a:lnTo>
                  <a:lnTo>
                    <a:pt x="113207688" y="144780"/>
                  </a:lnTo>
                  <a:lnTo>
                    <a:pt x="144780" y="144780"/>
                  </a:lnTo>
                  <a:lnTo>
                    <a:pt x="144780" y="0"/>
                  </a:lnTo>
                  <a:close/>
                </a:path>
              </a:pathLst>
            </a:custGeom>
            <a:solidFill>
              <a:srgbClr val="000000"/>
            </a:solidFill>
          </p:spPr>
        </p:sp>
      </p:grpSp>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76060" y="2214290"/>
            <a:ext cx="1364441" cy="1364441"/>
          </a:xfrm>
          <a:prstGeom prst="rect">
            <a:avLst/>
          </a:prstGeom>
        </p:spPr>
      </p:pic>
      <p:grpSp>
        <p:nvGrpSpPr>
          <p:cNvPr name="Group 10" id="10"/>
          <p:cNvGrpSpPr/>
          <p:nvPr/>
        </p:nvGrpSpPr>
        <p:grpSpPr>
          <a:xfrm rot="0">
            <a:off x="9890873" y="3578731"/>
            <a:ext cx="6753899" cy="6032959"/>
            <a:chOff x="0" y="0"/>
            <a:chExt cx="36218323" cy="32352222"/>
          </a:xfrm>
        </p:grpSpPr>
        <p:sp>
          <p:nvSpPr>
            <p:cNvPr name="Freeform 11" id="11"/>
            <p:cNvSpPr/>
            <p:nvPr/>
          </p:nvSpPr>
          <p:spPr>
            <a:xfrm>
              <a:off x="72390" y="72390"/>
              <a:ext cx="36073543" cy="32207441"/>
            </a:xfrm>
            <a:custGeom>
              <a:avLst/>
              <a:gdLst/>
              <a:ahLst/>
              <a:cxnLst/>
              <a:rect r="r" b="b" t="t" l="l"/>
              <a:pathLst>
                <a:path h="32207441" w="36073543">
                  <a:moveTo>
                    <a:pt x="0" y="0"/>
                  </a:moveTo>
                  <a:lnTo>
                    <a:pt x="36073543" y="0"/>
                  </a:lnTo>
                  <a:lnTo>
                    <a:pt x="36073543" y="32207441"/>
                  </a:lnTo>
                  <a:lnTo>
                    <a:pt x="0" y="32207441"/>
                  </a:lnTo>
                  <a:lnTo>
                    <a:pt x="0" y="0"/>
                  </a:lnTo>
                  <a:close/>
                </a:path>
              </a:pathLst>
            </a:custGeom>
            <a:solidFill>
              <a:srgbClr val="FFFFFF"/>
            </a:solidFill>
          </p:spPr>
        </p:sp>
        <p:sp>
          <p:nvSpPr>
            <p:cNvPr name="Freeform 12" id="12"/>
            <p:cNvSpPr/>
            <p:nvPr/>
          </p:nvSpPr>
          <p:spPr>
            <a:xfrm>
              <a:off x="0" y="0"/>
              <a:ext cx="36218323" cy="32352221"/>
            </a:xfrm>
            <a:custGeom>
              <a:avLst/>
              <a:gdLst/>
              <a:ahLst/>
              <a:cxnLst/>
              <a:rect r="r" b="b" t="t" l="l"/>
              <a:pathLst>
                <a:path h="32352221" w="36218323">
                  <a:moveTo>
                    <a:pt x="36073544" y="32207442"/>
                  </a:moveTo>
                  <a:lnTo>
                    <a:pt x="36218323" y="32207442"/>
                  </a:lnTo>
                  <a:lnTo>
                    <a:pt x="36218323" y="32352221"/>
                  </a:lnTo>
                  <a:lnTo>
                    <a:pt x="36073544" y="32352221"/>
                  </a:lnTo>
                  <a:lnTo>
                    <a:pt x="36073544" y="32207442"/>
                  </a:lnTo>
                  <a:close/>
                  <a:moveTo>
                    <a:pt x="0" y="144780"/>
                  </a:moveTo>
                  <a:lnTo>
                    <a:pt x="144780" y="144780"/>
                  </a:lnTo>
                  <a:lnTo>
                    <a:pt x="144780" y="32207442"/>
                  </a:lnTo>
                  <a:lnTo>
                    <a:pt x="0" y="32207442"/>
                  </a:lnTo>
                  <a:lnTo>
                    <a:pt x="0" y="144780"/>
                  </a:lnTo>
                  <a:close/>
                  <a:moveTo>
                    <a:pt x="0" y="32207442"/>
                  </a:moveTo>
                  <a:lnTo>
                    <a:pt x="144780" y="32207442"/>
                  </a:lnTo>
                  <a:lnTo>
                    <a:pt x="144780" y="32352221"/>
                  </a:lnTo>
                  <a:lnTo>
                    <a:pt x="0" y="32352221"/>
                  </a:lnTo>
                  <a:lnTo>
                    <a:pt x="0" y="32207442"/>
                  </a:lnTo>
                  <a:close/>
                  <a:moveTo>
                    <a:pt x="36073544" y="144780"/>
                  </a:moveTo>
                  <a:lnTo>
                    <a:pt x="36218323" y="144780"/>
                  </a:lnTo>
                  <a:lnTo>
                    <a:pt x="36218323" y="32207442"/>
                  </a:lnTo>
                  <a:lnTo>
                    <a:pt x="36073544" y="32207442"/>
                  </a:lnTo>
                  <a:lnTo>
                    <a:pt x="36073544" y="144780"/>
                  </a:lnTo>
                  <a:close/>
                  <a:moveTo>
                    <a:pt x="144780" y="32207442"/>
                  </a:moveTo>
                  <a:lnTo>
                    <a:pt x="36073544" y="32207442"/>
                  </a:lnTo>
                  <a:lnTo>
                    <a:pt x="36073544" y="32352221"/>
                  </a:lnTo>
                  <a:lnTo>
                    <a:pt x="144780" y="32352221"/>
                  </a:lnTo>
                  <a:lnTo>
                    <a:pt x="144780" y="32207442"/>
                  </a:lnTo>
                  <a:close/>
                  <a:moveTo>
                    <a:pt x="36073544" y="0"/>
                  </a:moveTo>
                  <a:lnTo>
                    <a:pt x="36218323" y="0"/>
                  </a:lnTo>
                  <a:lnTo>
                    <a:pt x="36218323" y="144780"/>
                  </a:lnTo>
                  <a:lnTo>
                    <a:pt x="36073544" y="144780"/>
                  </a:lnTo>
                  <a:lnTo>
                    <a:pt x="36073544" y="0"/>
                  </a:lnTo>
                  <a:close/>
                  <a:moveTo>
                    <a:pt x="0" y="0"/>
                  </a:moveTo>
                  <a:lnTo>
                    <a:pt x="144780" y="0"/>
                  </a:lnTo>
                  <a:lnTo>
                    <a:pt x="144780" y="144780"/>
                  </a:lnTo>
                  <a:lnTo>
                    <a:pt x="0" y="144780"/>
                  </a:lnTo>
                  <a:lnTo>
                    <a:pt x="0" y="0"/>
                  </a:lnTo>
                  <a:close/>
                  <a:moveTo>
                    <a:pt x="144780" y="0"/>
                  </a:moveTo>
                  <a:lnTo>
                    <a:pt x="36073544" y="0"/>
                  </a:lnTo>
                  <a:lnTo>
                    <a:pt x="36073544" y="144780"/>
                  </a:lnTo>
                  <a:lnTo>
                    <a:pt x="144780" y="144780"/>
                  </a:lnTo>
                  <a:lnTo>
                    <a:pt x="144780" y="0"/>
                  </a:lnTo>
                  <a:close/>
                </a:path>
              </a:pathLst>
            </a:custGeom>
            <a:solidFill>
              <a:srgbClr val="000000"/>
            </a:solidFill>
          </p:spPr>
        </p:sp>
      </p:grpSp>
      <p:pic>
        <p:nvPicPr>
          <p:cNvPr name="Picture 13" id="1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012322" y="1272960"/>
            <a:ext cx="3786516" cy="3641940"/>
          </a:xfrm>
          <a:prstGeom prst="rect">
            <a:avLst/>
          </a:prstGeom>
        </p:spPr>
      </p:pic>
      <p:pic>
        <p:nvPicPr>
          <p:cNvPr name="Picture 14" id="14"/>
          <p:cNvPicPr>
            <a:picLocks noChangeAspect="true"/>
          </p:cNvPicPr>
          <p:nvPr/>
        </p:nvPicPr>
        <p:blipFill>
          <a:blip r:embed="rId6"/>
          <a:srcRect l="0" t="0" r="0" b="0"/>
          <a:stretch>
            <a:fillRect/>
          </a:stretch>
        </p:blipFill>
        <p:spPr>
          <a:xfrm flipH="false" flipV="false" rot="0">
            <a:off x="2877964" y="2679066"/>
            <a:ext cx="6546154" cy="4928869"/>
          </a:xfrm>
          <a:prstGeom prst="rect">
            <a:avLst/>
          </a:prstGeom>
        </p:spPr>
      </p:pic>
      <p:sp>
        <p:nvSpPr>
          <p:cNvPr name="TextBox 15" id="15"/>
          <p:cNvSpPr txBox="true"/>
          <p:nvPr/>
        </p:nvSpPr>
        <p:spPr>
          <a:xfrm rot="0">
            <a:off x="2640501" y="1455370"/>
            <a:ext cx="10078389" cy="644467"/>
          </a:xfrm>
          <a:prstGeom prst="rect">
            <a:avLst/>
          </a:prstGeom>
        </p:spPr>
        <p:txBody>
          <a:bodyPr anchor="t" rtlCol="false" tIns="0" lIns="0" bIns="0" rIns="0">
            <a:spAutoFit/>
          </a:bodyPr>
          <a:lstStyle/>
          <a:p>
            <a:pPr algn="ctr">
              <a:lnSpc>
                <a:spcPts val="4759"/>
              </a:lnSpc>
            </a:pPr>
            <a:r>
              <a:rPr lang="en-US" sz="3400">
                <a:solidFill>
                  <a:srgbClr val="000000"/>
                </a:solidFill>
                <a:latin typeface="Squick Bold Bold"/>
              </a:rPr>
              <a:t>Aşağıda verilen bilgilere göre hal değişimi grafiğini çiziniz</a:t>
            </a:r>
          </a:p>
        </p:txBody>
      </p:sp>
      <p:grpSp>
        <p:nvGrpSpPr>
          <p:cNvPr name="Group 16" id="16"/>
          <p:cNvGrpSpPr/>
          <p:nvPr/>
        </p:nvGrpSpPr>
        <p:grpSpPr>
          <a:xfrm rot="-2222028">
            <a:off x="6247558" y="3942400"/>
            <a:ext cx="5792885" cy="3318225"/>
            <a:chOff x="0" y="0"/>
            <a:chExt cx="7723847" cy="4424300"/>
          </a:xfrm>
        </p:grpSpPr>
        <p:pic>
          <p:nvPicPr>
            <p:cNvPr name="Picture 17" id="17"/>
            <p:cNvPicPr>
              <a:picLocks noChangeAspect="true"/>
            </p:cNvPicPr>
            <p:nvPr/>
          </p:nvPicPr>
          <p:blipFill>
            <a:blip r:embed="rId7">
              <a:alphaModFix amt="15000"/>
            </a:blip>
            <a:srcRect l="0" t="0" r="0" b="0"/>
            <a:stretch>
              <a:fillRect/>
            </a:stretch>
          </p:blipFill>
          <p:spPr>
            <a:xfrm flipH="false" flipV="false" rot="0">
              <a:off x="1655304" y="0"/>
              <a:ext cx="4413239" cy="4424300"/>
            </a:xfrm>
            <a:prstGeom prst="rect">
              <a:avLst/>
            </a:prstGeom>
          </p:spPr>
        </p:pic>
        <p:grpSp>
          <p:nvGrpSpPr>
            <p:cNvPr name="Group 18" id="18"/>
            <p:cNvGrpSpPr/>
            <p:nvPr/>
          </p:nvGrpSpPr>
          <p:grpSpPr>
            <a:xfrm rot="0">
              <a:off x="0" y="1981833"/>
              <a:ext cx="7723847" cy="615038"/>
              <a:chOff x="0" y="0"/>
              <a:chExt cx="1913890" cy="152400"/>
            </a:xfrm>
          </p:grpSpPr>
          <p:sp>
            <p:nvSpPr>
              <p:cNvPr name="Freeform 19" id="19"/>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0" id="20"/>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3564" y="1244486"/>
              <a:ext cx="7268836" cy="1935328"/>
            </a:xfrm>
            <a:prstGeom prst="rect">
              <a:avLst/>
            </a:prstGeom>
          </p:spPr>
        </p:pic>
        <p:pic>
          <p:nvPicPr>
            <p:cNvPr name="Picture 21" id="21"/>
            <p:cNvPicPr>
              <a:picLocks noChangeAspect="true"/>
            </p:cNvPicPr>
            <p:nvPr/>
          </p:nvPicPr>
          <p:blipFill>
            <a:blip r:embed="rId9">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3277566" y="3179814"/>
              <a:ext cx="1040831" cy="1040831"/>
            </a:xfrm>
            <a:prstGeom prst="rect">
              <a:avLst/>
            </a:prstGeom>
          </p:spPr>
        </p:pic>
        <p:sp>
          <p:nvSpPr>
            <p:cNvPr name="TextBox 22" id="22"/>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8E50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8793718">
            <a:off x="16644250" y="8530515"/>
            <a:ext cx="2188342" cy="1630836"/>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747362">
            <a:off x="494719" y="-334011"/>
            <a:ext cx="2188342" cy="1630836"/>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509637">
            <a:off x="-20483" y="8108782"/>
            <a:ext cx="1923721" cy="300581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955507" y="916025"/>
            <a:ext cx="1364441" cy="1364441"/>
          </a:xfrm>
          <a:prstGeom prst="rect">
            <a:avLst/>
          </a:prstGeom>
        </p:spPr>
      </p:pic>
      <p:grpSp>
        <p:nvGrpSpPr>
          <p:cNvPr name="Group 6" id="6"/>
          <p:cNvGrpSpPr/>
          <p:nvPr/>
        </p:nvGrpSpPr>
        <p:grpSpPr>
          <a:xfrm rot="0">
            <a:off x="1696652" y="481407"/>
            <a:ext cx="15146000" cy="9459991"/>
            <a:chOff x="0" y="0"/>
            <a:chExt cx="113352468" cy="70798447"/>
          </a:xfrm>
        </p:grpSpPr>
        <p:sp>
          <p:nvSpPr>
            <p:cNvPr name="Freeform 7" id="7"/>
            <p:cNvSpPr/>
            <p:nvPr/>
          </p:nvSpPr>
          <p:spPr>
            <a:xfrm>
              <a:off x="72390" y="72390"/>
              <a:ext cx="113207691" cy="70653668"/>
            </a:xfrm>
            <a:custGeom>
              <a:avLst/>
              <a:gdLst/>
              <a:ahLst/>
              <a:cxnLst/>
              <a:rect r="r" b="b" t="t" l="l"/>
              <a:pathLst>
                <a:path h="70653668" w="113207691">
                  <a:moveTo>
                    <a:pt x="0" y="0"/>
                  </a:moveTo>
                  <a:lnTo>
                    <a:pt x="113207691" y="0"/>
                  </a:lnTo>
                  <a:lnTo>
                    <a:pt x="113207691" y="70653668"/>
                  </a:lnTo>
                  <a:lnTo>
                    <a:pt x="0" y="70653668"/>
                  </a:lnTo>
                  <a:lnTo>
                    <a:pt x="0" y="0"/>
                  </a:lnTo>
                  <a:close/>
                </a:path>
              </a:pathLst>
            </a:custGeom>
            <a:solidFill>
              <a:srgbClr val="31AD54"/>
            </a:solidFill>
          </p:spPr>
        </p:sp>
        <p:sp>
          <p:nvSpPr>
            <p:cNvPr name="Freeform 8" id="8"/>
            <p:cNvSpPr/>
            <p:nvPr/>
          </p:nvSpPr>
          <p:spPr>
            <a:xfrm>
              <a:off x="0" y="0"/>
              <a:ext cx="113352473" cy="70798444"/>
            </a:xfrm>
            <a:custGeom>
              <a:avLst/>
              <a:gdLst/>
              <a:ahLst/>
              <a:cxnLst/>
              <a:rect r="r" b="b" t="t" l="l"/>
              <a:pathLst>
                <a:path h="70798444" w="113352473">
                  <a:moveTo>
                    <a:pt x="113207688" y="70653666"/>
                  </a:moveTo>
                  <a:lnTo>
                    <a:pt x="113352473" y="70653666"/>
                  </a:lnTo>
                  <a:lnTo>
                    <a:pt x="113352473" y="70798444"/>
                  </a:lnTo>
                  <a:lnTo>
                    <a:pt x="113207688" y="70798444"/>
                  </a:lnTo>
                  <a:lnTo>
                    <a:pt x="113207688" y="70653666"/>
                  </a:lnTo>
                  <a:close/>
                  <a:moveTo>
                    <a:pt x="0" y="144780"/>
                  </a:moveTo>
                  <a:lnTo>
                    <a:pt x="144780" y="144780"/>
                  </a:lnTo>
                  <a:lnTo>
                    <a:pt x="144780" y="70653666"/>
                  </a:lnTo>
                  <a:lnTo>
                    <a:pt x="0" y="70653666"/>
                  </a:lnTo>
                  <a:lnTo>
                    <a:pt x="0" y="144780"/>
                  </a:lnTo>
                  <a:close/>
                  <a:moveTo>
                    <a:pt x="0" y="70653666"/>
                  </a:moveTo>
                  <a:lnTo>
                    <a:pt x="144780" y="70653666"/>
                  </a:lnTo>
                  <a:lnTo>
                    <a:pt x="144780" y="70798444"/>
                  </a:lnTo>
                  <a:lnTo>
                    <a:pt x="0" y="70798444"/>
                  </a:lnTo>
                  <a:lnTo>
                    <a:pt x="0" y="70653666"/>
                  </a:lnTo>
                  <a:close/>
                  <a:moveTo>
                    <a:pt x="113207688" y="144780"/>
                  </a:moveTo>
                  <a:lnTo>
                    <a:pt x="113352473" y="144780"/>
                  </a:lnTo>
                  <a:lnTo>
                    <a:pt x="113352473" y="70653666"/>
                  </a:lnTo>
                  <a:lnTo>
                    <a:pt x="113207688" y="70653666"/>
                  </a:lnTo>
                  <a:lnTo>
                    <a:pt x="113207688" y="144780"/>
                  </a:lnTo>
                  <a:close/>
                  <a:moveTo>
                    <a:pt x="144780" y="70653666"/>
                  </a:moveTo>
                  <a:lnTo>
                    <a:pt x="113207688" y="70653666"/>
                  </a:lnTo>
                  <a:lnTo>
                    <a:pt x="113207688" y="70798444"/>
                  </a:lnTo>
                  <a:lnTo>
                    <a:pt x="144780" y="70798444"/>
                  </a:lnTo>
                  <a:lnTo>
                    <a:pt x="144780" y="70653666"/>
                  </a:lnTo>
                  <a:close/>
                  <a:moveTo>
                    <a:pt x="113207688" y="0"/>
                  </a:moveTo>
                  <a:lnTo>
                    <a:pt x="113352473" y="0"/>
                  </a:lnTo>
                  <a:lnTo>
                    <a:pt x="113352473" y="144780"/>
                  </a:lnTo>
                  <a:lnTo>
                    <a:pt x="113207688" y="144780"/>
                  </a:lnTo>
                  <a:lnTo>
                    <a:pt x="113207688" y="0"/>
                  </a:lnTo>
                  <a:close/>
                  <a:moveTo>
                    <a:pt x="0" y="0"/>
                  </a:moveTo>
                  <a:lnTo>
                    <a:pt x="144780" y="0"/>
                  </a:lnTo>
                  <a:lnTo>
                    <a:pt x="144780" y="144780"/>
                  </a:lnTo>
                  <a:lnTo>
                    <a:pt x="0" y="144780"/>
                  </a:lnTo>
                  <a:lnTo>
                    <a:pt x="0" y="0"/>
                  </a:lnTo>
                  <a:close/>
                  <a:moveTo>
                    <a:pt x="144780" y="0"/>
                  </a:moveTo>
                  <a:lnTo>
                    <a:pt x="113207688" y="0"/>
                  </a:lnTo>
                  <a:lnTo>
                    <a:pt x="113207688" y="144780"/>
                  </a:lnTo>
                  <a:lnTo>
                    <a:pt x="144780" y="144780"/>
                  </a:lnTo>
                  <a:lnTo>
                    <a:pt x="144780" y="0"/>
                  </a:lnTo>
                  <a:close/>
                </a:path>
              </a:pathLst>
            </a:custGeom>
            <a:solidFill>
              <a:srgbClr val="000000"/>
            </a:solidFill>
          </p:spPr>
        </p:sp>
      </p:grpSp>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76060" y="2214290"/>
            <a:ext cx="1364441" cy="1364441"/>
          </a:xfrm>
          <a:prstGeom prst="rect">
            <a:avLst/>
          </a:prstGeom>
        </p:spPr>
      </p:pic>
      <p:pic>
        <p:nvPicPr>
          <p:cNvPr name="Picture 10" id="10"/>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012322" y="1272960"/>
            <a:ext cx="3786516" cy="3641940"/>
          </a:xfrm>
          <a:prstGeom prst="rect">
            <a:avLst/>
          </a:prstGeom>
        </p:spPr>
      </p:pic>
      <p:pic>
        <p:nvPicPr>
          <p:cNvPr name="Picture 11" id="11"/>
          <p:cNvPicPr>
            <a:picLocks noChangeAspect="true"/>
          </p:cNvPicPr>
          <p:nvPr/>
        </p:nvPicPr>
        <p:blipFill>
          <a:blip r:embed="rId6"/>
          <a:srcRect l="0" t="0" r="0" b="0"/>
          <a:stretch>
            <a:fillRect/>
          </a:stretch>
        </p:blipFill>
        <p:spPr>
          <a:xfrm flipH="false" flipV="false" rot="0">
            <a:off x="3753145" y="778365"/>
            <a:ext cx="10494855" cy="8975599"/>
          </a:xfrm>
          <a:prstGeom prst="rect">
            <a:avLst/>
          </a:prstGeom>
        </p:spPr>
      </p:pic>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8E50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8793718">
            <a:off x="16644250" y="8530515"/>
            <a:ext cx="2188342" cy="1630836"/>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747362">
            <a:off x="494719" y="-334011"/>
            <a:ext cx="2188342" cy="1630836"/>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509637">
            <a:off x="-20483" y="8108782"/>
            <a:ext cx="1923721" cy="300581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955507" y="916025"/>
            <a:ext cx="1364441" cy="1364441"/>
          </a:xfrm>
          <a:prstGeom prst="rect">
            <a:avLst/>
          </a:prstGeom>
        </p:spPr>
      </p:pic>
      <p:grpSp>
        <p:nvGrpSpPr>
          <p:cNvPr name="Group 6" id="6"/>
          <p:cNvGrpSpPr/>
          <p:nvPr/>
        </p:nvGrpSpPr>
        <p:grpSpPr>
          <a:xfrm rot="0">
            <a:off x="1696652" y="481407"/>
            <a:ext cx="15146000" cy="9459991"/>
            <a:chOff x="0" y="0"/>
            <a:chExt cx="113352468" cy="70798447"/>
          </a:xfrm>
        </p:grpSpPr>
        <p:sp>
          <p:nvSpPr>
            <p:cNvPr name="Freeform 7" id="7"/>
            <p:cNvSpPr/>
            <p:nvPr/>
          </p:nvSpPr>
          <p:spPr>
            <a:xfrm>
              <a:off x="72390" y="72390"/>
              <a:ext cx="113207691" cy="70653668"/>
            </a:xfrm>
            <a:custGeom>
              <a:avLst/>
              <a:gdLst/>
              <a:ahLst/>
              <a:cxnLst/>
              <a:rect r="r" b="b" t="t" l="l"/>
              <a:pathLst>
                <a:path h="70653668" w="113207691">
                  <a:moveTo>
                    <a:pt x="0" y="0"/>
                  </a:moveTo>
                  <a:lnTo>
                    <a:pt x="113207691" y="0"/>
                  </a:lnTo>
                  <a:lnTo>
                    <a:pt x="113207691" y="70653668"/>
                  </a:lnTo>
                  <a:lnTo>
                    <a:pt x="0" y="70653668"/>
                  </a:lnTo>
                  <a:lnTo>
                    <a:pt x="0" y="0"/>
                  </a:lnTo>
                  <a:close/>
                </a:path>
              </a:pathLst>
            </a:custGeom>
            <a:solidFill>
              <a:srgbClr val="31AD54"/>
            </a:solidFill>
          </p:spPr>
        </p:sp>
        <p:sp>
          <p:nvSpPr>
            <p:cNvPr name="Freeform 8" id="8"/>
            <p:cNvSpPr/>
            <p:nvPr/>
          </p:nvSpPr>
          <p:spPr>
            <a:xfrm>
              <a:off x="0" y="0"/>
              <a:ext cx="113352473" cy="70798444"/>
            </a:xfrm>
            <a:custGeom>
              <a:avLst/>
              <a:gdLst/>
              <a:ahLst/>
              <a:cxnLst/>
              <a:rect r="r" b="b" t="t" l="l"/>
              <a:pathLst>
                <a:path h="70798444" w="113352473">
                  <a:moveTo>
                    <a:pt x="113207688" y="70653666"/>
                  </a:moveTo>
                  <a:lnTo>
                    <a:pt x="113352473" y="70653666"/>
                  </a:lnTo>
                  <a:lnTo>
                    <a:pt x="113352473" y="70798444"/>
                  </a:lnTo>
                  <a:lnTo>
                    <a:pt x="113207688" y="70798444"/>
                  </a:lnTo>
                  <a:lnTo>
                    <a:pt x="113207688" y="70653666"/>
                  </a:lnTo>
                  <a:close/>
                  <a:moveTo>
                    <a:pt x="0" y="144780"/>
                  </a:moveTo>
                  <a:lnTo>
                    <a:pt x="144780" y="144780"/>
                  </a:lnTo>
                  <a:lnTo>
                    <a:pt x="144780" y="70653666"/>
                  </a:lnTo>
                  <a:lnTo>
                    <a:pt x="0" y="70653666"/>
                  </a:lnTo>
                  <a:lnTo>
                    <a:pt x="0" y="144780"/>
                  </a:lnTo>
                  <a:close/>
                  <a:moveTo>
                    <a:pt x="0" y="70653666"/>
                  </a:moveTo>
                  <a:lnTo>
                    <a:pt x="144780" y="70653666"/>
                  </a:lnTo>
                  <a:lnTo>
                    <a:pt x="144780" y="70798444"/>
                  </a:lnTo>
                  <a:lnTo>
                    <a:pt x="0" y="70798444"/>
                  </a:lnTo>
                  <a:lnTo>
                    <a:pt x="0" y="70653666"/>
                  </a:lnTo>
                  <a:close/>
                  <a:moveTo>
                    <a:pt x="113207688" y="144780"/>
                  </a:moveTo>
                  <a:lnTo>
                    <a:pt x="113352473" y="144780"/>
                  </a:lnTo>
                  <a:lnTo>
                    <a:pt x="113352473" y="70653666"/>
                  </a:lnTo>
                  <a:lnTo>
                    <a:pt x="113207688" y="70653666"/>
                  </a:lnTo>
                  <a:lnTo>
                    <a:pt x="113207688" y="144780"/>
                  </a:lnTo>
                  <a:close/>
                  <a:moveTo>
                    <a:pt x="144780" y="70653666"/>
                  </a:moveTo>
                  <a:lnTo>
                    <a:pt x="113207688" y="70653666"/>
                  </a:lnTo>
                  <a:lnTo>
                    <a:pt x="113207688" y="70798444"/>
                  </a:lnTo>
                  <a:lnTo>
                    <a:pt x="144780" y="70798444"/>
                  </a:lnTo>
                  <a:lnTo>
                    <a:pt x="144780" y="70653666"/>
                  </a:lnTo>
                  <a:close/>
                  <a:moveTo>
                    <a:pt x="113207688" y="0"/>
                  </a:moveTo>
                  <a:lnTo>
                    <a:pt x="113352473" y="0"/>
                  </a:lnTo>
                  <a:lnTo>
                    <a:pt x="113352473" y="144780"/>
                  </a:lnTo>
                  <a:lnTo>
                    <a:pt x="113207688" y="144780"/>
                  </a:lnTo>
                  <a:lnTo>
                    <a:pt x="113207688" y="0"/>
                  </a:lnTo>
                  <a:close/>
                  <a:moveTo>
                    <a:pt x="0" y="0"/>
                  </a:moveTo>
                  <a:lnTo>
                    <a:pt x="144780" y="0"/>
                  </a:lnTo>
                  <a:lnTo>
                    <a:pt x="144780" y="144780"/>
                  </a:lnTo>
                  <a:lnTo>
                    <a:pt x="0" y="144780"/>
                  </a:lnTo>
                  <a:lnTo>
                    <a:pt x="0" y="0"/>
                  </a:lnTo>
                  <a:close/>
                  <a:moveTo>
                    <a:pt x="144780" y="0"/>
                  </a:moveTo>
                  <a:lnTo>
                    <a:pt x="113207688" y="0"/>
                  </a:lnTo>
                  <a:lnTo>
                    <a:pt x="113207688" y="144780"/>
                  </a:lnTo>
                  <a:lnTo>
                    <a:pt x="144780" y="144780"/>
                  </a:lnTo>
                  <a:lnTo>
                    <a:pt x="144780" y="0"/>
                  </a:lnTo>
                  <a:close/>
                </a:path>
              </a:pathLst>
            </a:custGeom>
            <a:solidFill>
              <a:srgbClr val="000000"/>
            </a:solidFill>
          </p:spPr>
        </p:sp>
      </p:grpSp>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76060" y="2214290"/>
            <a:ext cx="1364441" cy="1364441"/>
          </a:xfrm>
          <a:prstGeom prst="rect">
            <a:avLst/>
          </a:prstGeom>
        </p:spPr>
      </p:pic>
      <p:pic>
        <p:nvPicPr>
          <p:cNvPr name="Picture 10" id="10"/>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951905" y="7524963"/>
            <a:ext cx="3786516" cy="3641940"/>
          </a:xfrm>
          <a:prstGeom prst="rect">
            <a:avLst/>
          </a:prstGeom>
        </p:spPr>
      </p:pic>
      <p:pic>
        <p:nvPicPr>
          <p:cNvPr name="Picture 11" id="11"/>
          <p:cNvPicPr>
            <a:picLocks noChangeAspect="true"/>
          </p:cNvPicPr>
          <p:nvPr/>
        </p:nvPicPr>
        <p:blipFill>
          <a:blip r:embed="rId6"/>
          <a:srcRect l="0" t="0" r="0" b="0"/>
          <a:stretch>
            <a:fillRect/>
          </a:stretch>
        </p:blipFill>
        <p:spPr>
          <a:xfrm flipH="false" flipV="false" rot="0">
            <a:off x="1883935" y="1966137"/>
            <a:ext cx="14771433" cy="6096418"/>
          </a:xfrm>
          <a:prstGeom prst="rect">
            <a:avLst/>
          </a:prstGeom>
        </p:spPr>
      </p:pic>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31AD54"/>
        </a:solidFill>
      </p:bgPr>
    </p:bg>
    <p:spTree>
      <p:nvGrpSpPr>
        <p:cNvPr id="1" name=""/>
        <p:cNvGrpSpPr/>
        <p:nvPr/>
      </p:nvGrpSpPr>
      <p:grpSpPr>
        <a:xfrm>
          <a:off x="0" y="0"/>
          <a:ext cx="0" cy="0"/>
          <a:chOff x="0" y="0"/>
          <a:chExt cx="0" cy="0"/>
        </a:xfrm>
      </p:grpSpPr>
      <p:grpSp>
        <p:nvGrpSpPr>
          <p:cNvPr name="Group 2" id="2"/>
          <p:cNvGrpSpPr/>
          <p:nvPr/>
        </p:nvGrpSpPr>
        <p:grpSpPr>
          <a:xfrm rot="0">
            <a:off x="2858171" y="1089399"/>
            <a:ext cx="12579122" cy="8367710"/>
            <a:chOff x="0" y="0"/>
            <a:chExt cx="67456540" cy="44872509"/>
          </a:xfrm>
        </p:grpSpPr>
        <p:sp>
          <p:nvSpPr>
            <p:cNvPr name="Freeform 3" id="3"/>
            <p:cNvSpPr/>
            <p:nvPr/>
          </p:nvSpPr>
          <p:spPr>
            <a:xfrm>
              <a:off x="72390" y="72390"/>
              <a:ext cx="67311757" cy="44727728"/>
            </a:xfrm>
            <a:custGeom>
              <a:avLst/>
              <a:gdLst/>
              <a:ahLst/>
              <a:cxnLst/>
              <a:rect r="r" b="b" t="t" l="l"/>
              <a:pathLst>
                <a:path h="44727728" w="67311757">
                  <a:moveTo>
                    <a:pt x="0" y="0"/>
                  </a:moveTo>
                  <a:lnTo>
                    <a:pt x="67311757" y="0"/>
                  </a:lnTo>
                  <a:lnTo>
                    <a:pt x="67311757" y="44727728"/>
                  </a:lnTo>
                  <a:lnTo>
                    <a:pt x="0" y="44727728"/>
                  </a:lnTo>
                  <a:lnTo>
                    <a:pt x="0" y="0"/>
                  </a:lnTo>
                  <a:close/>
                </a:path>
              </a:pathLst>
            </a:custGeom>
            <a:solidFill>
              <a:srgbClr val="428EF1"/>
            </a:solidFill>
          </p:spPr>
        </p:sp>
        <p:sp>
          <p:nvSpPr>
            <p:cNvPr name="Freeform 4" id="4"/>
            <p:cNvSpPr/>
            <p:nvPr/>
          </p:nvSpPr>
          <p:spPr>
            <a:xfrm>
              <a:off x="0" y="0"/>
              <a:ext cx="67456540" cy="44872511"/>
            </a:xfrm>
            <a:custGeom>
              <a:avLst/>
              <a:gdLst/>
              <a:ahLst/>
              <a:cxnLst/>
              <a:rect r="r" b="b" t="t" l="l"/>
              <a:pathLst>
                <a:path h="44872511" w="67456540">
                  <a:moveTo>
                    <a:pt x="67311761" y="44727729"/>
                  </a:moveTo>
                  <a:lnTo>
                    <a:pt x="67456540" y="44727729"/>
                  </a:lnTo>
                  <a:lnTo>
                    <a:pt x="67456540" y="44872511"/>
                  </a:lnTo>
                  <a:lnTo>
                    <a:pt x="67311761" y="44872511"/>
                  </a:lnTo>
                  <a:lnTo>
                    <a:pt x="67311761" y="44727729"/>
                  </a:lnTo>
                  <a:close/>
                  <a:moveTo>
                    <a:pt x="0" y="144780"/>
                  </a:moveTo>
                  <a:lnTo>
                    <a:pt x="144780" y="144780"/>
                  </a:lnTo>
                  <a:lnTo>
                    <a:pt x="144780" y="44727729"/>
                  </a:lnTo>
                  <a:lnTo>
                    <a:pt x="0" y="44727729"/>
                  </a:lnTo>
                  <a:lnTo>
                    <a:pt x="0" y="144780"/>
                  </a:lnTo>
                  <a:close/>
                  <a:moveTo>
                    <a:pt x="0" y="44727729"/>
                  </a:moveTo>
                  <a:lnTo>
                    <a:pt x="144780" y="44727729"/>
                  </a:lnTo>
                  <a:lnTo>
                    <a:pt x="144780" y="44872511"/>
                  </a:lnTo>
                  <a:lnTo>
                    <a:pt x="0" y="44872511"/>
                  </a:lnTo>
                  <a:lnTo>
                    <a:pt x="0" y="44727729"/>
                  </a:lnTo>
                  <a:close/>
                  <a:moveTo>
                    <a:pt x="67311761" y="144780"/>
                  </a:moveTo>
                  <a:lnTo>
                    <a:pt x="67456540" y="144780"/>
                  </a:lnTo>
                  <a:lnTo>
                    <a:pt x="67456540" y="44727729"/>
                  </a:lnTo>
                  <a:lnTo>
                    <a:pt x="67311761" y="44727729"/>
                  </a:lnTo>
                  <a:lnTo>
                    <a:pt x="67311761" y="144780"/>
                  </a:lnTo>
                  <a:close/>
                  <a:moveTo>
                    <a:pt x="144780" y="44727729"/>
                  </a:moveTo>
                  <a:lnTo>
                    <a:pt x="67311761" y="44727729"/>
                  </a:lnTo>
                  <a:lnTo>
                    <a:pt x="67311761" y="44872511"/>
                  </a:lnTo>
                  <a:lnTo>
                    <a:pt x="144780" y="44872511"/>
                  </a:lnTo>
                  <a:lnTo>
                    <a:pt x="144780" y="44727729"/>
                  </a:lnTo>
                  <a:close/>
                  <a:moveTo>
                    <a:pt x="67311761" y="0"/>
                  </a:moveTo>
                  <a:lnTo>
                    <a:pt x="67456540" y="0"/>
                  </a:lnTo>
                  <a:lnTo>
                    <a:pt x="67456540" y="144780"/>
                  </a:lnTo>
                  <a:lnTo>
                    <a:pt x="67311761" y="144780"/>
                  </a:lnTo>
                  <a:lnTo>
                    <a:pt x="67311761" y="0"/>
                  </a:lnTo>
                  <a:close/>
                  <a:moveTo>
                    <a:pt x="0" y="0"/>
                  </a:moveTo>
                  <a:lnTo>
                    <a:pt x="144780" y="0"/>
                  </a:lnTo>
                  <a:lnTo>
                    <a:pt x="144780" y="144780"/>
                  </a:lnTo>
                  <a:lnTo>
                    <a:pt x="0" y="144780"/>
                  </a:lnTo>
                  <a:lnTo>
                    <a:pt x="0" y="0"/>
                  </a:lnTo>
                  <a:close/>
                  <a:moveTo>
                    <a:pt x="144780" y="0"/>
                  </a:moveTo>
                  <a:lnTo>
                    <a:pt x="67311761" y="0"/>
                  </a:lnTo>
                  <a:lnTo>
                    <a:pt x="67311761" y="144780"/>
                  </a:lnTo>
                  <a:lnTo>
                    <a:pt x="144780" y="144780"/>
                  </a:lnTo>
                  <a:lnTo>
                    <a:pt x="144780" y="0"/>
                  </a:ln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725871" y="1825516"/>
            <a:ext cx="489603" cy="489603"/>
          </a:xfrm>
          <a:prstGeom prst="rect">
            <a:avLst/>
          </a:prstGeom>
        </p:spPr>
      </p:pic>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778301" y="1472313"/>
            <a:ext cx="1303055" cy="1303055"/>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6083226" y="954135"/>
            <a:ext cx="651528" cy="651528"/>
          </a:xfrm>
          <a:prstGeom prst="rect">
            <a:avLst/>
          </a:prstGeom>
        </p:spPr>
      </p:pic>
      <p:pic>
        <p:nvPicPr>
          <p:cNvPr name="Picture 8" id="8"/>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3971" y="8154053"/>
            <a:ext cx="1303055" cy="1303055"/>
          </a:xfrm>
          <a:prstGeom prst="rect">
            <a:avLst/>
          </a:prstGeom>
        </p:spPr>
      </p:pic>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7014499" y="7909252"/>
            <a:ext cx="489603" cy="489603"/>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7014499" y="2541369"/>
            <a:ext cx="1849933" cy="2335775"/>
          </a:xfrm>
          <a:prstGeom prst="rect">
            <a:avLst/>
          </a:prstGeom>
        </p:spPr>
      </p:pic>
      <p:pic>
        <p:nvPicPr>
          <p:cNvPr name="Picture 11" id="11"/>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929797">
            <a:off x="2241843" y="1207733"/>
            <a:ext cx="1232657" cy="1942582"/>
          </a:xfrm>
          <a:prstGeom prst="rect">
            <a:avLst/>
          </a:prstGeom>
        </p:spPr>
      </p:pic>
      <p:pic>
        <p:nvPicPr>
          <p:cNvPr name="Picture 12" id="12"/>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987759">
            <a:off x="16398170" y="8830898"/>
            <a:ext cx="1232657" cy="1942582"/>
          </a:xfrm>
          <a:prstGeom prst="rect">
            <a:avLst/>
          </a:prstGeom>
        </p:spPr>
      </p:pic>
      <p:pic>
        <p:nvPicPr>
          <p:cNvPr name="Picture 13" id="1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23925" y="523596"/>
            <a:ext cx="1131605" cy="1131605"/>
          </a:xfrm>
          <a:prstGeom prst="rect">
            <a:avLst/>
          </a:prstGeom>
        </p:spPr>
      </p:pic>
      <p:pic>
        <p:nvPicPr>
          <p:cNvPr name="Picture 14" id="14"/>
          <p:cNvPicPr>
            <a:picLocks noChangeAspect="true"/>
          </p:cNvPicPr>
          <p:nvPr/>
        </p:nvPicPr>
        <p:blipFill>
          <a:blip r:embed="rId6"/>
          <a:srcRect l="0" t="0" r="0" b="0"/>
          <a:stretch>
            <a:fillRect/>
          </a:stretch>
        </p:blipFill>
        <p:spPr>
          <a:xfrm flipH="false" flipV="false" rot="0">
            <a:off x="3896966" y="1279899"/>
            <a:ext cx="10508812" cy="7716376"/>
          </a:xfrm>
          <a:prstGeom prst="rect">
            <a:avLst/>
          </a:prstGeom>
        </p:spPr>
      </p:pic>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C5C5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723257" y="2057088"/>
            <a:ext cx="4114176" cy="4114176"/>
          </a:xfrm>
          <a:prstGeom prst="rect">
            <a:avLst/>
          </a:prstGeom>
        </p:spPr>
      </p:pic>
      <p:grpSp>
        <p:nvGrpSpPr>
          <p:cNvPr name="Group 3" id="3"/>
          <p:cNvGrpSpPr/>
          <p:nvPr/>
        </p:nvGrpSpPr>
        <p:grpSpPr>
          <a:xfrm rot="0">
            <a:off x="1370051" y="670780"/>
            <a:ext cx="15410294" cy="8083785"/>
            <a:chOff x="0" y="0"/>
            <a:chExt cx="51582343" cy="27058573"/>
          </a:xfrm>
        </p:grpSpPr>
        <p:sp>
          <p:nvSpPr>
            <p:cNvPr name="Freeform 4" id="4"/>
            <p:cNvSpPr/>
            <p:nvPr/>
          </p:nvSpPr>
          <p:spPr>
            <a:xfrm>
              <a:off x="72390" y="72390"/>
              <a:ext cx="51437564" cy="26913792"/>
            </a:xfrm>
            <a:custGeom>
              <a:avLst/>
              <a:gdLst/>
              <a:ahLst/>
              <a:cxnLst/>
              <a:rect r="r" b="b" t="t" l="l"/>
              <a:pathLst>
                <a:path h="26913792" w="51437564">
                  <a:moveTo>
                    <a:pt x="0" y="0"/>
                  </a:moveTo>
                  <a:lnTo>
                    <a:pt x="51437564" y="0"/>
                  </a:lnTo>
                  <a:lnTo>
                    <a:pt x="51437564" y="26913792"/>
                  </a:lnTo>
                  <a:lnTo>
                    <a:pt x="0" y="26913792"/>
                  </a:lnTo>
                  <a:lnTo>
                    <a:pt x="0" y="0"/>
                  </a:lnTo>
                  <a:close/>
                </a:path>
              </a:pathLst>
            </a:custGeom>
            <a:solidFill>
              <a:srgbClr val="FFFFFF"/>
            </a:solidFill>
          </p:spPr>
        </p:sp>
        <p:sp>
          <p:nvSpPr>
            <p:cNvPr name="Freeform 5" id="5"/>
            <p:cNvSpPr/>
            <p:nvPr/>
          </p:nvSpPr>
          <p:spPr>
            <a:xfrm>
              <a:off x="0" y="0"/>
              <a:ext cx="51582343" cy="27058575"/>
            </a:xfrm>
            <a:custGeom>
              <a:avLst/>
              <a:gdLst/>
              <a:ahLst/>
              <a:cxnLst/>
              <a:rect r="r" b="b" t="t" l="l"/>
              <a:pathLst>
                <a:path h="27058575" w="51582343">
                  <a:moveTo>
                    <a:pt x="51437564" y="26913793"/>
                  </a:moveTo>
                  <a:lnTo>
                    <a:pt x="51582343" y="26913793"/>
                  </a:lnTo>
                  <a:lnTo>
                    <a:pt x="51582343" y="27058575"/>
                  </a:lnTo>
                  <a:lnTo>
                    <a:pt x="51437561" y="27058575"/>
                  </a:lnTo>
                  <a:lnTo>
                    <a:pt x="51437561" y="26913793"/>
                  </a:lnTo>
                  <a:close/>
                  <a:moveTo>
                    <a:pt x="0" y="144780"/>
                  </a:moveTo>
                  <a:lnTo>
                    <a:pt x="144780" y="144780"/>
                  </a:lnTo>
                  <a:lnTo>
                    <a:pt x="144780" y="26913793"/>
                  </a:lnTo>
                  <a:lnTo>
                    <a:pt x="0" y="26913793"/>
                  </a:lnTo>
                  <a:lnTo>
                    <a:pt x="0" y="144780"/>
                  </a:lnTo>
                  <a:close/>
                  <a:moveTo>
                    <a:pt x="0" y="26913793"/>
                  </a:moveTo>
                  <a:lnTo>
                    <a:pt x="144780" y="26913793"/>
                  </a:lnTo>
                  <a:lnTo>
                    <a:pt x="144780" y="27058575"/>
                  </a:lnTo>
                  <a:lnTo>
                    <a:pt x="0" y="27058575"/>
                  </a:lnTo>
                  <a:lnTo>
                    <a:pt x="0" y="26913793"/>
                  </a:lnTo>
                  <a:close/>
                  <a:moveTo>
                    <a:pt x="51437564" y="144780"/>
                  </a:moveTo>
                  <a:lnTo>
                    <a:pt x="51582343" y="144780"/>
                  </a:lnTo>
                  <a:lnTo>
                    <a:pt x="51582343" y="26913793"/>
                  </a:lnTo>
                  <a:lnTo>
                    <a:pt x="51437561" y="26913793"/>
                  </a:lnTo>
                  <a:lnTo>
                    <a:pt x="51437561" y="144780"/>
                  </a:lnTo>
                  <a:close/>
                  <a:moveTo>
                    <a:pt x="144780" y="26913793"/>
                  </a:moveTo>
                  <a:lnTo>
                    <a:pt x="51437564" y="26913793"/>
                  </a:lnTo>
                  <a:lnTo>
                    <a:pt x="51437564" y="27058575"/>
                  </a:lnTo>
                  <a:lnTo>
                    <a:pt x="144780" y="27058575"/>
                  </a:lnTo>
                  <a:lnTo>
                    <a:pt x="144780" y="26913793"/>
                  </a:lnTo>
                  <a:close/>
                  <a:moveTo>
                    <a:pt x="51437564" y="0"/>
                  </a:moveTo>
                  <a:lnTo>
                    <a:pt x="51582343" y="0"/>
                  </a:lnTo>
                  <a:lnTo>
                    <a:pt x="51582343" y="144780"/>
                  </a:lnTo>
                  <a:lnTo>
                    <a:pt x="51437561" y="144780"/>
                  </a:lnTo>
                  <a:lnTo>
                    <a:pt x="51437561" y="0"/>
                  </a:lnTo>
                  <a:close/>
                  <a:moveTo>
                    <a:pt x="0" y="0"/>
                  </a:moveTo>
                  <a:lnTo>
                    <a:pt x="144780" y="0"/>
                  </a:lnTo>
                  <a:lnTo>
                    <a:pt x="144780" y="144780"/>
                  </a:lnTo>
                  <a:lnTo>
                    <a:pt x="0" y="144780"/>
                  </a:lnTo>
                  <a:lnTo>
                    <a:pt x="0" y="0"/>
                  </a:lnTo>
                  <a:close/>
                  <a:moveTo>
                    <a:pt x="144780" y="0"/>
                  </a:moveTo>
                  <a:lnTo>
                    <a:pt x="51437564" y="0"/>
                  </a:lnTo>
                  <a:lnTo>
                    <a:pt x="51437564" y="144780"/>
                  </a:lnTo>
                  <a:lnTo>
                    <a:pt x="144780" y="144780"/>
                  </a:lnTo>
                  <a:lnTo>
                    <a:pt x="144780" y="0"/>
                  </a:lnTo>
                  <a:close/>
                </a:path>
              </a:pathLst>
            </a:custGeom>
            <a:solidFill>
              <a:srgbClr val="000000"/>
            </a:solidFill>
          </p:spPr>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272816" y="8237510"/>
            <a:ext cx="1015059" cy="1015059"/>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77602" y="1034319"/>
            <a:ext cx="2798623" cy="2045539"/>
          </a:xfrm>
          <a:prstGeom prst="rect">
            <a:avLst/>
          </a:prstGeom>
        </p:spPr>
      </p:pic>
      <p:pic>
        <p:nvPicPr>
          <p:cNvPr name="Picture 8" id="8"/>
          <p:cNvPicPr>
            <a:picLocks noChangeAspect="true"/>
          </p:cNvPicPr>
          <p:nvPr/>
        </p:nvPicPr>
        <p:blipFill>
          <a:blip r:embed="rId5"/>
          <a:srcRect l="0" t="0" r="0" b="0"/>
          <a:stretch>
            <a:fillRect/>
          </a:stretch>
        </p:blipFill>
        <p:spPr>
          <a:xfrm flipH="false" flipV="false" rot="0">
            <a:off x="2800467" y="1220224"/>
            <a:ext cx="13662393" cy="7323728"/>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428EF1"/>
        </a:solidFill>
      </p:bgPr>
    </p:bg>
    <p:spTree>
      <p:nvGrpSpPr>
        <p:cNvPr id="1" name=""/>
        <p:cNvGrpSpPr/>
        <p:nvPr/>
      </p:nvGrpSpPr>
      <p:grpSpPr>
        <a:xfrm>
          <a:off x="0" y="0"/>
          <a:ext cx="0" cy="0"/>
          <a:chOff x="0" y="0"/>
          <a:chExt cx="0" cy="0"/>
        </a:xfrm>
      </p:grpSpPr>
      <p:grpSp>
        <p:nvGrpSpPr>
          <p:cNvPr name="Group 2" id="2"/>
          <p:cNvGrpSpPr/>
          <p:nvPr/>
        </p:nvGrpSpPr>
        <p:grpSpPr>
          <a:xfrm rot="0">
            <a:off x="2234139" y="0"/>
            <a:ext cx="4538147" cy="1607696"/>
            <a:chOff x="0" y="0"/>
            <a:chExt cx="24336173" cy="8621399"/>
          </a:xfrm>
        </p:grpSpPr>
        <p:sp>
          <p:nvSpPr>
            <p:cNvPr name="Freeform 3" id="3"/>
            <p:cNvSpPr/>
            <p:nvPr/>
          </p:nvSpPr>
          <p:spPr>
            <a:xfrm>
              <a:off x="72390" y="72390"/>
              <a:ext cx="24191394" cy="8476619"/>
            </a:xfrm>
            <a:custGeom>
              <a:avLst/>
              <a:gdLst/>
              <a:ahLst/>
              <a:cxnLst/>
              <a:rect r="r" b="b" t="t" l="l"/>
              <a:pathLst>
                <a:path h="8476619" w="24191394">
                  <a:moveTo>
                    <a:pt x="0" y="0"/>
                  </a:moveTo>
                  <a:lnTo>
                    <a:pt x="24191394" y="0"/>
                  </a:lnTo>
                  <a:lnTo>
                    <a:pt x="24191394" y="8476619"/>
                  </a:lnTo>
                  <a:lnTo>
                    <a:pt x="0" y="8476619"/>
                  </a:lnTo>
                  <a:lnTo>
                    <a:pt x="0" y="0"/>
                  </a:lnTo>
                  <a:close/>
                </a:path>
              </a:pathLst>
            </a:custGeom>
            <a:solidFill>
              <a:srgbClr val="FFEE34"/>
            </a:solidFill>
          </p:spPr>
        </p:sp>
        <p:sp>
          <p:nvSpPr>
            <p:cNvPr name="Freeform 4" id="4"/>
            <p:cNvSpPr/>
            <p:nvPr/>
          </p:nvSpPr>
          <p:spPr>
            <a:xfrm>
              <a:off x="0" y="0"/>
              <a:ext cx="24336173" cy="8621399"/>
            </a:xfrm>
            <a:custGeom>
              <a:avLst/>
              <a:gdLst/>
              <a:ahLst/>
              <a:cxnLst/>
              <a:rect r="r" b="b" t="t" l="l"/>
              <a:pathLst>
                <a:path h="8621399" w="24336173">
                  <a:moveTo>
                    <a:pt x="24191393" y="8476619"/>
                  </a:moveTo>
                  <a:lnTo>
                    <a:pt x="24336173" y="8476619"/>
                  </a:lnTo>
                  <a:lnTo>
                    <a:pt x="24336173" y="8621399"/>
                  </a:lnTo>
                  <a:lnTo>
                    <a:pt x="24191393" y="8621399"/>
                  </a:lnTo>
                  <a:lnTo>
                    <a:pt x="24191393" y="8476619"/>
                  </a:lnTo>
                  <a:close/>
                  <a:moveTo>
                    <a:pt x="0" y="144780"/>
                  </a:moveTo>
                  <a:lnTo>
                    <a:pt x="144780" y="144780"/>
                  </a:lnTo>
                  <a:lnTo>
                    <a:pt x="144780" y="8476619"/>
                  </a:lnTo>
                  <a:lnTo>
                    <a:pt x="0" y="8476619"/>
                  </a:lnTo>
                  <a:lnTo>
                    <a:pt x="0" y="144780"/>
                  </a:lnTo>
                  <a:close/>
                  <a:moveTo>
                    <a:pt x="0" y="8476619"/>
                  </a:moveTo>
                  <a:lnTo>
                    <a:pt x="144780" y="8476619"/>
                  </a:lnTo>
                  <a:lnTo>
                    <a:pt x="144780" y="8621399"/>
                  </a:lnTo>
                  <a:lnTo>
                    <a:pt x="0" y="8621399"/>
                  </a:lnTo>
                  <a:lnTo>
                    <a:pt x="0" y="8476619"/>
                  </a:lnTo>
                  <a:close/>
                  <a:moveTo>
                    <a:pt x="24191393" y="144780"/>
                  </a:moveTo>
                  <a:lnTo>
                    <a:pt x="24336173" y="144780"/>
                  </a:lnTo>
                  <a:lnTo>
                    <a:pt x="24336173" y="8476619"/>
                  </a:lnTo>
                  <a:lnTo>
                    <a:pt x="24191393" y="8476619"/>
                  </a:lnTo>
                  <a:lnTo>
                    <a:pt x="24191393" y="144780"/>
                  </a:lnTo>
                  <a:close/>
                  <a:moveTo>
                    <a:pt x="144780" y="8476619"/>
                  </a:moveTo>
                  <a:lnTo>
                    <a:pt x="24191393" y="8476619"/>
                  </a:lnTo>
                  <a:lnTo>
                    <a:pt x="24191393" y="8621399"/>
                  </a:lnTo>
                  <a:lnTo>
                    <a:pt x="144780" y="8621399"/>
                  </a:lnTo>
                  <a:lnTo>
                    <a:pt x="144780" y="8476619"/>
                  </a:lnTo>
                  <a:close/>
                  <a:moveTo>
                    <a:pt x="24191393" y="0"/>
                  </a:moveTo>
                  <a:lnTo>
                    <a:pt x="24336173" y="0"/>
                  </a:lnTo>
                  <a:lnTo>
                    <a:pt x="24336173" y="144780"/>
                  </a:lnTo>
                  <a:lnTo>
                    <a:pt x="24191393" y="144780"/>
                  </a:lnTo>
                  <a:lnTo>
                    <a:pt x="24191393" y="0"/>
                  </a:lnTo>
                  <a:close/>
                  <a:moveTo>
                    <a:pt x="0" y="0"/>
                  </a:moveTo>
                  <a:lnTo>
                    <a:pt x="144780" y="0"/>
                  </a:lnTo>
                  <a:lnTo>
                    <a:pt x="144780" y="144780"/>
                  </a:lnTo>
                  <a:lnTo>
                    <a:pt x="0" y="144780"/>
                  </a:lnTo>
                  <a:lnTo>
                    <a:pt x="0" y="0"/>
                  </a:lnTo>
                  <a:close/>
                  <a:moveTo>
                    <a:pt x="144780" y="0"/>
                  </a:moveTo>
                  <a:lnTo>
                    <a:pt x="24191393" y="0"/>
                  </a:lnTo>
                  <a:lnTo>
                    <a:pt x="24191393" y="144780"/>
                  </a:lnTo>
                  <a:lnTo>
                    <a:pt x="144780" y="144780"/>
                  </a:lnTo>
                  <a:lnTo>
                    <a:pt x="144780" y="0"/>
                  </a:lnTo>
                  <a:close/>
                </a:path>
              </a:pathLst>
            </a:custGeom>
            <a:solidFill>
              <a:srgbClr val="000000"/>
            </a:solidFill>
          </p:spPr>
        </p:sp>
      </p:grpSp>
      <p:grpSp>
        <p:nvGrpSpPr>
          <p:cNvPr name="Group 5" id="5"/>
          <p:cNvGrpSpPr/>
          <p:nvPr/>
        </p:nvGrpSpPr>
        <p:grpSpPr>
          <a:xfrm rot="0">
            <a:off x="2170218" y="1912496"/>
            <a:ext cx="14800453" cy="8374504"/>
            <a:chOff x="0" y="0"/>
            <a:chExt cx="74794926" cy="42321029"/>
          </a:xfrm>
        </p:grpSpPr>
        <p:sp>
          <p:nvSpPr>
            <p:cNvPr name="Freeform 6" id="6"/>
            <p:cNvSpPr/>
            <p:nvPr/>
          </p:nvSpPr>
          <p:spPr>
            <a:xfrm>
              <a:off x="72390" y="72390"/>
              <a:ext cx="74650144" cy="42176250"/>
            </a:xfrm>
            <a:custGeom>
              <a:avLst/>
              <a:gdLst/>
              <a:ahLst/>
              <a:cxnLst/>
              <a:rect r="r" b="b" t="t" l="l"/>
              <a:pathLst>
                <a:path h="42176250" w="74650144">
                  <a:moveTo>
                    <a:pt x="0" y="0"/>
                  </a:moveTo>
                  <a:lnTo>
                    <a:pt x="74650144" y="0"/>
                  </a:lnTo>
                  <a:lnTo>
                    <a:pt x="74650144" y="42176250"/>
                  </a:lnTo>
                  <a:lnTo>
                    <a:pt x="0" y="42176250"/>
                  </a:lnTo>
                  <a:lnTo>
                    <a:pt x="0" y="0"/>
                  </a:lnTo>
                  <a:close/>
                </a:path>
              </a:pathLst>
            </a:custGeom>
            <a:solidFill>
              <a:srgbClr val="FFFFFF"/>
            </a:solidFill>
          </p:spPr>
        </p:sp>
        <p:sp>
          <p:nvSpPr>
            <p:cNvPr name="Freeform 7" id="7"/>
            <p:cNvSpPr/>
            <p:nvPr/>
          </p:nvSpPr>
          <p:spPr>
            <a:xfrm>
              <a:off x="0" y="0"/>
              <a:ext cx="74794926" cy="42321029"/>
            </a:xfrm>
            <a:custGeom>
              <a:avLst/>
              <a:gdLst/>
              <a:ahLst/>
              <a:cxnLst/>
              <a:rect r="r" b="b" t="t" l="l"/>
              <a:pathLst>
                <a:path h="42321029" w="74794926">
                  <a:moveTo>
                    <a:pt x="74650147" y="42176250"/>
                  </a:moveTo>
                  <a:lnTo>
                    <a:pt x="74794926" y="42176250"/>
                  </a:lnTo>
                  <a:lnTo>
                    <a:pt x="74794926" y="42321029"/>
                  </a:lnTo>
                  <a:lnTo>
                    <a:pt x="74650147" y="42321029"/>
                  </a:lnTo>
                  <a:lnTo>
                    <a:pt x="74650147" y="42176250"/>
                  </a:lnTo>
                  <a:close/>
                  <a:moveTo>
                    <a:pt x="0" y="144780"/>
                  </a:moveTo>
                  <a:lnTo>
                    <a:pt x="144780" y="144780"/>
                  </a:lnTo>
                  <a:lnTo>
                    <a:pt x="144780" y="42176250"/>
                  </a:lnTo>
                  <a:lnTo>
                    <a:pt x="0" y="42176250"/>
                  </a:lnTo>
                  <a:lnTo>
                    <a:pt x="0" y="144780"/>
                  </a:lnTo>
                  <a:close/>
                  <a:moveTo>
                    <a:pt x="0" y="42176250"/>
                  </a:moveTo>
                  <a:lnTo>
                    <a:pt x="144780" y="42176250"/>
                  </a:lnTo>
                  <a:lnTo>
                    <a:pt x="144780" y="42321029"/>
                  </a:lnTo>
                  <a:lnTo>
                    <a:pt x="0" y="42321029"/>
                  </a:lnTo>
                  <a:lnTo>
                    <a:pt x="0" y="42176250"/>
                  </a:lnTo>
                  <a:close/>
                  <a:moveTo>
                    <a:pt x="74650147" y="144780"/>
                  </a:moveTo>
                  <a:lnTo>
                    <a:pt x="74794926" y="144780"/>
                  </a:lnTo>
                  <a:lnTo>
                    <a:pt x="74794926" y="42176250"/>
                  </a:lnTo>
                  <a:lnTo>
                    <a:pt x="74650147" y="42176250"/>
                  </a:lnTo>
                  <a:lnTo>
                    <a:pt x="74650147" y="144780"/>
                  </a:lnTo>
                  <a:close/>
                  <a:moveTo>
                    <a:pt x="144780" y="42176250"/>
                  </a:moveTo>
                  <a:lnTo>
                    <a:pt x="74650147" y="42176250"/>
                  </a:lnTo>
                  <a:lnTo>
                    <a:pt x="74650147" y="42321029"/>
                  </a:lnTo>
                  <a:lnTo>
                    <a:pt x="144780" y="42321029"/>
                  </a:lnTo>
                  <a:lnTo>
                    <a:pt x="144780" y="42176250"/>
                  </a:lnTo>
                  <a:close/>
                  <a:moveTo>
                    <a:pt x="74650147" y="0"/>
                  </a:moveTo>
                  <a:lnTo>
                    <a:pt x="74794926" y="0"/>
                  </a:lnTo>
                  <a:lnTo>
                    <a:pt x="74794926" y="144780"/>
                  </a:lnTo>
                  <a:lnTo>
                    <a:pt x="74650147" y="144780"/>
                  </a:lnTo>
                  <a:lnTo>
                    <a:pt x="74650147" y="0"/>
                  </a:lnTo>
                  <a:close/>
                  <a:moveTo>
                    <a:pt x="0" y="0"/>
                  </a:moveTo>
                  <a:lnTo>
                    <a:pt x="144780" y="0"/>
                  </a:lnTo>
                  <a:lnTo>
                    <a:pt x="144780" y="144780"/>
                  </a:lnTo>
                  <a:lnTo>
                    <a:pt x="0" y="144780"/>
                  </a:lnTo>
                  <a:lnTo>
                    <a:pt x="0" y="0"/>
                  </a:lnTo>
                  <a:close/>
                  <a:moveTo>
                    <a:pt x="144780" y="0"/>
                  </a:moveTo>
                  <a:lnTo>
                    <a:pt x="74650147" y="0"/>
                  </a:lnTo>
                  <a:lnTo>
                    <a:pt x="74650147" y="144780"/>
                  </a:lnTo>
                  <a:lnTo>
                    <a:pt x="144780" y="144780"/>
                  </a:lnTo>
                  <a:lnTo>
                    <a:pt x="144780" y="0"/>
                  </a:lnTo>
                  <a:close/>
                </a:path>
              </a:pathLst>
            </a:custGeom>
            <a:solidFill>
              <a:srgbClr val="000000"/>
            </a:solidFill>
          </p:spPr>
        </p:sp>
      </p:grpSp>
      <p:sp>
        <p:nvSpPr>
          <p:cNvPr name="TextBox 8" id="8"/>
          <p:cNvSpPr txBox="true"/>
          <p:nvPr/>
        </p:nvSpPr>
        <p:spPr>
          <a:xfrm rot="0">
            <a:off x="3084618" y="2534570"/>
            <a:ext cx="12118765" cy="3565178"/>
          </a:xfrm>
          <a:prstGeom prst="rect">
            <a:avLst/>
          </a:prstGeom>
        </p:spPr>
        <p:txBody>
          <a:bodyPr anchor="t" rtlCol="false" tIns="0" lIns="0" bIns="0" rIns="0">
            <a:spAutoFit/>
          </a:bodyPr>
          <a:lstStyle/>
          <a:p>
            <a:pPr algn="just">
              <a:lnSpc>
                <a:spcPts val="4759"/>
              </a:lnSpc>
            </a:pPr>
            <a:r>
              <a:rPr lang="en-US" sz="3400">
                <a:solidFill>
                  <a:srgbClr val="000000"/>
                </a:solidFill>
                <a:latin typeface="Racing Sans One"/>
              </a:rPr>
              <a:t>Sıcaklıkları birbirinden farklı maddeler birbirine temas ettirildiğinde maddeler arasında enerji alış verişi olacak. </a:t>
            </a:r>
          </a:p>
          <a:p>
            <a:pPr algn="just">
              <a:lnSpc>
                <a:spcPts val="4759"/>
              </a:lnSpc>
            </a:pPr>
            <a:r>
              <a:rPr lang="en-US" sz="3399">
                <a:solidFill>
                  <a:srgbClr val="000000"/>
                </a:solidFill>
                <a:latin typeface="Racing Sans One"/>
              </a:rPr>
              <a:t>ısı akış yönü sıcaklığı fazla olan maddeden az olan maddeye doğrudur</a:t>
            </a:r>
          </a:p>
          <a:p>
            <a:pPr algn="just">
              <a:lnSpc>
                <a:spcPts val="4759"/>
              </a:lnSpc>
            </a:pPr>
            <a:r>
              <a:rPr lang="en-US" sz="3399">
                <a:solidFill>
                  <a:srgbClr val="000000"/>
                </a:solidFill>
                <a:latin typeface="Racing Sans One"/>
              </a:rPr>
              <a:t>Enerji alan maddenin sıcaklığı artarken enerji veren maddenin sıcaklık değeri azalacaktır</a:t>
            </a:r>
          </a:p>
        </p:txBody>
      </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49481" r="0" b="0"/>
          <a:stretch>
            <a:fillRect/>
          </a:stretch>
        </p:blipFill>
        <p:spPr>
          <a:xfrm flipH="false" flipV="false" rot="0">
            <a:off x="3855913" y="6538094"/>
            <a:ext cx="2818599" cy="1372141"/>
          </a:xfrm>
          <a:prstGeom prst="rect">
            <a:avLst/>
          </a:prstGeom>
        </p:spPr>
      </p:pic>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49481" r="0" b="0"/>
          <a:stretch>
            <a:fillRect/>
          </a:stretch>
        </p:blipFill>
        <p:spPr>
          <a:xfrm flipH="false" flipV="false" rot="0">
            <a:off x="13847272" y="8572230"/>
            <a:ext cx="2818599" cy="1372141"/>
          </a:xfrm>
          <a:prstGeom prst="rect">
            <a:avLst/>
          </a:prstGeom>
        </p:spPr>
      </p:pic>
      <p:pic>
        <p:nvPicPr>
          <p:cNvPr name="Picture 11" id="11"/>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629057" y="9258300"/>
            <a:ext cx="1094381" cy="547191"/>
          </a:xfrm>
          <a:prstGeom prst="rect">
            <a:avLst/>
          </a:prstGeom>
        </p:spPr>
      </p:pic>
      <p:sp>
        <p:nvSpPr>
          <p:cNvPr name="TextBox 12" id="12"/>
          <p:cNvSpPr txBox="true"/>
          <p:nvPr/>
        </p:nvSpPr>
        <p:spPr>
          <a:xfrm rot="0">
            <a:off x="2170218" y="451175"/>
            <a:ext cx="4665989" cy="1156521"/>
          </a:xfrm>
          <a:prstGeom prst="rect">
            <a:avLst/>
          </a:prstGeom>
        </p:spPr>
        <p:txBody>
          <a:bodyPr anchor="t" rtlCol="false" tIns="0" lIns="0" bIns="0" rIns="0">
            <a:spAutoFit/>
          </a:bodyPr>
          <a:lstStyle/>
          <a:p>
            <a:pPr algn="ctr">
              <a:lnSpc>
                <a:spcPts val="9138"/>
              </a:lnSpc>
            </a:pPr>
            <a:r>
              <a:rPr lang="en-US" sz="7615">
                <a:solidFill>
                  <a:srgbClr val="000000"/>
                </a:solidFill>
                <a:latin typeface="Badger Bold"/>
              </a:rPr>
              <a:t>ISI AKIŞI </a:t>
            </a:r>
          </a:p>
        </p:txBody>
      </p:sp>
      <p:sp>
        <p:nvSpPr>
          <p:cNvPr name="TextBox 13" id="13"/>
          <p:cNvSpPr txBox="true"/>
          <p:nvPr/>
        </p:nvSpPr>
        <p:spPr>
          <a:xfrm rot="0">
            <a:off x="5265212" y="6505074"/>
            <a:ext cx="11400658" cy="1782272"/>
          </a:xfrm>
          <a:prstGeom prst="rect">
            <a:avLst/>
          </a:prstGeom>
        </p:spPr>
        <p:txBody>
          <a:bodyPr anchor="t" rtlCol="false" tIns="0" lIns="0" bIns="0" rIns="0">
            <a:spAutoFit/>
          </a:bodyPr>
          <a:lstStyle/>
          <a:p>
            <a:pPr algn="ctr">
              <a:lnSpc>
                <a:spcPts val="4759"/>
              </a:lnSpc>
            </a:pPr>
            <a:r>
              <a:rPr lang="en-US" sz="3400">
                <a:solidFill>
                  <a:srgbClr val="000000"/>
                </a:solidFill>
                <a:latin typeface="Slopes"/>
              </a:rPr>
              <a:t>B maddesinin sıcaklığı 25*C  </a:t>
            </a:r>
          </a:p>
          <a:p>
            <a:pPr algn="ctr">
              <a:lnSpc>
                <a:spcPts val="4759"/>
              </a:lnSpc>
            </a:pPr>
            <a:r>
              <a:rPr lang="en-US" sz="3399">
                <a:solidFill>
                  <a:srgbClr val="000000"/>
                </a:solidFill>
                <a:latin typeface="Slopes"/>
              </a:rPr>
              <a:t>C maddesinin sııcaklığı se 10* C</a:t>
            </a:r>
          </a:p>
          <a:p>
            <a:pPr algn="ctr">
              <a:lnSpc>
                <a:spcPts val="4759"/>
              </a:lnSpc>
            </a:pPr>
            <a:r>
              <a:rPr lang="en-US" sz="3399">
                <a:solidFill>
                  <a:srgbClr val="000000"/>
                </a:solidFill>
                <a:latin typeface="Slopes"/>
              </a:rPr>
              <a:t> olduğuna göre maddeler arasındaki ısı akış yönü nasıldır?</a:t>
            </a:r>
          </a:p>
        </p:txBody>
      </p:sp>
      <p:sp>
        <p:nvSpPr>
          <p:cNvPr name="TextBox 14" id="14"/>
          <p:cNvSpPr txBox="true"/>
          <p:nvPr/>
        </p:nvSpPr>
        <p:spPr>
          <a:xfrm rot="0">
            <a:off x="3084618" y="8474692"/>
            <a:ext cx="10387476" cy="1184795"/>
          </a:xfrm>
          <a:prstGeom prst="rect">
            <a:avLst/>
          </a:prstGeom>
        </p:spPr>
        <p:txBody>
          <a:bodyPr anchor="t" rtlCol="false" tIns="0" lIns="0" bIns="0" rIns="0">
            <a:spAutoFit/>
          </a:bodyPr>
          <a:lstStyle/>
          <a:p>
            <a:pPr algn="ctr">
              <a:lnSpc>
                <a:spcPts val="4759"/>
              </a:lnSpc>
            </a:pPr>
            <a:r>
              <a:rPr lang="en-US" sz="3400">
                <a:solidFill>
                  <a:srgbClr val="000000"/>
                </a:solidFill>
                <a:latin typeface="Slopes"/>
              </a:rPr>
              <a:t>Isı </a:t>
            </a:r>
            <a:r>
              <a:rPr lang="en-US" sz="3400">
                <a:solidFill>
                  <a:srgbClr val="000000"/>
                </a:solidFill>
                <a:latin typeface="Slopes"/>
              </a:rPr>
              <a:t>akış yönü sıcaklığı fazla olan maddeden az olan maddeye doğru olduğu için B maddesinden C maddesine doğrudur.</a:t>
            </a:r>
          </a:p>
        </p:txBody>
      </p:sp>
      <p:pic>
        <p:nvPicPr>
          <p:cNvPr name="Picture 15" id="1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709380" y="8831594"/>
            <a:ext cx="1094381" cy="547191"/>
          </a:xfrm>
          <a:prstGeom prst="rect">
            <a:avLst/>
          </a:prstGeom>
        </p:spPr>
      </p:pic>
      <p:grpSp>
        <p:nvGrpSpPr>
          <p:cNvPr name="Group 16" id="16"/>
          <p:cNvGrpSpPr/>
          <p:nvPr/>
        </p:nvGrpSpPr>
        <p:grpSpPr>
          <a:xfrm rot="-2222028">
            <a:off x="6247558" y="4377153"/>
            <a:ext cx="5792885" cy="3318225"/>
            <a:chOff x="0" y="0"/>
            <a:chExt cx="7723847" cy="4424300"/>
          </a:xfrm>
        </p:grpSpPr>
        <p:pic>
          <p:nvPicPr>
            <p:cNvPr name="Picture 17" id="17"/>
            <p:cNvPicPr>
              <a:picLocks noChangeAspect="true"/>
            </p:cNvPicPr>
            <p:nvPr/>
          </p:nvPicPr>
          <p:blipFill>
            <a:blip r:embed="rId4">
              <a:alphaModFix amt="15000"/>
            </a:blip>
            <a:srcRect l="0" t="0" r="0" b="0"/>
            <a:stretch>
              <a:fillRect/>
            </a:stretch>
          </p:blipFill>
          <p:spPr>
            <a:xfrm flipH="false" flipV="false" rot="0">
              <a:off x="1655304" y="0"/>
              <a:ext cx="4413239" cy="4424300"/>
            </a:xfrm>
            <a:prstGeom prst="rect">
              <a:avLst/>
            </a:prstGeom>
          </p:spPr>
        </p:pic>
        <p:grpSp>
          <p:nvGrpSpPr>
            <p:cNvPr name="Group 18" id="18"/>
            <p:cNvGrpSpPr/>
            <p:nvPr/>
          </p:nvGrpSpPr>
          <p:grpSpPr>
            <a:xfrm rot="0">
              <a:off x="0" y="1981833"/>
              <a:ext cx="7723847" cy="615038"/>
              <a:chOff x="0" y="0"/>
              <a:chExt cx="1913890" cy="152400"/>
            </a:xfrm>
          </p:grpSpPr>
          <p:sp>
            <p:nvSpPr>
              <p:cNvPr name="Freeform 19" id="19"/>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0" id="20"/>
            <p:cNvPicPr>
              <a:picLocks noChangeAspect="true"/>
            </p:cNvPicPr>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3564" y="1244486"/>
              <a:ext cx="7268836" cy="1935328"/>
            </a:xfrm>
            <a:prstGeom prst="rect">
              <a:avLst/>
            </a:prstGeom>
          </p:spPr>
        </p:pic>
        <p:pic>
          <p:nvPicPr>
            <p:cNvPr name="Picture 21" id="21"/>
            <p:cNvPicPr>
              <a:picLocks noChangeAspect="true"/>
            </p:cNvPicPr>
            <p:nvPr/>
          </p:nvPicPr>
          <p:blipFill>
            <a:blip r:embed="rId6">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3277566" y="3179814"/>
              <a:ext cx="1040831" cy="1040831"/>
            </a:xfrm>
            <a:prstGeom prst="rect">
              <a:avLst/>
            </a:prstGeom>
          </p:spPr>
        </p:pic>
        <p:sp>
          <p:nvSpPr>
            <p:cNvPr name="TextBox 22" id="22"/>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428EF1"/>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349443" y="862849"/>
            <a:ext cx="1434850" cy="143485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97251" y="2200967"/>
            <a:ext cx="512279" cy="512279"/>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10800000">
            <a:off x="15539791" y="8081590"/>
            <a:ext cx="1434850" cy="1434850"/>
          </a:xfrm>
          <a:prstGeom prst="rect">
            <a:avLst/>
          </a:prstGeom>
        </p:spPr>
      </p:pic>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6914554" y="7666043"/>
            <a:ext cx="512279" cy="512279"/>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914125">
            <a:off x="16624917" y="1926737"/>
            <a:ext cx="1849933" cy="2335775"/>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925445">
            <a:off x="-346045" y="5898696"/>
            <a:ext cx="1849933" cy="2335775"/>
          </a:xfrm>
          <a:prstGeom prst="rect">
            <a:avLst/>
          </a:prstGeom>
        </p:spPr>
      </p:pic>
      <p:pic>
        <p:nvPicPr>
          <p:cNvPr name="Picture 8" id="8"/>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460829">
            <a:off x="3985105" y="-491772"/>
            <a:ext cx="1880098" cy="1401121"/>
          </a:xfrm>
          <a:prstGeom prst="rect">
            <a:avLst/>
          </a:prstGeom>
        </p:spPr>
      </p:pic>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9702387">
            <a:off x="17086940" y="4442940"/>
            <a:ext cx="1880098" cy="1401121"/>
          </a:xfrm>
          <a:prstGeom prst="rect">
            <a:avLst/>
          </a:prstGeom>
        </p:spPr>
      </p:pic>
      <p:grpSp>
        <p:nvGrpSpPr>
          <p:cNvPr name="Group 10" id="10"/>
          <p:cNvGrpSpPr>
            <a:grpSpLocks noChangeAspect="true"/>
          </p:cNvGrpSpPr>
          <p:nvPr/>
        </p:nvGrpSpPr>
        <p:grpSpPr>
          <a:xfrm rot="0">
            <a:off x="578921" y="354974"/>
            <a:ext cx="3692000" cy="3691986"/>
            <a:chOff x="0" y="0"/>
            <a:chExt cx="6350000" cy="6349975"/>
          </a:xfrm>
        </p:grpSpPr>
        <p:sp>
          <p:nvSpPr>
            <p:cNvPr name="Freeform 11" id="11"/>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0" r="0" t="-25000" b="-25000"/>
              </a:stretch>
            </a:blipFill>
          </p:spPr>
        </p:sp>
      </p:grpSp>
      <p:pic>
        <p:nvPicPr>
          <p:cNvPr name="Picture 12" id="12"/>
          <p:cNvPicPr>
            <a:picLocks noChangeAspect="true"/>
          </p:cNvPicPr>
          <p:nvPr/>
        </p:nvPicPr>
        <p:blipFill>
          <a:blip r:embed="rId7"/>
          <a:srcRect l="0" t="0" r="0" b="0"/>
          <a:stretch>
            <a:fillRect/>
          </a:stretch>
        </p:blipFill>
        <p:spPr>
          <a:xfrm flipH="false" flipV="false" rot="0">
            <a:off x="3098960" y="354974"/>
            <a:ext cx="13429386" cy="9583312"/>
          </a:xfrm>
          <a:prstGeom prst="rect">
            <a:avLst/>
          </a:prstGeom>
        </p:spPr>
      </p:pic>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FEE3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396777" y="570048"/>
            <a:ext cx="3766561" cy="3752864"/>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061729" y="6049325"/>
            <a:ext cx="3766561" cy="3752864"/>
          </a:xfrm>
          <a:prstGeom prst="rect">
            <a:avLst/>
          </a:prstGeom>
        </p:spPr>
      </p:pic>
      <p:grpSp>
        <p:nvGrpSpPr>
          <p:cNvPr name="Group 4" id="4"/>
          <p:cNvGrpSpPr/>
          <p:nvPr/>
        </p:nvGrpSpPr>
        <p:grpSpPr>
          <a:xfrm rot="0">
            <a:off x="1028700" y="1028700"/>
            <a:ext cx="15625736" cy="8773490"/>
            <a:chOff x="0" y="0"/>
            <a:chExt cx="83794251" cy="47048536"/>
          </a:xfrm>
        </p:grpSpPr>
        <p:sp>
          <p:nvSpPr>
            <p:cNvPr name="Freeform 5" id="5"/>
            <p:cNvSpPr/>
            <p:nvPr/>
          </p:nvSpPr>
          <p:spPr>
            <a:xfrm>
              <a:off x="72390" y="72390"/>
              <a:ext cx="83649470" cy="46903757"/>
            </a:xfrm>
            <a:custGeom>
              <a:avLst/>
              <a:gdLst/>
              <a:ahLst/>
              <a:cxnLst/>
              <a:rect r="r" b="b" t="t" l="l"/>
              <a:pathLst>
                <a:path h="46903757" w="83649470">
                  <a:moveTo>
                    <a:pt x="0" y="0"/>
                  </a:moveTo>
                  <a:lnTo>
                    <a:pt x="83649470" y="0"/>
                  </a:lnTo>
                  <a:lnTo>
                    <a:pt x="83649470" y="46903757"/>
                  </a:lnTo>
                  <a:lnTo>
                    <a:pt x="0" y="46903757"/>
                  </a:lnTo>
                  <a:lnTo>
                    <a:pt x="0" y="0"/>
                  </a:lnTo>
                  <a:close/>
                </a:path>
              </a:pathLst>
            </a:custGeom>
            <a:solidFill>
              <a:srgbClr val="FC5C50"/>
            </a:solidFill>
          </p:spPr>
        </p:sp>
        <p:sp>
          <p:nvSpPr>
            <p:cNvPr name="Freeform 6" id="6"/>
            <p:cNvSpPr/>
            <p:nvPr/>
          </p:nvSpPr>
          <p:spPr>
            <a:xfrm>
              <a:off x="0" y="0"/>
              <a:ext cx="83794253" cy="47048536"/>
            </a:xfrm>
            <a:custGeom>
              <a:avLst/>
              <a:gdLst/>
              <a:ahLst/>
              <a:cxnLst/>
              <a:rect r="r" b="b" t="t" l="l"/>
              <a:pathLst>
                <a:path h="47048536" w="83794253">
                  <a:moveTo>
                    <a:pt x="83649474" y="46903757"/>
                  </a:moveTo>
                  <a:lnTo>
                    <a:pt x="83794253" y="46903757"/>
                  </a:lnTo>
                  <a:lnTo>
                    <a:pt x="83794253" y="47048536"/>
                  </a:lnTo>
                  <a:lnTo>
                    <a:pt x="83649474" y="47048536"/>
                  </a:lnTo>
                  <a:lnTo>
                    <a:pt x="83649474" y="46903754"/>
                  </a:lnTo>
                  <a:close/>
                  <a:moveTo>
                    <a:pt x="0" y="144780"/>
                  </a:moveTo>
                  <a:lnTo>
                    <a:pt x="144780" y="144780"/>
                  </a:lnTo>
                  <a:lnTo>
                    <a:pt x="144780" y="46903757"/>
                  </a:lnTo>
                  <a:lnTo>
                    <a:pt x="0" y="46903757"/>
                  </a:lnTo>
                  <a:lnTo>
                    <a:pt x="0" y="144780"/>
                  </a:lnTo>
                  <a:close/>
                  <a:moveTo>
                    <a:pt x="0" y="46903757"/>
                  </a:moveTo>
                  <a:lnTo>
                    <a:pt x="144780" y="46903757"/>
                  </a:lnTo>
                  <a:lnTo>
                    <a:pt x="144780" y="47048536"/>
                  </a:lnTo>
                  <a:lnTo>
                    <a:pt x="0" y="47048536"/>
                  </a:lnTo>
                  <a:lnTo>
                    <a:pt x="0" y="46903754"/>
                  </a:lnTo>
                  <a:close/>
                  <a:moveTo>
                    <a:pt x="83649474" y="144780"/>
                  </a:moveTo>
                  <a:lnTo>
                    <a:pt x="83794253" y="144780"/>
                  </a:lnTo>
                  <a:lnTo>
                    <a:pt x="83794253" y="46903757"/>
                  </a:lnTo>
                  <a:lnTo>
                    <a:pt x="83649474" y="46903757"/>
                  </a:lnTo>
                  <a:lnTo>
                    <a:pt x="83649474" y="144780"/>
                  </a:lnTo>
                  <a:close/>
                  <a:moveTo>
                    <a:pt x="144780" y="46903757"/>
                  </a:moveTo>
                  <a:lnTo>
                    <a:pt x="83649474" y="46903757"/>
                  </a:lnTo>
                  <a:lnTo>
                    <a:pt x="83649474" y="47048536"/>
                  </a:lnTo>
                  <a:lnTo>
                    <a:pt x="144780" y="47048536"/>
                  </a:lnTo>
                  <a:lnTo>
                    <a:pt x="144780" y="46903754"/>
                  </a:lnTo>
                  <a:close/>
                  <a:moveTo>
                    <a:pt x="83649474" y="0"/>
                  </a:moveTo>
                  <a:lnTo>
                    <a:pt x="83794253" y="0"/>
                  </a:lnTo>
                  <a:lnTo>
                    <a:pt x="83794253" y="144780"/>
                  </a:lnTo>
                  <a:lnTo>
                    <a:pt x="83649474" y="144780"/>
                  </a:lnTo>
                  <a:lnTo>
                    <a:pt x="83649474" y="0"/>
                  </a:lnTo>
                  <a:close/>
                  <a:moveTo>
                    <a:pt x="0" y="0"/>
                  </a:moveTo>
                  <a:lnTo>
                    <a:pt x="144780" y="0"/>
                  </a:lnTo>
                  <a:lnTo>
                    <a:pt x="144780" y="144780"/>
                  </a:lnTo>
                  <a:lnTo>
                    <a:pt x="0" y="144780"/>
                  </a:lnTo>
                  <a:lnTo>
                    <a:pt x="0" y="0"/>
                  </a:lnTo>
                  <a:close/>
                  <a:moveTo>
                    <a:pt x="144780" y="0"/>
                  </a:moveTo>
                  <a:lnTo>
                    <a:pt x="83649474" y="0"/>
                  </a:lnTo>
                  <a:lnTo>
                    <a:pt x="83649474" y="144780"/>
                  </a:lnTo>
                  <a:lnTo>
                    <a:pt x="144780" y="144780"/>
                  </a:lnTo>
                  <a:lnTo>
                    <a:pt x="144780" y="0"/>
                  </a:lnTo>
                  <a:close/>
                </a:path>
              </a:pathLst>
            </a:custGeom>
            <a:solidFill>
              <a:srgbClr val="000000"/>
            </a:solidFill>
          </p:spPr>
        </p:sp>
      </p:gr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970459" y="6373248"/>
            <a:ext cx="3587854" cy="743664"/>
          </a:xfrm>
          <a:prstGeom prst="rect">
            <a:avLst/>
          </a:prstGeom>
        </p:spPr>
      </p:pic>
      <p:pic>
        <p:nvPicPr>
          <p:cNvPr name="Picture 8" id="8"/>
          <p:cNvPicPr>
            <a:picLocks noChangeAspect="true"/>
          </p:cNvPicPr>
          <p:nvPr/>
        </p:nvPicPr>
        <p:blipFill>
          <a:blip r:embed="rId4"/>
          <a:srcRect l="0" t="0" r="0" b="0"/>
          <a:stretch>
            <a:fillRect/>
          </a:stretch>
        </p:blipFill>
        <p:spPr>
          <a:xfrm flipH="false" flipV="false" rot="0">
            <a:off x="3997606" y="1272747"/>
            <a:ext cx="9670468" cy="8273956"/>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a:blip r:embed="rId2"/>
          <a:srcRect l="0" t="21875" r="0" b="21875"/>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636818" y="502796"/>
            <a:ext cx="15333853" cy="9403204"/>
            <a:chOff x="0" y="0"/>
            <a:chExt cx="77490493" cy="47519623"/>
          </a:xfrm>
        </p:grpSpPr>
        <p:sp>
          <p:nvSpPr>
            <p:cNvPr name="Freeform 3" id="3"/>
            <p:cNvSpPr/>
            <p:nvPr/>
          </p:nvSpPr>
          <p:spPr>
            <a:xfrm>
              <a:off x="72390" y="72390"/>
              <a:ext cx="77345712" cy="47374844"/>
            </a:xfrm>
            <a:custGeom>
              <a:avLst/>
              <a:gdLst/>
              <a:ahLst/>
              <a:cxnLst/>
              <a:rect r="r" b="b" t="t" l="l"/>
              <a:pathLst>
                <a:path h="47374844" w="77345712">
                  <a:moveTo>
                    <a:pt x="0" y="0"/>
                  </a:moveTo>
                  <a:lnTo>
                    <a:pt x="77345712" y="0"/>
                  </a:lnTo>
                  <a:lnTo>
                    <a:pt x="77345712" y="47374844"/>
                  </a:lnTo>
                  <a:lnTo>
                    <a:pt x="0" y="47374844"/>
                  </a:lnTo>
                  <a:lnTo>
                    <a:pt x="0" y="0"/>
                  </a:lnTo>
                  <a:close/>
                </a:path>
              </a:pathLst>
            </a:custGeom>
            <a:solidFill>
              <a:srgbClr val="FFEE34"/>
            </a:solidFill>
          </p:spPr>
        </p:sp>
        <p:sp>
          <p:nvSpPr>
            <p:cNvPr name="Freeform 4" id="4"/>
            <p:cNvSpPr/>
            <p:nvPr/>
          </p:nvSpPr>
          <p:spPr>
            <a:xfrm>
              <a:off x="0" y="0"/>
              <a:ext cx="77490495" cy="47519623"/>
            </a:xfrm>
            <a:custGeom>
              <a:avLst/>
              <a:gdLst/>
              <a:ahLst/>
              <a:cxnLst/>
              <a:rect r="r" b="b" t="t" l="l"/>
              <a:pathLst>
                <a:path h="47519623" w="77490495">
                  <a:moveTo>
                    <a:pt x="77345716" y="47374845"/>
                  </a:moveTo>
                  <a:lnTo>
                    <a:pt x="77490495" y="47374845"/>
                  </a:lnTo>
                  <a:lnTo>
                    <a:pt x="77490495" y="47519623"/>
                  </a:lnTo>
                  <a:lnTo>
                    <a:pt x="77345716" y="47519623"/>
                  </a:lnTo>
                  <a:lnTo>
                    <a:pt x="77345716" y="47374842"/>
                  </a:lnTo>
                  <a:close/>
                  <a:moveTo>
                    <a:pt x="0" y="144780"/>
                  </a:moveTo>
                  <a:lnTo>
                    <a:pt x="144780" y="144780"/>
                  </a:lnTo>
                  <a:lnTo>
                    <a:pt x="144780" y="47374845"/>
                  </a:lnTo>
                  <a:lnTo>
                    <a:pt x="0" y="47374845"/>
                  </a:lnTo>
                  <a:lnTo>
                    <a:pt x="0" y="144780"/>
                  </a:lnTo>
                  <a:close/>
                  <a:moveTo>
                    <a:pt x="0" y="47374845"/>
                  </a:moveTo>
                  <a:lnTo>
                    <a:pt x="144780" y="47374845"/>
                  </a:lnTo>
                  <a:lnTo>
                    <a:pt x="144780" y="47519623"/>
                  </a:lnTo>
                  <a:lnTo>
                    <a:pt x="0" y="47519623"/>
                  </a:lnTo>
                  <a:lnTo>
                    <a:pt x="0" y="47374842"/>
                  </a:lnTo>
                  <a:close/>
                  <a:moveTo>
                    <a:pt x="77345716" y="144780"/>
                  </a:moveTo>
                  <a:lnTo>
                    <a:pt x="77490495" y="144780"/>
                  </a:lnTo>
                  <a:lnTo>
                    <a:pt x="77490495" y="47374845"/>
                  </a:lnTo>
                  <a:lnTo>
                    <a:pt x="77345716" y="47374845"/>
                  </a:lnTo>
                  <a:lnTo>
                    <a:pt x="77345716" y="144780"/>
                  </a:lnTo>
                  <a:close/>
                  <a:moveTo>
                    <a:pt x="144780" y="47374845"/>
                  </a:moveTo>
                  <a:lnTo>
                    <a:pt x="77345716" y="47374845"/>
                  </a:lnTo>
                  <a:lnTo>
                    <a:pt x="77345716" y="47519623"/>
                  </a:lnTo>
                  <a:lnTo>
                    <a:pt x="144780" y="47519623"/>
                  </a:lnTo>
                  <a:lnTo>
                    <a:pt x="144780" y="47374842"/>
                  </a:lnTo>
                  <a:close/>
                  <a:moveTo>
                    <a:pt x="77345716" y="0"/>
                  </a:moveTo>
                  <a:lnTo>
                    <a:pt x="77490495" y="0"/>
                  </a:lnTo>
                  <a:lnTo>
                    <a:pt x="77490495" y="144780"/>
                  </a:lnTo>
                  <a:lnTo>
                    <a:pt x="77345716" y="144780"/>
                  </a:lnTo>
                  <a:lnTo>
                    <a:pt x="77345716" y="0"/>
                  </a:lnTo>
                  <a:close/>
                  <a:moveTo>
                    <a:pt x="0" y="0"/>
                  </a:moveTo>
                  <a:lnTo>
                    <a:pt x="144780" y="0"/>
                  </a:lnTo>
                  <a:lnTo>
                    <a:pt x="144780" y="144780"/>
                  </a:lnTo>
                  <a:lnTo>
                    <a:pt x="0" y="144780"/>
                  </a:lnTo>
                  <a:lnTo>
                    <a:pt x="0" y="0"/>
                  </a:lnTo>
                  <a:close/>
                  <a:moveTo>
                    <a:pt x="144780" y="0"/>
                  </a:moveTo>
                  <a:lnTo>
                    <a:pt x="77345716" y="0"/>
                  </a:lnTo>
                  <a:lnTo>
                    <a:pt x="77345716" y="144780"/>
                  </a:lnTo>
                  <a:lnTo>
                    <a:pt x="144780" y="144780"/>
                  </a:lnTo>
                  <a:lnTo>
                    <a:pt x="144780" y="0"/>
                  </a:lnTo>
                  <a:close/>
                </a:path>
              </a:pathLst>
            </a:custGeom>
            <a:solidFill>
              <a:srgbClr val="000000"/>
            </a:solidFill>
          </p:spPr>
        </p:sp>
      </p:grpSp>
      <p:sp>
        <p:nvSpPr>
          <p:cNvPr name="TextBox 5" id="5"/>
          <p:cNvSpPr txBox="true"/>
          <p:nvPr/>
        </p:nvSpPr>
        <p:spPr>
          <a:xfrm rot="0">
            <a:off x="2328056" y="3725195"/>
            <a:ext cx="13294426" cy="5462385"/>
          </a:xfrm>
          <a:prstGeom prst="rect">
            <a:avLst/>
          </a:prstGeom>
        </p:spPr>
        <p:txBody>
          <a:bodyPr anchor="t" rtlCol="false" tIns="0" lIns="0" bIns="0" rIns="0">
            <a:spAutoFit/>
          </a:bodyPr>
          <a:lstStyle/>
          <a:p>
            <a:pPr algn="just">
              <a:lnSpc>
                <a:spcPts val="4759"/>
              </a:lnSpc>
            </a:pPr>
            <a:r>
              <a:rPr lang="en-US" sz="3400">
                <a:solidFill>
                  <a:srgbClr val="000000"/>
                </a:solidFill>
                <a:latin typeface="Squad Bold Bold"/>
              </a:rPr>
              <a:t>Isı alışverişi aynı zamanda sıcaklıkları faklı olan madde taneciklerinin birbirini etkilemesi sonucu oluşur</a:t>
            </a:r>
          </a:p>
          <a:p>
            <a:pPr algn="just">
              <a:lnSpc>
                <a:spcPts val="4759"/>
              </a:lnSpc>
            </a:pPr>
            <a:r>
              <a:rPr lang="en-US" sz="3399">
                <a:solidFill>
                  <a:srgbClr val="000000"/>
                </a:solidFill>
                <a:latin typeface="Squad Bold Bold"/>
              </a:rPr>
              <a:t>Sıcaklığı yüksek olan taneciklerin titreşimi, sıcaklığı düşük olan taneciklerin titreşiminden fazladır</a:t>
            </a:r>
          </a:p>
          <a:p>
            <a:pPr algn="just">
              <a:lnSpc>
                <a:spcPts val="4759"/>
              </a:lnSpc>
            </a:pPr>
            <a:r>
              <a:rPr lang="en-US" sz="3399">
                <a:solidFill>
                  <a:srgbClr val="000000"/>
                </a:solidFill>
                <a:latin typeface="Squad Bold Bold"/>
              </a:rPr>
              <a:t>Titreşimi fazla olan maddenin tanecikleri titreşimi az olan maddenin taneciklerine çarparak yavaş olan tanecikleri hızlandırır. Bu olay maddenin sıcaklıkları eşitleninceye kadar devam eder.</a:t>
            </a:r>
          </a:p>
          <a:p>
            <a:pPr algn="just">
              <a:lnSpc>
                <a:spcPts val="4759"/>
              </a:lnSpc>
            </a:pPr>
            <a:r>
              <a:rPr lang="en-US" sz="3399">
                <a:solidFill>
                  <a:srgbClr val="000000"/>
                </a:solidFill>
                <a:latin typeface="Squad Bold Bold"/>
              </a:rPr>
              <a:t>Madde sıcaklığının eşitlendiği sıcaklığa denge sıcaklığı denir</a:t>
            </a:r>
          </a:p>
        </p:txBody>
      </p:sp>
      <p:pic>
        <p:nvPicPr>
          <p:cNvPr name="Picture 6" id="6"/>
          <p:cNvPicPr>
            <a:picLocks noChangeAspect="true"/>
          </p:cNvPicPr>
          <p:nvPr/>
        </p:nvPicPr>
        <p:blipFill>
          <a:blip r:embed="rId3"/>
          <a:srcRect l="0" t="0" r="0" b="0"/>
          <a:stretch>
            <a:fillRect/>
          </a:stretch>
        </p:blipFill>
        <p:spPr>
          <a:xfrm flipH="false" flipV="false" rot="0">
            <a:off x="4403301" y="1028700"/>
            <a:ext cx="8063297" cy="2168032"/>
          </a:xfrm>
          <a:prstGeom prst="rect">
            <a:avLst/>
          </a:prstGeom>
        </p:spPr>
      </p:pic>
      <p:grpSp>
        <p:nvGrpSpPr>
          <p:cNvPr name="Group 7" id="7"/>
          <p:cNvGrpSpPr/>
          <p:nvPr/>
        </p:nvGrpSpPr>
        <p:grpSpPr>
          <a:xfrm rot="-2222028">
            <a:off x="5822235" y="3879385"/>
            <a:ext cx="5792885" cy="3318225"/>
            <a:chOff x="0" y="0"/>
            <a:chExt cx="7723847" cy="4424300"/>
          </a:xfrm>
        </p:grpSpPr>
        <p:pic>
          <p:nvPicPr>
            <p:cNvPr name="Picture 8" id="8"/>
            <p:cNvPicPr>
              <a:picLocks noChangeAspect="true"/>
            </p:cNvPicPr>
            <p:nvPr/>
          </p:nvPicPr>
          <p:blipFill>
            <a:blip r:embed="rId4">
              <a:alphaModFix amt="15000"/>
            </a:blip>
            <a:srcRect l="0" t="0" r="0" b="0"/>
            <a:stretch>
              <a:fillRect/>
            </a:stretch>
          </p:blipFill>
          <p:spPr>
            <a:xfrm flipH="false" flipV="false" rot="0">
              <a:off x="1655304" y="0"/>
              <a:ext cx="4413239" cy="4424300"/>
            </a:xfrm>
            <a:prstGeom prst="rect">
              <a:avLst/>
            </a:prstGeom>
          </p:spPr>
        </p:pic>
        <p:grpSp>
          <p:nvGrpSpPr>
            <p:cNvPr name="Group 9" id="9"/>
            <p:cNvGrpSpPr/>
            <p:nvPr/>
          </p:nvGrpSpPr>
          <p:grpSpPr>
            <a:xfrm rot="0">
              <a:off x="0" y="1981833"/>
              <a:ext cx="7723847" cy="615038"/>
              <a:chOff x="0" y="0"/>
              <a:chExt cx="1913890" cy="152400"/>
            </a:xfrm>
          </p:grpSpPr>
          <p:sp>
            <p:nvSpPr>
              <p:cNvPr name="Freeform 10" id="10"/>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11" id="11"/>
            <p:cNvPicPr>
              <a:picLocks noChangeAspect="true"/>
            </p:cNvPicPr>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3564" y="1244486"/>
              <a:ext cx="7268836" cy="1935328"/>
            </a:xfrm>
            <a:prstGeom prst="rect">
              <a:avLst/>
            </a:prstGeom>
          </p:spPr>
        </p:pic>
        <p:pic>
          <p:nvPicPr>
            <p:cNvPr name="Picture 12" id="12"/>
            <p:cNvPicPr>
              <a:picLocks noChangeAspect="true"/>
            </p:cNvPicPr>
            <p:nvPr/>
          </p:nvPicPr>
          <p:blipFill>
            <a:blip r:embed="rId6">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3277566" y="3179814"/>
              <a:ext cx="1040831" cy="1040831"/>
            </a:xfrm>
            <a:prstGeom prst="rect">
              <a:avLst/>
            </a:prstGeom>
          </p:spPr>
        </p:pic>
        <p:sp>
          <p:nvSpPr>
            <p:cNvPr name="TextBox 13" id="13"/>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a:blip r:embed="rId2"/>
          <a:srcRect l="0" t="21875" r="0" b="21875"/>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636818" y="502796"/>
            <a:ext cx="15333853" cy="9403204"/>
            <a:chOff x="0" y="0"/>
            <a:chExt cx="77490493" cy="47519623"/>
          </a:xfrm>
        </p:grpSpPr>
        <p:sp>
          <p:nvSpPr>
            <p:cNvPr name="Freeform 3" id="3"/>
            <p:cNvSpPr/>
            <p:nvPr/>
          </p:nvSpPr>
          <p:spPr>
            <a:xfrm>
              <a:off x="72390" y="72390"/>
              <a:ext cx="77345712" cy="47374844"/>
            </a:xfrm>
            <a:custGeom>
              <a:avLst/>
              <a:gdLst/>
              <a:ahLst/>
              <a:cxnLst/>
              <a:rect r="r" b="b" t="t" l="l"/>
              <a:pathLst>
                <a:path h="47374844" w="77345712">
                  <a:moveTo>
                    <a:pt x="0" y="0"/>
                  </a:moveTo>
                  <a:lnTo>
                    <a:pt x="77345712" y="0"/>
                  </a:lnTo>
                  <a:lnTo>
                    <a:pt x="77345712" y="47374844"/>
                  </a:lnTo>
                  <a:lnTo>
                    <a:pt x="0" y="47374844"/>
                  </a:lnTo>
                  <a:lnTo>
                    <a:pt x="0" y="0"/>
                  </a:lnTo>
                  <a:close/>
                </a:path>
              </a:pathLst>
            </a:custGeom>
            <a:solidFill>
              <a:srgbClr val="ADFFE4"/>
            </a:solidFill>
          </p:spPr>
        </p:sp>
        <p:sp>
          <p:nvSpPr>
            <p:cNvPr name="Freeform 4" id="4"/>
            <p:cNvSpPr/>
            <p:nvPr/>
          </p:nvSpPr>
          <p:spPr>
            <a:xfrm>
              <a:off x="0" y="0"/>
              <a:ext cx="77490495" cy="47519623"/>
            </a:xfrm>
            <a:custGeom>
              <a:avLst/>
              <a:gdLst/>
              <a:ahLst/>
              <a:cxnLst/>
              <a:rect r="r" b="b" t="t" l="l"/>
              <a:pathLst>
                <a:path h="47519623" w="77490495">
                  <a:moveTo>
                    <a:pt x="77345716" y="47374845"/>
                  </a:moveTo>
                  <a:lnTo>
                    <a:pt x="77490495" y="47374845"/>
                  </a:lnTo>
                  <a:lnTo>
                    <a:pt x="77490495" y="47519623"/>
                  </a:lnTo>
                  <a:lnTo>
                    <a:pt x="77345716" y="47519623"/>
                  </a:lnTo>
                  <a:lnTo>
                    <a:pt x="77345716" y="47374842"/>
                  </a:lnTo>
                  <a:close/>
                  <a:moveTo>
                    <a:pt x="0" y="144780"/>
                  </a:moveTo>
                  <a:lnTo>
                    <a:pt x="144780" y="144780"/>
                  </a:lnTo>
                  <a:lnTo>
                    <a:pt x="144780" y="47374845"/>
                  </a:lnTo>
                  <a:lnTo>
                    <a:pt x="0" y="47374845"/>
                  </a:lnTo>
                  <a:lnTo>
                    <a:pt x="0" y="144780"/>
                  </a:lnTo>
                  <a:close/>
                  <a:moveTo>
                    <a:pt x="0" y="47374845"/>
                  </a:moveTo>
                  <a:lnTo>
                    <a:pt x="144780" y="47374845"/>
                  </a:lnTo>
                  <a:lnTo>
                    <a:pt x="144780" y="47519623"/>
                  </a:lnTo>
                  <a:lnTo>
                    <a:pt x="0" y="47519623"/>
                  </a:lnTo>
                  <a:lnTo>
                    <a:pt x="0" y="47374842"/>
                  </a:lnTo>
                  <a:close/>
                  <a:moveTo>
                    <a:pt x="77345716" y="144780"/>
                  </a:moveTo>
                  <a:lnTo>
                    <a:pt x="77490495" y="144780"/>
                  </a:lnTo>
                  <a:lnTo>
                    <a:pt x="77490495" y="47374845"/>
                  </a:lnTo>
                  <a:lnTo>
                    <a:pt x="77345716" y="47374845"/>
                  </a:lnTo>
                  <a:lnTo>
                    <a:pt x="77345716" y="144780"/>
                  </a:lnTo>
                  <a:close/>
                  <a:moveTo>
                    <a:pt x="144780" y="47374845"/>
                  </a:moveTo>
                  <a:lnTo>
                    <a:pt x="77345716" y="47374845"/>
                  </a:lnTo>
                  <a:lnTo>
                    <a:pt x="77345716" y="47519623"/>
                  </a:lnTo>
                  <a:lnTo>
                    <a:pt x="144780" y="47519623"/>
                  </a:lnTo>
                  <a:lnTo>
                    <a:pt x="144780" y="47374842"/>
                  </a:lnTo>
                  <a:close/>
                  <a:moveTo>
                    <a:pt x="77345716" y="0"/>
                  </a:moveTo>
                  <a:lnTo>
                    <a:pt x="77490495" y="0"/>
                  </a:lnTo>
                  <a:lnTo>
                    <a:pt x="77490495" y="144780"/>
                  </a:lnTo>
                  <a:lnTo>
                    <a:pt x="77345716" y="144780"/>
                  </a:lnTo>
                  <a:lnTo>
                    <a:pt x="77345716" y="0"/>
                  </a:lnTo>
                  <a:close/>
                  <a:moveTo>
                    <a:pt x="0" y="0"/>
                  </a:moveTo>
                  <a:lnTo>
                    <a:pt x="144780" y="0"/>
                  </a:lnTo>
                  <a:lnTo>
                    <a:pt x="144780" y="144780"/>
                  </a:lnTo>
                  <a:lnTo>
                    <a:pt x="0" y="144780"/>
                  </a:lnTo>
                  <a:lnTo>
                    <a:pt x="0" y="0"/>
                  </a:lnTo>
                  <a:close/>
                  <a:moveTo>
                    <a:pt x="144780" y="0"/>
                  </a:moveTo>
                  <a:lnTo>
                    <a:pt x="77345716" y="0"/>
                  </a:lnTo>
                  <a:lnTo>
                    <a:pt x="77345716" y="144780"/>
                  </a:lnTo>
                  <a:lnTo>
                    <a:pt x="144780" y="144780"/>
                  </a:lnTo>
                  <a:lnTo>
                    <a:pt x="144780" y="0"/>
                  </a:lnTo>
                  <a:close/>
                </a:path>
              </a:pathLst>
            </a:custGeom>
            <a:solidFill>
              <a:srgbClr val="000000"/>
            </a:solidFill>
          </p:spPr>
        </p:sp>
      </p:grpSp>
      <p:pic>
        <p:nvPicPr>
          <p:cNvPr name="Picture 5" id="5"/>
          <p:cNvPicPr>
            <a:picLocks noChangeAspect="true"/>
          </p:cNvPicPr>
          <p:nvPr/>
        </p:nvPicPr>
        <p:blipFill>
          <a:blip r:embed="rId3"/>
          <a:srcRect l="0" t="0" r="0" b="0"/>
          <a:stretch>
            <a:fillRect/>
          </a:stretch>
        </p:blipFill>
        <p:spPr>
          <a:xfrm flipH="false" flipV="false" rot="0">
            <a:off x="2082877" y="3700660"/>
            <a:ext cx="14441733" cy="4851520"/>
          </a:xfrm>
          <a:prstGeom prst="rect">
            <a:avLst/>
          </a:prstGeom>
        </p:spPr>
      </p:pic>
      <p:sp>
        <p:nvSpPr>
          <p:cNvPr name="TextBox 6" id="6"/>
          <p:cNvSpPr txBox="true"/>
          <p:nvPr/>
        </p:nvSpPr>
        <p:spPr>
          <a:xfrm rot="0">
            <a:off x="3084618" y="1276350"/>
            <a:ext cx="12118765" cy="1259263"/>
          </a:xfrm>
          <a:prstGeom prst="rect">
            <a:avLst/>
          </a:prstGeom>
        </p:spPr>
        <p:txBody>
          <a:bodyPr anchor="t" rtlCol="false" tIns="0" lIns="0" bIns="0" rIns="0">
            <a:spAutoFit/>
          </a:bodyPr>
          <a:lstStyle/>
          <a:p>
            <a:pPr algn="just">
              <a:lnSpc>
                <a:spcPts val="4759"/>
              </a:lnSpc>
            </a:pPr>
            <a:r>
              <a:rPr lang="en-US" sz="3400">
                <a:solidFill>
                  <a:srgbClr val="000000"/>
                </a:solidFill>
                <a:latin typeface="Squick Thin Bold"/>
              </a:rPr>
              <a:t>Sıcaklıkları farklı eşit kütleli aynı tür maddelerin karıştırılması sonucu denge sıcaklığı madde sıcaklıklarının aritmetik ortalamasının alınması sonucu bulunur</a:t>
            </a:r>
          </a:p>
        </p:txBody>
      </p:sp>
      <p:grpSp>
        <p:nvGrpSpPr>
          <p:cNvPr name="Group 7" id="7"/>
          <p:cNvGrpSpPr/>
          <p:nvPr/>
        </p:nvGrpSpPr>
        <p:grpSpPr>
          <a:xfrm rot="-2222028">
            <a:off x="6247558" y="3545286"/>
            <a:ext cx="5792885" cy="3318225"/>
            <a:chOff x="0" y="0"/>
            <a:chExt cx="7723847" cy="4424300"/>
          </a:xfrm>
        </p:grpSpPr>
        <p:pic>
          <p:nvPicPr>
            <p:cNvPr name="Picture 8" id="8"/>
            <p:cNvPicPr>
              <a:picLocks noChangeAspect="true"/>
            </p:cNvPicPr>
            <p:nvPr/>
          </p:nvPicPr>
          <p:blipFill>
            <a:blip r:embed="rId4">
              <a:alphaModFix amt="15000"/>
            </a:blip>
            <a:srcRect l="0" t="0" r="0" b="0"/>
            <a:stretch>
              <a:fillRect/>
            </a:stretch>
          </p:blipFill>
          <p:spPr>
            <a:xfrm flipH="false" flipV="false" rot="0">
              <a:off x="1655304" y="0"/>
              <a:ext cx="4413239" cy="4424300"/>
            </a:xfrm>
            <a:prstGeom prst="rect">
              <a:avLst/>
            </a:prstGeom>
          </p:spPr>
        </p:pic>
        <p:grpSp>
          <p:nvGrpSpPr>
            <p:cNvPr name="Group 9" id="9"/>
            <p:cNvGrpSpPr/>
            <p:nvPr/>
          </p:nvGrpSpPr>
          <p:grpSpPr>
            <a:xfrm rot="0">
              <a:off x="0" y="1981833"/>
              <a:ext cx="7723847" cy="615038"/>
              <a:chOff x="0" y="0"/>
              <a:chExt cx="1913890" cy="152400"/>
            </a:xfrm>
          </p:grpSpPr>
          <p:sp>
            <p:nvSpPr>
              <p:cNvPr name="Freeform 10" id="10"/>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11" id="11"/>
            <p:cNvPicPr>
              <a:picLocks noChangeAspect="true"/>
            </p:cNvPicPr>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3564" y="1244486"/>
              <a:ext cx="7268836" cy="1935328"/>
            </a:xfrm>
            <a:prstGeom prst="rect">
              <a:avLst/>
            </a:prstGeom>
          </p:spPr>
        </p:pic>
        <p:pic>
          <p:nvPicPr>
            <p:cNvPr name="Picture 12" id="12"/>
            <p:cNvPicPr>
              <a:picLocks noChangeAspect="true"/>
            </p:cNvPicPr>
            <p:nvPr/>
          </p:nvPicPr>
          <p:blipFill>
            <a:blip r:embed="rId6">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3277566" y="3179814"/>
              <a:ext cx="1040831" cy="1040831"/>
            </a:xfrm>
            <a:prstGeom prst="rect">
              <a:avLst/>
            </a:prstGeom>
          </p:spPr>
        </p:pic>
        <p:sp>
          <p:nvSpPr>
            <p:cNvPr name="TextBox 13" id="13"/>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5CE1E6"/>
        </a:solidFill>
      </p:bgPr>
    </p:bg>
    <p:spTree>
      <p:nvGrpSpPr>
        <p:cNvPr id="1" name=""/>
        <p:cNvGrpSpPr/>
        <p:nvPr/>
      </p:nvGrpSpPr>
      <p:grpSpPr>
        <a:xfrm>
          <a:off x="0" y="0"/>
          <a:ext cx="0" cy="0"/>
          <a:chOff x="0" y="0"/>
          <a:chExt cx="0" cy="0"/>
        </a:xfrm>
      </p:grpSpPr>
      <p:grpSp>
        <p:nvGrpSpPr>
          <p:cNvPr name="Group 2" id="2"/>
          <p:cNvGrpSpPr/>
          <p:nvPr/>
        </p:nvGrpSpPr>
        <p:grpSpPr>
          <a:xfrm rot="0">
            <a:off x="2170218" y="662217"/>
            <a:ext cx="7852847" cy="2058871"/>
            <a:chOff x="0" y="0"/>
            <a:chExt cx="42111517" cy="11040862"/>
          </a:xfrm>
        </p:grpSpPr>
        <p:sp>
          <p:nvSpPr>
            <p:cNvPr name="Freeform 3" id="3"/>
            <p:cNvSpPr/>
            <p:nvPr/>
          </p:nvSpPr>
          <p:spPr>
            <a:xfrm>
              <a:off x="72390" y="72390"/>
              <a:ext cx="41966737" cy="10896082"/>
            </a:xfrm>
            <a:custGeom>
              <a:avLst/>
              <a:gdLst/>
              <a:ahLst/>
              <a:cxnLst/>
              <a:rect r="r" b="b" t="t" l="l"/>
              <a:pathLst>
                <a:path h="10896082" w="41966737">
                  <a:moveTo>
                    <a:pt x="0" y="0"/>
                  </a:moveTo>
                  <a:lnTo>
                    <a:pt x="41966737" y="0"/>
                  </a:lnTo>
                  <a:lnTo>
                    <a:pt x="41966737" y="10896082"/>
                  </a:lnTo>
                  <a:lnTo>
                    <a:pt x="0" y="10896082"/>
                  </a:lnTo>
                  <a:lnTo>
                    <a:pt x="0" y="0"/>
                  </a:lnTo>
                  <a:close/>
                </a:path>
              </a:pathLst>
            </a:custGeom>
            <a:solidFill>
              <a:srgbClr val="FFDE59"/>
            </a:solidFill>
          </p:spPr>
        </p:sp>
        <p:sp>
          <p:nvSpPr>
            <p:cNvPr name="Freeform 4" id="4"/>
            <p:cNvSpPr/>
            <p:nvPr/>
          </p:nvSpPr>
          <p:spPr>
            <a:xfrm>
              <a:off x="0" y="0"/>
              <a:ext cx="42111516" cy="11040862"/>
            </a:xfrm>
            <a:custGeom>
              <a:avLst/>
              <a:gdLst/>
              <a:ahLst/>
              <a:cxnLst/>
              <a:rect r="r" b="b" t="t" l="l"/>
              <a:pathLst>
                <a:path h="11040862" w="42111516">
                  <a:moveTo>
                    <a:pt x="41966738" y="10896082"/>
                  </a:moveTo>
                  <a:lnTo>
                    <a:pt x="42111516" y="10896082"/>
                  </a:lnTo>
                  <a:lnTo>
                    <a:pt x="42111516" y="11040862"/>
                  </a:lnTo>
                  <a:lnTo>
                    <a:pt x="41966738" y="11040862"/>
                  </a:lnTo>
                  <a:lnTo>
                    <a:pt x="41966738" y="10896081"/>
                  </a:lnTo>
                  <a:close/>
                  <a:moveTo>
                    <a:pt x="0" y="144780"/>
                  </a:moveTo>
                  <a:lnTo>
                    <a:pt x="144780" y="144780"/>
                  </a:lnTo>
                  <a:lnTo>
                    <a:pt x="144780" y="10896082"/>
                  </a:lnTo>
                  <a:lnTo>
                    <a:pt x="0" y="10896082"/>
                  </a:lnTo>
                  <a:lnTo>
                    <a:pt x="0" y="144780"/>
                  </a:lnTo>
                  <a:close/>
                  <a:moveTo>
                    <a:pt x="0" y="10896082"/>
                  </a:moveTo>
                  <a:lnTo>
                    <a:pt x="144780" y="10896082"/>
                  </a:lnTo>
                  <a:lnTo>
                    <a:pt x="144780" y="11040862"/>
                  </a:lnTo>
                  <a:lnTo>
                    <a:pt x="0" y="11040862"/>
                  </a:lnTo>
                  <a:lnTo>
                    <a:pt x="0" y="10896081"/>
                  </a:lnTo>
                  <a:close/>
                  <a:moveTo>
                    <a:pt x="41966738" y="144780"/>
                  </a:moveTo>
                  <a:lnTo>
                    <a:pt x="42111516" y="144780"/>
                  </a:lnTo>
                  <a:lnTo>
                    <a:pt x="42111516" y="10896082"/>
                  </a:lnTo>
                  <a:lnTo>
                    <a:pt x="41966738" y="10896082"/>
                  </a:lnTo>
                  <a:lnTo>
                    <a:pt x="41966738" y="144780"/>
                  </a:lnTo>
                  <a:close/>
                  <a:moveTo>
                    <a:pt x="144780" y="10896082"/>
                  </a:moveTo>
                  <a:lnTo>
                    <a:pt x="41966738" y="10896082"/>
                  </a:lnTo>
                  <a:lnTo>
                    <a:pt x="41966738" y="11040862"/>
                  </a:lnTo>
                  <a:lnTo>
                    <a:pt x="144780" y="11040862"/>
                  </a:lnTo>
                  <a:lnTo>
                    <a:pt x="144780" y="10896081"/>
                  </a:lnTo>
                  <a:close/>
                  <a:moveTo>
                    <a:pt x="41966738" y="0"/>
                  </a:moveTo>
                  <a:lnTo>
                    <a:pt x="42111516" y="0"/>
                  </a:lnTo>
                  <a:lnTo>
                    <a:pt x="42111516" y="144780"/>
                  </a:lnTo>
                  <a:lnTo>
                    <a:pt x="41966738" y="144780"/>
                  </a:lnTo>
                  <a:lnTo>
                    <a:pt x="41966738" y="0"/>
                  </a:lnTo>
                  <a:close/>
                  <a:moveTo>
                    <a:pt x="0" y="0"/>
                  </a:moveTo>
                  <a:lnTo>
                    <a:pt x="144780" y="0"/>
                  </a:lnTo>
                  <a:lnTo>
                    <a:pt x="144780" y="144780"/>
                  </a:lnTo>
                  <a:lnTo>
                    <a:pt x="0" y="144780"/>
                  </a:lnTo>
                  <a:lnTo>
                    <a:pt x="0" y="0"/>
                  </a:lnTo>
                  <a:close/>
                  <a:moveTo>
                    <a:pt x="144780" y="0"/>
                  </a:moveTo>
                  <a:lnTo>
                    <a:pt x="41966738" y="0"/>
                  </a:lnTo>
                  <a:lnTo>
                    <a:pt x="41966738" y="144780"/>
                  </a:lnTo>
                  <a:lnTo>
                    <a:pt x="144780" y="144780"/>
                  </a:lnTo>
                  <a:lnTo>
                    <a:pt x="144780" y="0"/>
                  </a:ln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028700" y="7117977"/>
            <a:ext cx="2953595" cy="2201131"/>
          </a:xfrm>
          <a:prstGeom prst="rect">
            <a:avLst/>
          </a:prstGeom>
        </p:spPr>
      </p:pic>
      <p:grpSp>
        <p:nvGrpSpPr>
          <p:cNvPr name="Group 6" id="6"/>
          <p:cNvGrpSpPr/>
          <p:nvPr/>
        </p:nvGrpSpPr>
        <p:grpSpPr>
          <a:xfrm rot="0">
            <a:off x="2170218" y="3902189"/>
            <a:ext cx="13947565" cy="5806108"/>
            <a:chOff x="0" y="0"/>
            <a:chExt cx="74794926" cy="31135715"/>
          </a:xfrm>
        </p:grpSpPr>
        <p:sp>
          <p:nvSpPr>
            <p:cNvPr name="Freeform 7" id="7"/>
            <p:cNvSpPr/>
            <p:nvPr/>
          </p:nvSpPr>
          <p:spPr>
            <a:xfrm>
              <a:off x="72390" y="72390"/>
              <a:ext cx="74650144" cy="30990936"/>
            </a:xfrm>
            <a:custGeom>
              <a:avLst/>
              <a:gdLst/>
              <a:ahLst/>
              <a:cxnLst/>
              <a:rect r="r" b="b" t="t" l="l"/>
              <a:pathLst>
                <a:path h="30990936" w="74650144">
                  <a:moveTo>
                    <a:pt x="0" y="0"/>
                  </a:moveTo>
                  <a:lnTo>
                    <a:pt x="74650144" y="0"/>
                  </a:lnTo>
                  <a:lnTo>
                    <a:pt x="74650144" y="30990936"/>
                  </a:lnTo>
                  <a:lnTo>
                    <a:pt x="0" y="30990936"/>
                  </a:lnTo>
                  <a:lnTo>
                    <a:pt x="0" y="0"/>
                  </a:lnTo>
                  <a:close/>
                </a:path>
              </a:pathLst>
            </a:custGeom>
            <a:solidFill>
              <a:srgbClr val="FFFFFF"/>
            </a:solidFill>
          </p:spPr>
        </p:sp>
        <p:sp>
          <p:nvSpPr>
            <p:cNvPr name="Freeform 8" id="8"/>
            <p:cNvSpPr/>
            <p:nvPr/>
          </p:nvSpPr>
          <p:spPr>
            <a:xfrm>
              <a:off x="0" y="0"/>
              <a:ext cx="74794926" cy="31135715"/>
            </a:xfrm>
            <a:custGeom>
              <a:avLst/>
              <a:gdLst/>
              <a:ahLst/>
              <a:cxnLst/>
              <a:rect r="r" b="b" t="t" l="l"/>
              <a:pathLst>
                <a:path h="31135715" w="74794926">
                  <a:moveTo>
                    <a:pt x="74650147" y="30990936"/>
                  </a:moveTo>
                  <a:lnTo>
                    <a:pt x="74794926" y="30990936"/>
                  </a:lnTo>
                  <a:lnTo>
                    <a:pt x="74794926" y="31135715"/>
                  </a:lnTo>
                  <a:lnTo>
                    <a:pt x="74650147" y="31135715"/>
                  </a:lnTo>
                  <a:lnTo>
                    <a:pt x="74650147" y="30990936"/>
                  </a:lnTo>
                  <a:close/>
                  <a:moveTo>
                    <a:pt x="0" y="144780"/>
                  </a:moveTo>
                  <a:lnTo>
                    <a:pt x="144780" y="144780"/>
                  </a:lnTo>
                  <a:lnTo>
                    <a:pt x="144780" y="30990936"/>
                  </a:lnTo>
                  <a:lnTo>
                    <a:pt x="0" y="30990936"/>
                  </a:lnTo>
                  <a:lnTo>
                    <a:pt x="0" y="144780"/>
                  </a:lnTo>
                  <a:close/>
                  <a:moveTo>
                    <a:pt x="0" y="30990936"/>
                  </a:moveTo>
                  <a:lnTo>
                    <a:pt x="144780" y="30990936"/>
                  </a:lnTo>
                  <a:lnTo>
                    <a:pt x="144780" y="31135715"/>
                  </a:lnTo>
                  <a:lnTo>
                    <a:pt x="0" y="31135715"/>
                  </a:lnTo>
                  <a:lnTo>
                    <a:pt x="0" y="30990936"/>
                  </a:lnTo>
                  <a:close/>
                  <a:moveTo>
                    <a:pt x="74650147" y="144780"/>
                  </a:moveTo>
                  <a:lnTo>
                    <a:pt x="74794926" y="144780"/>
                  </a:lnTo>
                  <a:lnTo>
                    <a:pt x="74794926" y="30990936"/>
                  </a:lnTo>
                  <a:lnTo>
                    <a:pt x="74650147" y="30990936"/>
                  </a:lnTo>
                  <a:lnTo>
                    <a:pt x="74650147" y="144780"/>
                  </a:lnTo>
                  <a:close/>
                  <a:moveTo>
                    <a:pt x="144780" y="30990936"/>
                  </a:moveTo>
                  <a:lnTo>
                    <a:pt x="74650147" y="30990936"/>
                  </a:lnTo>
                  <a:lnTo>
                    <a:pt x="74650147" y="31135715"/>
                  </a:lnTo>
                  <a:lnTo>
                    <a:pt x="144780" y="31135715"/>
                  </a:lnTo>
                  <a:lnTo>
                    <a:pt x="144780" y="30990936"/>
                  </a:lnTo>
                  <a:close/>
                  <a:moveTo>
                    <a:pt x="74650147" y="0"/>
                  </a:moveTo>
                  <a:lnTo>
                    <a:pt x="74794926" y="0"/>
                  </a:lnTo>
                  <a:lnTo>
                    <a:pt x="74794926" y="144780"/>
                  </a:lnTo>
                  <a:lnTo>
                    <a:pt x="74650147" y="144780"/>
                  </a:lnTo>
                  <a:lnTo>
                    <a:pt x="74650147" y="0"/>
                  </a:lnTo>
                  <a:close/>
                  <a:moveTo>
                    <a:pt x="0" y="0"/>
                  </a:moveTo>
                  <a:lnTo>
                    <a:pt x="144780" y="0"/>
                  </a:lnTo>
                  <a:lnTo>
                    <a:pt x="144780" y="144780"/>
                  </a:lnTo>
                  <a:lnTo>
                    <a:pt x="0" y="144780"/>
                  </a:lnTo>
                  <a:lnTo>
                    <a:pt x="0" y="0"/>
                  </a:lnTo>
                  <a:close/>
                  <a:moveTo>
                    <a:pt x="144780" y="0"/>
                  </a:moveTo>
                  <a:lnTo>
                    <a:pt x="74650147" y="0"/>
                  </a:lnTo>
                  <a:lnTo>
                    <a:pt x="74650147" y="144780"/>
                  </a:lnTo>
                  <a:lnTo>
                    <a:pt x="144780" y="144780"/>
                  </a:lnTo>
                  <a:lnTo>
                    <a:pt x="144780" y="0"/>
                  </a:lnTo>
                  <a:close/>
                </a:path>
              </a:pathLst>
            </a:custGeom>
            <a:solidFill>
              <a:srgbClr val="000000"/>
            </a:solidFill>
          </p:spPr>
        </p:sp>
      </p:gr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51422" y="6467696"/>
            <a:ext cx="593131" cy="593131"/>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335510" y="2394523"/>
            <a:ext cx="3311133" cy="2420138"/>
          </a:xfrm>
          <a:prstGeom prst="rect">
            <a:avLst/>
          </a:prstGeom>
        </p:spPr>
      </p:pic>
      <p:sp>
        <p:nvSpPr>
          <p:cNvPr name="TextBox 11" id="11"/>
          <p:cNvSpPr txBox="true"/>
          <p:nvPr/>
        </p:nvSpPr>
        <p:spPr>
          <a:xfrm rot="0">
            <a:off x="2802063" y="4498167"/>
            <a:ext cx="12013490" cy="4760133"/>
          </a:xfrm>
          <a:prstGeom prst="rect">
            <a:avLst/>
          </a:prstGeom>
        </p:spPr>
        <p:txBody>
          <a:bodyPr anchor="t" rtlCol="false" tIns="0" lIns="0" bIns="0" rIns="0">
            <a:spAutoFit/>
          </a:bodyPr>
          <a:lstStyle/>
          <a:p>
            <a:pPr algn="just">
              <a:lnSpc>
                <a:spcPts val="4759"/>
              </a:lnSpc>
            </a:pPr>
            <a:r>
              <a:rPr lang="en-US" sz="3400">
                <a:solidFill>
                  <a:srgbClr val="000000"/>
                </a:solidFill>
                <a:latin typeface="Decalotype Light"/>
              </a:rPr>
              <a:t>Maddelerin molekül başına düşen ortalama hareket enerjisinin bir göstergesidir. Yani sıcaklık ısının bir göstergesidir</a:t>
            </a:r>
          </a:p>
          <a:p>
            <a:pPr algn="just">
              <a:lnSpc>
                <a:spcPts val="4759"/>
              </a:lnSpc>
            </a:pPr>
          </a:p>
          <a:p>
            <a:pPr algn="just">
              <a:lnSpc>
                <a:spcPts val="4759"/>
              </a:lnSpc>
            </a:pPr>
            <a:r>
              <a:rPr lang="en-US" sz="3399">
                <a:solidFill>
                  <a:srgbClr val="000000"/>
                </a:solidFill>
                <a:latin typeface="Decalotype Light"/>
              </a:rPr>
              <a:t>sıcaklık bir enerji değildir</a:t>
            </a:r>
          </a:p>
          <a:p>
            <a:pPr algn="just">
              <a:lnSpc>
                <a:spcPts val="4759"/>
              </a:lnSpc>
            </a:pPr>
          </a:p>
          <a:p>
            <a:pPr algn="just">
              <a:lnSpc>
                <a:spcPts val="4759"/>
              </a:lnSpc>
            </a:pPr>
            <a:r>
              <a:rPr lang="en-US" sz="3399">
                <a:solidFill>
                  <a:srgbClr val="000000"/>
                </a:solidFill>
                <a:latin typeface="Decalotype Light"/>
              </a:rPr>
              <a:t>Termometre ile ölçülür</a:t>
            </a:r>
          </a:p>
          <a:p>
            <a:pPr algn="just">
              <a:lnSpc>
                <a:spcPts val="4759"/>
              </a:lnSpc>
            </a:pPr>
          </a:p>
          <a:p>
            <a:pPr algn="just">
              <a:lnSpc>
                <a:spcPts val="4759"/>
              </a:lnSpc>
            </a:pPr>
            <a:r>
              <a:rPr lang="en-US" sz="3399">
                <a:solidFill>
                  <a:srgbClr val="000000"/>
                </a:solidFill>
                <a:latin typeface="Decalotype Light"/>
              </a:rPr>
              <a:t>Birimi celsius (selsiyus derece ) dir</a:t>
            </a:r>
          </a:p>
        </p:txBody>
      </p:sp>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51422" y="7625411"/>
            <a:ext cx="593131" cy="593131"/>
          </a:xfrm>
          <a:prstGeom prst="rect">
            <a:avLst/>
          </a:prstGeom>
        </p:spPr>
      </p:pic>
      <p:pic>
        <p:nvPicPr>
          <p:cNvPr name="Picture 13" id="1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08932" y="8665169"/>
            <a:ext cx="593131" cy="59313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168221" y="5908417"/>
            <a:ext cx="3433989" cy="3433989"/>
          </a:xfrm>
          <a:prstGeom prst="rect">
            <a:avLst/>
          </a:prstGeom>
        </p:spPr>
      </p:pic>
      <p:sp>
        <p:nvSpPr>
          <p:cNvPr name="TextBox 15" id="15"/>
          <p:cNvSpPr txBox="true"/>
          <p:nvPr/>
        </p:nvSpPr>
        <p:spPr>
          <a:xfrm rot="0">
            <a:off x="1952688" y="1007585"/>
            <a:ext cx="8070377" cy="1177636"/>
          </a:xfrm>
          <a:prstGeom prst="rect">
            <a:avLst/>
          </a:prstGeom>
        </p:spPr>
        <p:txBody>
          <a:bodyPr anchor="t" rtlCol="false" tIns="0" lIns="0" bIns="0" rIns="0">
            <a:spAutoFit/>
          </a:bodyPr>
          <a:lstStyle/>
          <a:p>
            <a:pPr algn="ctr">
              <a:lnSpc>
                <a:spcPts val="7800"/>
              </a:lnSpc>
            </a:pPr>
            <a:r>
              <a:rPr lang="en-US" sz="6500">
                <a:solidFill>
                  <a:srgbClr val="000000"/>
                </a:solidFill>
                <a:latin typeface="Agrandir Grand Black Bold"/>
              </a:rPr>
              <a:t>SICAKLIK ( T )</a:t>
            </a:r>
          </a:p>
        </p:txBody>
      </p:sp>
      <p:pic>
        <p:nvPicPr>
          <p:cNvPr name="Picture 16" id="1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48173"/>
          <a:stretch>
            <a:fillRect/>
          </a:stretch>
        </p:blipFill>
        <p:spPr>
          <a:xfrm flipH="false" flipV="false" rot="0">
            <a:off x="11816198" y="408170"/>
            <a:ext cx="2211992" cy="2397392"/>
          </a:xfrm>
          <a:prstGeom prst="rect">
            <a:avLst/>
          </a:prstGeom>
        </p:spPr>
      </p:pic>
      <p:grpSp>
        <p:nvGrpSpPr>
          <p:cNvPr name="Group 17" id="17"/>
          <p:cNvGrpSpPr/>
          <p:nvPr/>
        </p:nvGrpSpPr>
        <p:grpSpPr>
          <a:xfrm rot="-2222028">
            <a:off x="5912366" y="3484388"/>
            <a:ext cx="5792885" cy="3318225"/>
            <a:chOff x="0" y="0"/>
            <a:chExt cx="7723847" cy="4424300"/>
          </a:xfrm>
        </p:grpSpPr>
        <p:pic>
          <p:nvPicPr>
            <p:cNvPr name="Picture 18" id="18"/>
            <p:cNvPicPr>
              <a:picLocks noChangeAspect="true"/>
            </p:cNvPicPr>
            <p:nvPr/>
          </p:nvPicPr>
          <p:blipFill>
            <a:blip r:embed="rId7">
              <a:alphaModFix amt="15000"/>
            </a:blip>
            <a:srcRect l="0" t="0" r="0" b="0"/>
            <a:stretch>
              <a:fillRect/>
            </a:stretch>
          </p:blipFill>
          <p:spPr>
            <a:xfrm flipH="false" flipV="false" rot="0">
              <a:off x="1655304" y="0"/>
              <a:ext cx="4413239" cy="4424300"/>
            </a:xfrm>
            <a:prstGeom prst="rect">
              <a:avLst/>
            </a:prstGeom>
          </p:spPr>
        </p:pic>
        <p:grpSp>
          <p:nvGrpSpPr>
            <p:cNvPr name="Group 19" id="19"/>
            <p:cNvGrpSpPr/>
            <p:nvPr/>
          </p:nvGrpSpPr>
          <p:grpSpPr>
            <a:xfrm rot="0">
              <a:off x="0" y="1981833"/>
              <a:ext cx="7723847" cy="615038"/>
              <a:chOff x="0" y="0"/>
              <a:chExt cx="1913890" cy="152400"/>
            </a:xfrm>
          </p:grpSpPr>
          <p:sp>
            <p:nvSpPr>
              <p:cNvPr name="Freeform 20" id="20"/>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1" id="21"/>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3564" y="1244486"/>
              <a:ext cx="7268836" cy="1935328"/>
            </a:xfrm>
            <a:prstGeom prst="rect">
              <a:avLst/>
            </a:prstGeom>
          </p:spPr>
        </p:pic>
        <p:pic>
          <p:nvPicPr>
            <p:cNvPr name="Picture 22" id="22"/>
            <p:cNvPicPr>
              <a:picLocks noChangeAspect="true"/>
            </p:cNvPicPr>
            <p:nvPr/>
          </p:nvPicPr>
          <p:blipFill>
            <a:blip r:embed="rId9">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3277566" y="3179814"/>
              <a:ext cx="1040831" cy="1040831"/>
            </a:xfrm>
            <a:prstGeom prst="rect">
              <a:avLst/>
            </a:prstGeom>
          </p:spPr>
        </p:pic>
        <p:sp>
          <p:nvSpPr>
            <p:cNvPr name="TextBox 23" id="23"/>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5CE1E6"/>
        </a:solidFill>
      </p:bgPr>
    </p:bg>
    <p:spTree>
      <p:nvGrpSpPr>
        <p:cNvPr id="1" name=""/>
        <p:cNvGrpSpPr/>
        <p:nvPr/>
      </p:nvGrpSpPr>
      <p:grpSpPr>
        <a:xfrm>
          <a:off x="0" y="0"/>
          <a:ext cx="0" cy="0"/>
          <a:chOff x="0" y="0"/>
          <a:chExt cx="0" cy="0"/>
        </a:xfrm>
      </p:grpSpPr>
      <p:grpSp>
        <p:nvGrpSpPr>
          <p:cNvPr name="Group 2" id="2"/>
          <p:cNvGrpSpPr/>
          <p:nvPr/>
        </p:nvGrpSpPr>
        <p:grpSpPr>
          <a:xfrm rot="0">
            <a:off x="722418" y="335652"/>
            <a:ext cx="11714998" cy="1565303"/>
            <a:chOff x="0" y="0"/>
            <a:chExt cx="62822610" cy="8394063"/>
          </a:xfrm>
        </p:grpSpPr>
        <p:sp>
          <p:nvSpPr>
            <p:cNvPr name="Freeform 3" id="3"/>
            <p:cNvSpPr/>
            <p:nvPr/>
          </p:nvSpPr>
          <p:spPr>
            <a:xfrm>
              <a:off x="72390" y="72390"/>
              <a:ext cx="62677833" cy="8249283"/>
            </a:xfrm>
            <a:custGeom>
              <a:avLst/>
              <a:gdLst/>
              <a:ahLst/>
              <a:cxnLst/>
              <a:rect r="r" b="b" t="t" l="l"/>
              <a:pathLst>
                <a:path h="8249283" w="62677833">
                  <a:moveTo>
                    <a:pt x="0" y="0"/>
                  </a:moveTo>
                  <a:lnTo>
                    <a:pt x="62677833" y="0"/>
                  </a:lnTo>
                  <a:lnTo>
                    <a:pt x="62677833" y="8249283"/>
                  </a:lnTo>
                  <a:lnTo>
                    <a:pt x="0" y="8249283"/>
                  </a:lnTo>
                  <a:lnTo>
                    <a:pt x="0" y="0"/>
                  </a:lnTo>
                  <a:close/>
                </a:path>
              </a:pathLst>
            </a:custGeom>
            <a:solidFill>
              <a:srgbClr val="FFDE59"/>
            </a:solidFill>
          </p:spPr>
        </p:sp>
        <p:sp>
          <p:nvSpPr>
            <p:cNvPr name="Freeform 4" id="4"/>
            <p:cNvSpPr/>
            <p:nvPr/>
          </p:nvSpPr>
          <p:spPr>
            <a:xfrm>
              <a:off x="0" y="0"/>
              <a:ext cx="62822609" cy="8394064"/>
            </a:xfrm>
            <a:custGeom>
              <a:avLst/>
              <a:gdLst/>
              <a:ahLst/>
              <a:cxnLst/>
              <a:rect r="r" b="b" t="t" l="l"/>
              <a:pathLst>
                <a:path h="8394064" w="62822609">
                  <a:moveTo>
                    <a:pt x="62677830" y="8249283"/>
                  </a:moveTo>
                  <a:lnTo>
                    <a:pt x="62822609" y="8249283"/>
                  </a:lnTo>
                  <a:lnTo>
                    <a:pt x="62822609" y="8394064"/>
                  </a:lnTo>
                  <a:lnTo>
                    <a:pt x="62677830" y="8394064"/>
                  </a:lnTo>
                  <a:lnTo>
                    <a:pt x="62677830" y="8249283"/>
                  </a:lnTo>
                  <a:close/>
                  <a:moveTo>
                    <a:pt x="0" y="144780"/>
                  </a:moveTo>
                  <a:lnTo>
                    <a:pt x="144780" y="144780"/>
                  </a:lnTo>
                  <a:lnTo>
                    <a:pt x="144780" y="8249283"/>
                  </a:lnTo>
                  <a:lnTo>
                    <a:pt x="0" y="8249283"/>
                  </a:lnTo>
                  <a:lnTo>
                    <a:pt x="0" y="144780"/>
                  </a:lnTo>
                  <a:close/>
                  <a:moveTo>
                    <a:pt x="0" y="8249283"/>
                  </a:moveTo>
                  <a:lnTo>
                    <a:pt x="144780" y="8249283"/>
                  </a:lnTo>
                  <a:lnTo>
                    <a:pt x="144780" y="8394064"/>
                  </a:lnTo>
                  <a:lnTo>
                    <a:pt x="0" y="8394064"/>
                  </a:lnTo>
                  <a:lnTo>
                    <a:pt x="0" y="8249283"/>
                  </a:lnTo>
                  <a:close/>
                  <a:moveTo>
                    <a:pt x="62677830" y="144780"/>
                  </a:moveTo>
                  <a:lnTo>
                    <a:pt x="62822609" y="144780"/>
                  </a:lnTo>
                  <a:lnTo>
                    <a:pt x="62822609" y="8249283"/>
                  </a:lnTo>
                  <a:lnTo>
                    <a:pt x="62677830" y="8249283"/>
                  </a:lnTo>
                  <a:lnTo>
                    <a:pt x="62677830" y="144780"/>
                  </a:lnTo>
                  <a:close/>
                  <a:moveTo>
                    <a:pt x="144780" y="8249283"/>
                  </a:moveTo>
                  <a:lnTo>
                    <a:pt x="62677830" y="8249283"/>
                  </a:lnTo>
                  <a:lnTo>
                    <a:pt x="62677830" y="8394064"/>
                  </a:lnTo>
                  <a:lnTo>
                    <a:pt x="144780" y="8394064"/>
                  </a:lnTo>
                  <a:lnTo>
                    <a:pt x="144780" y="8249283"/>
                  </a:lnTo>
                  <a:close/>
                  <a:moveTo>
                    <a:pt x="62677830" y="0"/>
                  </a:moveTo>
                  <a:lnTo>
                    <a:pt x="62822609" y="0"/>
                  </a:lnTo>
                  <a:lnTo>
                    <a:pt x="62822609" y="144780"/>
                  </a:lnTo>
                  <a:lnTo>
                    <a:pt x="62677830" y="144780"/>
                  </a:lnTo>
                  <a:lnTo>
                    <a:pt x="62677830" y="0"/>
                  </a:lnTo>
                  <a:close/>
                  <a:moveTo>
                    <a:pt x="0" y="0"/>
                  </a:moveTo>
                  <a:lnTo>
                    <a:pt x="144780" y="0"/>
                  </a:lnTo>
                  <a:lnTo>
                    <a:pt x="144780" y="144780"/>
                  </a:lnTo>
                  <a:lnTo>
                    <a:pt x="0" y="144780"/>
                  </a:lnTo>
                  <a:lnTo>
                    <a:pt x="0" y="0"/>
                  </a:lnTo>
                  <a:close/>
                  <a:moveTo>
                    <a:pt x="144780" y="0"/>
                  </a:moveTo>
                  <a:lnTo>
                    <a:pt x="62677830" y="0"/>
                  </a:lnTo>
                  <a:lnTo>
                    <a:pt x="62677830" y="144780"/>
                  </a:lnTo>
                  <a:lnTo>
                    <a:pt x="144780" y="144780"/>
                  </a:lnTo>
                  <a:lnTo>
                    <a:pt x="144780" y="0"/>
                  </a:ln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0" y="7214406"/>
            <a:ext cx="2953595" cy="2201131"/>
          </a:xfrm>
          <a:prstGeom prst="rect">
            <a:avLst/>
          </a:prstGeom>
        </p:spPr>
      </p:pic>
      <p:grpSp>
        <p:nvGrpSpPr>
          <p:cNvPr name="Group 6" id="6"/>
          <p:cNvGrpSpPr/>
          <p:nvPr/>
        </p:nvGrpSpPr>
        <p:grpSpPr>
          <a:xfrm rot="0">
            <a:off x="1141518" y="1997384"/>
            <a:ext cx="16117782" cy="8289616"/>
            <a:chOff x="0" y="0"/>
            <a:chExt cx="86432890" cy="44453724"/>
          </a:xfrm>
        </p:grpSpPr>
        <p:sp>
          <p:nvSpPr>
            <p:cNvPr name="Freeform 7" id="7"/>
            <p:cNvSpPr/>
            <p:nvPr/>
          </p:nvSpPr>
          <p:spPr>
            <a:xfrm>
              <a:off x="72390" y="72390"/>
              <a:ext cx="86288112" cy="44308944"/>
            </a:xfrm>
            <a:custGeom>
              <a:avLst/>
              <a:gdLst/>
              <a:ahLst/>
              <a:cxnLst/>
              <a:rect r="r" b="b" t="t" l="l"/>
              <a:pathLst>
                <a:path h="44308944" w="86288112">
                  <a:moveTo>
                    <a:pt x="0" y="0"/>
                  </a:moveTo>
                  <a:lnTo>
                    <a:pt x="86288112" y="0"/>
                  </a:lnTo>
                  <a:lnTo>
                    <a:pt x="86288112" y="44308944"/>
                  </a:lnTo>
                  <a:lnTo>
                    <a:pt x="0" y="44308944"/>
                  </a:lnTo>
                  <a:lnTo>
                    <a:pt x="0" y="0"/>
                  </a:lnTo>
                  <a:close/>
                </a:path>
              </a:pathLst>
            </a:custGeom>
            <a:solidFill>
              <a:srgbClr val="FFFFFF"/>
            </a:solidFill>
          </p:spPr>
        </p:sp>
        <p:sp>
          <p:nvSpPr>
            <p:cNvPr name="Freeform 8" id="8"/>
            <p:cNvSpPr/>
            <p:nvPr/>
          </p:nvSpPr>
          <p:spPr>
            <a:xfrm>
              <a:off x="0" y="0"/>
              <a:ext cx="86432889" cy="44453724"/>
            </a:xfrm>
            <a:custGeom>
              <a:avLst/>
              <a:gdLst/>
              <a:ahLst/>
              <a:cxnLst/>
              <a:rect r="r" b="b" t="t" l="l"/>
              <a:pathLst>
                <a:path h="44453724" w="86432889">
                  <a:moveTo>
                    <a:pt x="86288110" y="44308945"/>
                  </a:moveTo>
                  <a:lnTo>
                    <a:pt x="86432889" y="44308945"/>
                  </a:lnTo>
                  <a:lnTo>
                    <a:pt x="86432889" y="44453724"/>
                  </a:lnTo>
                  <a:lnTo>
                    <a:pt x="86288110" y="44453724"/>
                  </a:lnTo>
                  <a:lnTo>
                    <a:pt x="86288110" y="44308945"/>
                  </a:lnTo>
                  <a:close/>
                  <a:moveTo>
                    <a:pt x="0" y="144780"/>
                  </a:moveTo>
                  <a:lnTo>
                    <a:pt x="144780" y="144780"/>
                  </a:lnTo>
                  <a:lnTo>
                    <a:pt x="144780" y="44308945"/>
                  </a:lnTo>
                  <a:lnTo>
                    <a:pt x="0" y="44308945"/>
                  </a:lnTo>
                  <a:lnTo>
                    <a:pt x="0" y="144780"/>
                  </a:lnTo>
                  <a:close/>
                  <a:moveTo>
                    <a:pt x="0" y="44308945"/>
                  </a:moveTo>
                  <a:lnTo>
                    <a:pt x="144780" y="44308945"/>
                  </a:lnTo>
                  <a:lnTo>
                    <a:pt x="144780" y="44453724"/>
                  </a:lnTo>
                  <a:lnTo>
                    <a:pt x="0" y="44453724"/>
                  </a:lnTo>
                  <a:lnTo>
                    <a:pt x="0" y="44308945"/>
                  </a:lnTo>
                  <a:close/>
                  <a:moveTo>
                    <a:pt x="86288110" y="144780"/>
                  </a:moveTo>
                  <a:lnTo>
                    <a:pt x="86432889" y="144780"/>
                  </a:lnTo>
                  <a:lnTo>
                    <a:pt x="86432889" y="44308945"/>
                  </a:lnTo>
                  <a:lnTo>
                    <a:pt x="86288110" y="44308945"/>
                  </a:lnTo>
                  <a:lnTo>
                    <a:pt x="86288110" y="144780"/>
                  </a:lnTo>
                  <a:close/>
                  <a:moveTo>
                    <a:pt x="144780" y="44308945"/>
                  </a:moveTo>
                  <a:lnTo>
                    <a:pt x="86288110" y="44308945"/>
                  </a:lnTo>
                  <a:lnTo>
                    <a:pt x="86288110" y="44453724"/>
                  </a:lnTo>
                  <a:lnTo>
                    <a:pt x="144780" y="44453724"/>
                  </a:lnTo>
                  <a:lnTo>
                    <a:pt x="144780" y="44308945"/>
                  </a:lnTo>
                  <a:close/>
                  <a:moveTo>
                    <a:pt x="86288110" y="0"/>
                  </a:moveTo>
                  <a:lnTo>
                    <a:pt x="86432889" y="0"/>
                  </a:lnTo>
                  <a:lnTo>
                    <a:pt x="86432889" y="144780"/>
                  </a:lnTo>
                  <a:lnTo>
                    <a:pt x="86288110" y="144780"/>
                  </a:lnTo>
                  <a:lnTo>
                    <a:pt x="86288110" y="0"/>
                  </a:lnTo>
                  <a:close/>
                  <a:moveTo>
                    <a:pt x="0" y="0"/>
                  </a:moveTo>
                  <a:lnTo>
                    <a:pt x="144780" y="0"/>
                  </a:lnTo>
                  <a:lnTo>
                    <a:pt x="144780" y="144780"/>
                  </a:lnTo>
                  <a:lnTo>
                    <a:pt x="0" y="144780"/>
                  </a:lnTo>
                  <a:lnTo>
                    <a:pt x="0" y="0"/>
                  </a:lnTo>
                  <a:close/>
                  <a:moveTo>
                    <a:pt x="144780" y="0"/>
                  </a:moveTo>
                  <a:lnTo>
                    <a:pt x="86288110" y="0"/>
                  </a:lnTo>
                  <a:lnTo>
                    <a:pt x="86288110" y="144780"/>
                  </a:lnTo>
                  <a:lnTo>
                    <a:pt x="144780" y="144780"/>
                  </a:lnTo>
                  <a:lnTo>
                    <a:pt x="144780" y="0"/>
                  </a:lnTo>
                  <a:close/>
                </a:path>
              </a:pathLst>
            </a:custGeom>
            <a:solidFill>
              <a:srgbClr val="000000"/>
            </a:solidFill>
          </p:spPr>
        </p:sp>
      </p:gr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80232" y="5239929"/>
            <a:ext cx="593131" cy="593131"/>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335510" y="2394523"/>
            <a:ext cx="3311133" cy="2420138"/>
          </a:xfrm>
          <a:prstGeom prst="rect">
            <a:avLst/>
          </a:prstGeom>
        </p:spPr>
      </p:pic>
      <p:sp>
        <p:nvSpPr>
          <p:cNvPr name="TextBox 11" id="11"/>
          <p:cNvSpPr txBox="true"/>
          <p:nvPr/>
        </p:nvSpPr>
        <p:spPr>
          <a:xfrm rot="0">
            <a:off x="1734649" y="2235095"/>
            <a:ext cx="12013490" cy="7747519"/>
          </a:xfrm>
          <a:prstGeom prst="rect">
            <a:avLst/>
          </a:prstGeom>
        </p:spPr>
        <p:txBody>
          <a:bodyPr anchor="t" rtlCol="false" tIns="0" lIns="0" bIns="0" rIns="0">
            <a:spAutoFit/>
          </a:bodyPr>
          <a:lstStyle/>
          <a:p>
            <a:pPr algn="just">
              <a:lnSpc>
                <a:spcPts val="4759"/>
              </a:lnSpc>
            </a:pPr>
            <a:r>
              <a:rPr lang="en-US" sz="3400">
                <a:solidFill>
                  <a:srgbClr val="000000"/>
                </a:solidFill>
                <a:latin typeface="Decalotype Light"/>
              </a:rPr>
              <a:t>Bir maddenin 1 gramının sıcaklığının 1*C değiştirmek için alınan veya verilen ısı miktarına " </a:t>
            </a:r>
            <a:r>
              <a:rPr lang="en-US" sz="3400">
                <a:solidFill>
                  <a:srgbClr val="000000"/>
                </a:solidFill>
                <a:latin typeface="Decalotype Light Bold"/>
              </a:rPr>
              <a:t>öz ısı</a:t>
            </a:r>
            <a:r>
              <a:rPr lang="en-US" sz="3400">
                <a:solidFill>
                  <a:srgbClr val="000000"/>
                </a:solidFill>
                <a:latin typeface="Decalotype Light"/>
              </a:rPr>
              <a:t> " denir.</a:t>
            </a:r>
          </a:p>
          <a:p>
            <a:pPr algn="just">
              <a:lnSpc>
                <a:spcPts val="4759"/>
              </a:lnSpc>
            </a:pPr>
            <a:r>
              <a:rPr lang="en-US" sz="3399">
                <a:solidFill>
                  <a:srgbClr val="000000"/>
                </a:solidFill>
                <a:latin typeface="Decalotype Light"/>
              </a:rPr>
              <a:t>Öz ısı maddeler için ayırt edici bir özelliktir. Maddenin miktarına bağlı degildir.</a:t>
            </a:r>
          </a:p>
          <a:p>
            <a:pPr algn="just">
              <a:lnSpc>
                <a:spcPts val="4759"/>
              </a:lnSpc>
            </a:pPr>
          </a:p>
          <a:p>
            <a:pPr algn="just">
              <a:lnSpc>
                <a:spcPts val="4759"/>
              </a:lnSpc>
            </a:pPr>
            <a:r>
              <a:rPr lang="en-US" sz="3399">
                <a:solidFill>
                  <a:srgbClr val="000000"/>
                </a:solidFill>
                <a:latin typeface="Decalotype Light"/>
              </a:rPr>
              <a:t>Öz ısı ' c ' sembolü ile gösterilir</a:t>
            </a:r>
          </a:p>
          <a:p>
            <a:pPr algn="just">
              <a:lnSpc>
                <a:spcPts val="4759"/>
              </a:lnSpc>
            </a:pPr>
          </a:p>
          <a:p>
            <a:pPr algn="just">
              <a:lnSpc>
                <a:spcPts val="4759"/>
              </a:lnSpc>
            </a:pPr>
            <a:r>
              <a:rPr lang="en-US" sz="3399">
                <a:solidFill>
                  <a:srgbClr val="000000"/>
                </a:solidFill>
                <a:latin typeface="Decalotype Light"/>
              </a:rPr>
              <a:t>Birimleri cal / g*C   veya  J/g*C dır</a:t>
            </a:r>
          </a:p>
          <a:p>
            <a:pPr algn="just">
              <a:lnSpc>
                <a:spcPts val="4759"/>
              </a:lnSpc>
            </a:pPr>
          </a:p>
          <a:p>
            <a:pPr algn="just">
              <a:lnSpc>
                <a:spcPts val="4759"/>
              </a:lnSpc>
            </a:pPr>
            <a:r>
              <a:rPr lang="en-US" sz="3399">
                <a:solidFill>
                  <a:srgbClr val="000000"/>
                </a:solidFill>
                <a:latin typeface="Spiro"/>
              </a:rPr>
              <a:t>Öz ısısı büyük olan madde </a:t>
            </a:r>
          </a:p>
          <a:p>
            <a:pPr algn="just">
              <a:lnSpc>
                <a:spcPts val="4759"/>
              </a:lnSpc>
            </a:pPr>
            <a:r>
              <a:rPr lang="en-US" sz="3399">
                <a:solidFill>
                  <a:srgbClr val="000000"/>
                </a:solidFill>
                <a:latin typeface="Spiro"/>
              </a:rPr>
              <a:t>geç ısınır geç soğur</a:t>
            </a:r>
          </a:p>
          <a:p>
            <a:pPr algn="just">
              <a:lnSpc>
                <a:spcPts val="4759"/>
              </a:lnSpc>
            </a:pPr>
            <a:r>
              <a:rPr lang="en-US" sz="3399">
                <a:solidFill>
                  <a:srgbClr val="000000"/>
                </a:solidFill>
                <a:latin typeface="Spiro"/>
              </a:rPr>
              <a:t>sıcaklık artışı az olur </a:t>
            </a:r>
          </a:p>
          <a:p>
            <a:pPr algn="just">
              <a:lnSpc>
                <a:spcPts val="4759"/>
              </a:lnSpc>
            </a:pPr>
          </a:p>
        </p:txBody>
      </p:sp>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08055" y="6516500"/>
            <a:ext cx="593131" cy="593131"/>
          </a:xfrm>
          <a:prstGeom prst="rect">
            <a:avLst/>
          </a:prstGeom>
        </p:spPr>
      </p:pic>
      <p:pic>
        <p:nvPicPr>
          <p:cNvPr name="Picture 13" id="1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80232" y="3701021"/>
            <a:ext cx="593131" cy="593131"/>
          </a:xfrm>
          <a:prstGeom prst="rect">
            <a:avLst/>
          </a:prstGeom>
        </p:spPr>
      </p:pic>
      <p:pic>
        <p:nvPicPr>
          <p:cNvPr name="Picture 14" id="14"/>
          <p:cNvPicPr>
            <a:picLocks noChangeAspect="true"/>
          </p:cNvPicPr>
          <p:nvPr/>
        </p:nvPicPr>
        <p:blipFill>
          <a:blip r:embed="rId5"/>
          <a:srcRect l="0" t="0" r="0" b="30946"/>
          <a:stretch>
            <a:fillRect/>
          </a:stretch>
        </p:blipFill>
        <p:spPr>
          <a:xfrm flipH="false" flipV="false" rot="0">
            <a:off x="7116666" y="5147136"/>
            <a:ext cx="4292050" cy="4268402"/>
          </a:xfrm>
          <a:prstGeom prst="rect">
            <a:avLst/>
          </a:prstGeom>
        </p:spPr>
      </p:pic>
      <p:sp>
        <p:nvSpPr>
          <p:cNvPr name="TextBox 15" id="15"/>
          <p:cNvSpPr txBox="true"/>
          <p:nvPr/>
        </p:nvSpPr>
        <p:spPr>
          <a:xfrm rot="0">
            <a:off x="761132" y="723319"/>
            <a:ext cx="11676284" cy="1177636"/>
          </a:xfrm>
          <a:prstGeom prst="rect">
            <a:avLst/>
          </a:prstGeom>
        </p:spPr>
        <p:txBody>
          <a:bodyPr anchor="t" rtlCol="false" tIns="0" lIns="0" bIns="0" rIns="0">
            <a:spAutoFit/>
          </a:bodyPr>
          <a:lstStyle/>
          <a:p>
            <a:pPr algn="ctr">
              <a:lnSpc>
                <a:spcPts val="7800"/>
              </a:lnSpc>
            </a:pPr>
            <a:r>
              <a:rPr lang="en-US" sz="6500">
                <a:solidFill>
                  <a:srgbClr val="000000"/>
                </a:solidFill>
                <a:latin typeface="Agrandir Grand Black Bold"/>
              </a:rPr>
              <a:t>ÖZ ISI (ISINMA ISISI )</a:t>
            </a:r>
          </a:p>
        </p:txBody>
      </p:sp>
      <p:pic>
        <p:nvPicPr>
          <p:cNvPr name="Picture 16" id="1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883666" y="7637107"/>
            <a:ext cx="593131" cy="1355729"/>
          </a:xfrm>
          <a:prstGeom prst="rect">
            <a:avLst/>
          </a:prstGeom>
        </p:spPr>
      </p:pic>
      <p:pic>
        <p:nvPicPr>
          <p:cNvPr name="Picture 17" id="1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1408716" y="7713593"/>
            <a:ext cx="717997" cy="1641136"/>
          </a:xfrm>
          <a:prstGeom prst="rect">
            <a:avLst/>
          </a:prstGeom>
        </p:spPr>
      </p:pic>
      <p:sp>
        <p:nvSpPr>
          <p:cNvPr name="TextBox 18" id="18"/>
          <p:cNvSpPr txBox="true"/>
          <p:nvPr/>
        </p:nvSpPr>
        <p:spPr>
          <a:xfrm rot="0">
            <a:off x="8110538" y="3265656"/>
            <a:ext cx="9525" cy="987136"/>
          </a:xfrm>
          <a:prstGeom prst="rect">
            <a:avLst/>
          </a:prstGeom>
        </p:spPr>
        <p:txBody>
          <a:bodyPr anchor="t" rtlCol="false" tIns="0" lIns="0" bIns="0" rIns="0">
            <a:spAutoFit/>
          </a:bodyPr>
          <a:lstStyle/>
          <a:p>
            <a:pPr algn="ctr">
              <a:lnSpc>
                <a:spcPts val="7800"/>
              </a:lnSpc>
              <a:spcBef>
                <a:spcPct val="0"/>
              </a:spcBef>
            </a:pPr>
          </a:p>
        </p:txBody>
      </p:sp>
      <p:sp>
        <p:nvSpPr>
          <p:cNvPr name="TextBox 19" id="19"/>
          <p:cNvSpPr txBox="true"/>
          <p:nvPr/>
        </p:nvSpPr>
        <p:spPr>
          <a:xfrm rot="0">
            <a:off x="12126713" y="7646918"/>
            <a:ext cx="4770482" cy="1772747"/>
          </a:xfrm>
          <a:prstGeom prst="rect">
            <a:avLst/>
          </a:prstGeom>
        </p:spPr>
        <p:txBody>
          <a:bodyPr anchor="t" rtlCol="false" tIns="0" lIns="0" bIns="0" rIns="0">
            <a:spAutoFit/>
          </a:bodyPr>
          <a:lstStyle/>
          <a:p>
            <a:pPr algn="ctr">
              <a:lnSpc>
                <a:spcPts val="4759"/>
              </a:lnSpc>
            </a:pPr>
            <a:r>
              <a:rPr lang="en-US" sz="3400">
                <a:solidFill>
                  <a:srgbClr val="000000"/>
                </a:solidFill>
                <a:latin typeface="Spiro"/>
              </a:rPr>
              <a:t>Öz ısısı küçük </a:t>
            </a:r>
            <a:r>
              <a:rPr lang="en-US" sz="3400">
                <a:solidFill>
                  <a:srgbClr val="000000"/>
                </a:solidFill>
                <a:latin typeface="Spiro"/>
              </a:rPr>
              <a:t> olan madde</a:t>
            </a:r>
          </a:p>
          <a:p>
            <a:pPr algn="ctr">
              <a:lnSpc>
                <a:spcPts val="4759"/>
              </a:lnSpc>
            </a:pPr>
            <a:r>
              <a:rPr lang="en-US" sz="3399">
                <a:solidFill>
                  <a:srgbClr val="000000"/>
                </a:solidFill>
                <a:latin typeface="Spiro"/>
              </a:rPr>
              <a:t>çabuk ısınır çabuk soğur</a:t>
            </a:r>
          </a:p>
          <a:p>
            <a:pPr algn="ctr">
              <a:lnSpc>
                <a:spcPts val="4759"/>
              </a:lnSpc>
            </a:pPr>
            <a:r>
              <a:rPr lang="en-US" sz="3400">
                <a:solidFill>
                  <a:srgbClr val="000000"/>
                </a:solidFill>
                <a:latin typeface="Spiro"/>
              </a:rPr>
              <a:t>sıcaklık artışı fazla olur</a:t>
            </a:r>
          </a:p>
        </p:txBody>
      </p:sp>
      <p:grpSp>
        <p:nvGrpSpPr>
          <p:cNvPr name="Group 20" id="20"/>
          <p:cNvGrpSpPr/>
          <p:nvPr/>
        </p:nvGrpSpPr>
        <p:grpSpPr>
          <a:xfrm rot="-2222028">
            <a:off x="6303966" y="4173948"/>
            <a:ext cx="5792885" cy="3318225"/>
            <a:chOff x="0" y="0"/>
            <a:chExt cx="7723847" cy="4424300"/>
          </a:xfrm>
        </p:grpSpPr>
        <p:pic>
          <p:nvPicPr>
            <p:cNvPr name="Picture 21" id="21"/>
            <p:cNvPicPr>
              <a:picLocks noChangeAspect="true"/>
            </p:cNvPicPr>
            <p:nvPr/>
          </p:nvPicPr>
          <p:blipFill>
            <a:blip r:embed="rId7">
              <a:alphaModFix amt="15000"/>
            </a:blip>
            <a:srcRect l="0" t="0" r="0" b="0"/>
            <a:stretch>
              <a:fillRect/>
            </a:stretch>
          </p:blipFill>
          <p:spPr>
            <a:xfrm flipH="false" flipV="false" rot="0">
              <a:off x="1655304" y="0"/>
              <a:ext cx="4413239" cy="4424300"/>
            </a:xfrm>
            <a:prstGeom prst="rect">
              <a:avLst/>
            </a:prstGeom>
          </p:spPr>
        </p:pic>
        <p:grpSp>
          <p:nvGrpSpPr>
            <p:cNvPr name="Group 22" id="22"/>
            <p:cNvGrpSpPr/>
            <p:nvPr/>
          </p:nvGrpSpPr>
          <p:grpSpPr>
            <a:xfrm rot="0">
              <a:off x="0" y="1981833"/>
              <a:ext cx="7723847" cy="615038"/>
              <a:chOff x="0" y="0"/>
              <a:chExt cx="1913890" cy="152400"/>
            </a:xfrm>
          </p:grpSpPr>
          <p:sp>
            <p:nvSpPr>
              <p:cNvPr name="Freeform 23" id="23"/>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24" id="24"/>
            <p:cNvPicPr>
              <a:picLocks noChangeAspect="true"/>
            </p:cNvPicPr>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3564" y="1244486"/>
              <a:ext cx="7268836" cy="1935328"/>
            </a:xfrm>
            <a:prstGeom prst="rect">
              <a:avLst/>
            </a:prstGeom>
          </p:spPr>
        </p:pic>
        <p:pic>
          <p:nvPicPr>
            <p:cNvPr name="Picture 25" id="25"/>
            <p:cNvPicPr>
              <a:picLocks noChangeAspect="true"/>
            </p:cNvPicPr>
            <p:nvPr/>
          </p:nvPicPr>
          <p:blipFill>
            <a:blip r:embed="rId9">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3277566" y="3179814"/>
              <a:ext cx="1040831" cy="1040831"/>
            </a:xfrm>
            <a:prstGeom prst="rect">
              <a:avLst/>
            </a:prstGeom>
          </p:spPr>
        </p:pic>
        <p:sp>
          <p:nvSpPr>
            <p:cNvPr name="TextBox 26" id="26"/>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5CE1E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1388325">
            <a:off x="102531" y="6030306"/>
            <a:ext cx="2077974" cy="411480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853057">
            <a:off x="15913556" y="64684"/>
            <a:ext cx="2691488" cy="2691488"/>
          </a:xfrm>
          <a:prstGeom prst="rect">
            <a:avLst/>
          </a:prstGeom>
        </p:spPr>
      </p:pic>
      <p:grpSp>
        <p:nvGrpSpPr>
          <p:cNvPr name="Group 4" id="4"/>
          <p:cNvGrpSpPr/>
          <p:nvPr/>
        </p:nvGrpSpPr>
        <p:grpSpPr>
          <a:xfrm rot="0">
            <a:off x="1789218" y="1410428"/>
            <a:ext cx="15470082" cy="8571772"/>
            <a:chOff x="0" y="0"/>
            <a:chExt cx="82959547" cy="45966808"/>
          </a:xfrm>
        </p:grpSpPr>
        <p:sp>
          <p:nvSpPr>
            <p:cNvPr name="Freeform 5" id="5"/>
            <p:cNvSpPr/>
            <p:nvPr/>
          </p:nvSpPr>
          <p:spPr>
            <a:xfrm>
              <a:off x="72390" y="72390"/>
              <a:ext cx="82814768" cy="45822027"/>
            </a:xfrm>
            <a:custGeom>
              <a:avLst/>
              <a:gdLst/>
              <a:ahLst/>
              <a:cxnLst/>
              <a:rect r="r" b="b" t="t" l="l"/>
              <a:pathLst>
                <a:path h="45822027" w="82814768">
                  <a:moveTo>
                    <a:pt x="0" y="0"/>
                  </a:moveTo>
                  <a:lnTo>
                    <a:pt x="82814768" y="0"/>
                  </a:lnTo>
                  <a:lnTo>
                    <a:pt x="82814768" y="45822027"/>
                  </a:lnTo>
                  <a:lnTo>
                    <a:pt x="0" y="45822027"/>
                  </a:lnTo>
                  <a:lnTo>
                    <a:pt x="0" y="0"/>
                  </a:lnTo>
                  <a:close/>
                </a:path>
              </a:pathLst>
            </a:custGeom>
            <a:solidFill>
              <a:srgbClr val="FFFFFF"/>
            </a:solidFill>
          </p:spPr>
        </p:sp>
        <p:sp>
          <p:nvSpPr>
            <p:cNvPr name="Freeform 6" id="6"/>
            <p:cNvSpPr/>
            <p:nvPr/>
          </p:nvSpPr>
          <p:spPr>
            <a:xfrm>
              <a:off x="0" y="0"/>
              <a:ext cx="82959550" cy="45966807"/>
            </a:xfrm>
            <a:custGeom>
              <a:avLst/>
              <a:gdLst/>
              <a:ahLst/>
              <a:cxnLst/>
              <a:rect r="r" b="b" t="t" l="l"/>
              <a:pathLst>
                <a:path h="45966807" w="82959550">
                  <a:moveTo>
                    <a:pt x="82814765" y="45822028"/>
                  </a:moveTo>
                  <a:lnTo>
                    <a:pt x="82959550" y="45822028"/>
                  </a:lnTo>
                  <a:lnTo>
                    <a:pt x="82959550" y="45966807"/>
                  </a:lnTo>
                  <a:lnTo>
                    <a:pt x="82814765" y="45966807"/>
                  </a:lnTo>
                  <a:lnTo>
                    <a:pt x="82814765" y="45822028"/>
                  </a:lnTo>
                  <a:close/>
                  <a:moveTo>
                    <a:pt x="0" y="144780"/>
                  </a:moveTo>
                  <a:lnTo>
                    <a:pt x="144780" y="144780"/>
                  </a:lnTo>
                  <a:lnTo>
                    <a:pt x="144780" y="45822028"/>
                  </a:lnTo>
                  <a:lnTo>
                    <a:pt x="0" y="45822028"/>
                  </a:lnTo>
                  <a:lnTo>
                    <a:pt x="0" y="144780"/>
                  </a:lnTo>
                  <a:close/>
                  <a:moveTo>
                    <a:pt x="0" y="45822028"/>
                  </a:moveTo>
                  <a:lnTo>
                    <a:pt x="144780" y="45822028"/>
                  </a:lnTo>
                  <a:lnTo>
                    <a:pt x="144780" y="45966807"/>
                  </a:lnTo>
                  <a:lnTo>
                    <a:pt x="0" y="45966807"/>
                  </a:lnTo>
                  <a:lnTo>
                    <a:pt x="0" y="45822028"/>
                  </a:lnTo>
                  <a:close/>
                  <a:moveTo>
                    <a:pt x="82814765" y="144780"/>
                  </a:moveTo>
                  <a:lnTo>
                    <a:pt x="82959550" y="144780"/>
                  </a:lnTo>
                  <a:lnTo>
                    <a:pt x="82959550" y="45822028"/>
                  </a:lnTo>
                  <a:lnTo>
                    <a:pt x="82814765" y="45822028"/>
                  </a:lnTo>
                  <a:lnTo>
                    <a:pt x="82814765" y="144780"/>
                  </a:lnTo>
                  <a:close/>
                  <a:moveTo>
                    <a:pt x="144780" y="45822028"/>
                  </a:moveTo>
                  <a:lnTo>
                    <a:pt x="82814765" y="45822028"/>
                  </a:lnTo>
                  <a:lnTo>
                    <a:pt x="82814765" y="45966807"/>
                  </a:lnTo>
                  <a:lnTo>
                    <a:pt x="144780" y="45966807"/>
                  </a:lnTo>
                  <a:lnTo>
                    <a:pt x="144780" y="45822028"/>
                  </a:lnTo>
                  <a:close/>
                  <a:moveTo>
                    <a:pt x="82814765" y="0"/>
                  </a:moveTo>
                  <a:lnTo>
                    <a:pt x="82959550" y="0"/>
                  </a:lnTo>
                  <a:lnTo>
                    <a:pt x="82959550" y="144780"/>
                  </a:lnTo>
                  <a:lnTo>
                    <a:pt x="82814765" y="144780"/>
                  </a:lnTo>
                  <a:lnTo>
                    <a:pt x="82814765" y="0"/>
                  </a:lnTo>
                  <a:close/>
                  <a:moveTo>
                    <a:pt x="0" y="0"/>
                  </a:moveTo>
                  <a:lnTo>
                    <a:pt x="144780" y="0"/>
                  </a:lnTo>
                  <a:lnTo>
                    <a:pt x="144780" y="144780"/>
                  </a:lnTo>
                  <a:lnTo>
                    <a:pt x="0" y="144780"/>
                  </a:lnTo>
                  <a:lnTo>
                    <a:pt x="0" y="0"/>
                  </a:lnTo>
                  <a:close/>
                  <a:moveTo>
                    <a:pt x="144780" y="0"/>
                  </a:moveTo>
                  <a:lnTo>
                    <a:pt x="82814765" y="0"/>
                  </a:lnTo>
                  <a:lnTo>
                    <a:pt x="82814765" y="144780"/>
                  </a:lnTo>
                  <a:lnTo>
                    <a:pt x="144780" y="144780"/>
                  </a:lnTo>
                  <a:lnTo>
                    <a:pt x="144780" y="0"/>
                  </a:lnTo>
                  <a:close/>
                </a:path>
              </a:pathLst>
            </a:custGeom>
            <a:solidFill>
              <a:srgbClr val="000000"/>
            </a:solidFill>
          </p:spPr>
        </p:sp>
      </p:grpSp>
      <p:sp>
        <p:nvSpPr>
          <p:cNvPr name="TextBox 7" id="7"/>
          <p:cNvSpPr txBox="true"/>
          <p:nvPr/>
        </p:nvSpPr>
        <p:spPr>
          <a:xfrm rot="0">
            <a:off x="2856759" y="1942004"/>
            <a:ext cx="12687300" cy="8344996"/>
          </a:xfrm>
          <a:prstGeom prst="rect">
            <a:avLst/>
          </a:prstGeom>
        </p:spPr>
        <p:txBody>
          <a:bodyPr anchor="t" rtlCol="false" tIns="0" lIns="0" bIns="0" rIns="0">
            <a:spAutoFit/>
          </a:bodyPr>
          <a:lstStyle/>
          <a:p>
            <a:pPr algn="ctr">
              <a:lnSpc>
                <a:spcPts val="4759"/>
              </a:lnSpc>
            </a:pPr>
            <a:r>
              <a:rPr lang="en-US" sz="3400">
                <a:solidFill>
                  <a:srgbClr val="000000"/>
                </a:solidFill>
                <a:latin typeface="Spiro"/>
              </a:rPr>
              <a:t>Öz ısısı farklı iki maddeye eşit ısı verilirse öz ısısı küçük olan maddede öz ısısı büyük olan maddeye göre sıcaklık artışının daha fazla olduğu görülür</a:t>
            </a:r>
          </a:p>
          <a:p>
            <a:pPr algn="ctr">
              <a:lnSpc>
                <a:spcPts val="4759"/>
              </a:lnSpc>
            </a:pPr>
          </a:p>
          <a:p>
            <a:pPr algn="ctr">
              <a:lnSpc>
                <a:spcPts val="4759"/>
              </a:lnSpc>
            </a:pPr>
            <a:r>
              <a:rPr lang="en-US" sz="3399">
                <a:solidFill>
                  <a:srgbClr val="000000"/>
                </a:solidFill>
                <a:latin typeface="Spiro"/>
              </a:rPr>
              <a:t>öz ısısı büyük olan maddeler soğurken daha çok ısı vermektedir. Çünkü bu maddeler daha fazla ısı almaktadır.</a:t>
            </a:r>
          </a:p>
          <a:p>
            <a:pPr algn="ctr">
              <a:lnSpc>
                <a:spcPts val="4759"/>
              </a:lnSpc>
            </a:pPr>
          </a:p>
          <a:p>
            <a:pPr algn="ctr">
              <a:lnSpc>
                <a:spcPts val="4759"/>
              </a:lnSpc>
            </a:pPr>
            <a:r>
              <a:rPr lang="en-US" sz="3399">
                <a:solidFill>
                  <a:srgbClr val="000000"/>
                </a:solidFill>
                <a:latin typeface="Spiro"/>
              </a:rPr>
              <a:t>Isı ile öz ısı doğru orantılı olarak değişmektedir</a:t>
            </a:r>
          </a:p>
          <a:p>
            <a:pPr algn="ctr">
              <a:lnSpc>
                <a:spcPts val="4759"/>
              </a:lnSpc>
            </a:pPr>
          </a:p>
          <a:p>
            <a:pPr algn="ctr">
              <a:lnSpc>
                <a:spcPts val="4759"/>
              </a:lnSpc>
            </a:pPr>
            <a:r>
              <a:rPr lang="en-US" sz="3399">
                <a:solidFill>
                  <a:srgbClr val="000000"/>
                </a:solidFill>
                <a:latin typeface="Spiro"/>
              </a:rPr>
              <a:t>Isınan bir maddenin sıcaklık artışı üç faktörden etkilenir. Bunlar ;</a:t>
            </a:r>
          </a:p>
          <a:p>
            <a:pPr algn="ctr">
              <a:lnSpc>
                <a:spcPts val="4759"/>
              </a:lnSpc>
            </a:pPr>
            <a:r>
              <a:rPr lang="en-US" sz="3399">
                <a:solidFill>
                  <a:srgbClr val="000000"/>
                </a:solidFill>
                <a:latin typeface="Spiro"/>
              </a:rPr>
              <a:t>maddenin cinsi ( öz ısısına bağlı olarak )</a:t>
            </a:r>
          </a:p>
          <a:p>
            <a:pPr algn="ctr">
              <a:lnSpc>
                <a:spcPts val="4759"/>
              </a:lnSpc>
            </a:pPr>
            <a:r>
              <a:rPr lang="en-US" sz="3399">
                <a:solidFill>
                  <a:srgbClr val="000000"/>
                </a:solidFill>
                <a:latin typeface="Spiro"/>
              </a:rPr>
              <a:t>maddenin kütlesi</a:t>
            </a:r>
          </a:p>
          <a:p>
            <a:pPr algn="ctr">
              <a:lnSpc>
                <a:spcPts val="4759"/>
              </a:lnSpc>
            </a:pPr>
            <a:r>
              <a:rPr lang="en-US" sz="3399">
                <a:solidFill>
                  <a:srgbClr val="000000"/>
                </a:solidFill>
                <a:latin typeface="Spiro"/>
              </a:rPr>
              <a:t>ısıtıcının gücü</a:t>
            </a:r>
          </a:p>
          <a:p>
            <a:pPr algn="ctr">
              <a:lnSpc>
                <a:spcPts val="4759"/>
              </a:lnSpc>
            </a:pPr>
          </a:p>
        </p:txBody>
      </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2138762" y="1614995"/>
            <a:ext cx="717997" cy="1641136"/>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2546400" y="3821570"/>
            <a:ext cx="717997" cy="1641136"/>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891362" y="5462706"/>
            <a:ext cx="717997" cy="1641136"/>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2138762" y="6960968"/>
            <a:ext cx="717997" cy="1641136"/>
          </a:xfrm>
          <a:prstGeom prst="rect">
            <a:avLst/>
          </a:prstGeom>
        </p:spPr>
      </p:pic>
      <p:grpSp>
        <p:nvGrpSpPr>
          <p:cNvPr name="Group 12" id="12"/>
          <p:cNvGrpSpPr/>
          <p:nvPr/>
        </p:nvGrpSpPr>
        <p:grpSpPr>
          <a:xfrm rot="-2222028">
            <a:off x="6303966" y="4488727"/>
            <a:ext cx="5792885" cy="3318225"/>
            <a:chOff x="0" y="0"/>
            <a:chExt cx="7723847" cy="4424300"/>
          </a:xfrm>
        </p:grpSpPr>
        <p:pic>
          <p:nvPicPr>
            <p:cNvPr name="Picture 13" id="13"/>
            <p:cNvPicPr>
              <a:picLocks noChangeAspect="true"/>
            </p:cNvPicPr>
            <p:nvPr/>
          </p:nvPicPr>
          <p:blipFill>
            <a:blip r:embed="rId5">
              <a:alphaModFix amt="15000"/>
            </a:blip>
            <a:srcRect l="0" t="0" r="0" b="0"/>
            <a:stretch>
              <a:fillRect/>
            </a:stretch>
          </p:blipFill>
          <p:spPr>
            <a:xfrm flipH="false" flipV="false" rot="0">
              <a:off x="1655304" y="0"/>
              <a:ext cx="4413239" cy="4424300"/>
            </a:xfrm>
            <a:prstGeom prst="rect">
              <a:avLst/>
            </a:prstGeom>
          </p:spPr>
        </p:pic>
        <p:grpSp>
          <p:nvGrpSpPr>
            <p:cNvPr name="Group 14" id="14"/>
            <p:cNvGrpSpPr/>
            <p:nvPr/>
          </p:nvGrpSpPr>
          <p:grpSpPr>
            <a:xfrm rot="0">
              <a:off x="0" y="1981833"/>
              <a:ext cx="7723847" cy="615038"/>
              <a:chOff x="0" y="0"/>
              <a:chExt cx="1913890" cy="152400"/>
            </a:xfrm>
          </p:grpSpPr>
          <p:sp>
            <p:nvSpPr>
              <p:cNvPr name="Freeform 15" id="15"/>
              <p:cNvSpPr/>
              <p:nvPr/>
            </p:nvSpPr>
            <p:spPr>
              <a:xfrm>
                <a:off x="0" y="0"/>
                <a:ext cx="1913890" cy="152400"/>
              </a:xfrm>
              <a:custGeom>
                <a:avLst/>
                <a:gdLst/>
                <a:ahLst/>
                <a:cxnLst/>
                <a:rect r="r" b="b" t="t" l="l"/>
                <a:pathLst>
                  <a:path h="152400" w="1913890">
                    <a:moveTo>
                      <a:pt x="0" y="0"/>
                    </a:moveTo>
                    <a:lnTo>
                      <a:pt x="1913890" y="0"/>
                    </a:lnTo>
                    <a:lnTo>
                      <a:pt x="1913890" y="152400"/>
                    </a:lnTo>
                    <a:lnTo>
                      <a:pt x="0" y="152400"/>
                    </a:lnTo>
                    <a:close/>
                  </a:path>
                </a:pathLst>
              </a:custGeom>
              <a:solidFill>
                <a:srgbClr val="8C52FF">
                  <a:alpha val="14901"/>
                </a:srgbClr>
              </a:solidFill>
            </p:spPr>
          </p:sp>
        </p:grpSp>
        <p:pic>
          <p:nvPicPr>
            <p:cNvPr name="Picture 16" id="16"/>
            <p:cNvPicPr>
              <a:picLocks noChangeAspect="true"/>
            </p:cNvPicPr>
            <p:nvPr/>
          </p:nvPicPr>
          <p:blipFill>
            <a:blip r:embed="rId6">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63564" y="1244486"/>
              <a:ext cx="7268836" cy="1935328"/>
            </a:xfrm>
            <a:prstGeom prst="rect">
              <a:avLst/>
            </a:prstGeom>
          </p:spPr>
        </p:pic>
        <p:pic>
          <p:nvPicPr>
            <p:cNvPr name="Picture 17" id="17"/>
            <p:cNvPicPr>
              <a:picLocks noChangeAspect="true"/>
            </p:cNvPicPr>
            <p:nvPr/>
          </p:nvPicPr>
          <p:blipFill>
            <a:blip r:embed="rId7">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277566" y="3179814"/>
              <a:ext cx="1040831" cy="1040831"/>
            </a:xfrm>
            <a:prstGeom prst="rect">
              <a:avLst/>
            </a:prstGeom>
          </p:spPr>
        </p:pic>
        <p:sp>
          <p:nvSpPr>
            <p:cNvPr name="TextBox 18" id="18"/>
            <p:cNvSpPr txBox="true"/>
            <p:nvPr/>
          </p:nvSpPr>
          <p:spPr>
            <a:xfrm rot="0">
              <a:off x="704565" y="1613259"/>
              <a:ext cx="6314717" cy="1102531"/>
            </a:xfrm>
            <a:prstGeom prst="rect">
              <a:avLst/>
            </a:prstGeom>
          </p:spPr>
          <p:txBody>
            <a:bodyPr anchor="t" rtlCol="false" tIns="0" lIns="0" bIns="0" rIns="0">
              <a:spAutoFit/>
            </a:bodyPr>
            <a:lstStyle/>
            <a:p>
              <a:pPr algn="ctr">
                <a:lnSpc>
                  <a:spcPts val="6970"/>
                </a:lnSpc>
              </a:pPr>
              <a:r>
                <a:rPr lang="en-US" sz="4978">
                  <a:solidFill>
                    <a:srgbClr val="000000">
                      <a:alpha val="14902"/>
                    </a:srgbClr>
                  </a:solidFill>
                  <a:latin typeface="Adigiana Toybox"/>
                </a:rPr>
                <a:t>fenusbilim.com</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DAESwe2Qj-U</dc:identifier>
  <dcterms:modified xsi:type="dcterms:W3CDTF">2011-08-01T06:04:30Z</dcterms:modified>
  <cp:revision>1</cp:revision>
  <dc:title>MADDENİN ISI İLE ETKİLEŞİMİ</dc:title>
</cp:coreProperties>
</file>