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337" r:id="rId2"/>
    <p:sldId id="330" r:id="rId3"/>
    <p:sldId id="331" r:id="rId4"/>
    <p:sldId id="332" r:id="rId5"/>
    <p:sldId id="333" r:id="rId6"/>
    <p:sldId id="334" r:id="rId7"/>
    <p:sldId id="335" r:id="rId8"/>
    <p:sldId id="336" r:id="rId9"/>
    <p:sldId id="581" r:id="rId10"/>
    <p:sldId id="582" r:id="rId11"/>
    <p:sldId id="583" r:id="rId12"/>
    <p:sldId id="584" r:id="rId13"/>
    <p:sldId id="574" r:id="rId14"/>
    <p:sldId id="585" r:id="rId15"/>
    <p:sldId id="586" r:id="rId16"/>
    <p:sldId id="279" r:id="rId17"/>
    <p:sldId id="327" r:id="rId18"/>
    <p:sldId id="587" r:id="rId19"/>
    <p:sldId id="588" r:id="rId20"/>
    <p:sldId id="589" r:id="rId21"/>
    <p:sldId id="590" r:id="rId22"/>
    <p:sldId id="328" r:id="rId23"/>
    <p:sldId id="270" r:id="rId24"/>
    <p:sldId id="271" r:id="rId25"/>
    <p:sldId id="272" r:id="rId26"/>
    <p:sldId id="273" r:id="rId27"/>
    <p:sldId id="274" r:id="rId28"/>
    <p:sldId id="275" r:id="rId29"/>
    <p:sldId id="276" r:id="rId30"/>
    <p:sldId id="591" r:id="rId31"/>
    <p:sldId id="592" r:id="rId32"/>
    <p:sldId id="314" r:id="rId33"/>
    <p:sldId id="277" r:id="rId34"/>
    <p:sldId id="278" r:id="rId35"/>
    <p:sldId id="316" r:id="rId36"/>
    <p:sldId id="317" r:id="rId37"/>
    <p:sldId id="318" r:id="rId38"/>
    <p:sldId id="319" r:id="rId39"/>
    <p:sldId id="320" r:id="rId40"/>
    <p:sldId id="321" r:id="rId41"/>
    <p:sldId id="322" r:id="rId42"/>
    <p:sldId id="323" r:id="rId43"/>
    <p:sldId id="324" r:id="rId44"/>
    <p:sldId id="339" r:id="rId45"/>
    <p:sldId id="340" r:id="rId46"/>
    <p:sldId id="257" r:id="rId47"/>
    <p:sldId id="258" r:id="rId48"/>
    <p:sldId id="259" r:id="rId49"/>
    <p:sldId id="260" r:id="rId50"/>
    <p:sldId id="261" r:id="rId51"/>
    <p:sldId id="262" r:id="rId52"/>
    <p:sldId id="263" r:id="rId53"/>
    <p:sldId id="264" r:id="rId54"/>
    <p:sldId id="326" r:id="rId55"/>
    <p:sldId id="286" r:id="rId56"/>
    <p:sldId id="341" r:id="rId57"/>
    <p:sldId id="284" r:id="rId58"/>
    <p:sldId id="288" r:id="rId59"/>
    <p:sldId id="290" r:id="rId60"/>
    <p:sldId id="292" r:id="rId61"/>
    <p:sldId id="294" r:id="rId62"/>
    <p:sldId id="296" r:id="rId63"/>
    <p:sldId id="298" r:id="rId64"/>
    <p:sldId id="300" r:id="rId65"/>
    <p:sldId id="302" r:id="rId66"/>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6" autoAdjust="0"/>
    <p:restoredTop sz="94660"/>
  </p:normalViewPr>
  <p:slideViewPr>
    <p:cSldViewPr snapToGrid="0">
      <p:cViewPr>
        <p:scale>
          <a:sx n="60" d="100"/>
          <a:sy n="60" d="100"/>
        </p:scale>
        <p:origin x="86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4E35F-6FBD-4D55-8281-7D271FE6AA18}" type="datetimeFigureOut">
              <a:rPr lang="tr-TR" smtClean="0"/>
              <a:t>30.01.2026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E6AFF-FEF9-470F-938C-1500409144E4}" type="slidenum">
              <a:rPr lang="tr-TR" smtClean="0"/>
              <a:t>‹#›</a:t>
            </a:fld>
            <a:endParaRPr lang="tr-TR"/>
          </a:p>
        </p:txBody>
      </p:sp>
    </p:spTree>
    <p:extLst>
      <p:ext uri="{BB962C8B-B14F-4D97-AF65-F5344CB8AC3E}">
        <p14:creationId xmlns:p14="http://schemas.microsoft.com/office/powerpoint/2010/main" val="42536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5FE6AFF-FEF9-470F-938C-1500409144E4}" type="slidenum">
              <a:rPr lang="tr-TR" smtClean="0"/>
              <a:t>13</a:t>
            </a:fld>
            <a:endParaRPr lang="tr-TR"/>
          </a:p>
        </p:txBody>
      </p:sp>
    </p:spTree>
    <p:extLst>
      <p:ext uri="{BB962C8B-B14F-4D97-AF65-F5344CB8AC3E}">
        <p14:creationId xmlns:p14="http://schemas.microsoft.com/office/powerpoint/2010/main" val="383198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5FE6AFF-FEF9-470F-938C-1500409144E4}" type="slidenum">
              <a:rPr lang="tr-TR" smtClean="0"/>
              <a:t>19</a:t>
            </a:fld>
            <a:endParaRPr lang="tr-TR"/>
          </a:p>
        </p:txBody>
      </p:sp>
    </p:spTree>
    <p:extLst>
      <p:ext uri="{BB962C8B-B14F-4D97-AF65-F5344CB8AC3E}">
        <p14:creationId xmlns:p14="http://schemas.microsoft.com/office/powerpoint/2010/main" val="316110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5FE6AFF-FEF9-470F-938C-1500409144E4}" type="slidenum">
              <a:rPr lang="tr-TR" smtClean="0"/>
              <a:t>30</a:t>
            </a:fld>
            <a:endParaRPr lang="tr-TR"/>
          </a:p>
        </p:txBody>
      </p:sp>
    </p:spTree>
    <p:extLst>
      <p:ext uri="{BB962C8B-B14F-4D97-AF65-F5344CB8AC3E}">
        <p14:creationId xmlns:p14="http://schemas.microsoft.com/office/powerpoint/2010/main" val="1919336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5FE6AFF-FEF9-470F-938C-1500409144E4}" type="slidenum">
              <a:rPr lang="tr-TR" smtClean="0"/>
              <a:t>35</a:t>
            </a:fld>
            <a:endParaRPr lang="tr-TR"/>
          </a:p>
        </p:txBody>
      </p:sp>
    </p:spTree>
    <p:extLst>
      <p:ext uri="{BB962C8B-B14F-4D97-AF65-F5344CB8AC3E}">
        <p14:creationId xmlns:p14="http://schemas.microsoft.com/office/powerpoint/2010/main" val="297454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FAB2DA7-34B3-4178-99D9-8423FC5DC851}" type="slidenum">
              <a:rPr lang="tr-TR" smtClean="0"/>
              <a:t>54</a:t>
            </a:fld>
            <a:endParaRPr lang="tr-TR"/>
          </a:p>
        </p:txBody>
      </p:sp>
    </p:spTree>
    <p:extLst>
      <p:ext uri="{BB962C8B-B14F-4D97-AF65-F5344CB8AC3E}">
        <p14:creationId xmlns:p14="http://schemas.microsoft.com/office/powerpoint/2010/main" val="101313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24CAF5CD-E95C-45C5-9C06-C02B14837CE8}" type="datetimeFigureOut">
              <a:rPr lang="tr-TR" smtClean="0"/>
              <a:t>30.01.2026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188504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CAF5CD-E95C-45C5-9C06-C02B14837CE8}" type="datetimeFigureOut">
              <a:rPr lang="tr-TR" smtClean="0"/>
              <a:t>30.01.2026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203807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CAF5CD-E95C-45C5-9C06-C02B14837CE8}" type="datetimeFigureOut">
              <a:rPr lang="tr-TR" smtClean="0"/>
              <a:t>30.01.2026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320404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CAF5CD-E95C-45C5-9C06-C02B14837CE8}" type="datetimeFigureOut">
              <a:rPr lang="tr-TR" smtClean="0"/>
              <a:t>30.01.2026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337471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24CAF5CD-E95C-45C5-9C06-C02B14837CE8}" type="datetimeFigureOut">
              <a:rPr lang="tr-TR" smtClean="0"/>
              <a:t>30.01.2026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3621918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4CAF5CD-E95C-45C5-9C06-C02B14837CE8}" type="datetimeFigureOut">
              <a:rPr lang="tr-TR" smtClean="0"/>
              <a:t>30.01.2026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80440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4CAF5CD-E95C-45C5-9C06-C02B14837CE8}" type="datetimeFigureOut">
              <a:rPr lang="tr-TR" smtClean="0"/>
              <a:t>30.01.2026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15151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4CAF5CD-E95C-45C5-9C06-C02B14837CE8}" type="datetimeFigureOut">
              <a:rPr lang="tr-TR" smtClean="0"/>
              <a:t>30.01.2026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6726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4CAF5CD-E95C-45C5-9C06-C02B14837CE8}" type="datetimeFigureOut">
              <a:rPr lang="tr-TR" smtClean="0"/>
              <a:t>30.01.2026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107680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4CAF5CD-E95C-45C5-9C06-C02B14837CE8}" type="datetimeFigureOut">
              <a:rPr lang="tr-TR" smtClean="0"/>
              <a:t>30.01.2026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339338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24CAF5CD-E95C-45C5-9C06-C02B14837CE8}" type="datetimeFigureOut">
              <a:rPr lang="tr-TR" smtClean="0"/>
              <a:t>30.01.2026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6B47009-8391-4DB2-9FC2-7451A90A4351}" type="slidenum">
              <a:rPr lang="tr-TR" smtClean="0"/>
              <a:t>‹#›</a:t>
            </a:fld>
            <a:endParaRPr lang="tr-TR"/>
          </a:p>
        </p:txBody>
      </p:sp>
    </p:spTree>
    <p:extLst>
      <p:ext uri="{BB962C8B-B14F-4D97-AF65-F5344CB8AC3E}">
        <p14:creationId xmlns:p14="http://schemas.microsoft.com/office/powerpoint/2010/main" val="99423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AF5CD-E95C-45C5-9C06-C02B14837CE8}" type="datetimeFigureOut">
              <a:rPr lang="tr-TR" smtClean="0"/>
              <a:t>30.01.2026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47009-8391-4DB2-9FC2-7451A90A4351}" type="slidenum">
              <a:rPr lang="tr-TR" smtClean="0"/>
              <a:t>‹#›</a:t>
            </a:fld>
            <a:endParaRPr lang="tr-TR"/>
          </a:p>
        </p:txBody>
      </p:sp>
    </p:spTree>
    <p:extLst>
      <p:ext uri="{BB962C8B-B14F-4D97-AF65-F5344CB8AC3E}">
        <p14:creationId xmlns:p14="http://schemas.microsoft.com/office/powerpoint/2010/main" val="3177939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41519"/>
            <a:ext cx="12192000" cy="6899520"/>
          </a:xfrm>
          <a:prstGeom prst="rect">
            <a:avLst/>
          </a:prstGeom>
        </p:spPr>
      </p:pic>
      <p:sp>
        <p:nvSpPr>
          <p:cNvPr id="2" name="Unvan 1"/>
          <p:cNvSpPr>
            <a:spLocks noGrp="1"/>
          </p:cNvSpPr>
          <p:nvPr>
            <p:ph type="ctrTitle"/>
          </p:nvPr>
        </p:nvSpPr>
        <p:spPr>
          <a:xfrm>
            <a:off x="7625862" y="1245455"/>
            <a:ext cx="4955931" cy="530591"/>
          </a:xfrm>
        </p:spPr>
        <p:txBody>
          <a:bodyPr>
            <a:normAutofit fontScale="90000"/>
          </a:bodyPr>
          <a:lstStyle/>
          <a:p>
            <a:r>
              <a:rPr lang="tr-TR"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ELEKTRİĞİN İLETİMİ</a:t>
            </a:r>
          </a:p>
        </p:txBody>
      </p:sp>
    </p:spTree>
    <p:extLst>
      <p:ext uri="{BB962C8B-B14F-4D97-AF65-F5344CB8AC3E}">
        <p14:creationId xmlns:p14="http://schemas.microsoft.com/office/powerpoint/2010/main" val="109529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Kullandığımız birçok elektrikli cihaz şehir elektriği ile çalışır. Şehir elektriği şehirlerden uzak yerlerde kurulan elektrik santrallerinde üretilir. Elektrik enerjisi kablolarla taşınır. Bu kablolar elektrik direkleri üzerinden ya da yer altından geçerek evlerimize ulaşır.</a:t>
            </a:r>
          </a:p>
        </p:txBody>
      </p:sp>
      <p:pic>
        <p:nvPicPr>
          <p:cNvPr id="7" name="Resim 6">
            <a:extLst>
              <a:ext uri="{FF2B5EF4-FFF2-40B4-BE49-F238E27FC236}">
                <a16:creationId xmlns:a16="http://schemas.microsoft.com/office/drawing/2014/main" id="{F8F893E7-0281-4BCB-AB19-5F962053E179}"/>
              </a:ext>
            </a:extLst>
          </p:cNvPr>
          <p:cNvPicPr>
            <a:picLocks noChangeAspect="1"/>
          </p:cNvPicPr>
          <p:nvPr/>
        </p:nvPicPr>
        <p:blipFill>
          <a:blip r:embed="rId2"/>
          <a:stretch>
            <a:fillRect/>
          </a:stretch>
        </p:blipFill>
        <p:spPr>
          <a:xfrm>
            <a:off x="3298035" y="2538805"/>
            <a:ext cx="5595930" cy="3933407"/>
          </a:xfrm>
          <a:prstGeom prst="rect">
            <a:avLst/>
          </a:prstGeom>
        </p:spPr>
      </p:pic>
    </p:spTree>
    <p:extLst>
      <p:ext uri="{BB962C8B-B14F-4D97-AF65-F5344CB8AC3E}">
        <p14:creationId xmlns:p14="http://schemas.microsoft.com/office/powerpoint/2010/main" val="413650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Elektrik devreleri kurulurken elektrik akımını bir noktadan başka bir yere taşıyabilecek maddelerden yapılmış devre elemanları kullanılır. Ayrıca elektrik akımının amaçlanandan farklı bir ortama geçişini engellemek için elektrik akımını iletmeyen maddelere de ihtiyaç duyulur.</a:t>
            </a:r>
          </a:p>
        </p:txBody>
      </p:sp>
      <p:pic>
        <p:nvPicPr>
          <p:cNvPr id="4" name="Resim 3">
            <a:extLst>
              <a:ext uri="{FF2B5EF4-FFF2-40B4-BE49-F238E27FC236}">
                <a16:creationId xmlns:a16="http://schemas.microsoft.com/office/drawing/2014/main" id="{B745C829-D762-41CE-88CA-9B16AAC3739D}"/>
              </a:ext>
            </a:extLst>
          </p:cNvPr>
          <p:cNvPicPr>
            <a:picLocks noChangeAspect="1"/>
          </p:cNvPicPr>
          <p:nvPr/>
        </p:nvPicPr>
        <p:blipFill>
          <a:blip r:embed="rId2"/>
          <a:stretch>
            <a:fillRect/>
          </a:stretch>
        </p:blipFill>
        <p:spPr>
          <a:xfrm>
            <a:off x="3507486" y="2609138"/>
            <a:ext cx="5177027" cy="3054767"/>
          </a:xfrm>
          <a:prstGeom prst="rect">
            <a:avLst/>
          </a:prstGeom>
        </p:spPr>
      </p:pic>
    </p:spTree>
    <p:extLst>
      <p:ext uri="{BB962C8B-B14F-4D97-AF65-F5344CB8AC3E}">
        <p14:creationId xmlns:p14="http://schemas.microsoft.com/office/powerpoint/2010/main" val="28010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Herhangi bir maddenin elektriği iletip iletmeyeceğini belirlemek için </a:t>
            </a:r>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test ucu </a:t>
            </a:r>
            <a:r>
              <a:rPr lang="tr-TR" sz="2400" dirty="0">
                <a:latin typeface="Segoe UI" panose="020B0502040204020203" pitchFamily="34" charset="0"/>
                <a:cs typeface="Segoe UI" panose="020B0502040204020203" pitchFamily="34" charset="0"/>
              </a:rPr>
              <a:t>kullanırız. </a:t>
            </a:r>
          </a:p>
        </p:txBody>
      </p:sp>
      <p:pic>
        <p:nvPicPr>
          <p:cNvPr id="2" name="Resim 1">
            <a:extLst>
              <a:ext uri="{FF2B5EF4-FFF2-40B4-BE49-F238E27FC236}">
                <a16:creationId xmlns:a16="http://schemas.microsoft.com/office/drawing/2014/main" id="{0C86DFD3-3AE9-4CF8-A998-D58D56C6B1AC}"/>
              </a:ext>
            </a:extLst>
          </p:cNvPr>
          <p:cNvPicPr>
            <a:picLocks noChangeAspect="1"/>
          </p:cNvPicPr>
          <p:nvPr/>
        </p:nvPicPr>
        <p:blipFill>
          <a:blip r:embed="rId2"/>
          <a:stretch>
            <a:fillRect/>
          </a:stretch>
        </p:blipFill>
        <p:spPr>
          <a:xfrm>
            <a:off x="3581752" y="1700726"/>
            <a:ext cx="4698885" cy="3785674"/>
          </a:xfrm>
          <a:prstGeom prst="rect">
            <a:avLst/>
          </a:prstGeom>
        </p:spPr>
      </p:pic>
      <p:sp>
        <p:nvSpPr>
          <p:cNvPr id="5" name="Metin kutusu 4">
            <a:extLst>
              <a:ext uri="{FF2B5EF4-FFF2-40B4-BE49-F238E27FC236}">
                <a16:creationId xmlns:a16="http://schemas.microsoft.com/office/drawing/2014/main" id="{0D82AE88-DB1C-415D-A45F-CA3335AEB215}"/>
              </a:ext>
            </a:extLst>
          </p:cNvPr>
          <p:cNvSpPr txBox="1"/>
          <p:nvPr/>
        </p:nvSpPr>
        <p:spPr>
          <a:xfrm>
            <a:off x="5837627" y="5486400"/>
            <a:ext cx="1398181" cy="369332"/>
          </a:xfrm>
          <a:prstGeom prst="rect">
            <a:avLst/>
          </a:prstGeom>
          <a:noFill/>
        </p:spPr>
        <p:txBody>
          <a:bodyPr wrap="square" rtlCol="0">
            <a:spAutoFit/>
          </a:bodyPr>
          <a:lstStyle/>
          <a:p>
            <a:r>
              <a:rPr lang="tr-TR"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Madde</a:t>
            </a:r>
          </a:p>
        </p:txBody>
      </p:sp>
    </p:spTree>
    <p:extLst>
      <p:ext uri="{BB962C8B-B14F-4D97-AF65-F5344CB8AC3E}">
        <p14:creationId xmlns:p14="http://schemas.microsoft.com/office/powerpoint/2010/main" val="2814383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240A80-A0DE-4A24-BC99-4C739B7A99D8}"/>
              </a:ext>
            </a:extLst>
          </p:cNvPr>
          <p:cNvSpPr>
            <a:spLocks noGrp="1"/>
          </p:cNvSpPr>
          <p:nvPr>
            <p:ph type="title"/>
          </p:nvPr>
        </p:nvSpPr>
        <p:spPr>
          <a:xfrm>
            <a:off x="1807534" y="2597852"/>
            <a:ext cx="8576932" cy="1143000"/>
          </a:xfrm>
        </p:spPr>
        <p:txBody>
          <a:bodyPr>
            <a:normAutofit fontScale="90000"/>
          </a:bodyPr>
          <a:lstStyle/>
          <a:p>
            <a:r>
              <a:rPr lang="tr-TR" sz="40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KATI İLETKEN VE YALITKAN MADDELER</a:t>
            </a:r>
          </a:p>
        </p:txBody>
      </p:sp>
    </p:spTree>
    <p:extLst>
      <p:ext uri="{BB962C8B-B14F-4D97-AF65-F5344CB8AC3E}">
        <p14:creationId xmlns:p14="http://schemas.microsoft.com/office/powerpoint/2010/main" val="4156882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Elektrik enerjisini bir yerden başka bir yere ileten maddelere </a:t>
            </a:r>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iletken madde </a:t>
            </a:r>
            <a:r>
              <a:rPr lang="tr-TR" sz="2400" dirty="0">
                <a:latin typeface="Segoe UI" panose="020B0502040204020203" pitchFamily="34" charset="0"/>
                <a:cs typeface="Segoe UI" panose="020B0502040204020203" pitchFamily="34" charset="0"/>
              </a:rPr>
              <a:t>denir.  </a:t>
            </a:r>
          </a:p>
        </p:txBody>
      </p:sp>
      <p:pic>
        <p:nvPicPr>
          <p:cNvPr id="4" name="Resim 3">
            <a:extLst>
              <a:ext uri="{FF2B5EF4-FFF2-40B4-BE49-F238E27FC236}">
                <a16:creationId xmlns:a16="http://schemas.microsoft.com/office/drawing/2014/main" id="{CABD9F62-661C-4E86-AA0B-D24884873DAA}"/>
              </a:ext>
            </a:extLst>
          </p:cNvPr>
          <p:cNvPicPr>
            <a:picLocks noChangeAspect="1"/>
          </p:cNvPicPr>
          <p:nvPr/>
        </p:nvPicPr>
        <p:blipFill>
          <a:blip r:embed="rId2"/>
          <a:stretch>
            <a:fillRect/>
          </a:stretch>
        </p:blipFill>
        <p:spPr>
          <a:xfrm>
            <a:off x="723742" y="2123858"/>
            <a:ext cx="4355518" cy="3167650"/>
          </a:xfrm>
          <a:prstGeom prst="rect">
            <a:avLst/>
          </a:prstGeom>
        </p:spPr>
      </p:pic>
      <p:sp>
        <p:nvSpPr>
          <p:cNvPr id="6" name="Dikdörtgen 5">
            <a:extLst>
              <a:ext uri="{FF2B5EF4-FFF2-40B4-BE49-F238E27FC236}">
                <a16:creationId xmlns:a16="http://schemas.microsoft.com/office/drawing/2014/main" id="{50EC000E-EF3D-414F-9929-9A2EFCB69C05}"/>
              </a:ext>
            </a:extLst>
          </p:cNvPr>
          <p:cNvSpPr/>
          <p:nvPr/>
        </p:nvSpPr>
        <p:spPr>
          <a:xfrm>
            <a:off x="2514600" y="4460358"/>
            <a:ext cx="276447"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E5C04ACF-826A-4EB5-A872-CD8278B2396A}"/>
              </a:ext>
            </a:extLst>
          </p:cNvPr>
          <p:cNvSpPr/>
          <p:nvPr/>
        </p:nvSpPr>
        <p:spPr>
          <a:xfrm>
            <a:off x="3517605" y="4439093"/>
            <a:ext cx="36327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03507489-2F6A-4077-B4BA-0E9204D63048}"/>
              </a:ext>
            </a:extLst>
          </p:cNvPr>
          <p:cNvSpPr txBox="1"/>
          <p:nvPr/>
        </p:nvSpPr>
        <p:spPr>
          <a:xfrm>
            <a:off x="6539023" y="1366284"/>
            <a:ext cx="4841005" cy="5262979"/>
          </a:xfrm>
          <a:prstGeom prst="rect">
            <a:avLst/>
          </a:prstGeom>
          <a:noFill/>
        </p:spPr>
        <p:txBody>
          <a:bodyPr wrap="none" rtlCol="0">
            <a:spAutoFit/>
          </a:bodyPr>
          <a:lstStyle/>
          <a:p>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Katı iletken maddelere örnekler:</a:t>
            </a:r>
          </a:p>
          <a:p>
            <a:r>
              <a:rPr lang="tr-TR" sz="2400" b="1" dirty="0">
                <a:latin typeface="Segoe UI" panose="020B0502040204020203" pitchFamily="34" charset="0"/>
                <a:cs typeface="Segoe UI" panose="020B0502040204020203" pitchFamily="34" charset="0"/>
              </a:rPr>
              <a:t>Metaller: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Demir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Bakır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Alüminyum</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Altın</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Gümüş</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Nikel</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Krom</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Kurşun</a:t>
            </a: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Toprak</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Islak tahta</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Madeni para</a:t>
            </a:r>
          </a:p>
        </p:txBody>
      </p:sp>
    </p:spTree>
    <p:extLst>
      <p:ext uri="{BB962C8B-B14F-4D97-AF65-F5344CB8AC3E}">
        <p14:creationId xmlns:p14="http://schemas.microsoft.com/office/powerpoint/2010/main" val="272213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Elektrik enerjisini bir yerden başka bir yere iletemeyen maddelere </a:t>
            </a:r>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yalıtkan madde</a:t>
            </a:r>
            <a:r>
              <a:rPr lang="tr-TR" sz="2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lang="tr-TR" sz="2400" dirty="0">
                <a:latin typeface="Segoe UI" panose="020B0502040204020203" pitchFamily="34" charset="0"/>
                <a:cs typeface="Segoe UI" panose="020B0502040204020203" pitchFamily="34" charset="0"/>
              </a:rPr>
              <a:t>denir.  </a:t>
            </a:r>
          </a:p>
        </p:txBody>
      </p:sp>
      <p:sp>
        <p:nvSpPr>
          <p:cNvPr id="6" name="Dikdörtgen 5">
            <a:extLst>
              <a:ext uri="{FF2B5EF4-FFF2-40B4-BE49-F238E27FC236}">
                <a16:creationId xmlns:a16="http://schemas.microsoft.com/office/drawing/2014/main" id="{50EC000E-EF3D-414F-9929-9A2EFCB69C05}"/>
              </a:ext>
            </a:extLst>
          </p:cNvPr>
          <p:cNvSpPr/>
          <p:nvPr/>
        </p:nvSpPr>
        <p:spPr>
          <a:xfrm>
            <a:off x="2514600" y="4460358"/>
            <a:ext cx="276447"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E5C04ACF-826A-4EB5-A872-CD8278B2396A}"/>
              </a:ext>
            </a:extLst>
          </p:cNvPr>
          <p:cNvSpPr/>
          <p:nvPr/>
        </p:nvSpPr>
        <p:spPr>
          <a:xfrm>
            <a:off x="3517605" y="4439093"/>
            <a:ext cx="36327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03507489-2F6A-4077-B4BA-0E9204D63048}"/>
              </a:ext>
            </a:extLst>
          </p:cNvPr>
          <p:cNvSpPr txBox="1"/>
          <p:nvPr/>
        </p:nvSpPr>
        <p:spPr>
          <a:xfrm>
            <a:off x="6278526" y="1605517"/>
            <a:ext cx="5007268" cy="4524315"/>
          </a:xfrm>
          <a:prstGeom prst="rect">
            <a:avLst/>
          </a:prstGeom>
          <a:noFill/>
        </p:spPr>
        <p:txBody>
          <a:bodyPr wrap="none" rtlCol="0">
            <a:spAutoFit/>
          </a:bodyPr>
          <a:lstStyle/>
          <a:p>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Katı yalıtkan maddelere örnekler: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Plastik</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Tahta</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Cam</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Porselen</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Seramik</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Kağıt</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Kumaş</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Yün</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Kauçuk</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Kuru tahta</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Silgi	</a:t>
            </a:r>
          </a:p>
        </p:txBody>
      </p:sp>
      <p:pic>
        <p:nvPicPr>
          <p:cNvPr id="2" name="Resim 1">
            <a:extLst>
              <a:ext uri="{FF2B5EF4-FFF2-40B4-BE49-F238E27FC236}">
                <a16:creationId xmlns:a16="http://schemas.microsoft.com/office/drawing/2014/main" id="{7B087ED4-BDCB-4908-90EA-70785EC9E537}"/>
              </a:ext>
            </a:extLst>
          </p:cNvPr>
          <p:cNvPicPr>
            <a:picLocks noChangeAspect="1"/>
          </p:cNvPicPr>
          <p:nvPr/>
        </p:nvPicPr>
        <p:blipFill>
          <a:blip r:embed="rId2"/>
          <a:stretch>
            <a:fillRect/>
          </a:stretch>
        </p:blipFill>
        <p:spPr>
          <a:xfrm>
            <a:off x="1053133" y="1919177"/>
            <a:ext cx="4261690" cy="3322674"/>
          </a:xfrm>
          <a:prstGeom prst="rect">
            <a:avLst/>
          </a:prstGeom>
        </p:spPr>
      </p:pic>
      <p:sp>
        <p:nvSpPr>
          <p:cNvPr id="9" name="Dikdörtgen 8">
            <a:extLst>
              <a:ext uri="{FF2B5EF4-FFF2-40B4-BE49-F238E27FC236}">
                <a16:creationId xmlns:a16="http://schemas.microsoft.com/office/drawing/2014/main" id="{B474E4D1-D1DC-42EE-AF36-2057042B5E5E}"/>
              </a:ext>
            </a:extLst>
          </p:cNvPr>
          <p:cNvSpPr/>
          <p:nvPr/>
        </p:nvSpPr>
        <p:spPr>
          <a:xfrm>
            <a:off x="3016102" y="4316818"/>
            <a:ext cx="276447" cy="345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AFB20D34-EF36-4A32-9A32-44AD7DE79CA5}"/>
              </a:ext>
            </a:extLst>
          </p:cNvPr>
          <p:cNvSpPr/>
          <p:nvPr/>
        </p:nvSpPr>
        <p:spPr>
          <a:xfrm>
            <a:off x="2667000" y="4612758"/>
            <a:ext cx="276447"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78560878-7151-4198-85F3-897CC4EB28B1}"/>
              </a:ext>
            </a:extLst>
          </p:cNvPr>
          <p:cNvSpPr/>
          <p:nvPr/>
        </p:nvSpPr>
        <p:spPr>
          <a:xfrm>
            <a:off x="4041635" y="4352260"/>
            <a:ext cx="36327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574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t="17279"/>
          <a:stretch/>
        </p:blipFill>
        <p:spPr>
          <a:xfrm>
            <a:off x="763173" y="1623308"/>
            <a:ext cx="11178781" cy="5049467"/>
          </a:xfrm>
          <a:prstGeom prst="rect">
            <a:avLst/>
          </a:prstGeom>
        </p:spPr>
      </p:pic>
      <p:sp>
        <p:nvSpPr>
          <p:cNvPr id="2" name="Metin kutusu 1">
            <a:extLst>
              <a:ext uri="{FF2B5EF4-FFF2-40B4-BE49-F238E27FC236}">
                <a16:creationId xmlns:a16="http://schemas.microsoft.com/office/drawing/2014/main" id="{21AC5EEB-7629-40B6-B6F9-772D47455EFC}"/>
              </a:ext>
            </a:extLst>
          </p:cNvPr>
          <p:cNvSpPr txBox="1"/>
          <p:nvPr/>
        </p:nvSpPr>
        <p:spPr>
          <a:xfrm>
            <a:off x="519944" y="422979"/>
            <a:ext cx="10989449" cy="1200329"/>
          </a:xfrm>
          <a:prstGeom prst="rect">
            <a:avLst/>
          </a:prstGeom>
          <a:noFill/>
        </p:spPr>
        <p:txBody>
          <a:bodyPr wrap="square" rtlCol="0">
            <a:spAutoFit/>
          </a:bodyPr>
          <a:lstStyle/>
          <a:p>
            <a:pPr algn="just"/>
            <a:r>
              <a:rPr lang="tr-TR" sz="2400" dirty="0">
                <a:latin typeface="Segoe UI" panose="020B0502040204020203" pitchFamily="34" charset="0"/>
                <a:cs typeface="Segoe UI" panose="020B0502040204020203" pitchFamily="34" charset="0"/>
              </a:rPr>
              <a:t>Evlerimizde kullandığımız araçlarda elektriği iletmesini istediğimiz parçalar iletken maddelerle, elektriği iletmesini istemediğimiz parçalar yalıtkan maddelerle kaplanır.</a:t>
            </a:r>
          </a:p>
        </p:txBody>
      </p:sp>
    </p:spTree>
    <p:extLst>
      <p:ext uri="{BB962C8B-B14F-4D97-AF65-F5344CB8AC3E}">
        <p14:creationId xmlns:p14="http://schemas.microsoft.com/office/powerpoint/2010/main" val="53003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Sınıf 7. Ünite İletken ve Yalıtkan Maddeler 3D Animasyon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73E4D1ED-8368-AEAA-008E-151BABC85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1006" y="1"/>
            <a:ext cx="735796" cy="516048"/>
          </a:xfrm>
          <a:prstGeom prst="rect">
            <a:avLst/>
          </a:prstGeom>
        </p:spPr>
      </p:pic>
    </p:spTree>
    <p:extLst>
      <p:ext uri="{BB962C8B-B14F-4D97-AF65-F5344CB8AC3E}">
        <p14:creationId xmlns:p14="http://schemas.microsoft.com/office/powerpoint/2010/main" val="202507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19-100">
            <a:extLst>
              <a:ext uri="{FF2B5EF4-FFF2-40B4-BE49-F238E27FC236}">
                <a16:creationId xmlns:a16="http://schemas.microsoft.com/office/drawing/2014/main" id="{9156114D-0B93-4D88-B732-FD5E51446DF9}"/>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 r="50770" b="19643"/>
          <a:stretch/>
        </p:blipFill>
        <p:spPr>
          <a:xfrm>
            <a:off x="-1" y="145977"/>
            <a:ext cx="6002079" cy="4883224"/>
          </a:xfrm>
          <a:prstGeom prst="rect">
            <a:avLst/>
          </a:prstGeom>
        </p:spPr>
      </p:pic>
      <p:pic>
        <p:nvPicPr>
          <p:cNvPr id="3" name="Resim 2">
            <a:extLst>
              <a:ext uri="{FF2B5EF4-FFF2-40B4-BE49-F238E27FC236}">
                <a16:creationId xmlns:a16="http://schemas.microsoft.com/office/drawing/2014/main" id="{9AE8F66B-A573-4722-8166-1E134DE01620}"/>
              </a:ext>
            </a:extLst>
          </p:cNvPr>
          <p:cNvPicPr>
            <a:picLocks noChangeAspect="1"/>
          </p:cNvPicPr>
          <p:nvPr/>
        </p:nvPicPr>
        <p:blipFill>
          <a:blip r:embed="rId3"/>
          <a:stretch>
            <a:fillRect/>
          </a:stretch>
        </p:blipFill>
        <p:spPr>
          <a:xfrm>
            <a:off x="6189924" y="2270327"/>
            <a:ext cx="5650961" cy="1972063"/>
          </a:xfrm>
          <a:prstGeom prst="rect">
            <a:avLst/>
          </a:prstGeom>
        </p:spPr>
      </p:pic>
      <p:pic>
        <p:nvPicPr>
          <p:cNvPr id="4" name="Resim 3" descr="bandicam 2019-04-30 12-03-23-520">
            <a:extLst>
              <a:ext uri="{FF2B5EF4-FFF2-40B4-BE49-F238E27FC236}">
                <a16:creationId xmlns:a16="http://schemas.microsoft.com/office/drawing/2014/main" id="{CE2383E4-C9C8-488C-8BFA-63254F6A07A8}"/>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81232" r="52559" b="7308"/>
          <a:stretch/>
        </p:blipFill>
        <p:spPr>
          <a:xfrm>
            <a:off x="6096000" y="1467294"/>
            <a:ext cx="5784112" cy="696432"/>
          </a:xfrm>
          <a:prstGeom prst="rect">
            <a:avLst/>
          </a:prstGeom>
        </p:spPr>
      </p:pic>
      <p:sp>
        <p:nvSpPr>
          <p:cNvPr id="5" name="Şimşek İşareti 4">
            <a:extLst>
              <a:ext uri="{FF2B5EF4-FFF2-40B4-BE49-F238E27FC236}">
                <a16:creationId xmlns:a16="http://schemas.microsoft.com/office/drawing/2014/main" id="{9020FE0E-089F-41E0-8286-5FDA3B6B78C9}"/>
              </a:ext>
            </a:extLst>
          </p:cNvPr>
          <p:cNvSpPr/>
          <p:nvPr/>
        </p:nvSpPr>
        <p:spPr>
          <a:xfrm>
            <a:off x="6096000" y="3327990"/>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44682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240A80-A0DE-4A24-BC99-4C739B7A99D8}"/>
              </a:ext>
            </a:extLst>
          </p:cNvPr>
          <p:cNvSpPr>
            <a:spLocks noGrp="1"/>
          </p:cNvSpPr>
          <p:nvPr>
            <p:ph type="title"/>
          </p:nvPr>
        </p:nvSpPr>
        <p:spPr>
          <a:xfrm>
            <a:off x="1807534" y="2597852"/>
            <a:ext cx="8576932" cy="1143000"/>
          </a:xfrm>
        </p:spPr>
        <p:txBody>
          <a:bodyPr>
            <a:normAutofit fontScale="90000"/>
          </a:bodyPr>
          <a:lstStyle/>
          <a:p>
            <a:r>
              <a:rPr lang="tr-TR" sz="40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SIVI İLETKEN VE YALITKAN MADDELER</a:t>
            </a:r>
          </a:p>
        </p:txBody>
      </p:sp>
    </p:spTree>
    <p:extLst>
      <p:ext uri="{BB962C8B-B14F-4D97-AF65-F5344CB8AC3E}">
        <p14:creationId xmlns:p14="http://schemas.microsoft.com/office/powerpoint/2010/main" val="39725983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4-52-10-5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4013"/>
          </a:xfrm>
          <a:prstGeom prst="rect">
            <a:avLst/>
          </a:prstGeom>
        </p:spPr>
      </p:pic>
      <p:sp>
        <p:nvSpPr>
          <p:cNvPr id="3" name="Metin kutusu 2"/>
          <p:cNvSpPr txBox="1"/>
          <p:nvPr/>
        </p:nvSpPr>
        <p:spPr>
          <a:xfrm>
            <a:off x="4012059" y="380145"/>
            <a:ext cx="7803223" cy="523220"/>
          </a:xfrm>
          <a:prstGeom prst="rect">
            <a:avLst/>
          </a:prstGeom>
          <a:noFill/>
        </p:spPr>
        <p:txBody>
          <a:bodyPr wrap="square" rtlCol="0">
            <a:spAutoFit/>
          </a:bodyPr>
          <a:lstStyle/>
          <a:p>
            <a:r>
              <a:rPr lang="tr-TR" sz="28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ÖĞRENDİKLERİMİZİ HATIRLAYALIM</a:t>
            </a:r>
          </a:p>
        </p:txBody>
      </p:sp>
    </p:spTree>
    <p:extLst>
      <p:ext uri="{BB962C8B-B14F-4D97-AF65-F5344CB8AC3E}">
        <p14:creationId xmlns:p14="http://schemas.microsoft.com/office/powerpoint/2010/main" val="3536346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0EC000E-EF3D-414F-9929-9A2EFCB69C05}"/>
              </a:ext>
            </a:extLst>
          </p:cNvPr>
          <p:cNvSpPr/>
          <p:nvPr/>
        </p:nvSpPr>
        <p:spPr>
          <a:xfrm>
            <a:off x="2514600" y="4460358"/>
            <a:ext cx="276447"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E5C04ACF-826A-4EB5-A872-CD8278B2396A}"/>
              </a:ext>
            </a:extLst>
          </p:cNvPr>
          <p:cNvSpPr/>
          <p:nvPr/>
        </p:nvSpPr>
        <p:spPr>
          <a:xfrm>
            <a:off x="3517605" y="4439093"/>
            <a:ext cx="36327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03507489-2F6A-4077-B4BA-0E9204D63048}"/>
              </a:ext>
            </a:extLst>
          </p:cNvPr>
          <p:cNvSpPr txBox="1"/>
          <p:nvPr/>
        </p:nvSpPr>
        <p:spPr>
          <a:xfrm>
            <a:off x="5709905" y="707065"/>
            <a:ext cx="4783297" cy="4154984"/>
          </a:xfrm>
          <a:prstGeom prst="rect">
            <a:avLst/>
          </a:prstGeom>
          <a:noFill/>
        </p:spPr>
        <p:txBody>
          <a:bodyPr wrap="none" rtlCol="0">
            <a:spAutoFit/>
          </a:bodyPr>
          <a:lstStyle/>
          <a:p>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Sıvı iletken maddelere örnekler: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Tuzlu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Asitli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Sirkeli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Soda</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Limonlu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Çeşme suyu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Deterjanlı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Maden suyu</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p:txBody>
      </p:sp>
      <p:pic>
        <p:nvPicPr>
          <p:cNvPr id="2" name="Resim 1">
            <a:extLst>
              <a:ext uri="{FF2B5EF4-FFF2-40B4-BE49-F238E27FC236}">
                <a16:creationId xmlns:a16="http://schemas.microsoft.com/office/drawing/2014/main" id="{B370D3C7-402A-4145-AA5F-FE8BAA63635E}"/>
              </a:ext>
            </a:extLst>
          </p:cNvPr>
          <p:cNvPicPr>
            <a:picLocks noChangeAspect="1"/>
          </p:cNvPicPr>
          <p:nvPr/>
        </p:nvPicPr>
        <p:blipFill>
          <a:blip r:embed="rId2"/>
          <a:stretch>
            <a:fillRect/>
          </a:stretch>
        </p:blipFill>
        <p:spPr>
          <a:xfrm>
            <a:off x="1357822" y="779000"/>
            <a:ext cx="3249620" cy="4080079"/>
          </a:xfrm>
          <a:prstGeom prst="rect">
            <a:avLst/>
          </a:prstGeom>
        </p:spPr>
      </p:pic>
    </p:spTree>
    <p:extLst>
      <p:ext uri="{BB962C8B-B14F-4D97-AF65-F5344CB8AC3E}">
        <p14:creationId xmlns:p14="http://schemas.microsoft.com/office/powerpoint/2010/main" val="927766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0EC000E-EF3D-414F-9929-9A2EFCB69C05}"/>
              </a:ext>
            </a:extLst>
          </p:cNvPr>
          <p:cNvSpPr/>
          <p:nvPr/>
        </p:nvSpPr>
        <p:spPr>
          <a:xfrm>
            <a:off x="2514600" y="4460358"/>
            <a:ext cx="276447" cy="28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E5C04ACF-826A-4EB5-A872-CD8278B2396A}"/>
              </a:ext>
            </a:extLst>
          </p:cNvPr>
          <p:cNvSpPr/>
          <p:nvPr/>
        </p:nvSpPr>
        <p:spPr>
          <a:xfrm>
            <a:off x="3517605" y="4439093"/>
            <a:ext cx="36327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03507489-2F6A-4077-B4BA-0E9204D63048}"/>
              </a:ext>
            </a:extLst>
          </p:cNvPr>
          <p:cNvSpPr txBox="1"/>
          <p:nvPr/>
        </p:nvSpPr>
        <p:spPr>
          <a:xfrm>
            <a:off x="5709905" y="707065"/>
            <a:ext cx="4949560" cy="3785652"/>
          </a:xfrm>
          <a:prstGeom prst="rect">
            <a:avLst/>
          </a:prstGeom>
          <a:noFill/>
        </p:spPr>
        <p:txBody>
          <a:bodyPr wrap="none" rtlCol="0">
            <a:spAutoFit/>
          </a:bodyPr>
          <a:lstStyle/>
          <a:p>
            <a:r>
              <a:rPr lang="tr-TR" sz="24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Sıvı yalıtkan maddelere örnekler:</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Saf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Şekerli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Alkollü su</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Kolonya</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Zeytinyağı</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Sabunlu su</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p:txBody>
      </p:sp>
      <p:pic>
        <p:nvPicPr>
          <p:cNvPr id="3" name="Resim 2">
            <a:extLst>
              <a:ext uri="{FF2B5EF4-FFF2-40B4-BE49-F238E27FC236}">
                <a16:creationId xmlns:a16="http://schemas.microsoft.com/office/drawing/2014/main" id="{9BFAFD1B-6A7C-4C9D-BA64-5F5F087BCDE3}"/>
              </a:ext>
            </a:extLst>
          </p:cNvPr>
          <p:cNvPicPr>
            <a:picLocks noChangeAspect="1"/>
          </p:cNvPicPr>
          <p:nvPr/>
        </p:nvPicPr>
        <p:blipFill rotWithShape="1">
          <a:blip r:embed="rId2"/>
          <a:srcRect r="2515"/>
          <a:stretch/>
        </p:blipFill>
        <p:spPr>
          <a:xfrm>
            <a:off x="1596948" y="736470"/>
            <a:ext cx="3022899" cy="4010967"/>
          </a:xfrm>
          <a:prstGeom prst="rect">
            <a:avLst/>
          </a:prstGeom>
        </p:spPr>
      </p:pic>
    </p:spTree>
    <p:extLst>
      <p:ext uri="{BB962C8B-B14F-4D97-AF65-F5344CB8AC3E}">
        <p14:creationId xmlns:p14="http://schemas.microsoft.com/office/powerpoint/2010/main" val="4183377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Sınıf 7. Ünite İletken ve Yalıtkan Maddeler 3D Animasyon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2619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32-7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2682210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35-8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403342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37-97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469121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0-1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254857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2-38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2875883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4-5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1878599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6-5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200667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14-52-12-6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12192000" cy="6704013"/>
          </a:xfrm>
          <a:prstGeom prst="rect">
            <a:avLst/>
          </a:prstGeom>
        </p:spPr>
      </p:pic>
    </p:spTree>
    <p:extLst>
      <p:ext uri="{BB962C8B-B14F-4D97-AF65-F5344CB8AC3E}">
        <p14:creationId xmlns:p14="http://schemas.microsoft.com/office/powerpoint/2010/main" val="347901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240A80-A0DE-4A24-BC99-4C739B7A99D8}"/>
              </a:ext>
            </a:extLst>
          </p:cNvPr>
          <p:cNvSpPr>
            <a:spLocks noGrp="1"/>
          </p:cNvSpPr>
          <p:nvPr>
            <p:ph type="title"/>
          </p:nvPr>
        </p:nvSpPr>
        <p:spPr>
          <a:xfrm>
            <a:off x="960474" y="2682912"/>
            <a:ext cx="10271052" cy="1143000"/>
          </a:xfrm>
        </p:spPr>
        <p:txBody>
          <a:bodyPr>
            <a:normAutofit fontScale="90000"/>
          </a:bodyPr>
          <a:lstStyle/>
          <a:p>
            <a:r>
              <a:rPr lang="tr-TR" sz="40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YALITKAN OLAN MADDELER İLETKENLİK ÖZELLİĞİ KAZANABİLİR Mİ?</a:t>
            </a:r>
          </a:p>
        </p:txBody>
      </p:sp>
    </p:spTree>
    <p:extLst>
      <p:ext uri="{BB962C8B-B14F-4D97-AF65-F5344CB8AC3E}">
        <p14:creationId xmlns:p14="http://schemas.microsoft.com/office/powerpoint/2010/main" val="4206268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6259175" cy="4525963"/>
          </a:xfrm>
        </p:spPr>
        <p:txBody>
          <a:bodyPr>
            <a:normAutofit/>
          </a:bodyPr>
          <a:lstStyle/>
          <a:p>
            <a:pPr algn="just">
              <a:buFont typeface="Wingdings" panose="05000000000000000000" pitchFamily="2" charset="2"/>
              <a:buChar char="v"/>
            </a:pPr>
            <a:r>
              <a:rPr lang="tr-TR" sz="2400" dirty="0">
                <a:latin typeface="Segoe UI" panose="020B0502040204020203" pitchFamily="34" charset="0"/>
                <a:cs typeface="Segoe UI" panose="020B0502040204020203" pitchFamily="34" charset="0"/>
              </a:rPr>
              <a:t>Hava iletken olmadığı halde yıldırım düşmesi sırasında bulutlar ile yer arasında elektrik akışını sağlayarak iletkenlik özelliği kazanır.</a:t>
            </a:r>
          </a:p>
          <a:p>
            <a:pPr algn="just">
              <a:buFont typeface="Wingdings" panose="05000000000000000000" pitchFamily="2" charset="2"/>
              <a:buChar char="v"/>
            </a:pPr>
            <a:r>
              <a:rPr lang="tr-TR" sz="2400" dirty="0">
                <a:latin typeface="Segoe UI" panose="020B0502040204020203" pitchFamily="34" charset="0"/>
                <a:cs typeface="Segoe UI" panose="020B0502040204020203" pitchFamily="34" charset="0"/>
              </a:rPr>
              <a:t>Saf su yalıtkan durumdayken tuz ilave edildiğinde iletkenlik özelliği kazanır.</a:t>
            </a:r>
          </a:p>
          <a:p>
            <a:pPr algn="just">
              <a:buFont typeface="Wingdings" panose="05000000000000000000" pitchFamily="2" charset="2"/>
              <a:buChar char="v"/>
            </a:pPr>
            <a:r>
              <a:rPr lang="tr-TR" sz="2400" dirty="0">
                <a:latin typeface="Segoe UI" panose="020B0502040204020203" pitchFamily="34" charset="0"/>
                <a:cs typeface="Segoe UI" panose="020B0502040204020203" pitchFamily="34" charset="0"/>
              </a:rPr>
              <a:t>Tahta kuru hâlde elektriği iletmezken, ıslak tahta iletken özellik kazanır. </a:t>
            </a:r>
          </a:p>
          <a:p>
            <a:pPr algn="just">
              <a:buFont typeface="Wingdings" panose="05000000000000000000" pitchFamily="2" charset="2"/>
              <a:buChar char="v"/>
            </a:pPr>
            <a:r>
              <a:rPr lang="tr-TR" sz="2400" dirty="0">
                <a:latin typeface="Segoe UI" panose="020B0502040204020203" pitchFamily="34" charset="0"/>
                <a:cs typeface="Segoe UI" panose="020B0502040204020203" pitchFamily="34" charset="0"/>
              </a:rPr>
              <a:t>İnsan, hayvan, bitki gibi canlılar vücutlarında iletken sıvılar bulunduğundan elektriği iletirler.</a:t>
            </a:r>
          </a:p>
        </p:txBody>
      </p:sp>
      <p:pic>
        <p:nvPicPr>
          <p:cNvPr id="4" name="Resim 3" descr="bandicam 2019-04-30 12-03-28-688">
            <a:extLst>
              <a:ext uri="{FF2B5EF4-FFF2-40B4-BE49-F238E27FC236}">
                <a16:creationId xmlns:a16="http://schemas.microsoft.com/office/drawing/2014/main" id="{D64F1855-9707-43AE-98B6-6379ED04CD19}"/>
              </a:ext>
            </a:extLst>
          </p:cNvPr>
          <p:cNvPicPr>
            <a:picLocks noGrp="1" noChangeAspect="1"/>
          </p:cNvPicPr>
          <p:nvPr isPhoto="1"/>
        </p:nvPicPr>
        <p:blipFill rotWithShape="1">
          <a:blip r:embed="rId2">
            <a:lum/>
            <a:extLst>
              <a:ext uri="{BEBA8EAE-BF5A-486C-A8C5-ECC9F3942E4B}">
                <a14:imgProps xmlns:a14="http://schemas.microsoft.com/office/drawing/2010/main">
                  <a14:imgLayer r:embed="rId3">
                    <a14:imgEffect>
                      <a14:backgroundRemoval t="10000" b="90000" l="10000" r="90000">
                        <a14:foregroundMark x1="42031" y1="81481" x2="53846" y2="87407"/>
                      </a14:backgroundRemoval>
                    </a14:imgEffect>
                  </a14:imgLayer>
                </a14:imgProps>
              </a:ext>
              <a:ext uri="{28A0092B-C50C-407E-A947-70E740481C1C}">
                <a14:useLocalDpi xmlns:a14="http://schemas.microsoft.com/office/drawing/2010/main" val="0"/>
              </a:ext>
            </a:extLst>
          </a:blip>
          <a:srcRect l="30842" r="33382"/>
          <a:stretch/>
        </p:blipFill>
        <p:spPr>
          <a:xfrm>
            <a:off x="7104936" y="-59340"/>
            <a:ext cx="4361737" cy="6076950"/>
          </a:xfrm>
          <a:prstGeom prst="rect">
            <a:avLst/>
          </a:prstGeom>
        </p:spPr>
      </p:pic>
    </p:spTree>
    <p:extLst>
      <p:ext uri="{BB962C8B-B14F-4D97-AF65-F5344CB8AC3E}">
        <p14:creationId xmlns:p14="http://schemas.microsoft.com/office/powerpoint/2010/main" val="3864762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Metin kutusu 2"/>
          <p:cNvSpPr txBox="1"/>
          <p:nvPr/>
        </p:nvSpPr>
        <p:spPr>
          <a:xfrm>
            <a:off x="4923692" y="114300"/>
            <a:ext cx="3851031" cy="369332"/>
          </a:xfrm>
          <a:prstGeom prst="rect">
            <a:avLst/>
          </a:prstGeom>
          <a:noFill/>
        </p:spPr>
        <p:txBody>
          <a:bodyPr wrap="square" rtlCol="0">
            <a:spAutoFit/>
          </a:bodyPr>
          <a:lstStyle/>
          <a:p>
            <a:r>
              <a:rPr lang="tr-TR"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YILDIRIM DÜŞMESİ</a:t>
            </a:r>
          </a:p>
        </p:txBody>
      </p:sp>
      <p:pic>
        <p:nvPicPr>
          <p:cNvPr id="4" name="Resim 3">
            <a:extLst>
              <a:ext uri="{FF2B5EF4-FFF2-40B4-BE49-F238E27FC236}">
                <a16:creationId xmlns:a16="http://schemas.microsoft.com/office/drawing/2014/main" id="{B83F9D13-E2B7-F599-FF09-0673BD0347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2076" y="79221"/>
            <a:ext cx="718039" cy="503594"/>
          </a:xfrm>
          <a:prstGeom prst="rect">
            <a:avLst/>
          </a:prstGeom>
        </p:spPr>
      </p:pic>
    </p:spTree>
    <p:extLst>
      <p:ext uri="{BB962C8B-B14F-4D97-AF65-F5344CB8AC3E}">
        <p14:creationId xmlns:p14="http://schemas.microsoft.com/office/powerpoint/2010/main" val="2157217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8-6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2361858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3-49-8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0525"/>
            <a:ext cx="12192000" cy="6076950"/>
          </a:xfrm>
          <a:prstGeom prst="rect">
            <a:avLst/>
          </a:prstGeom>
        </p:spPr>
      </p:pic>
    </p:spTree>
    <p:extLst>
      <p:ext uri="{BB962C8B-B14F-4D97-AF65-F5344CB8AC3E}">
        <p14:creationId xmlns:p14="http://schemas.microsoft.com/office/powerpoint/2010/main" val="3133348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14-52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86376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16-1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3534874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17-4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602555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18-7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3935857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20-1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297906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0-15 08-55-50-0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4488"/>
            <a:ext cx="12192000" cy="6167437"/>
          </a:xfrm>
          <a:prstGeom prst="rect">
            <a:avLst/>
          </a:prstGeom>
        </p:spPr>
      </p:pic>
      <p:sp>
        <p:nvSpPr>
          <p:cNvPr id="3" name="Metin kutusu 2"/>
          <p:cNvSpPr txBox="1"/>
          <p:nvPr/>
        </p:nvSpPr>
        <p:spPr>
          <a:xfrm>
            <a:off x="3868221" y="210622"/>
            <a:ext cx="7803223" cy="523220"/>
          </a:xfrm>
          <a:prstGeom prst="rect">
            <a:avLst/>
          </a:prstGeom>
          <a:noFill/>
        </p:spPr>
        <p:txBody>
          <a:bodyPr wrap="square" rtlCol="0">
            <a:spAutoFit/>
          </a:bodyPr>
          <a:lstStyle/>
          <a:p>
            <a:r>
              <a:rPr lang="tr-TR" sz="28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ÖĞRENDİKLERİMİZİ HATIRLAYALIM</a:t>
            </a:r>
          </a:p>
        </p:txBody>
      </p:sp>
    </p:spTree>
    <p:extLst>
      <p:ext uri="{BB962C8B-B14F-4D97-AF65-F5344CB8AC3E}">
        <p14:creationId xmlns:p14="http://schemas.microsoft.com/office/powerpoint/2010/main" val="69568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22-0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2030220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24-5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968093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25-7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1329828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10-26-9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63575"/>
            <a:ext cx="12192000" cy="5530850"/>
          </a:xfrm>
          <a:prstGeom prst="rect">
            <a:avLst/>
          </a:prstGeom>
        </p:spPr>
      </p:pic>
    </p:spTree>
    <p:extLst>
      <p:ext uri="{BB962C8B-B14F-4D97-AF65-F5344CB8AC3E}">
        <p14:creationId xmlns:p14="http://schemas.microsoft.com/office/powerpoint/2010/main" val="152921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44-67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1466243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46-7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2363571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48-597">
            <a:extLst>
              <a:ext uri="{FF2B5EF4-FFF2-40B4-BE49-F238E27FC236}">
                <a16:creationId xmlns:a16="http://schemas.microsoft.com/office/drawing/2014/main" id="{7D1B5E4E-D51B-4C7B-8011-04524CB919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2302554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1-050">
            <a:extLst>
              <a:ext uri="{FF2B5EF4-FFF2-40B4-BE49-F238E27FC236}">
                <a16:creationId xmlns:a16="http://schemas.microsoft.com/office/drawing/2014/main" id="{0B86D61B-BD58-4D66-8075-9402C6CB542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2743810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3-080">
            <a:extLst>
              <a:ext uri="{FF2B5EF4-FFF2-40B4-BE49-F238E27FC236}">
                <a16:creationId xmlns:a16="http://schemas.microsoft.com/office/drawing/2014/main" id="{2BB97A26-350A-48B4-869A-E622E0BD8AA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1456973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4-617">
            <a:extLst>
              <a:ext uri="{FF2B5EF4-FFF2-40B4-BE49-F238E27FC236}">
                <a16:creationId xmlns:a16="http://schemas.microsoft.com/office/drawing/2014/main" id="{1449FBB5-8AE0-4452-85E7-BA50C280FD1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64056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0-15 08-55-52-5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4488"/>
            <a:ext cx="12192000" cy="6167437"/>
          </a:xfrm>
          <a:prstGeom prst="rect">
            <a:avLst/>
          </a:prstGeom>
        </p:spPr>
      </p:pic>
    </p:spTree>
    <p:extLst>
      <p:ext uri="{BB962C8B-B14F-4D97-AF65-F5344CB8AC3E}">
        <p14:creationId xmlns:p14="http://schemas.microsoft.com/office/powerpoint/2010/main" val="1755898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5-906">
            <a:extLst>
              <a:ext uri="{FF2B5EF4-FFF2-40B4-BE49-F238E27FC236}">
                <a16:creationId xmlns:a16="http://schemas.microsoft.com/office/drawing/2014/main" id="{15670258-39FA-4D89-80F0-B7641682F97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115434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7-393">
            <a:extLst>
              <a:ext uri="{FF2B5EF4-FFF2-40B4-BE49-F238E27FC236}">
                <a16:creationId xmlns:a16="http://schemas.microsoft.com/office/drawing/2014/main" id="{9A80C91B-F015-4835-84C9-0BDBBEC09C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3303549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49-58-942">
            <a:extLst>
              <a:ext uri="{FF2B5EF4-FFF2-40B4-BE49-F238E27FC236}">
                <a16:creationId xmlns:a16="http://schemas.microsoft.com/office/drawing/2014/main" id="{E636EB90-88CA-4695-891B-BEC9B9CCC0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3987527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6-01-30 22-50-00-411">
            <a:extLst>
              <a:ext uri="{FF2B5EF4-FFF2-40B4-BE49-F238E27FC236}">
                <a16:creationId xmlns:a16="http://schemas.microsoft.com/office/drawing/2014/main" id="{9472C2FC-4B71-4751-9212-B9A9242A068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61938"/>
            <a:ext cx="12192000" cy="6332537"/>
          </a:xfrm>
          <a:prstGeom prst="rect">
            <a:avLst/>
          </a:prstGeom>
        </p:spPr>
      </p:pic>
    </p:spTree>
    <p:extLst>
      <p:ext uri="{BB962C8B-B14F-4D97-AF65-F5344CB8AC3E}">
        <p14:creationId xmlns:p14="http://schemas.microsoft.com/office/powerpoint/2010/main" val="23650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83324" y="1386132"/>
            <a:ext cx="9144000" cy="2387600"/>
          </a:xfrm>
        </p:spPr>
        <p:txBody>
          <a:bodyPr>
            <a:normAutofit/>
          </a:bodyPr>
          <a:lstStyle/>
          <a:p>
            <a:r>
              <a:rPr lang="tr-TR" sz="4800"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DEĞERLENDİRME SORULARI</a:t>
            </a:r>
          </a:p>
        </p:txBody>
      </p:sp>
    </p:spTree>
    <p:extLst>
      <p:ext uri="{BB962C8B-B14F-4D97-AF65-F5344CB8AC3E}">
        <p14:creationId xmlns:p14="http://schemas.microsoft.com/office/powerpoint/2010/main" val="3162992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15-534"/>
          <p:cNvPicPr>
            <a:picLocks noGrp="1" noChangeAspect="1"/>
          </p:cNvPicPr>
          <p:nvPr isPhoto="1"/>
        </p:nvPicPr>
        <p:blipFill rotWithShape="1">
          <a:blip r:embed="rId2">
            <a:lum/>
            <a:extLst>
              <a:ext uri="{28A0092B-C50C-407E-A947-70E740481C1C}">
                <a14:useLocalDpi xmlns:a14="http://schemas.microsoft.com/office/drawing/2010/main" val="0"/>
              </a:ext>
            </a:extLst>
          </a:blip>
          <a:srcRect r="51070" b="24864"/>
          <a:stretch/>
        </p:blipFill>
        <p:spPr>
          <a:xfrm>
            <a:off x="2575704" y="610729"/>
            <a:ext cx="7040591" cy="5636541"/>
          </a:xfrm>
          <a:prstGeom prst="rect">
            <a:avLst/>
          </a:prstGeom>
        </p:spPr>
      </p:pic>
      <p:sp>
        <p:nvSpPr>
          <p:cNvPr id="3" name="Şimşek İşareti 2">
            <a:extLst>
              <a:ext uri="{FF2B5EF4-FFF2-40B4-BE49-F238E27FC236}">
                <a16:creationId xmlns:a16="http://schemas.microsoft.com/office/drawing/2014/main" id="{FC592B89-E0EE-4005-A4E2-FA600283D8CD}"/>
              </a:ext>
            </a:extLst>
          </p:cNvPr>
          <p:cNvSpPr/>
          <p:nvPr/>
        </p:nvSpPr>
        <p:spPr>
          <a:xfrm>
            <a:off x="6022653" y="4697145"/>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6688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7-35-389"/>
          <p:cNvPicPr>
            <a:picLocks noGrp="1" noChangeAspect="1"/>
          </p:cNvPicPr>
          <p:nvPr isPhoto="1"/>
        </p:nvPicPr>
        <p:blipFill rotWithShape="1">
          <a:blip r:embed="rId2">
            <a:lum/>
            <a:extLst>
              <a:ext uri="{28A0092B-C50C-407E-A947-70E740481C1C}">
                <a14:useLocalDpi xmlns:a14="http://schemas.microsoft.com/office/drawing/2010/main" val="0"/>
              </a:ext>
            </a:extLst>
          </a:blip>
          <a:srcRect r="54719"/>
          <a:stretch/>
        </p:blipFill>
        <p:spPr>
          <a:xfrm>
            <a:off x="3335685" y="181768"/>
            <a:ext cx="5520629" cy="6494463"/>
          </a:xfrm>
          <a:prstGeom prst="rect">
            <a:avLst/>
          </a:prstGeom>
        </p:spPr>
      </p:pic>
      <p:sp>
        <p:nvSpPr>
          <p:cNvPr id="3" name="Şimşek İşareti 2">
            <a:extLst>
              <a:ext uri="{FF2B5EF4-FFF2-40B4-BE49-F238E27FC236}">
                <a16:creationId xmlns:a16="http://schemas.microsoft.com/office/drawing/2014/main" id="{2A773B15-9A86-42A8-BDF3-568A06B2FFC5}"/>
              </a:ext>
            </a:extLst>
          </p:cNvPr>
          <p:cNvSpPr/>
          <p:nvPr/>
        </p:nvSpPr>
        <p:spPr>
          <a:xfrm>
            <a:off x="3426148" y="5821808"/>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05121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11-125"/>
          <p:cNvPicPr>
            <a:picLocks noGrp="1" noChangeAspect="1"/>
          </p:cNvPicPr>
          <p:nvPr isPhoto="1"/>
        </p:nvPicPr>
        <p:blipFill rotWithShape="1">
          <a:blip r:embed="rId2">
            <a:lum/>
            <a:extLst>
              <a:ext uri="{28A0092B-C50C-407E-A947-70E740481C1C}">
                <a14:useLocalDpi xmlns:a14="http://schemas.microsoft.com/office/drawing/2010/main" val="0"/>
              </a:ext>
            </a:extLst>
          </a:blip>
          <a:srcRect r="53717" b="30403"/>
          <a:stretch/>
        </p:blipFill>
        <p:spPr>
          <a:xfrm>
            <a:off x="2410704" y="250825"/>
            <a:ext cx="7370592" cy="5778346"/>
          </a:xfrm>
          <a:prstGeom prst="rect">
            <a:avLst/>
          </a:prstGeom>
        </p:spPr>
      </p:pic>
      <p:sp>
        <p:nvSpPr>
          <p:cNvPr id="4" name="Şimşek İşareti 3">
            <a:extLst>
              <a:ext uri="{FF2B5EF4-FFF2-40B4-BE49-F238E27FC236}">
                <a16:creationId xmlns:a16="http://schemas.microsoft.com/office/drawing/2014/main" id="{A139CE80-4C60-4D61-93DE-74BBB51D3C74}"/>
              </a:ext>
            </a:extLst>
          </p:cNvPr>
          <p:cNvSpPr/>
          <p:nvPr/>
        </p:nvSpPr>
        <p:spPr>
          <a:xfrm>
            <a:off x="2604655" y="5494189"/>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5482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19-733"/>
          <p:cNvPicPr>
            <a:picLocks noGrp="1" noChangeAspect="1"/>
          </p:cNvPicPr>
          <p:nvPr isPhoto="1"/>
        </p:nvPicPr>
        <p:blipFill rotWithShape="1">
          <a:blip r:embed="rId2">
            <a:lum/>
            <a:extLst>
              <a:ext uri="{28A0092B-C50C-407E-A947-70E740481C1C}">
                <a14:useLocalDpi xmlns:a14="http://schemas.microsoft.com/office/drawing/2010/main" val="0"/>
              </a:ext>
            </a:extLst>
          </a:blip>
          <a:srcRect t="5659" r="55040" b="247"/>
          <a:stretch/>
        </p:blipFill>
        <p:spPr>
          <a:xfrm>
            <a:off x="2938811" y="146205"/>
            <a:ext cx="6314377" cy="6565589"/>
          </a:xfrm>
          <a:prstGeom prst="rect">
            <a:avLst/>
          </a:prstGeom>
        </p:spPr>
      </p:pic>
      <p:sp>
        <p:nvSpPr>
          <p:cNvPr id="3" name="Şimşek İşareti 2">
            <a:extLst>
              <a:ext uri="{FF2B5EF4-FFF2-40B4-BE49-F238E27FC236}">
                <a16:creationId xmlns:a16="http://schemas.microsoft.com/office/drawing/2014/main" id="{57344931-0844-4ADB-9D0E-B452901F7C26}"/>
              </a:ext>
            </a:extLst>
          </p:cNvPr>
          <p:cNvSpPr/>
          <p:nvPr/>
        </p:nvSpPr>
        <p:spPr>
          <a:xfrm>
            <a:off x="3044740" y="5777799"/>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36881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25-919"/>
          <p:cNvPicPr>
            <a:picLocks noGrp="1" noChangeAspect="1"/>
          </p:cNvPicPr>
          <p:nvPr isPhoto="1"/>
        </p:nvPicPr>
        <p:blipFill rotWithShape="1">
          <a:blip r:embed="rId2">
            <a:lum/>
            <a:extLst>
              <a:ext uri="{28A0092B-C50C-407E-A947-70E740481C1C}">
                <a14:useLocalDpi xmlns:a14="http://schemas.microsoft.com/office/drawing/2010/main" val="0"/>
              </a:ext>
            </a:extLst>
          </a:blip>
          <a:srcRect t="-1" r="54118" b="52826"/>
          <a:stretch/>
        </p:blipFill>
        <p:spPr>
          <a:xfrm>
            <a:off x="0" y="155508"/>
            <a:ext cx="6379953" cy="3453193"/>
          </a:xfrm>
          <a:prstGeom prst="rect">
            <a:avLst/>
          </a:prstGeom>
        </p:spPr>
      </p:pic>
      <p:pic>
        <p:nvPicPr>
          <p:cNvPr id="3" name="Resim 2" descr="bandicam 2019-04-30 12-04-25-919">
            <a:extLst>
              <a:ext uri="{FF2B5EF4-FFF2-40B4-BE49-F238E27FC236}">
                <a16:creationId xmlns:a16="http://schemas.microsoft.com/office/drawing/2014/main" id="{3AF04B46-F279-48EC-9331-7A08AF1623EB}"/>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48380" r="54212" b="-1266"/>
          <a:stretch/>
        </p:blipFill>
        <p:spPr>
          <a:xfrm>
            <a:off x="6200855" y="293391"/>
            <a:ext cx="5991144" cy="3642930"/>
          </a:xfrm>
          <a:prstGeom prst="rect">
            <a:avLst/>
          </a:prstGeom>
        </p:spPr>
      </p:pic>
      <p:sp>
        <p:nvSpPr>
          <p:cNvPr id="5" name="Şimşek İşareti 4">
            <a:extLst>
              <a:ext uri="{FF2B5EF4-FFF2-40B4-BE49-F238E27FC236}">
                <a16:creationId xmlns:a16="http://schemas.microsoft.com/office/drawing/2014/main" id="{15E91AE3-F8BD-4A0D-AB0A-314DDC0EF217}"/>
              </a:ext>
            </a:extLst>
          </p:cNvPr>
          <p:cNvSpPr/>
          <p:nvPr/>
        </p:nvSpPr>
        <p:spPr>
          <a:xfrm>
            <a:off x="6261089" y="918720"/>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0184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0-15 08-55-54-8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4488"/>
            <a:ext cx="12192000" cy="6167437"/>
          </a:xfrm>
          <a:prstGeom prst="rect">
            <a:avLst/>
          </a:prstGeom>
        </p:spPr>
      </p:pic>
    </p:spTree>
    <p:extLst>
      <p:ext uri="{BB962C8B-B14F-4D97-AF65-F5344CB8AC3E}">
        <p14:creationId xmlns:p14="http://schemas.microsoft.com/office/powerpoint/2010/main" val="975948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29-392"/>
          <p:cNvPicPr>
            <a:picLocks noGrp="1" noChangeAspect="1"/>
          </p:cNvPicPr>
          <p:nvPr isPhoto="1"/>
        </p:nvPicPr>
        <p:blipFill rotWithShape="1">
          <a:blip r:embed="rId2">
            <a:lum/>
            <a:extLst>
              <a:ext uri="{28A0092B-C50C-407E-A947-70E740481C1C}">
                <a14:useLocalDpi xmlns:a14="http://schemas.microsoft.com/office/drawing/2010/main" val="0"/>
              </a:ext>
            </a:extLst>
          </a:blip>
          <a:srcRect t="5201" r="53082" b="13128"/>
          <a:stretch/>
        </p:blipFill>
        <p:spPr>
          <a:xfrm>
            <a:off x="2711304" y="362323"/>
            <a:ext cx="6693194" cy="6133354"/>
          </a:xfrm>
          <a:prstGeom prst="rect">
            <a:avLst/>
          </a:prstGeom>
        </p:spPr>
      </p:pic>
      <p:sp>
        <p:nvSpPr>
          <p:cNvPr id="3" name="Şimşek İşareti 2">
            <a:extLst>
              <a:ext uri="{FF2B5EF4-FFF2-40B4-BE49-F238E27FC236}">
                <a16:creationId xmlns:a16="http://schemas.microsoft.com/office/drawing/2014/main" id="{7673F909-4885-4C9E-BB30-F1733D1C81A1}"/>
              </a:ext>
            </a:extLst>
          </p:cNvPr>
          <p:cNvSpPr/>
          <p:nvPr/>
        </p:nvSpPr>
        <p:spPr>
          <a:xfrm>
            <a:off x="2848037" y="4831501"/>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1987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32-901"/>
          <p:cNvPicPr>
            <a:picLocks noGrp="1" noChangeAspect="1"/>
          </p:cNvPicPr>
          <p:nvPr isPhoto="1"/>
        </p:nvPicPr>
        <p:blipFill rotWithShape="1">
          <a:blip r:embed="rId2">
            <a:lum/>
            <a:extLst>
              <a:ext uri="{28A0092B-C50C-407E-A947-70E740481C1C}">
                <a14:useLocalDpi xmlns:a14="http://schemas.microsoft.com/office/drawing/2010/main" val="0"/>
              </a:ext>
            </a:extLst>
          </a:blip>
          <a:srcRect r="52602" b="27955"/>
          <a:stretch/>
        </p:blipFill>
        <p:spPr>
          <a:xfrm>
            <a:off x="2414476" y="0"/>
            <a:ext cx="7139763" cy="5713071"/>
          </a:xfrm>
          <a:prstGeom prst="rect">
            <a:avLst/>
          </a:prstGeom>
        </p:spPr>
      </p:pic>
      <p:sp>
        <p:nvSpPr>
          <p:cNvPr id="3" name="Şimşek İşareti 2">
            <a:extLst>
              <a:ext uri="{FF2B5EF4-FFF2-40B4-BE49-F238E27FC236}">
                <a16:creationId xmlns:a16="http://schemas.microsoft.com/office/drawing/2014/main" id="{DC880201-79A4-4FCE-8210-7A576B078838}"/>
              </a:ext>
            </a:extLst>
          </p:cNvPr>
          <p:cNvSpPr/>
          <p:nvPr/>
        </p:nvSpPr>
        <p:spPr>
          <a:xfrm>
            <a:off x="2637761" y="5166427"/>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18046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36-331"/>
          <p:cNvPicPr>
            <a:picLocks noGrp="1" noChangeAspect="1"/>
          </p:cNvPicPr>
          <p:nvPr isPhoto="1"/>
        </p:nvPicPr>
        <p:blipFill rotWithShape="1">
          <a:blip r:embed="rId2">
            <a:lum/>
            <a:extLst>
              <a:ext uri="{28A0092B-C50C-407E-A947-70E740481C1C}">
                <a14:useLocalDpi xmlns:a14="http://schemas.microsoft.com/office/drawing/2010/main" val="0"/>
              </a:ext>
            </a:extLst>
          </a:blip>
          <a:srcRect t="9757" r="55567" b="3188"/>
          <a:stretch/>
        </p:blipFill>
        <p:spPr>
          <a:xfrm>
            <a:off x="3025849" y="262436"/>
            <a:ext cx="6140301" cy="6333128"/>
          </a:xfrm>
          <a:prstGeom prst="rect">
            <a:avLst/>
          </a:prstGeom>
        </p:spPr>
      </p:pic>
      <p:sp>
        <p:nvSpPr>
          <p:cNvPr id="3" name="Şimşek İşareti 2">
            <a:extLst>
              <a:ext uri="{FF2B5EF4-FFF2-40B4-BE49-F238E27FC236}">
                <a16:creationId xmlns:a16="http://schemas.microsoft.com/office/drawing/2014/main" id="{F15CBE5B-ACA8-4488-A73E-113AE0E476DD}"/>
              </a:ext>
            </a:extLst>
          </p:cNvPr>
          <p:cNvSpPr/>
          <p:nvPr/>
        </p:nvSpPr>
        <p:spPr>
          <a:xfrm>
            <a:off x="3161698" y="5410976"/>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6381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40-193"/>
          <p:cNvPicPr>
            <a:picLocks noGrp="1" noChangeAspect="1"/>
          </p:cNvPicPr>
          <p:nvPr isPhoto="1"/>
        </p:nvPicPr>
        <p:blipFill rotWithShape="1">
          <a:blip r:embed="rId2">
            <a:lum/>
            <a:extLst>
              <a:ext uri="{28A0092B-C50C-407E-A947-70E740481C1C}">
                <a14:useLocalDpi xmlns:a14="http://schemas.microsoft.com/office/drawing/2010/main" val="0"/>
              </a:ext>
            </a:extLst>
          </a:blip>
          <a:srcRect t="4621" b="8821"/>
          <a:stretch/>
        </p:blipFill>
        <p:spPr>
          <a:xfrm>
            <a:off x="175436" y="430619"/>
            <a:ext cx="12016563" cy="5794744"/>
          </a:xfrm>
          <a:prstGeom prst="rect">
            <a:avLst/>
          </a:prstGeom>
        </p:spPr>
      </p:pic>
      <p:sp>
        <p:nvSpPr>
          <p:cNvPr id="3" name="Şimşek İşareti 2">
            <a:extLst>
              <a:ext uri="{FF2B5EF4-FFF2-40B4-BE49-F238E27FC236}">
                <a16:creationId xmlns:a16="http://schemas.microsoft.com/office/drawing/2014/main" id="{A3D0262C-44EF-47E5-89EC-A32752ACF975}"/>
              </a:ext>
            </a:extLst>
          </p:cNvPr>
          <p:cNvSpPr/>
          <p:nvPr/>
        </p:nvSpPr>
        <p:spPr>
          <a:xfrm>
            <a:off x="9009606" y="1902232"/>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412861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43-5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19075"/>
            <a:ext cx="12192000" cy="6418263"/>
          </a:xfrm>
          <a:prstGeom prst="rect">
            <a:avLst/>
          </a:prstGeom>
        </p:spPr>
      </p:pic>
      <p:sp>
        <p:nvSpPr>
          <p:cNvPr id="3" name="Şimşek İşareti 2">
            <a:extLst>
              <a:ext uri="{FF2B5EF4-FFF2-40B4-BE49-F238E27FC236}">
                <a16:creationId xmlns:a16="http://schemas.microsoft.com/office/drawing/2014/main" id="{5BC232CF-F01B-4FF2-BEAA-17AF38B3697A}"/>
              </a:ext>
            </a:extLst>
          </p:cNvPr>
          <p:cNvSpPr/>
          <p:nvPr/>
        </p:nvSpPr>
        <p:spPr>
          <a:xfrm>
            <a:off x="6202610" y="1918180"/>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5517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2-04-52-187"/>
          <p:cNvPicPr>
            <a:picLocks noGrp="1" noChangeAspect="1"/>
          </p:cNvPicPr>
          <p:nvPr isPhoto="1"/>
        </p:nvPicPr>
        <p:blipFill rotWithShape="1">
          <a:blip r:embed="rId2">
            <a:lum/>
            <a:extLst>
              <a:ext uri="{28A0092B-C50C-407E-A947-70E740481C1C}">
                <a14:useLocalDpi xmlns:a14="http://schemas.microsoft.com/office/drawing/2010/main" val="0"/>
              </a:ext>
            </a:extLst>
          </a:blip>
          <a:srcRect t="5110" r="54957" b="4266"/>
          <a:stretch/>
        </p:blipFill>
        <p:spPr>
          <a:xfrm>
            <a:off x="3077046" y="101010"/>
            <a:ext cx="6037907" cy="6464595"/>
          </a:xfrm>
          <a:prstGeom prst="rect">
            <a:avLst/>
          </a:prstGeom>
        </p:spPr>
      </p:pic>
      <p:sp>
        <p:nvSpPr>
          <p:cNvPr id="3" name="Şimşek İşareti 2">
            <a:extLst>
              <a:ext uri="{FF2B5EF4-FFF2-40B4-BE49-F238E27FC236}">
                <a16:creationId xmlns:a16="http://schemas.microsoft.com/office/drawing/2014/main" id="{7BBA6299-3593-40A5-9CE7-07A2D5D4661A}"/>
              </a:ext>
            </a:extLst>
          </p:cNvPr>
          <p:cNvSpPr/>
          <p:nvPr/>
        </p:nvSpPr>
        <p:spPr>
          <a:xfrm>
            <a:off x="6149447" y="5852227"/>
            <a:ext cx="487323" cy="308344"/>
          </a:xfrm>
          <a:prstGeom prst="lightningBol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1435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0-15 08-55-57-0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4488"/>
            <a:ext cx="12192000" cy="6167437"/>
          </a:xfrm>
          <a:prstGeom prst="rect">
            <a:avLst/>
          </a:prstGeom>
        </p:spPr>
      </p:pic>
    </p:spTree>
    <p:extLst>
      <p:ext uri="{BB962C8B-B14F-4D97-AF65-F5344CB8AC3E}">
        <p14:creationId xmlns:p14="http://schemas.microsoft.com/office/powerpoint/2010/main" val="30081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10-15 08-55-59-3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4488"/>
            <a:ext cx="12192000" cy="6167437"/>
          </a:xfrm>
          <a:prstGeom prst="rect">
            <a:avLst/>
          </a:prstGeom>
        </p:spPr>
      </p:pic>
    </p:spTree>
    <p:extLst>
      <p:ext uri="{BB962C8B-B14F-4D97-AF65-F5344CB8AC3E}">
        <p14:creationId xmlns:p14="http://schemas.microsoft.com/office/powerpoint/2010/main" val="182723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44795" y="765545"/>
            <a:ext cx="10972800" cy="4525963"/>
          </a:xfrm>
        </p:spPr>
        <p:txBody>
          <a:bodyPr>
            <a:normAutofit/>
          </a:bodyPr>
          <a:lstStyle/>
          <a:p>
            <a:pPr algn="just"/>
            <a:r>
              <a:rPr lang="tr-TR" sz="2400" dirty="0">
                <a:latin typeface="Segoe UI" panose="020B0502040204020203" pitchFamily="34" charset="0"/>
                <a:cs typeface="Segoe UI" panose="020B0502040204020203" pitchFamily="34" charset="0"/>
              </a:rPr>
              <a:t>Günlük yaşamda en çok kullandığımız enerji türlerinden birisi elektriktir. Evlerimizdeki ampuller, televizyon, buzdolabı, çamaşır makinesi ve bilgisayar gibi cihazlar elektrik enerjisi ile çalışır.</a:t>
            </a:r>
          </a:p>
        </p:txBody>
      </p:sp>
      <p:pic>
        <p:nvPicPr>
          <p:cNvPr id="1026" name="Picture 2" descr="https://www.donanimhaber.com/images/images/haber/163841/src/en-iyi-tablet-onerileri163841_19.jpg">
            <a:extLst>
              <a:ext uri="{FF2B5EF4-FFF2-40B4-BE49-F238E27FC236}">
                <a16:creationId xmlns:a16="http://schemas.microsoft.com/office/drawing/2014/main" id="{3A02EDE2-B628-4B16-B7A5-CDCF31524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059" y="2332004"/>
            <a:ext cx="7087486" cy="386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7698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TotalTime>
  <Words>318</Words>
  <Application>Microsoft Office PowerPoint</Application>
  <PresentationFormat>Geniş ekran</PresentationFormat>
  <Paragraphs>68</Paragraphs>
  <Slides>65</Slides>
  <Notes>5</Notes>
  <HiddenSlides>0</HiddenSlides>
  <MMClips>3</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65</vt:i4>
      </vt:variant>
    </vt:vector>
  </HeadingPairs>
  <TitlesOfParts>
    <vt:vector size="71" baseType="lpstr">
      <vt:lpstr>Arial</vt:lpstr>
      <vt:lpstr>Calibri</vt:lpstr>
      <vt:lpstr>Calibri Light</vt:lpstr>
      <vt:lpstr>Segoe UI</vt:lpstr>
      <vt:lpstr>Wingdings</vt:lpstr>
      <vt:lpstr>Office Teması</vt:lpstr>
      <vt:lpstr>ELEKTRİĞİN İLETİMİ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KATI İLETKEN VE YALITKAN MADDELER</vt:lpstr>
      <vt:lpstr>PowerPoint Sunusu</vt:lpstr>
      <vt:lpstr>PowerPoint Sunusu</vt:lpstr>
      <vt:lpstr>PowerPoint Sunusu</vt:lpstr>
      <vt:lpstr>PowerPoint Sunusu</vt:lpstr>
      <vt:lpstr>PowerPoint Sunusu</vt:lpstr>
      <vt:lpstr>SIVI İLETKEN VE YALITKAN MADDELER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YALITKAN OLAN MADDELER İLETKENLİK ÖZELLİĞİ KAZANABİLİR 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ögretmen 2</dc:creator>
  <cp:lastModifiedBy>Okan</cp:lastModifiedBy>
  <cp:revision>30</cp:revision>
  <dcterms:created xsi:type="dcterms:W3CDTF">2019-04-30T09:05:51Z</dcterms:created>
  <dcterms:modified xsi:type="dcterms:W3CDTF">2026-01-30T19:53:14Z</dcterms:modified>
</cp:coreProperties>
</file>