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418" r:id="rId2"/>
    <p:sldId id="582" r:id="rId3"/>
    <p:sldId id="584" r:id="rId4"/>
    <p:sldId id="583" r:id="rId5"/>
    <p:sldId id="588" r:id="rId6"/>
    <p:sldId id="585" r:id="rId7"/>
    <p:sldId id="586" r:id="rId8"/>
    <p:sldId id="419" r:id="rId9"/>
    <p:sldId id="420" r:id="rId10"/>
    <p:sldId id="421" r:id="rId11"/>
    <p:sldId id="422" r:id="rId12"/>
    <p:sldId id="423" r:id="rId13"/>
    <p:sldId id="589" r:id="rId14"/>
    <p:sldId id="590" r:id="rId15"/>
    <p:sldId id="438" r:id="rId16"/>
    <p:sldId id="596" r:id="rId17"/>
    <p:sldId id="597" r:id="rId18"/>
    <p:sldId id="598" r:id="rId19"/>
    <p:sldId id="599" r:id="rId20"/>
    <p:sldId id="600" r:id="rId21"/>
    <p:sldId id="334" r:id="rId22"/>
    <p:sldId id="335" r:id="rId23"/>
    <p:sldId id="337" r:id="rId24"/>
    <p:sldId id="338" r:id="rId25"/>
    <p:sldId id="339" r:id="rId26"/>
    <p:sldId id="340" r:id="rId27"/>
    <p:sldId id="341" r:id="rId28"/>
    <p:sldId id="342" r:id="rId29"/>
    <p:sldId id="343" r:id="rId30"/>
    <p:sldId id="344" r:id="rId31"/>
    <p:sldId id="345" r:id="rId32"/>
    <p:sldId id="591" r:id="rId33"/>
    <p:sldId id="431" r:id="rId34"/>
    <p:sldId id="332" r:id="rId35"/>
    <p:sldId id="593" r:id="rId36"/>
    <p:sldId id="594" r:id="rId37"/>
    <p:sldId id="595" r:id="rId38"/>
    <p:sldId id="444" r:id="rId39"/>
    <p:sldId id="356" r:id="rId40"/>
    <p:sldId id="357" r:id="rId41"/>
    <p:sldId id="358" r:id="rId42"/>
    <p:sldId id="434" r:id="rId43"/>
    <p:sldId id="601" r:id="rId44"/>
    <p:sldId id="602" r:id="rId45"/>
    <p:sldId id="603" r:id="rId46"/>
    <p:sldId id="604"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436" r:id="rId60"/>
    <p:sldId id="400" r:id="rId61"/>
    <p:sldId id="386" r:id="rId62"/>
    <p:sldId id="388" r:id="rId63"/>
    <p:sldId id="392" r:id="rId64"/>
    <p:sldId id="398" r:id="rId65"/>
    <p:sldId id="394" r:id="rId66"/>
    <p:sldId id="406" r:id="rId67"/>
    <p:sldId id="408" r:id="rId68"/>
    <p:sldId id="439" r:id="rId69"/>
    <p:sldId id="390" r:id="rId70"/>
    <p:sldId id="380" r:id="rId71"/>
    <p:sldId id="378" r:id="rId72"/>
    <p:sldId id="384" r:id="rId73"/>
    <p:sldId id="437" r:id="rId74"/>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109" d="100"/>
          <a:sy n="109"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BA4029-467E-48BF-BDF3-3168832D5A37}" type="datetimeFigureOut">
              <a:rPr lang="tr-TR" smtClean="0"/>
              <a:t>28.02.2026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8A5E7-95D6-40F6-AAB5-FCC8FF563214}" type="slidenum">
              <a:rPr lang="tr-TR" smtClean="0"/>
              <a:t>‹#›</a:t>
            </a:fld>
            <a:endParaRPr lang="tr-TR"/>
          </a:p>
        </p:txBody>
      </p:sp>
    </p:spTree>
    <p:extLst>
      <p:ext uri="{BB962C8B-B14F-4D97-AF65-F5344CB8AC3E}">
        <p14:creationId xmlns:p14="http://schemas.microsoft.com/office/powerpoint/2010/main" val="998114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7646158-D059-4EA5-835C-F4C688A9C89D}" type="slidenum">
              <a:rPr lang="tr-TR" smtClean="0"/>
              <a:t>1</a:t>
            </a:fld>
            <a:endParaRPr lang="tr-TR"/>
          </a:p>
        </p:txBody>
      </p:sp>
    </p:spTree>
    <p:extLst>
      <p:ext uri="{BB962C8B-B14F-4D97-AF65-F5344CB8AC3E}">
        <p14:creationId xmlns:p14="http://schemas.microsoft.com/office/powerpoint/2010/main" val="2723412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32</a:t>
            </a:fld>
            <a:endParaRPr lang="tr-TR"/>
          </a:p>
        </p:txBody>
      </p:sp>
    </p:spTree>
    <p:extLst>
      <p:ext uri="{BB962C8B-B14F-4D97-AF65-F5344CB8AC3E}">
        <p14:creationId xmlns:p14="http://schemas.microsoft.com/office/powerpoint/2010/main" val="2197541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35</a:t>
            </a:fld>
            <a:endParaRPr lang="tr-TR"/>
          </a:p>
        </p:txBody>
      </p:sp>
    </p:spTree>
    <p:extLst>
      <p:ext uri="{BB962C8B-B14F-4D97-AF65-F5344CB8AC3E}">
        <p14:creationId xmlns:p14="http://schemas.microsoft.com/office/powerpoint/2010/main" val="4030739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36</a:t>
            </a:fld>
            <a:endParaRPr lang="tr-TR"/>
          </a:p>
        </p:txBody>
      </p:sp>
    </p:spTree>
    <p:extLst>
      <p:ext uri="{BB962C8B-B14F-4D97-AF65-F5344CB8AC3E}">
        <p14:creationId xmlns:p14="http://schemas.microsoft.com/office/powerpoint/2010/main" val="40802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37</a:t>
            </a:fld>
            <a:endParaRPr lang="tr-TR"/>
          </a:p>
        </p:txBody>
      </p:sp>
    </p:spTree>
    <p:extLst>
      <p:ext uri="{BB962C8B-B14F-4D97-AF65-F5344CB8AC3E}">
        <p14:creationId xmlns:p14="http://schemas.microsoft.com/office/powerpoint/2010/main" val="2435960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B48A5E7-95D6-40F6-AAB5-FCC8FF563214}" type="slidenum">
              <a:rPr lang="tr-TR" smtClean="0"/>
              <a:t>43</a:t>
            </a:fld>
            <a:endParaRPr lang="tr-TR"/>
          </a:p>
        </p:txBody>
      </p:sp>
    </p:spTree>
    <p:extLst>
      <p:ext uri="{BB962C8B-B14F-4D97-AF65-F5344CB8AC3E}">
        <p14:creationId xmlns:p14="http://schemas.microsoft.com/office/powerpoint/2010/main" val="1684609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B48A5E7-95D6-40F6-AAB5-FCC8FF563214}" type="slidenum">
              <a:rPr lang="tr-TR" smtClean="0"/>
              <a:t>69</a:t>
            </a:fld>
            <a:endParaRPr lang="tr-TR"/>
          </a:p>
        </p:txBody>
      </p:sp>
    </p:spTree>
    <p:extLst>
      <p:ext uri="{BB962C8B-B14F-4D97-AF65-F5344CB8AC3E}">
        <p14:creationId xmlns:p14="http://schemas.microsoft.com/office/powerpoint/2010/main" val="84541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2</a:t>
            </a:fld>
            <a:endParaRPr lang="tr-TR"/>
          </a:p>
        </p:txBody>
      </p:sp>
    </p:spTree>
    <p:extLst>
      <p:ext uri="{BB962C8B-B14F-4D97-AF65-F5344CB8AC3E}">
        <p14:creationId xmlns:p14="http://schemas.microsoft.com/office/powerpoint/2010/main" val="3154534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3</a:t>
            </a:fld>
            <a:endParaRPr lang="tr-TR"/>
          </a:p>
        </p:txBody>
      </p:sp>
    </p:spTree>
    <p:extLst>
      <p:ext uri="{BB962C8B-B14F-4D97-AF65-F5344CB8AC3E}">
        <p14:creationId xmlns:p14="http://schemas.microsoft.com/office/powerpoint/2010/main" val="219612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4</a:t>
            </a:fld>
            <a:endParaRPr lang="tr-TR"/>
          </a:p>
        </p:txBody>
      </p:sp>
    </p:spTree>
    <p:extLst>
      <p:ext uri="{BB962C8B-B14F-4D97-AF65-F5344CB8AC3E}">
        <p14:creationId xmlns:p14="http://schemas.microsoft.com/office/powerpoint/2010/main" val="3308769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5</a:t>
            </a:fld>
            <a:endParaRPr lang="tr-TR"/>
          </a:p>
        </p:txBody>
      </p:sp>
    </p:spTree>
    <p:extLst>
      <p:ext uri="{BB962C8B-B14F-4D97-AF65-F5344CB8AC3E}">
        <p14:creationId xmlns:p14="http://schemas.microsoft.com/office/powerpoint/2010/main" val="256660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6</a:t>
            </a:fld>
            <a:endParaRPr lang="tr-TR"/>
          </a:p>
        </p:txBody>
      </p:sp>
    </p:spTree>
    <p:extLst>
      <p:ext uri="{BB962C8B-B14F-4D97-AF65-F5344CB8AC3E}">
        <p14:creationId xmlns:p14="http://schemas.microsoft.com/office/powerpoint/2010/main" val="362328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7</a:t>
            </a:fld>
            <a:endParaRPr lang="tr-TR"/>
          </a:p>
        </p:txBody>
      </p:sp>
    </p:spTree>
    <p:extLst>
      <p:ext uri="{BB962C8B-B14F-4D97-AF65-F5344CB8AC3E}">
        <p14:creationId xmlns:p14="http://schemas.microsoft.com/office/powerpoint/2010/main" val="179868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13</a:t>
            </a:fld>
            <a:endParaRPr lang="tr-TR"/>
          </a:p>
        </p:txBody>
      </p:sp>
    </p:spTree>
    <p:extLst>
      <p:ext uri="{BB962C8B-B14F-4D97-AF65-F5344CB8AC3E}">
        <p14:creationId xmlns:p14="http://schemas.microsoft.com/office/powerpoint/2010/main" val="3661562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B48A5E7-95D6-40F6-AAB5-FCC8FF563214}" type="slidenum">
              <a:rPr lang="tr-TR" smtClean="0"/>
              <a:t>14</a:t>
            </a:fld>
            <a:endParaRPr lang="tr-TR"/>
          </a:p>
        </p:txBody>
      </p:sp>
    </p:spTree>
    <p:extLst>
      <p:ext uri="{BB962C8B-B14F-4D97-AF65-F5344CB8AC3E}">
        <p14:creationId xmlns:p14="http://schemas.microsoft.com/office/powerpoint/2010/main" val="299055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5DD14556-92EB-451A-A042-C909F2FC69CE}" type="datetimeFigureOut">
              <a:rPr lang="tr-TR" smtClean="0"/>
              <a:t>28.02.2026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401512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DD14556-92EB-451A-A042-C909F2FC69CE}" type="datetimeFigureOut">
              <a:rPr lang="tr-TR" smtClean="0"/>
              <a:t>28.02.2026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1203636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DD14556-92EB-451A-A042-C909F2FC69CE}" type="datetimeFigureOut">
              <a:rPr lang="tr-TR" smtClean="0"/>
              <a:t>28.02.2026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2901871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DD14556-92EB-451A-A042-C909F2FC69CE}" type="datetimeFigureOut">
              <a:rPr lang="tr-TR" smtClean="0"/>
              <a:t>28.02.2026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395463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5DD14556-92EB-451A-A042-C909F2FC69CE}" type="datetimeFigureOut">
              <a:rPr lang="tr-TR" smtClean="0"/>
              <a:t>28.02.2026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2007787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DD14556-92EB-451A-A042-C909F2FC69CE}" type="datetimeFigureOut">
              <a:rPr lang="tr-TR" smtClean="0"/>
              <a:t>28.02.2026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115450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DD14556-92EB-451A-A042-C909F2FC69CE}" type="datetimeFigureOut">
              <a:rPr lang="tr-TR" smtClean="0"/>
              <a:t>28.02.2026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420777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DD14556-92EB-451A-A042-C909F2FC69CE}" type="datetimeFigureOut">
              <a:rPr lang="tr-TR" smtClean="0"/>
              <a:t>28.02.2026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2013297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DD14556-92EB-451A-A042-C909F2FC69CE}" type="datetimeFigureOut">
              <a:rPr lang="tr-TR" smtClean="0"/>
              <a:t>28.02.2026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2821196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DD14556-92EB-451A-A042-C909F2FC69CE}" type="datetimeFigureOut">
              <a:rPr lang="tr-TR" smtClean="0"/>
              <a:t>28.02.2026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12740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DD14556-92EB-451A-A042-C909F2FC69CE}" type="datetimeFigureOut">
              <a:rPr lang="tr-TR" smtClean="0"/>
              <a:t>28.02.2026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78AD381-0119-4908-88D1-C2943FCFC731}" type="slidenum">
              <a:rPr lang="tr-TR" smtClean="0"/>
              <a:t>‹#›</a:t>
            </a:fld>
            <a:endParaRPr lang="tr-TR"/>
          </a:p>
        </p:txBody>
      </p:sp>
    </p:spTree>
    <p:extLst>
      <p:ext uri="{BB962C8B-B14F-4D97-AF65-F5344CB8AC3E}">
        <p14:creationId xmlns:p14="http://schemas.microsoft.com/office/powerpoint/2010/main" val="13091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D14556-92EB-451A-A042-C909F2FC69CE}" type="datetimeFigureOut">
              <a:rPr lang="tr-TR" smtClean="0"/>
              <a:t>28.02.2026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AD381-0119-4908-88D1-C2943FCFC731}" type="slidenum">
              <a:rPr lang="tr-TR" smtClean="0"/>
              <a:t>‹#›</a:t>
            </a:fld>
            <a:endParaRPr lang="tr-TR"/>
          </a:p>
        </p:txBody>
      </p:sp>
    </p:spTree>
    <p:extLst>
      <p:ext uri="{BB962C8B-B14F-4D97-AF65-F5344CB8AC3E}">
        <p14:creationId xmlns:p14="http://schemas.microsoft.com/office/powerpoint/2010/main" val="4253425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AN&#304;MASYONLAR/781.swf"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63057" y="-139701"/>
            <a:ext cx="12318114" cy="6997701"/>
          </a:xfrm>
          <a:prstGeom prst="rect">
            <a:avLst/>
          </a:prstGeom>
        </p:spPr>
      </p:pic>
      <p:sp>
        <p:nvSpPr>
          <p:cNvPr id="2" name="Unvan 1"/>
          <p:cNvSpPr>
            <a:spLocks noGrp="1"/>
          </p:cNvSpPr>
          <p:nvPr>
            <p:ph type="ctrTitle"/>
          </p:nvPr>
        </p:nvSpPr>
        <p:spPr>
          <a:xfrm>
            <a:off x="-190036" y="-81958"/>
            <a:ext cx="5878455" cy="2681619"/>
          </a:xfrm>
        </p:spPr>
        <p:txBody>
          <a:bodyPr>
            <a:normAutofit/>
          </a:bodyPr>
          <a:lstStyle/>
          <a:p>
            <a:r>
              <a:rPr lang="tr-TR" sz="40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ELEKTRİKSEL DİRENÇ VE </a:t>
            </a:r>
            <a:br>
              <a:rPr lang="tr-TR" sz="40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tr-TR" sz="4000" b="1" dirty="0">
                <a:solidFill>
                  <a:srgbClr val="FFFF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BAĞLI OLDUĞU FAKTÖRLER</a:t>
            </a:r>
          </a:p>
        </p:txBody>
      </p:sp>
    </p:spTree>
    <p:extLst>
      <p:ext uri="{BB962C8B-B14F-4D97-AF65-F5344CB8AC3E}">
        <p14:creationId xmlns:p14="http://schemas.microsoft.com/office/powerpoint/2010/main" val="24526764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39-57-724"/>
          <p:cNvPicPr>
            <a:picLocks noGrp="1" noChangeAspect="1"/>
          </p:cNvPicPr>
          <p:nvPr isPhoto="1"/>
        </p:nvPicPr>
        <p:blipFill rotWithShape="1">
          <a:blip r:embed="rId2">
            <a:lum/>
            <a:extLst>
              <a:ext uri="{28A0092B-C50C-407E-A947-70E740481C1C}">
                <a14:useLocalDpi xmlns:a14="http://schemas.microsoft.com/office/drawing/2010/main" val="0"/>
              </a:ext>
            </a:extLst>
          </a:blip>
          <a:srcRect r="8650"/>
          <a:stretch/>
        </p:blipFill>
        <p:spPr>
          <a:xfrm>
            <a:off x="0" y="138113"/>
            <a:ext cx="11137392" cy="6580187"/>
          </a:xfrm>
          <a:prstGeom prst="rect">
            <a:avLst/>
          </a:prstGeom>
        </p:spPr>
      </p:pic>
    </p:spTree>
    <p:extLst>
      <p:ext uri="{BB962C8B-B14F-4D97-AF65-F5344CB8AC3E}">
        <p14:creationId xmlns:p14="http://schemas.microsoft.com/office/powerpoint/2010/main" val="3214395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40-01-294"/>
          <p:cNvPicPr>
            <a:picLocks noGrp="1" noChangeAspect="1"/>
          </p:cNvPicPr>
          <p:nvPr isPhoto="1"/>
        </p:nvPicPr>
        <p:blipFill rotWithShape="1">
          <a:blip r:embed="rId2">
            <a:lum/>
            <a:extLst>
              <a:ext uri="{28A0092B-C50C-407E-A947-70E740481C1C}">
                <a14:useLocalDpi xmlns:a14="http://schemas.microsoft.com/office/drawing/2010/main" val="0"/>
              </a:ext>
            </a:extLst>
          </a:blip>
          <a:srcRect r="8650"/>
          <a:stretch/>
        </p:blipFill>
        <p:spPr>
          <a:xfrm>
            <a:off x="0" y="138113"/>
            <a:ext cx="11137392" cy="6580187"/>
          </a:xfrm>
          <a:prstGeom prst="rect">
            <a:avLst/>
          </a:prstGeom>
        </p:spPr>
      </p:pic>
    </p:spTree>
    <p:extLst>
      <p:ext uri="{BB962C8B-B14F-4D97-AF65-F5344CB8AC3E}">
        <p14:creationId xmlns:p14="http://schemas.microsoft.com/office/powerpoint/2010/main" val="2317372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40-08-565"/>
          <p:cNvPicPr>
            <a:picLocks noGrp="1" noChangeAspect="1"/>
          </p:cNvPicPr>
          <p:nvPr isPhoto="1"/>
        </p:nvPicPr>
        <p:blipFill rotWithShape="1">
          <a:blip r:embed="rId2">
            <a:lum/>
            <a:extLst>
              <a:ext uri="{28A0092B-C50C-407E-A947-70E740481C1C}">
                <a14:useLocalDpi xmlns:a14="http://schemas.microsoft.com/office/drawing/2010/main" val="0"/>
              </a:ext>
            </a:extLst>
          </a:blip>
          <a:srcRect r="8725"/>
          <a:stretch/>
        </p:blipFill>
        <p:spPr>
          <a:xfrm>
            <a:off x="0" y="138113"/>
            <a:ext cx="11128248" cy="6580187"/>
          </a:xfrm>
          <a:prstGeom prst="rect">
            <a:avLst/>
          </a:prstGeom>
        </p:spPr>
      </p:pic>
    </p:spTree>
    <p:extLst>
      <p:ext uri="{BB962C8B-B14F-4D97-AF65-F5344CB8AC3E}">
        <p14:creationId xmlns:p14="http://schemas.microsoft.com/office/powerpoint/2010/main" val="3842208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81000" y="744280"/>
            <a:ext cx="10972800" cy="4525963"/>
          </a:xfrm>
        </p:spPr>
        <p:txBody>
          <a:bodyPr>
            <a:normAutofit/>
          </a:bodyPr>
          <a:lstStyle/>
          <a:p>
            <a:pPr marL="0" indent="0" algn="just">
              <a:buNone/>
            </a:pPr>
            <a:r>
              <a:rPr lang="tr-TR" sz="2400" b="1" dirty="0" smtClean="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2-Direnç iletken telin dik kesit alanına(kalınlığına) bağlıdır.(S)</a:t>
            </a:r>
          </a:p>
          <a:p>
            <a:pPr marL="0" indent="0" algn="just">
              <a:buNone/>
            </a:pPr>
            <a:r>
              <a:rPr lang="tr-TR" sz="2400" dirty="0" smtClean="0">
                <a:latin typeface="Segoe UI" panose="020B0502040204020203" pitchFamily="34" charset="0"/>
                <a:cs typeface="Segoe UI" panose="020B0502040204020203" pitchFamily="34" charset="0"/>
              </a:rPr>
              <a:t>Telin kalınlığı arttıkça direnci azalır. Ampul parlaklığı artar. </a:t>
            </a:r>
            <a:endParaRPr lang="tr-TR" sz="2400" dirty="0">
              <a:latin typeface="Segoe UI" panose="020B0502040204020203" pitchFamily="34" charset="0"/>
              <a:cs typeface="Segoe UI" panose="020B0502040204020203" pitchFamily="34" charset="0"/>
            </a:endParaRPr>
          </a:p>
        </p:txBody>
      </p:sp>
      <p:pic>
        <p:nvPicPr>
          <p:cNvPr id="5" name="Resim 4" descr="bandicam 2019-04-30 17-23-46-889"/>
          <p:cNvPicPr>
            <a:picLocks noGrp="1" noChangeAspect="1"/>
          </p:cNvPicPr>
          <p:nvPr isPhoto="1"/>
        </p:nvPicPr>
        <p:blipFill rotWithShape="1">
          <a:blip r:embed="rId3">
            <a:lum/>
            <a:extLst>
              <a:ext uri="{28A0092B-C50C-407E-A947-70E740481C1C}">
                <a14:useLocalDpi xmlns:a14="http://schemas.microsoft.com/office/drawing/2010/main" val="0"/>
              </a:ext>
            </a:extLst>
          </a:blip>
          <a:srcRect t="30868" r="38630"/>
          <a:stretch/>
        </p:blipFill>
        <p:spPr>
          <a:xfrm>
            <a:off x="1311518" y="2045561"/>
            <a:ext cx="8194431" cy="4311331"/>
          </a:xfrm>
          <a:prstGeom prst="rect">
            <a:avLst/>
          </a:prstGeom>
        </p:spPr>
      </p:pic>
      <p:sp>
        <p:nvSpPr>
          <p:cNvPr id="4" name="Metin kutusu 3"/>
          <p:cNvSpPr txBox="1"/>
          <p:nvPr/>
        </p:nvSpPr>
        <p:spPr>
          <a:xfrm>
            <a:off x="3215053" y="5987560"/>
            <a:ext cx="4387362" cy="369332"/>
          </a:xfrm>
          <a:prstGeom prst="rect">
            <a:avLst/>
          </a:prstGeom>
          <a:noFill/>
        </p:spPr>
        <p:txBody>
          <a:bodyPr wrap="square" rtlCol="0">
            <a:spAutoFit/>
          </a:bodyPr>
          <a:lstStyle/>
          <a:p>
            <a:r>
              <a:rPr lang="tr-TR" b="1" i="1" dirty="0" smtClean="0">
                <a:solidFill>
                  <a:srgbClr val="FF0000"/>
                </a:solidFill>
                <a:effectLst>
                  <a:outerShdw blurRad="38100" dist="38100" dir="2700000" algn="tl">
                    <a:srgbClr val="000000">
                      <a:alpha val="43137"/>
                    </a:srgbClr>
                  </a:outerShdw>
                </a:effectLst>
              </a:rPr>
              <a:t>!!!</a:t>
            </a:r>
            <a:r>
              <a:rPr lang="tr-TR" b="1" i="1" dirty="0" smtClean="0">
                <a:effectLst>
                  <a:outerShdw blurRad="38100" dist="38100" dir="2700000" algn="tl">
                    <a:srgbClr val="000000">
                      <a:alpha val="43137"/>
                    </a:srgbClr>
                  </a:outerShdw>
                </a:effectLst>
              </a:rPr>
              <a:t> Tellerin cinsleri ve uzunlukları aynıdır.</a:t>
            </a:r>
            <a:endParaRPr lang="tr-TR"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7365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bandicam 2019-04-30 17-23-51-346"/>
          <p:cNvPicPr>
            <a:picLocks noGrp="1" noChangeAspect="1"/>
          </p:cNvPicPr>
          <p:nvPr isPhoto="1"/>
        </p:nvPicPr>
        <p:blipFill rotWithShape="1">
          <a:blip r:embed="rId3">
            <a:lum/>
            <a:extLst>
              <a:ext uri="{28A0092B-C50C-407E-A947-70E740481C1C}">
                <a14:useLocalDpi xmlns:a14="http://schemas.microsoft.com/office/drawing/2010/main" val="0"/>
              </a:ext>
            </a:extLst>
          </a:blip>
          <a:srcRect l="59856" t="64991" r="5601" b="18488"/>
          <a:stretch/>
        </p:blipFill>
        <p:spPr>
          <a:xfrm>
            <a:off x="2458914" y="847952"/>
            <a:ext cx="6040316" cy="1349298"/>
          </a:xfrm>
          <a:prstGeom prst="rect">
            <a:avLst/>
          </a:prstGeom>
        </p:spPr>
      </p:pic>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45831" y="436549"/>
            <a:ext cx="10972800" cy="4525963"/>
          </a:xfrm>
        </p:spPr>
        <p:txBody>
          <a:bodyPr>
            <a:normAutofit/>
          </a:bodyPr>
          <a:lstStyle/>
          <a:p>
            <a:pPr marL="0" indent="0" algn="just">
              <a:buNone/>
            </a:pPr>
            <a:r>
              <a:rPr lang="tr-TR" sz="2400" b="1" dirty="0" smtClean="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2-Direnç iletken telin cinsine bağlıdır.</a:t>
            </a:r>
          </a:p>
        </p:txBody>
      </p:sp>
      <p:sp>
        <p:nvSpPr>
          <p:cNvPr id="4" name="Metin kutusu 3"/>
          <p:cNvSpPr txBox="1"/>
          <p:nvPr/>
        </p:nvSpPr>
        <p:spPr>
          <a:xfrm>
            <a:off x="3285392" y="6140386"/>
            <a:ext cx="4387362" cy="369332"/>
          </a:xfrm>
          <a:prstGeom prst="rect">
            <a:avLst/>
          </a:prstGeom>
          <a:noFill/>
        </p:spPr>
        <p:txBody>
          <a:bodyPr wrap="square" rtlCol="0">
            <a:spAutoFit/>
          </a:bodyPr>
          <a:lstStyle/>
          <a:p>
            <a:r>
              <a:rPr lang="tr-TR" b="1" i="1" dirty="0" smtClean="0">
                <a:solidFill>
                  <a:srgbClr val="FF0000"/>
                </a:solidFill>
                <a:effectLst>
                  <a:outerShdw blurRad="38100" dist="38100" dir="2700000" algn="tl">
                    <a:srgbClr val="000000">
                      <a:alpha val="43137"/>
                    </a:srgbClr>
                  </a:outerShdw>
                </a:effectLst>
              </a:rPr>
              <a:t>!!!</a:t>
            </a:r>
            <a:r>
              <a:rPr lang="tr-TR" b="1" i="1" dirty="0" smtClean="0">
                <a:effectLst>
                  <a:outerShdw blurRad="38100" dist="38100" dir="2700000" algn="tl">
                    <a:srgbClr val="000000">
                      <a:alpha val="43137"/>
                    </a:srgbClr>
                  </a:outerShdw>
                </a:effectLst>
              </a:rPr>
              <a:t> Tellerin kalınlıkları ve uzunlukları aynıdır.</a:t>
            </a:r>
            <a:endParaRPr lang="tr-TR" b="1" i="1" dirty="0">
              <a:effectLst>
                <a:outerShdw blurRad="38100" dist="38100" dir="2700000" algn="tl">
                  <a:srgbClr val="000000">
                    <a:alpha val="43137"/>
                  </a:srgbClr>
                </a:outerShdw>
              </a:effectLst>
            </a:endParaRPr>
          </a:p>
        </p:txBody>
      </p:sp>
      <p:pic>
        <p:nvPicPr>
          <p:cNvPr id="7" name="Resim 6" descr="bandicam 2019-04-30 17-23-51-346"/>
          <p:cNvPicPr>
            <a:picLocks noGrp="1" noChangeAspect="1"/>
          </p:cNvPicPr>
          <p:nvPr isPhoto="1"/>
        </p:nvPicPr>
        <p:blipFill rotWithShape="1">
          <a:blip r:embed="rId3">
            <a:lum/>
            <a:extLst>
              <a:ext uri="{28A0092B-C50C-407E-A947-70E740481C1C}">
                <a14:useLocalDpi xmlns:a14="http://schemas.microsoft.com/office/drawing/2010/main" val="0"/>
              </a:ext>
            </a:extLst>
          </a:blip>
          <a:srcRect l="3606" t="26852" r="42524" b="3668"/>
          <a:stretch/>
        </p:blipFill>
        <p:spPr>
          <a:xfrm>
            <a:off x="2458914" y="2274545"/>
            <a:ext cx="6579577" cy="3963601"/>
          </a:xfrm>
          <a:prstGeom prst="rect">
            <a:avLst/>
          </a:prstGeom>
        </p:spPr>
      </p:pic>
    </p:spTree>
    <p:extLst>
      <p:ext uri="{BB962C8B-B14F-4D97-AF65-F5344CB8AC3E}">
        <p14:creationId xmlns:p14="http://schemas.microsoft.com/office/powerpoint/2010/main" val="2843105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Sınıf 7. Ünite Elektriksel Direnç ve Bağlı Olduğu Faktörler 3D Animasyonu...">
            <a:hlinkClick r:id="" action="ppaction://media"/>
            <a:extLst>
              <a:ext uri="{FF2B5EF4-FFF2-40B4-BE49-F238E27FC236}">
                <a16:creationId xmlns:a16="http://schemas.microsoft.com/office/drawing/2014/main" id="{9D04D6F6-8D4F-4DE6-8489-DBBA4B6AB7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Resim 1">
            <a:extLst>
              <a:ext uri="{FF2B5EF4-FFF2-40B4-BE49-F238E27FC236}">
                <a16:creationId xmlns:a16="http://schemas.microsoft.com/office/drawing/2014/main" id="{B592C710-0264-A17A-6ADB-72C63913C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1006" y="1"/>
            <a:ext cx="735796" cy="516048"/>
          </a:xfrm>
          <a:prstGeom prst="rect">
            <a:avLst/>
          </a:prstGeom>
        </p:spPr>
      </p:pic>
    </p:spTree>
    <p:extLst>
      <p:ext uri="{BB962C8B-B14F-4D97-AF65-F5344CB8AC3E}">
        <p14:creationId xmlns:p14="http://schemas.microsoft.com/office/powerpoint/2010/main" val="77340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53-4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
        <p:nvSpPr>
          <p:cNvPr id="5" name="Dikdörtgen 4"/>
          <p:cNvSpPr/>
          <p:nvPr/>
        </p:nvSpPr>
        <p:spPr>
          <a:xfrm>
            <a:off x="2066192" y="5249008"/>
            <a:ext cx="527539" cy="184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p:cNvSpPr txBox="1"/>
          <p:nvPr/>
        </p:nvSpPr>
        <p:spPr>
          <a:xfrm>
            <a:off x="2048608" y="5156661"/>
            <a:ext cx="720969" cy="369332"/>
          </a:xfrm>
          <a:prstGeom prst="rect">
            <a:avLst/>
          </a:prstGeom>
          <a:noFill/>
        </p:spPr>
        <p:txBody>
          <a:bodyPr wrap="square" rtlCol="0">
            <a:spAutoFit/>
          </a:bodyPr>
          <a:lstStyle/>
          <a:p>
            <a:r>
              <a:rPr lang="tr-TR" dirty="0" smtClean="0"/>
              <a:t>bakır</a:t>
            </a:r>
            <a:endParaRPr lang="tr-TR" dirty="0"/>
          </a:p>
        </p:txBody>
      </p:sp>
    </p:spTree>
    <p:extLst>
      <p:ext uri="{BB962C8B-B14F-4D97-AF65-F5344CB8AC3E}">
        <p14:creationId xmlns:p14="http://schemas.microsoft.com/office/powerpoint/2010/main" val="221548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53-4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
        <p:nvSpPr>
          <p:cNvPr id="3" name="5-Nokta Yıldız 2"/>
          <p:cNvSpPr/>
          <p:nvPr/>
        </p:nvSpPr>
        <p:spPr>
          <a:xfrm>
            <a:off x="2400300" y="3050929"/>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5" name="Dikdörtgen 4"/>
          <p:cNvSpPr/>
          <p:nvPr/>
        </p:nvSpPr>
        <p:spPr>
          <a:xfrm>
            <a:off x="2066192" y="5249008"/>
            <a:ext cx="527539" cy="184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218" y="5097466"/>
            <a:ext cx="768163" cy="487722"/>
          </a:xfrm>
          <a:prstGeom prst="rect">
            <a:avLst/>
          </a:prstGeom>
        </p:spPr>
      </p:pic>
    </p:spTree>
    <p:extLst>
      <p:ext uri="{BB962C8B-B14F-4D97-AF65-F5344CB8AC3E}">
        <p14:creationId xmlns:p14="http://schemas.microsoft.com/office/powerpoint/2010/main" val="2815799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53-4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
        <p:nvSpPr>
          <p:cNvPr id="3" name="5-Nokta Yıldız 2"/>
          <p:cNvSpPr/>
          <p:nvPr/>
        </p:nvSpPr>
        <p:spPr>
          <a:xfrm>
            <a:off x="2400300" y="3050929"/>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4" name="5-Nokta Yıldız 3"/>
          <p:cNvSpPr/>
          <p:nvPr/>
        </p:nvSpPr>
        <p:spPr>
          <a:xfrm>
            <a:off x="8897815" y="3086099"/>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5" name="Dikdörtgen 4"/>
          <p:cNvSpPr/>
          <p:nvPr/>
        </p:nvSpPr>
        <p:spPr>
          <a:xfrm>
            <a:off x="2066192" y="5249008"/>
            <a:ext cx="527539" cy="184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79" y="5097466"/>
            <a:ext cx="768163" cy="487722"/>
          </a:xfrm>
          <a:prstGeom prst="rect">
            <a:avLst/>
          </a:prstGeom>
        </p:spPr>
      </p:pic>
    </p:spTree>
    <p:extLst>
      <p:ext uri="{BB962C8B-B14F-4D97-AF65-F5344CB8AC3E}">
        <p14:creationId xmlns:p14="http://schemas.microsoft.com/office/powerpoint/2010/main" val="46935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53-4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
        <p:nvSpPr>
          <p:cNvPr id="3" name="5-Nokta Yıldız 2"/>
          <p:cNvSpPr/>
          <p:nvPr/>
        </p:nvSpPr>
        <p:spPr>
          <a:xfrm>
            <a:off x="2400300" y="3050929"/>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4" name="5-Nokta Yıldız 3"/>
          <p:cNvSpPr/>
          <p:nvPr/>
        </p:nvSpPr>
        <p:spPr>
          <a:xfrm>
            <a:off x="8897815" y="3086099"/>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5" name="5-Nokta Yıldız 4"/>
          <p:cNvSpPr/>
          <p:nvPr/>
        </p:nvSpPr>
        <p:spPr>
          <a:xfrm>
            <a:off x="2400299" y="5552583"/>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6" name="Dikdörtgen 5"/>
          <p:cNvSpPr/>
          <p:nvPr/>
        </p:nvSpPr>
        <p:spPr>
          <a:xfrm>
            <a:off x="2066192" y="5249008"/>
            <a:ext cx="527539" cy="184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79" y="5097466"/>
            <a:ext cx="768163" cy="487722"/>
          </a:xfrm>
          <a:prstGeom prst="rect">
            <a:avLst/>
          </a:prstGeom>
        </p:spPr>
      </p:pic>
    </p:spTree>
    <p:extLst>
      <p:ext uri="{BB962C8B-B14F-4D97-AF65-F5344CB8AC3E}">
        <p14:creationId xmlns:p14="http://schemas.microsoft.com/office/powerpoint/2010/main" val="1261866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23405EF-E2C2-4AB1-9F45-369DFB649C1B}"/>
              </a:ext>
            </a:extLst>
          </p:cNvPr>
          <p:cNvPicPr>
            <a:picLocks noChangeAspect="1"/>
          </p:cNvPicPr>
          <p:nvPr/>
        </p:nvPicPr>
        <p:blipFill>
          <a:blip r:embed="rId3"/>
          <a:stretch>
            <a:fillRect/>
          </a:stretch>
        </p:blipFill>
        <p:spPr>
          <a:xfrm>
            <a:off x="8994226" y="983511"/>
            <a:ext cx="558066" cy="498272"/>
          </a:xfrm>
          <a:prstGeom prst="rect">
            <a:avLst/>
          </a:prstGeom>
        </p:spPr>
      </p:pic>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81000" y="744280"/>
            <a:ext cx="10972800" cy="4525963"/>
          </a:xfrm>
        </p:spPr>
        <p:txBody>
          <a:bodyPr>
            <a:normAutofit/>
          </a:bodyPr>
          <a:lstStyle/>
          <a:p>
            <a:pPr marL="0" indent="0" algn="just">
              <a:buNone/>
            </a:pPr>
            <a:r>
              <a:rPr lang="tr-TR" sz="2400" b="1" dirty="0" smtClean="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Direnç </a:t>
            </a:r>
            <a:r>
              <a:rPr lang="tr-TR" sz="2400" dirty="0" smtClean="0">
                <a:latin typeface="Segoe UI" panose="020B0502040204020203" pitchFamily="34" charset="0"/>
                <a:cs typeface="Segoe UI" panose="020B0502040204020203" pitchFamily="34" charset="0"/>
              </a:rPr>
              <a:t>maddelerin </a:t>
            </a:r>
            <a:r>
              <a:rPr lang="tr-TR" sz="2400" dirty="0">
                <a:latin typeface="Segoe UI" panose="020B0502040204020203" pitchFamily="34" charset="0"/>
                <a:cs typeface="Segoe UI" panose="020B0502040204020203" pitchFamily="34" charset="0"/>
              </a:rPr>
              <a:t>elektrik enerjisine karşı gösterdiği zorluktur. Bütün devre elemanlarının bir direnç değeri vardır. Direncin birimi </a:t>
            </a:r>
            <a:r>
              <a:rPr lang="tr-TR" sz="2400" b="1" dirty="0" err="1">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ohm</a:t>
            </a:r>
            <a:r>
              <a:rPr lang="tr-TR" sz="2400" dirty="0">
                <a:latin typeface="Segoe UI" panose="020B0502040204020203" pitchFamily="34" charset="0"/>
                <a:cs typeface="Segoe UI" panose="020B0502040204020203" pitchFamily="34" charset="0"/>
              </a:rPr>
              <a:t>’ dur.       sembolü ile gösterilir. Direnç, direnç ölçer </a:t>
            </a:r>
            <a:r>
              <a:rPr lang="tr-TR" sz="2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t>
            </a:r>
            <a:r>
              <a:rPr lang="tr-TR" sz="2400" b="1" dirty="0" err="1" smtClean="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ohmmetre</a:t>
            </a:r>
            <a:r>
              <a:rPr lang="tr-TR" sz="2400" b="1" dirty="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lang="tr-TR" sz="2400" dirty="0">
                <a:latin typeface="Segoe UI" panose="020B0502040204020203" pitchFamily="34" charset="0"/>
                <a:cs typeface="Segoe UI" panose="020B0502040204020203" pitchFamily="34" charset="0"/>
              </a:rPr>
              <a:t>ile ölçülür.</a:t>
            </a:r>
          </a:p>
        </p:txBody>
      </p:sp>
      <p:pic>
        <p:nvPicPr>
          <p:cNvPr id="5" name="Resim 4">
            <a:extLst>
              <a:ext uri="{FF2B5EF4-FFF2-40B4-BE49-F238E27FC236}">
                <a16:creationId xmlns:a16="http://schemas.microsoft.com/office/drawing/2014/main" id="{1008B026-6516-43D7-8915-30EE8F254F0A}"/>
              </a:ext>
            </a:extLst>
          </p:cNvPr>
          <p:cNvPicPr>
            <a:picLocks noChangeAspect="1"/>
          </p:cNvPicPr>
          <p:nvPr/>
        </p:nvPicPr>
        <p:blipFill>
          <a:blip r:embed="rId4"/>
          <a:stretch>
            <a:fillRect/>
          </a:stretch>
        </p:blipFill>
        <p:spPr>
          <a:xfrm>
            <a:off x="804530" y="2456177"/>
            <a:ext cx="6089029" cy="3173762"/>
          </a:xfrm>
          <a:prstGeom prst="rect">
            <a:avLst/>
          </a:prstGeom>
        </p:spPr>
      </p:pic>
      <p:pic>
        <p:nvPicPr>
          <p:cNvPr id="3074" name="Picture 2" descr="OHM Metre - Multimetre - Auto Kaynak">
            <a:extLst>
              <a:ext uri="{FF2B5EF4-FFF2-40B4-BE49-F238E27FC236}">
                <a16:creationId xmlns:a16="http://schemas.microsoft.com/office/drawing/2014/main" id="{3733E6CE-A52B-4E6A-AF74-900065C72A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0532" y="1815473"/>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E4CEF357-0CBB-4126-93AD-A1F51617C14B}"/>
              </a:ext>
            </a:extLst>
          </p:cNvPr>
          <p:cNvSpPr txBox="1"/>
          <p:nvPr/>
        </p:nvSpPr>
        <p:spPr>
          <a:xfrm>
            <a:off x="8766545" y="6072926"/>
            <a:ext cx="1897911" cy="372140"/>
          </a:xfrm>
          <a:prstGeom prst="rect">
            <a:avLst/>
          </a:prstGeom>
          <a:noFill/>
        </p:spPr>
        <p:txBody>
          <a:bodyPr wrap="square" rtlCol="0">
            <a:spAutoFit/>
          </a:bodyPr>
          <a:lstStyle/>
          <a:p>
            <a:r>
              <a:rPr lang="tr-TR" b="1" i="1" dirty="0" err="1" smtClean="0">
                <a:solidFill>
                  <a:srgbClr val="FF0000"/>
                </a:solidFill>
                <a:latin typeface="Segoe UI" panose="020B0502040204020203" pitchFamily="34" charset="0"/>
                <a:cs typeface="Segoe UI" panose="020B0502040204020203" pitchFamily="34" charset="0"/>
              </a:rPr>
              <a:t>Ohmmetre</a:t>
            </a:r>
            <a:endParaRPr lang="tr-TR" b="1" i="1"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36508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53-48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
        <p:nvSpPr>
          <p:cNvPr id="3" name="5-Nokta Yıldız 2"/>
          <p:cNvSpPr/>
          <p:nvPr/>
        </p:nvSpPr>
        <p:spPr>
          <a:xfrm>
            <a:off x="2400300" y="3050929"/>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4" name="5-Nokta Yıldız 3"/>
          <p:cNvSpPr/>
          <p:nvPr/>
        </p:nvSpPr>
        <p:spPr>
          <a:xfrm>
            <a:off x="8897815" y="3086099"/>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5" name="5-Nokta Yıldız 4"/>
          <p:cNvSpPr/>
          <p:nvPr/>
        </p:nvSpPr>
        <p:spPr>
          <a:xfrm>
            <a:off x="2400299" y="5552583"/>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6" name="5-Nokta Yıldız 5"/>
          <p:cNvSpPr/>
          <p:nvPr/>
        </p:nvSpPr>
        <p:spPr>
          <a:xfrm>
            <a:off x="6729046" y="5552583"/>
            <a:ext cx="492369" cy="527539"/>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7" name="Dikdörtgen 6"/>
          <p:cNvSpPr/>
          <p:nvPr/>
        </p:nvSpPr>
        <p:spPr>
          <a:xfrm>
            <a:off x="2066192" y="5249008"/>
            <a:ext cx="527539" cy="184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879" y="5097466"/>
            <a:ext cx="768163" cy="487722"/>
          </a:xfrm>
          <a:prstGeom prst="rect">
            <a:avLst/>
          </a:prstGeom>
        </p:spPr>
      </p:pic>
    </p:spTree>
    <p:extLst>
      <p:ext uri="{BB962C8B-B14F-4D97-AF65-F5344CB8AC3E}">
        <p14:creationId xmlns:p14="http://schemas.microsoft.com/office/powerpoint/2010/main" val="2479545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3-58-4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81025"/>
            <a:ext cx="12192000" cy="5694363"/>
          </a:xfrm>
          <a:prstGeom prst="rect">
            <a:avLst/>
          </a:prstGeom>
        </p:spPr>
      </p:pic>
    </p:spTree>
    <p:extLst>
      <p:ext uri="{BB962C8B-B14F-4D97-AF65-F5344CB8AC3E}">
        <p14:creationId xmlns:p14="http://schemas.microsoft.com/office/powerpoint/2010/main" val="9580367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02-7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2616989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07-88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31514515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09-38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3848408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10-89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3471712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13-7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9987043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15-1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2420775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18-7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21256708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20-23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424126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81000" y="744280"/>
            <a:ext cx="10972800" cy="4525963"/>
          </a:xfrm>
        </p:spPr>
        <p:txBody>
          <a:bodyPr>
            <a:normAutofit/>
          </a:bodyPr>
          <a:lstStyle/>
          <a:p>
            <a:pPr marL="0" indent="0" algn="just">
              <a:buNone/>
            </a:pPr>
            <a:r>
              <a:rPr lang="tr-TR" sz="2400" dirty="0">
                <a:latin typeface="Segoe UI" panose="020B0502040204020203" pitchFamily="34" charset="0"/>
                <a:cs typeface="Segoe UI" panose="020B0502040204020203" pitchFamily="34" charset="0"/>
              </a:rPr>
              <a:t>Yalıtkanların direnci çok büyük, iletkenlerin direnci ise çok küçüktür. </a:t>
            </a:r>
          </a:p>
        </p:txBody>
      </p:sp>
      <p:pic>
        <p:nvPicPr>
          <p:cNvPr id="2050" name="Picture 2" descr="İletken ve Yalıtkan Maddeler - FENBİLİMİM.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389" y="1459524"/>
            <a:ext cx="4736021" cy="4145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819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21-98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18395127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23-5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27289273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81000" y="744280"/>
            <a:ext cx="10972800" cy="4525963"/>
          </a:xfrm>
        </p:spPr>
        <p:txBody>
          <a:bodyPr>
            <a:normAutofit/>
          </a:bodyPr>
          <a:lstStyle/>
          <a:p>
            <a:pPr marL="0" indent="0" algn="just">
              <a:buNone/>
            </a:pPr>
            <a:r>
              <a:rPr lang="tr-TR" sz="2400" b="1" dirty="0" smtClean="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Direnç </a:t>
            </a:r>
            <a:r>
              <a:rPr lang="tr-TR" sz="2400" dirty="0" smtClean="0">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lang="tr-TR" sz="2400" dirty="0" smtClean="0">
                <a:latin typeface="Segoe UI" panose="020B0502040204020203" pitchFamily="34" charset="0"/>
                <a:cs typeface="Segoe UI" panose="020B0502040204020203" pitchFamily="34" charset="0"/>
              </a:rPr>
              <a:t>devre elemanlarının ısınmasına sebep olur. Elektrik enerjisinin bir kısmı ısı enerjisine dönüşür. TV, bilgisayar ve cep telefonu gibi elektronik araçların ısınmasının sebebi devre elemanlarının direncidir. Isı enerjisi elde edilmek istenen araçlarda direnci büyük teller kullanılır.</a:t>
            </a:r>
            <a:endParaRPr lang="tr-TR" sz="2400" dirty="0">
              <a:latin typeface="Segoe UI" panose="020B0502040204020203" pitchFamily="34" charset="0"/>
              <a:cs typeface="Segoe UI" panose="020B0502040204020203" pitchFamily="34" charset="0"/>
            </a:endParaRPr>
          </a:p>
        </p:txBody>
      </p:sp>
      <p:pic>
        <p:nvPicPr>
          <p:cNvPr id="7" name="Resim 6" descr="bandicam 2019-04-30 17-24-29-693"/>
          <p:cNvPicPr>
            <a:picLocks noGrp="1" noChangeAspect="1"/>
          </p:cNvPicPr>
          <p:nvPr isPhoto="1"/>
        </p:nvPicPr>
        <p:blipFill rotWithShape="1">
          <a:blip r:embed="rId3">
            <a:lum/>
            <a:extLst>
              <a:ext uri="{28A0092B-C50C-407E-A947-70E740481C1C}">
                <a14:useLocalDpi xmlns:a14="http://schemas.microsoft.com/office/drawing/2010/main" val="0"/>
              </a:ext>
            </a:extLst>
          </a:blip>
          <a:srcRect t="30316"/>
          <a:stretch/>
        </p:blipFill>
        <p:spPr>
          <a:xfrm>
            <a:off x="0" y="2611314"/>
            <a:ext cx="12192000" cy="4012346"/>
          </a:xfrm>
          <a:prstGeom prst="rect">
            <a:avLst/>
          </a:prstGeom>
        </p:spPr>
      </p:pic>
    </p:spTree>
    <p:extLst>
      <p:ext uri="{BB962C8B-B14F-4D97-AF65-F5344CB8AC3E}">
        <p14:creationId xmlns:p14="http://schemas.microsoft.com/office/powerpoint/2010/main" val="17541065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8-27-213"/>
          <p:cNvPicPr>
            <a:picLocks noGrp="1" noChangeAspect="1"/>
          </p:cNvPicPr>
          <p:nvPr isPhoto="1"/>
        </p:nvPicPr>
        <p:blipFill rotWithShape="1">
          <a:blip r:embed="rId2">
            <a:lum/>
            <a:extLst>
              <a:ext uri="{28A0092B-C50C-407E-A947-70E740481C1C}">
                <a14:useLocalDpi xmlns:a14="http://schemas.microsoft.com/office/drawing/2010/main" val="0"/>
              </a:ext>
            </a:extLst>
          </a:blip>
          <a:srcRect l="289" t="15093" r="50456"/>
          <a:stretch/>
        </p:blipFill>
        <p:spPr>
          <a:xfrm>
            <a:off x="2703634" y="504297"/>
            <a:ext cx="6528289" cy="5556533"/>
          </a:xfrm>
          <a:prstGeom prst="rect">
            <a:avLst/>
          </a:prstGeom>
        </p:spPr>
      </p:pic>
      <p:sp>
        <p:nvSpPr>
          <p:cNvPr id="3" name="Dikdörtgen 2"/>
          <p:cNvSpPr/>
          <p:nvPr/>
        </p:nvSpPr>
        <p:spPr>
          <a:xfrm>
            <a:off x="0" y="393192"/>
            <a:ext cx="320040" cy="6045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Oval 3"/>
          <p:cNvSpPr/>
          <p:nvPr/>
        </p:nvSpPr>
        <p:spPr>
          <a:xfrm>
            <a:off x="2927838" y="3640016"/>
            <a:ext cx="448408" cy="4484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9504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3-55-208"/>
          <p:cNvPicPr>
            <a:picLocks noGrp="1" noChangeAspect="1"/>
          </p:cNvPicPr>
          <p:nvPr isPhoto="1"/>
        </p:nvPicPr>
        <p:blipFill rotWithShape="1">
          <a:blip r:embed="rId2">
            <a:lum/>
            <a:extLst>
              <a:ext uri="{28A0092B-C50C-407E-A947-70E740481C1C}">
                <a14:useLocalDpi xmlns:a14="http://schemas.microsoft.com/office/drawing/2010/main" val="0"/>
              </a:ext>
            </a:extLst>
          </a:blip>
          <a:srcRect t="3539" b="44736"/>
          <a:stretch/>
        </p:blipFill>
        <p:spPr>
          <a:xfrm>
            <a:off x="0" y="1793631"/>
            <a:ext cx="12192000" cy="2945423"/>
          </a:xfrm>
          <a:prstGeom prst="rect">
            <a:avLst/>
          </a:prstGeom>
        </p:spPr>
      </p:pic>
      <p:sp>
        <p:nvSpPr>
          <p:cNvPr id="3" name="Oval 2"/>
          <p:cNvSpPr/>
          <p:nvPr/>
        </p:nvSpPr>
        <p:spPr>
          <a:xfrm>
            <a:off x="6427177" y="4202724"/>
            <a:ext cx="448408" cy="44840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776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299454" y="454134"/>
            <a:ext cx="10972800" cy="4525963"/>
          </a:xfrm>
        </p:spPr>
        <p:txBody>
          <a:bodyPr>
            <a:normAutofit/>
          </a:bodyPr>
          <a:lstStyle/>
          <a:p>
            <a:pPr marL="0" indent="0" algn="ctr">
              <a:buNone/>
            </a:pPr>
            <a:r>
              <a:rPr lang="tr-TR" sz="2400" b="1" dirty="0" smtClean="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Ampulünde Bir Direnci Vardır</a:t>
            </a:r>
            <a:endParaRPr lang="tr-TR" sz="24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marL="0" indent="0" algn="just">
              <a:buNone/>
            </a:pPr>
            <a:r>
              <a:rPr lang="tr-TR" sz="2400" dirty="0" smtClean="0">
                <a:latin typeface="Segoe UI" panose="020B0502040204020203" pitchFamily="34" charset="0"/>
                <a:cs typeface="Segoe UI" panose="020B0502040204020203" pitchFamily="34" charset="0"/>
              </a:rPr>
              <a:t>Ampul içerisinde iletken bir tel olan </a:t>
            </a:r>
            <a:r>
              <a:rPr lang="tr-TR" sz="2400" b="1" dirty="0" smtClean="0">
                <a:latin typeface="Segoe UI" panose="020B0502040204020203" pitchFamily="34" charset="0"/>
                <a:cs typeface="Segoe UI" panose="020B0502040204020203" pitchFamily="34" charset="0"/>
              </a:rPr>
              <a:t>filaman</a:t>
            </a:r>
            <a:r>
              <a:rPr lang="tr-TR" sz="2400" dirty="0" smtClean="0">
                <a:latin typeface="Segoe UI" panose="020B0502040204020203" pitchFamily="34" charset="0"/>
                <a:cs typeface="Segoe UI" panose="020B0502040204020203" pitchFamily="34" charset="0"/>
              </a:rPr>
              <a:t> bulunur. </a:t>
            </a:r>
            <a:r>
              <a:rPr lang="tr-TR" sz="2400" b="1" dirty="0" smtClean="0">
                <a:latin typeface="Segoe UI" panose="020B0502040204020203" pitchFamily="34" charset="0"/>
                <a:cs typeface="Segoe UI" panose="020B0502040204020203" pitchFamily="34" charset="0"/>
              </a:rPr>
              <a:t>Tungsten</a:t>
            </a:r>
            <a:r>
              <a:rPr lang="tr-TR" sz="2400" dirty="0" smtClean="0">
                <a:latin typeface="Segoe UI" panose="020B0502040204020203" pitchFamily="34" charset="0"/>
                <a:cs typeface="Segoe UI" panose="020B0502040204020203" pitchFamily="34" charset="0"/>
              </a:rPr>
              <a:t> metalinden üretilen filaman </a:t>
            </a:r>
            <a:r>
              <a:rPr lang="tr-TR" sz="2400" b="1" dirty="0" smtClean="0">
                <a:latin typeface="Segoe UI" panose="020B0502040204020203" pitchFamily="34" charset="0"/>
                <a:cs typeface="Segoe UI" panose="020B0502040204020203" pitchFamily="34" charset="0"/>
              </a:rPr>
              <a:t>ince ve uzun </a:t>
            </a:r>
            <a:r>
              <a:rPr lang="tr-TR" sz="2400" dirty="0" smtClean="0">
                <a:latin typeface="Segoe UI" panose="020B0502040204020203" pitchFamily="34" charset="0"/>
                <a:cs typeface="Segoe UI" panose="020B0502040204020203" pitchFamily="34" charset="0"/>
              </a:rPr>
              <a:t>yapısıyla yüksek bir dirence sahiptir. Yüksek erime sıcaklığına sahip </a:t>
            </a:r>
            <a:r>
              <a:rPr lang="tr-TR" sz="2400" dirty="0">
                <a:latin typeface="Segoe UI" panose="020B0502040204020203" pitchFamily="34" charset="0"/>
                <a:cs typeface="Segoe UI" panose="020B0502040204020203" pitchFamily="34" charset="0"/>
              </a:rPr>
              <a:t>f</a:t>
            </a:r>
            <a:r>
              <a:rPr lang="tr-TR" sz="2400" dirty="0" smtClean="0">
                <a:latin typeface="Segoe UI" panose="020B0502040204020203" pitchFamily="34" charset="0"/>
                <a:cs typeface="Segoe UI" panose="020B0502040204020203" pitchFamily="34" charset="0"/>
              </a:rPr>
              <a:t>ilaman tel elektrik enerjisinin geçişi esnasında </a:t>
            </a:r>
            <a:r>
              <a:rPr lang="tr-TR" sz="2400" dirty="0" smtClean="0">
                <a:latin typeface="Segoe UI" panose="020B0502040204020203" pitchFamily="34" charset="0"/>
                <a:cs typeface="Segoe UI" panose="020B0502040204020203" pitchFamily="34" charset="0"/>
              </a:rPr>
              <a:t>ısınır, </a:t>
            </a:r>
            <a:r>
              <a:rPr lang="tr-TR" sz="2400" b="1" dirty="0" smtClean="0">
                <a:latin typeface="Segoe UI" panose="020B0502040204020203" pitchFamily="34" charset="0"/>
                <a:cs typeface="Segoe UI" panose="020B0502040204020203" pitchFamily="34" charset="0"/>
              </a:rPr>
              <a:t>akkor</a:t>
            </a:r>
            <a:r>
              <a:rPr lang="tr-TR" sz="2400" dirty="0" smtClean="0">
                <a:latin typeface="Segoe UI" panose="020B0502040204020203" pitchFamily="34" charset="0"/>
                <a:cs typeface="Segoe UI" panose="020B0502040204020203" pitchFamily="34" charset="0"/>
              </a:rPr>
              <a:t> </a:t>
            </a:r>
            <a:r>
              <a:rPr lang="tr-TR" sz="2400" smtClean="0">
                <a:latin typeface="Segoe UI" panose="020B0502040204020203" pitchFamily="34" charset="0"/>
                <a:cs typeface="Segoe UI" panose="020B0502040204020203" pitchFamily="34" charset="0"/>
              </a:rPr>
              <a:t>haline gelir ve etrafına  </a:t>
            </a:r>
            <a:r>
              <a:rPr lang="tr-TR" sz="2400" dirty="0" smtClean="0">
                <a:latin typeface="Segoe UI" panose="020B0502040204020203" pitchFamily="34" charset="0"/>
                <a:cs typeface="Segoe UI" panose="020B0502040204020203" pitchFamily="34" charset="0"/>
              </a:rPr>
              <a:t>ışık </a:t>
            </a:r>
            <a:r>
              <a:rPr lang="tr-TR" sz="2400" dirty="0" smtClean="0">
                <a:latin typeface="Segoe UI" panose="020B0502040204020203" pitchFamily="34" charset="0"/>
                <a:cs typeface="Segoe UI" panose="020B0502040204020203" pitchFamily="34" charset="0"/>
              </a:rPr>
              <a:t>yayar.</a:t>
            </a:r>
            <a:endParaRPr lang="tr-TR" sz="2400" dirty="0">
              <a:latin typeface="Segoe UI" panose="020B0502040204020203" pitchFamily="34" charset="0"/>
              <a:cs typeface="Segoe UI" panose="020B0502040204020203" pitchFamily="34" charset="0"/>
            </a:endParaRPr>
          </a:p>
        </p:txBody>
      </p:sp>
      <p:pic>
        <p:nvPicPr>
          <p:cNvPr id="7" name="Resim 6"/>
          <p:cNvPicPr>
            <a:picLocks noChangeAspect="1"/>
          </p:cNvPicPr>
          <p:nvPr/>
        </p:nvPicPr>
        <p:blipFill rotWithShape="1">
          <a:blip r:embed="rId3"/>
          <a:srcRect l="13238" t="36951" r="14717" b="9227"/>
          <a:stretch/>
        </p:blipFill>
        <p:spPr>
          <a:xfrm>
            <a:off x="299454" y="2553563"/>
            <a:ext cx="6471139" cy="3332284"/>
          </a:xfrm>
          <a:prstGeom prst="rect">
            <a:avLst/>
          </a:prstGeom>
        </p:spPr>
      </p:pic>
      <p:pic>
        <p:nvPicPr>
          <p:cNvPr id="4" name="Resim 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6500" l="39425" r="97586"/>
                    </a14:imgEffect>
                  </a14:imgLayer>
                </a14:imgProps>
              </a:ext>
            </a:extLst>
          </a:blip>
          <a:srcRect l="39142"/>
          <a:stretch/>
        </p:blipFill>
        <p:spPr>
          <a:xfrm>
            <a:off x="7321299" y="2441272"/>
            <a:ext cx="3826313" cy="2890720"/>
          </a:xfrm>
          <a:prstGeom prst="rect">
            <a:avLst/>
          </a:prstGeom>
        </p:spPr>
      </p:pic>
      <p:sp>
        <p:nvSpPr>
          <p:cNvPr id="8" name="Metin kutusu 7"/>
          <p:cNvSpPr txBox="1"/>
          <p:nvPr/>
        </p:nvSpPr>
        <p:spPr>
          <a:xfrm>
            <a:off x="8499349" y="3145324"/>
            <a:ext cx="1470212" cy="369332"/>
          </a:xfrm>
          <a:prstGeom prst="rect">
            <a:avLst/>
          </a:prstGeom>
          <a:noFill/>
        </p:spPr>
        <p:txBody>
          <a:bodyPr wrap="square" rtlCol="0">
            <a:spAutoFit/>
          </a:bodyPr>
          <a:lstStyle/>
          <a:p>
            <a:r>
              <a:rPr lang="tr-TR" b="1" dirty="0" smtClean="0">
                <a:solidFill>
                  <a:srgbClr val="FF0000"/>
                </a:solidFill>
                <a:effectLst>
                  <a:outerShdw blurRad="38100" dist="38100" dir="2700000" algn="tl">
                    <a:srgbClr val="000000">
                      <a:alpha val="43137"/>
                    </a:srgbClr>
                  </a:outerShdw>
                </a:effectLst>
              </a:rPr>
              <a:t>Filaman</a:t>
            </a:r>
            <a:endParaRPr lang="tr-TR"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98801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299454" y="454134"/>
            <a:ext cx="10972800" cy="4525963"/>
          </a:xfrm>
        </p:spPr>
        <p:txBody>
          <a:bodyPr>
            <a:normAutofit/>
          </a:bodyPr>
          <a:lstStyle/>
          <a:p>
            <a:pPr marL="0" indent="0" algn="ctr">
              <a:buNone/>
            </a:pPr>
            <a:r>
              <a:rPr lang="tr-TR" sz="2400" b="1" dirty="0" smtClean="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Reosta</a:t>
            </a:r>
            <a:endParaRPr lang="tr-TR" sz="24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a:p>
            <a:pPr marL="0" indent="0" algn="just">
              <a:buNone/>
            </a:pPr>
            <a:r>
              <a:rPr lang="tr-TR" sz="2400" dirty="0" smtClean="0">
                <a:latin typeface="Segoe UI" panose="020B0502040204020203" pitchFamily="34" charset="0"/>
                <a:cs typeface="Segoe UI" panose="020B0502040204020203" pitchFamily="34" charset="0"/>
              </a:rPr>
              <a:t>Bir elektrik devresinde direncin büyüklüğünü değiştirmek için kullanılan devre elemanına </a:t>
            </a:r>
            <a:r>
              <a:rPr lang="tr-TR" sz="2400" b="1" dirty="0" smtClean="0">
                <a:latin typeface="Segoe UI" panose="020B0502040204020203" pitchFamily="34" charset="0"/>
                <a:cs typeface="Segoe UI" panose="020B0502040204020203" pitchFamily="34" charset="0"/>
              </a:rPr>
              <a:t>reosta (değişken direnç) </a:t>
            </a:r>
            <a:r>
              <a:rPr lang="tr-TR" sz="2400" dirty="0" smtClean="0">
                <a:latin typeface="Segoe UI" panose="020B0502040204020203" pitchFamily="34" charset="0"/>
                <a:cs typeface="Segoe UI" panose="020B0502040204020203" pitchFamily="34" charset="0"/>
              </a:rPr>
              <a:t>denir.</a:t>
            </a:r>
            <a:endParaRPr lang="tr-TR" sz="2400" dirty="0">
              <a:latin typeface="Segoe UI" panose="020B0502040204020203" pitchFamily="34" charset="0"/>
              <a:cs typeface="Segoe UI" panose="020B0502040204020203" pitchFamily="34" charset="0"/>
            </a:endParaRPr>
          </a:p>
        </p:txBody>
      </p:sp>
      <p:pic>
        <p:nvPicPr>
          <p:cNvPr id="6" name="Resim 5"/>
          <p:cNvPicPr>
            <a:picLocks noChangeAspect="1"/>
          </p:cNvPicPr>
          <p:nvPr/>
        </p:nvPicPr>
        <p:blipFill rotWithShape="1">
          <a:blip r:embed="rId3"/>
          <a:srcRect t="24897" r="5224"/>
          <a:stretch/>
        </p:blipFill>
        <p:spPr>
          <a:xfrm>
            <a:off x="1383777" y="1966168"/>
            <a:ext cx="8804153" cy="3837975"/>
          </a:xfrm>
          <a:prstGeom prst="rect">
            <a:avLst/>
          </a:prstGeom>
        </p:spPr>
      </p:pic>
    </p:spTree>
    <p:extLst>
      <p:ext uri="{BB962C8B-B14F-4D97-AF65-F5344CB8AC3E}">
        <p14:creationId xmlns:p14="http://schemas.microsoft.com/office/powerpoint/2010/main" val="521676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299453" y="454134"/>
            <a:ext cx="11280015" cy="4525963"/>
          </a:xfrm>
        </p:spPr>
        <p:txBody>
          <a:bodyPr>
            <a:normAutofit/>
          </a:bodyPr>
          <a:lstStyle/>
          <a:p>
            <a:pPr marL="0" indent="0">
              <a:buNone/>
            </a:pPr>
            <a:r>
              <a:rPr lang="tr-TR" sz="2400" dirty="0" smtClean="0">
                <a:latin typeface="Segoe UI" panose="020B0502040204020203" pitchFamily="34" charset="0"/>
                <a:cs typeface="Segoe UI" panose="020B0502040204020203" pitchFamily="34" charset="0"/>
              </a:rPr>
              <a:t>Reosta direncin ayarlanmasına imkan verdiği için bir çok elektrikli aletin yapısında bulunmaktadır.</a:t>
            </a:r>
            <a:endParaRPr lang="tr-TR" sz="2400" dirty="0">
              <a:latin typeface="Segoe UI" panose="020B0502040204020203" pitchFamily="34" charset="0"/>
              <a:cs typeface="Segoe UI" panose="020B0502040204020203" pitchFamily="34" charset="0"/>
            </a:endParaRPr>
          </a:p>
        </p:txBody>
      </p:sp>
      <p:pic>
        <p:nvPicPr>
          <p:cNvPr id="4" name="Resim 3"/>
          <p:cNvPicPr>
            <a:picLocks noChangeAspect="1"/>
          </p:cNvPicPr>
          <p:nvPr/>
        </p:nvPicPr>
        <p:blipFill rotWithShape="1">
          <a:blip r:embed="rId3"/>
          <a:srcRect t="21202" r="1242"/>
          <a:stretch/>
        </p:blipFill>
        <p:spPr>
          <a:xfrm>
            <a:off x="0" y="2083777"/>
            <a:ext cx="11828124" cy="3202354"/>
          </a:xfrm>
          <a:prstGeom prst="rect">
            <a:avLst/>
          </a:prstGeom>
        </p:spPr>
      </p:pic>
    </p:spTree>
    <p:extLst>
      <p:ext uri="{BB962C8B-B14F-4D97-AF65-F5344CB8AC3E}">
        <p14:creationId xmlns:p14="http://schemas.microsoft.com/office/powerpoint/2010/main" val="41390883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t="1" b="31538"/>
          <a:stretch/>
        </p:blipFill>
        <p:spPr>
          <a:xfrm>
            <a:off x="357187" y="0"/>
            <a:ext cx="11477625" cy="4695092"/>
          </a:xfrm>
          <a:prstGeom prst="rect">
            <a:avLst/>
          </a:prstGeom>
        </p:spPr>
      </p:pic>
      <p:pic>
        <p:nvPicPr>
          <p:cNvPr id="3" name="Resim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776" y="309826"/>
            <a:ext cx="449958" cy="478897"/>
          </a:xfrm>
          <a:prstGeom prst="rect">
            <a:avLst/>
          </a:prstGeom>
        </p:spPr>
      </p:pic>
      <p:sp>
        <p:nvSpPr>
          <p:cNvPr id="4" name="İçerik Yer Tutucusu 2">
            <a:extLst>
              <a:ext uri="{FF2B5EF4-FFF2-40B4-BE49-F238E27FC236}">
                <a16:creationId xmlns:a16="http://schemas.microsoft.com/office/drawing/2014/main" id="{ED524B33-8019-469D-8F9B-E1099BFA6C3C}"/>
              </a:ext>
            </a:extLst>
          </p:cNvPr>
          <p:cNvSpPr txBox="1">
            <a:spLocks/>
          </p:cNvSpPr>
          <p:nvPr/>
        </p:nvSpPr>
        <p:spPr>
          <a:xfrm>
            <a:off x="357187" y="5004918"/>
            <a:ext cx="10972800" cy="4525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400" dirty="0" smtClean="0">
                <a:latin typeface="Segoe UI" panose="020B0502040204020203" pitchFamily="34" charset="0"/>
                <a:cs typeface="Segoe UI" panose="020B0502040204020203" pitchFamily="34" charset="0"/>
              </a:rPr>
              <a:t>Şekildeki devrede anahtar kapatılıp reosta sürgüsü </a:t>
            </a:r>
            <a:r>
              <a:rPr lang="tr-TR" sz="2400" b="1" dirty="0" smtClean="0">
                <a:latin typeface="Segoe UI" panose="020B0502040204020203" pitchFamily="34" charset="0"/>
                <a:cs typeface="Segoe UI" panose="020B0502040204020203" pitchFamily="34" charset="0"/>
              </a:rPr>
              <a:t>1 yönünde </a:t>
            </a:r>
            <a:r>
              <a:rPr lang="tr-TR" sz="2400" dirty="0" smtClean="0">
                <a:latin typeface="Segoe UI" panose="020B0502040204020203" pitchFamily="34" charset="0"/>
                <a:cs typeface="Segoe UI" panose="020B0502040204020203" pitchFamily="34" charset="0"/>
              </a:rPr>
              <a:t>hareket ettirilirse direnç artar. Ampulün parlaklığı azalır. Sürgü </a:t>
            </a:r>
            <a:r>
              <a:rPr lang="tr-TR" sz="2400" b="1" dirty="0" smtClean="0">
                <a:latin typeface="Segoe UI" panose="020B0502040204020203" pitchFamily="34" charset="0"/>
                <a:cs typeface="Segoe UI" panose="020B0502040204020203" pitchFamily="34" charset="0"/>
              </a:rPr>
              <a:t>2 yönünde </a:t>
            </a:r>
            <a:r>
              <a:rPr lang="tr-TR" sz="2400" dirty="0" smtClean="0">
                <a:latin typeface="Segoe UI" panose="020B0502040204020203" pitchFamily="34" charset="0"/>
                <a:cs typeface="Segoe UI" panose="020B0502040204020203" pitchFamily="34" charset="0"/>
              </a:rPr>
              <a:t>hareket ettirilirse direnç azalır. Ampulün parlaklığı artar.</a:t>
            </a:r>
            <a:endParaRPr lang="tr-TR"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558245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53-06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416806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402265" y="744280"/>
            <a:ext cx="10972800" cy="4525963"/>
          </a:xfrm>
        </p:spPr>
        <p:txBody>
          <a:bodyPr>
            <a:normAutofit/>
          </a:bodyPr>
          <a:lstStyle/>
          <a:p>
            <a:pPr marL="0" indent="0" algn="just">
              <a:buNone/>
            </a:pPr>
            <a:r>
              <a:rPr lang="tr-TR" sz="2400" dirty="0">
                <a:latin typeface="Segoe UI" panose="020B0502040204020203" pitchFamily="34" charset="0"/>
                <a:cs typeface="Segoe UI" panose="020B0502040204020203" pitchFamily="34" charset="0"/>
              </a:rPr>
              <a:t>Elektronik devrelerde elektriğin düzenlenmesi amacıyla devreye dirençler eklenebilir.</a:t>
            </a:r>
          </a:p>
        </p:txBody>
      </p:sp>
      <p:pic>
        <p:nvPicPr>
          <p:cNvPr id="9" name="Resim 8">
            <a:extLst>
              <a:ext uri="{FF2B5EF4-FFF2-40B4-BE49-F238E27FC236}">
                <a16:creationId xmlns:a16="http://schemas.microsoft.com/office/drawing/2014/main" id="{460F8FA5-279A-4024-B1C9-A508732FA981}"/>
              </a:ext>
            </a:extLst>
          </p:cNvPr>
          <p:cNvPicPr>
            <a:picLocks noChangeAspect="1"/>
          </p:cNvPicPr>
          <p:nvPr/>
        </p:nvPicPr>
        <p:blipFill rotWithShape="1">
          <a:blip r:embed="rId3"/>
          <a:srcRect l="10978" t="16525"/>
          <a:stretch/>
        </p:blipFill>
        <p:spPr>
          <a:xfrm>
            <a:off x="1079999" y="1756586"/>
            <a:ext cx="9064440" cy="4357134"/>
          </a:xfrm>
          <a:prstGeom prst="rect">
            <a:avLst/>
          </a:prstGeom>
        </p:spPr>
      </p:pic>
    </p:spTree>
    <p:extLst>
      <p:ext uri="{BB962C8B-B14F-4D97-AF65-F5344CB8AC3E}">
        <p14:creationId xmlns:p14="http://schemas.microsoft.com/office/powerpoint/2010/main" val="1914461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57-1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851078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4-59-69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549275"/>
            <a:ext cx="12192000" cy="5757863"/>
          </a:xfrm>
          <a:prstGeom prst="rect">
            <a:avLst/>
          </a:prstGeom>
        </p:spPr>
      </p:pic>
    </p:spTree>
    <p:extLst>
      <p:ext uri="{BB962C8B-B14F-4D97-AF65-F5344CB8AC3E}">
        <p14:creationId xmlns:p14="http://schemas.microsoft.com/office/powerpoint/2010/main" val="1390635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8-53-304"/>
          <p:cNvPicPr>
            <a:picLocks noGrp="1" noChangeAspect="1"/>
          </p:cNvPicPr>
          <p:nvPr isPhoto="1"/>
        </p:nvPicPr>
        <p:blipFill rotWithShape="1">
          <a:blip r:embed="rId2">
            <a:lum/>
            <a:extLst>
              <a:ext uri="{28A0092B-C50C-407E-A947-70E740481C1C}">
                <a14:useLocalDpi xmlns:a14="http://schemas.microsoft.com/office/drawing/2010/main" val="0"/>
              </a:ext>
            </a:extLst>
          </a:blip>
          <a:srcRect t="4676" b="36059"/>
          <a:stretch/>
        </p:blipFill>
        <p:spPr>
          <a:xfrm>
            <a:off x="0" y="624254"/>
            <a:ext cx="12192000" cy="3666392"/>
          </a:xfrm>
          <a:prstGeom prst="rect">
            <a:avLst/>
          </a:prstGeom>
        </p:spPr>
      </p:pic>
      <p:sp>
        <p:nvSpPr>
          <p:cNvPr id="3" name="Oval 2"/>
          <p:cNvSpPr/>
          <p:nvPr/>
        </p:nvSpPr>
        <p:spPr>
          <a:xfrm>
            <a:off x="8546123" y="3253155"/>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29194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40-28-215"/>
          <p:cNvPicPr>
            <a:picLocks noGrp="1" noChangeAspect="1"/>
          </p:cNvPicPr>
          <p:nvPr isPhoto="1"/>
        </p:nvPicPr>
        <p:blipFill rotWithShape="1">
          <a:blip r:embed="rId3">
            <a:lum/>
            <a:extLst>
              <a:ext uri="{28A0092B-C50C-407E-A947-70E740481C1C}">
                <a14:useLocalDpi xmlns:a14="http://schemas.microsoft.com/office/drawing/2010/main" val="0"/>
              </a:ext>
            </a:extLst>
          </a:blip>
          <a:srcRect l="1200" r="3849" b="7899"/>
          <a:stretch/>
        </p:blipFill>
        <p:spPr>
          <a:xfrm>
            <a:off x="146304" y="138114"/>
            <a:ext cx="11576304" cy="6060464"/>
          </a:xfrm>
          <a:prstGeom prst="rect">
            <a:avLst/>
          </a:prstGeom>
        </p:spPr>
      </p:pic>
    </p:spTree>
    <p:extLst>
      <p:ext uri="{BB962C8B-B14F-4D97-AF65-F5344CB8AC3E}">
        <p14:creationId xmlns:p14="http://schemas.microsoft.com/office/powerpoint/2010/main" val="3784424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41-11-425"/>
          <p:cNvPicPr>
            <a:picLocks noGrp="1" noChangeAspect="1"/>
          </p:cNvPicPr>
          <p:nvPr isPhoto="1"/>
        </p:nvPicPr>
        <p:blipFill rotWithShape="1">
          <a:blip r:embed="rId2">
            <a:lum/>
            <a:extLst>
              <a:ext uri="{28A0092B-C50C-407E-A947-70E740481C1C}">
                <a14:useLocalDpi xmlns:a14="http://schemas.microsoft.com/office/drawing/2010/main" val="0"/>
              </a:ext>
            </a:extLst>
          </a:blip>
          <a:srcRect l="1275" r="3925" b="7899"/>
          <a:stretch/>
        </p:blipFill>
        <p:spPr>
          <a:xfrm>
            <a:off x="155448" y="138114"/>
            <a:ext cx="11558016" cy="6060464"/>
          </a:xfrm>
          <a:prstGeom prst="rect">
            <a:avLst/>
          </a:prstGeom>
        </p:spPr>
      </p:pic>
    </p:spTree>
    <p:extLst>
      <p:ext uri="{BB962C8B-B14F-4D97-AF65-F5344CB8AC3E}">
        <p14:creationId xmlns:p14="http://schemas.microsoft.com/office/powerpoint/2010/main" val="4910068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41-13-603"/>
          <p:cNvPicPr>
            <a:picLocks noGrp="1" noChangeAspect="1"/>
          </p:cNvPicPr>
          <p:nvPr isPhoto="1"/>
        </p:nvPicPr>
        <p:blipFill rotWithShape="1">
          <a:blip r:embed="rId2">
            <a:lum/>
            <a:extLst>
              <a:ext uri="{28A0092B-C50C-407E-A947-70E740481C1C}">
                <a14:useLocalDpi xmlns:a14="http://schemas.microsoft.com/office/drawing/2010/main" val="0"/>
              </a:ext>
            </a:extLst>
          </a:blip>
          <a:srcRect l="1350" r="4000" b="7764"/>
          <a:stretch/>
        </p:blipFill>
        <p:spPr>
          <a:xfrm>
            <a:off x="164592" y="138114"/>
            <a:ext cx="11539728" cy="6069256"/>
          </a:xfrm>
          <a:prstGeom prst="rect">
            <a:avLst/>
          </a:prstGeom>
        </p:spPr>
      </p:pic>
    </p:spTree>
    <p:extLst>
      <p:ext uri="{BB962C8B-B14F-4D97-AF65-F5344CB8AC3E}">
        <p14:creationId xmlns:p14="http://schemas.microsoft.com/office/powerpoint/2010/main" val="8670144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41-17-899"/>
          <p:cNvPicPr>
            <a:picLocks noGrp="1" noChangeAspect="1"/>
          </p:cNvPicPr>
          <p:nvPr isPhoto="1"/>
        </p:nvPicPr>
        <p:blipFill rotWithShape="1">
          <a:blip r:embed="rId2">
            <a:lum/>
            <a:extLst>
              <a:ext uri="{28A0092B-C50C-407E-A947-70E740481C1C}">
                <a14:useLocalDpi xmlns:a14="http://schemas.microsoft.com/office/drawing/2010/main" val="0"/>
              </a:ext>
            </a:extLst>
          </a:blip>
          <a:srcRect l="1124" r="3925" b="7764"/>
          <a:stretch/>
        </p:blipFill>
        <p:spPr>
          <a:xfrm>
            <a:off x="137160" y="138114"/>
            <a:ext cx="11576304" cy="6069256"/>
          </a:xfrm>
          <a:prstGeom prst="rect">
            <a:avLst/>
          </a:prstGeom>
        </p:spPr>
      </p:pic>
    </p:spTree>
    <p:extLst>
      <p:ext uri="{BB962C8B-B14F-4D97-AF65-F5344CB8AC3E}">
        <p14:creationId xmlns:p14="http://schemas.microsoft.com/office/powerpoint/2010/main" val="22765434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12-769"/>
          <p:cNvPicPr>
            <a:picLocks noGrp="1" noChangeAspect="1"/>
          </p:cNvPicPr>
          <p:nvPr isPhoto="1"/>
        </p:nvPicPr>
        <p:blipFill rotWithShape="1">
          <a:blip r:embed="rId2">
            <a:lum/>
            <a:extLst>
              <a:ext uri="{28A0092B-C50C-407E-A947-70E740481C1C}">
                <a14:useLocalDpi xmlns:a14="http://schemas.microsoft.com/office/drawing/2010/main" val="0"/>
              </a:ext>
            </a:extLst>
          </a:blip>
          <a:srcRect l="3750"/>
          <a:stretch/>
        </p:blipFill>
        <p:spPr>
          <a:xfrm>
            <a:off x="457200" y="549275"/>
            <a:ext cx="11734800" cy="5757863"/>
          </a:xfrm>
          <a:prstGeom prst="rect">
            <a:avLst/>
          </a:prstGeom>
        </p:spPr>
      </p:pic>
    </p:spTree>
    <p:extLst>
      <p:ext uri="{BB962C8B-B14F-4D97-AF65-F5344CB8AC3E}">
        <p14:creationId xmlns:p14="http://schemas.microsoft.com/office/powerpoint/2010/main" val="881374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14-042"/>
          <p:cNvPicPr>
            <a:picLocks noGrp="1" noChangeAspect="1"/>
          </p:cNvPicPr>
          <p:nvPr isPhoto="1"/>
        </p:nvPicPr>
        <p:blipFill rotWithShape="1">
          <a:blip r:embed="rId2">
            <a:lum/>
            <a:extLst>
              <a:ext uri="{28A0092B-C50C-407E-A947-70E740481C1C}">
                <a14:useLocalDpi xmlns:a14="http://schemas.microsoft.com/office/drawing/2010/main" val="0"/>
              </a:ext>
            </a:extLst>
          </a:blip>
          <a:srcRect l="3966"/>
          <a:stretch/>
        </p:blipFill>
        <p:spPr>
          <a:xfrm>
            <a:off x="483576" y="549275"/>
            <a:ext cx="11708423" cy="5757863"/>
          </a:xfrm>
          <a:prstGeom prst="rect">
            <a:avLst/>
          </a:prstGeom>
        </p:spPr>
      </p:pic>
    </p:spTree>
    <p:extLst>
      <p:ext uri="{BB962C8B-B14F-4D97-AF65-F5344CB8AC3E}">
        <p14:creationId xmlns:p14="http://schemas.microsoft.com/office/powerpoint/2010/main" val="369737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15-753"/>
          <p:cNvPicPr>
            <a:picLocks noGrp="1" noChangeAspect="1"/>
          </p:cNvPicPr>
          <p:nvPr isPhoto="1"/>
        </p:nvPicPr>
        <p:blipFill rotWithShape="1">
          <a:blip r:embed="rId2">
            <a:lum/>
            <a:extLst>
              <a:ext uri="{28A0092B-C50C-407E-A947-70E740481C1C}">
                <a14:useLocalDpi xmlns:a14="http://schemas.microsoft.com/office/drawing/2010/main" val="0"/>
              </a:ext>
            </a:extLst>
          </a:blip>
          <a:srcRect l="3462"/>
          <a:stretch/>
        </p:blipFill>
        <p:spPr>
          <a:xfrm>
            <a:off x="422030" y="549275"/>
            <a:ext cx="11769969" cy="5757863"/>
          </a:xfrm>
          <a:prstGeom prst="rect">
            <a:avLst/>
          </a:prstGeom>
        </p:spPr>
      </p:pic>
    </p:spTree>
    <p:extLst>
      <p:ext uri="{BB962C8B-B14F-4D97-AF65-F5344CB8AC3E}">
        <p14:creationId xmlns:p14="http://schemas.microsoft.com/office/powerpoint/2010/main" val="291065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81000" y="744280"/>
            <a:ext cx="10972800" cy="4525963"/>
          </a:xfrm>
        </p:spPr>
        <p:txBody>
          <a:bodyPr>
            <a:normAutofit/>
          </a:bodyPr>
          <a:lstStyle/>
          <a:p>
            <a:pPr marL="0" indent="0" algn="just">
              <a:buNone/>
            </a:pPr>
            <a:r>
              <a:rPr lang="tr-TR" sz="2400" dirty="0" smtClean="0">
                <a:latin typeface="Segoe UI" panose="020B0502040204020203" pitchFamily="34" charset="0"/>
                <a:cs typeface="Segoe UI" panose="020B0502040204020203" pitchFamily="34" charset="0"/>
              </a:rPr>
              <a:t>Direnç ampul parlaklığını etkiler. Direnç arttıkça ampul parlaklığı azalır.</a:t>
            </a:r>
            <a:endParaRPr lang="tr-TR" sz="2400" dirty="0">
              <a:latin typeface="Segoe UI" panose="020B0502040204020203" pitchFamily="34" charset="0"/>
              <a:cs typeface="Segoe UI" panose="020B0502040204020203" pitchFamily="34" charset="0"/>
            </a:endParaRPr>
          </a:p>
        </p:txBody>
      </p:sp>
      <p:pic>
        <p:nvPicPr>
          <p:cNvPr id="1026" name="Picture 2" descr="Elektriksel Direnç Konu Anlatımı – www.fengezegeni.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594" y="1524000"/>
            <a:ext cx="7558104" cy="41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369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18-040"/>
          <p:cNvPicPr>
            <a:picLocks noGrp="1" noChangeAspect="1"/>
          </p:cNvPicPr>
          <p:nvPr isPhoto="1"/>
        </p:nvPicPr>
        <p:blipFill rotWithShape="1">
          <a:blip r:embed="rId2">
            <a:lum/>
            <a:extLst>
              <a:ext uri="{28A0092B-C50C-407E-A947-70E740481C1C}">
                <a14:useLocalDpi xmlns:a14="http://schemas.microsoft.com/office/drawing/2010/main" val="0"/>
              </a:ext>
            </a:extLst>
          </a:blip>
          <a:srcRect l="3678"/>
          <a:stretch/>
        </p:blipFill>
        <p:spPr>
          <a:xfrm>
            <a:off x="448408" y="549275"/>
            <a:ext cx="11743592" cy="5757863"/>
          </a:xfrm>
          <a:prstGeom prst="rect">
            <a:avLst/>
          </a:prstGeom>
        </p:spPr>
      </p:pic>
    </p:spTree>
    <p:extLst>
      <p:ext uri="{BB962C8B-B14F-4D97-AF65-F5344CB8AC3E}">
        <p14:creationId xmlns:p14="http://schemas.microsoft.com/office/powerpoint/2010/main" val="900161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20-873"/>
          <p:cNvPicPr>
            <a:picLocks noGrp="1" noChangeAspect="1"/>
          </p:cNvPicPr>
          <p:nvPr isPhoto="1"/>
        </p:nvPicPr>
        <p:blipFill rotWithShape="1">
          <a:blip r:embed="rId2">
            <a:lum/>
            <a:extLst>
              <a:ext uri="{28A0092B-C50C-407E-A947-70E740481C1C}">
                <a14:useLocalDpi xmlns:a14="http://schemas.microsoft.com/office/drawing/2010/main" val="0"/>
              </a:ext>
            </a:extLst>
          </a:blip>
          <a:srcRect l="3822"/>
          <a:stretch/>
        </p:blipFill>
        <p:spPr>
          <a:xfrm>
            <a:off x="465992" y="549275"/>
            <a:ext cx="11726008" cy="5757863"/>
          </a:xfrm>
          <a:prstGeom prst="rect">
            <a:avLst/>
          </a:prstGeom>
        </p:spPr>
      </p:pic>
    </p:spTree>
    <p:extLst>
      <p:ext uri="{BB962C8B-B14F-4D97-AF65-F5344CB8AC3E}">
        <p14:creationId xmlns:p14="http://schemas.microsoft.com/office/powerpoint/2010/main" val="17790822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22-451"/>
          <p:cNvPicPr>
            <a:picLocks noGrp="1" noChangeAspect="1"/>
          </p:cNvPicPr>
          <p:nvPr isPhoto="1"/>
        </p:nvPicPr>
        <p:blipFill rotWithShape="1">
          <a:blip r:embed="rId2">
            <a:lum/>
            <a:extLst>
              <a:ext uri="{28A0092B-C50C-407E-A947-70E740481C1C}">
                <a14:useLocalDpi xmlns:a14="http://schemas.microsoft.com/office/drawing/2010/main" val="0"/>
              </a:ext>
            </a:extLst>
          </a:blip>
          <a:srcRect l="3606"/>
          <a:stretch/>
        </p:blipFill>
        <p:spPr>
          <a:xfrm>
            <a:off x="439614" y="549275"/>
            <a:ext cx="11752385" cy="5757863"/>
          </a:xfrm>
          <a:prstGeom prst="rect">
            <a:avLst/>
          </a:prstGeom>
        </p:spPr>
      </p:pic>
    </p:spTree>
    <p:extLst>
      <p:ext uri="{BB962C8B-B14F-4D97-AF65-F5344CB8AC3E}">
        <p14:creationId xmlns:p14="http://schemas.microsoft.com/office/powerpoint/2010/main" val="35155184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24-345"/>
          <p:cNvPicPr>
            <a:picLocks noGrp="1" noChangeAspect="1"/>
          </p:cNvPicPr>
          <p:nvPr isPhoto="1"/>
        </p:nvPicPr>
        <p:blipFill rotWithShape="1">
          <a:blip r:embed="rId2">
            <a:lum/>
            <a:extLst>
              <a:ext uri="{28A0092B-C50C-407E-A947-70E740481C1C}">
                <a14:useLocalDpi xmlns:a14="http://schemas.microsoft.com/office/drawing/2010/main" val="0"/>
              </a:ext>
            </a:extLst>
          </a:blip>
          <a:srcRect l="3462"/>
          <a:stretch/>
        </p:blipFill>
        <p:spPr>
          <a:xfrm>
            <a:off x="422030" y="549275"/>
            <a:ext cx="11769969" cy="5757863"/>
          </a:xfrm>
          <a:prstGeom prst="rect">
            <a:avLst/>
          </a:prstGeom>
        </p:spPr>
      </p:pic>
    </p:spTree>
    <p:extLst>
      <p:ext uri="{BB962C8B-B14F-4D97-AF65-F5344CB8AC3E}">
        <p14:creationId xmlns:p14="http://schemas.microsoft.com/office/powerpoint/2010/main" val="21419528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25-788"/>
          <p:cNvPicPr>
            <a:picLocks noGrp="1" noChangeAspect="1"/>
          </p:cNvPicPr>
          <p:nvPr isPhoto="1"/>
        </p:nvPicPr>
        <p:blipFill rotWithShape="1">
          <a:blip r:embed="rId2">
            <a:lum/>
            <a:extLst>
              <a:ext uri="{28A0092B-C50C-407E-A947-70E740481C1C}">
                <a14:useLocalDpi xmlns:a14="http://schemas.microsoft.com/office/drawing/2010/main" val="0"/>
              </a:ext>
            </a:extLst>
          </a:blip>
          <a:srcRect l="3894"/>
          <a:stretch/>
        </p:blipFill>
        <p:spPr>
          <a:xfrm>
            <a:off x="474784" y="549275"/>
            <a:ext cx="11717215" cy="5757863"/>
          </a:xfrm>
          <a:prstGeom prst="rect">
            <a:avLst/>
          </a:prstGeom>
        </p:spPr>
      </p:pic>
    </p:spTree>
    <p:extLst>
      <p:ext uri="{BB962C8B-B14F-4D97-AF65-F5344CB8AC3E}">
        <p14:creationId xmlns:p14="http://schemas.microsoft.com/office/powerpoint/2010/main" val="30836883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27-567"/>
          <p:cNvPicPr>
            <a:picLocks noGrp="1" noChangeAspect="1"/>
          </p:cNvPicPr>
          <p:nvPr isPhoto="1"/>
        </p:nvPicPr>
        <p:blipFill rotWithShape="1">
          <a:blip r:embed="rId2">
            <a:lum/>
            <a:extLst>
              <a:ext uri="{28A0092B-C50C-407E-A947-70E740481C1C}">
                <a14:useLocalDpi xmlns:a14="http://schemas.microsoft.com/office/drawing/2010/main" val="0"/>
              </a:ext>
            </a:extLst>
          </a:blip>
          <a:srcRect l="3245"/>
          <a:stretch/>
        </p:blipFill>
        <p:spPr>
          <a:xfrm>
            <a:off x="395654" y="549275"/>
            <a:ext cx="11796346" cy="5757863"/>
          </a:xfrm>
          <a:prstGeom prst="rect">
            <a:avLst/>
          </a:prstGeom>
        </p:spPr>
      </p:pic>
    </p:spTree>
    <p:extLst>
      <p:ext uri="{BB962C8B-B14F-4D97-AF65-F5344CB8AC3E}">
        <p14:creationId xmlns:p14="http://schemas.microsoft.com/office/powerpoint/2010/main" val="19308095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29-090"/>
          <p:cNvPicPr>
            <a:picLocks noGrp="1" noChangeAspect="1"/>
          </p:cNvPicPr>
          <p:nvPr isPhoto="1"/>
        </p:nvPicPr>
        <p:blipFill rotWithShape="1">
          <a:blip r:embed="rId2">
            <a:lum/>
            <a:extLst>
              <a:ext uri="{28A0092B-C50C-407E-A947-70E740481C1C}">
                <a14:useLocalDpi xmlns:a14="http://schemas.microsoft.com/office/drawing/2010/main" val="0"/>
              </a:ext>
            </a:extLst>
          </a:blip>
          <a:srcRect l="3318"/>
          <a:stretch/>
        </p:blipFill>
        <p:spPr>
          <a:xfrm>
            <a:off x="404446" y="549275"/>
            <a:ext cx="11787554" cy="5757863"/>
          </a:xfrm>
          <a:prstGeom prst="rect">
            <a:avLst/>
          </a:prstGeom>
        </p:spPr>
      </p:pic>
    </p:spTree>
    <p:extLst>
      <p:ext uri="{BB962C8B-B14F-4D97-AF65-F5344CB8AC3E}">
        <p14:creationId xmlns:p14="http://schemas.microsoft.com/office/powerpoint/2010/main" val="32555379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30-642"/>
          <p:cNvPicPr>
            <a:picLocks noGrp="1" noChangeAspect="1"/>
          </p:cNvPicPr>
          <p:nvPr isPhoto="1"/>
        </p:nvPicPr>
        <p:blipFill rotWithShape="1">
          <a:blip r:embed="rId2">
            <a:lum/>
            <a:extLst>
              <a:ext uri="{28A0092B-C50C-407E-A947-70E740481C1C}">
                <a14:useLocalDpi xmlns:a14="http://schemas.microsoft.com/office/drawing/2010/main" val="0"/>
              </a:ext>
            </a:extLst>
          </a:blip>
          <a:srcRect l="3534"/>
          <a:stretch/>
        </p:blipFill>
        <p:spPr>
          <a:xfrm>
            <a:off x="430822" y="549275"/>
            <a:ext cx="11761177" cy="5757863"/>
          </a:xfrm>
          <a:prstGeom prst="rect">
            <a:avLst/>
          </a:prstGeom>
        </p:spPr>
      </p:pic>
    </p:spTree>
    <p:extLst>
      <p:ext uri="{BB962C8B-B14F-4D97-AF65-F5344CB8AC3E}">
        <p14:creationId xmlns:p14="http://schemas.microsoft.com/office/powerpoint/2010/main" val="476857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5-32-157"/>
          <p:cNvPicPr>
            <a:picLocks noGrp="1" noChangeAspect="1"/>
          </p:cNvPicPr>
          <p:nvPr isPhoto="1"/>
        </p:nvPicPr>
        <p:blipFill rotWithShape="1">
          <a:blip r:embed="rId2">
            <a:lum/>
            <a:extLst>
              <a:ext uri="{28A0092B-C50C-407E-A947-70E740481C1C}">
                <a14:useLocalDpi xmlns:a14="http://schemas.microsoft.com/office/drawing/2010/main" val="0"/>
              </a:ext>
            </a:extLst>
          </a:blip>
          <a:srcRect l="3750"/>
          <a:stretch/>
        </p:blipFill>
        <p:spPr>
          <a:xfrm>
            <a:off x="457200" y="549275"/>
            <a:ext cx="11734800" cy="5757863"/>
          </a:xfrm>
          <a:prstGeom prst="rect">
            <a:avLst/>
          </a:prstGeom>
        </p:spPr>
      </p:pic>
    </p:spTree>
    <p:extLst>
      <p:ext uri="{BB962C8B-B14F-4D97-AF65-F5344CB8AC3E}">
        <p14:creationId xmlns:p14="http://schemas.microsoft.com/office/powerpoint/2010/main" val="27267547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216269" y="1667486"/>
            <a:ext cx="9144000" cy="2387600"/>
          </a:xfrm>
        </p:spPr>
        <p:txBody>
          <a:bodyPr/>
          <a:lstStyle/>
          <a:p>
            <a:r>
              <a:rPr lang="tr-TR"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DEĞERLENDİRME SORULARI</a:t>
            </a:r>
          </a:p>
        </p:txBody>
      </p:sp>
    </p:spTree>
    <p:extLst>
      <p:ext uri="{BB962C8B-B14F-4D97-AF65-F5344CB8AC3E}">
        <p14:creationId xmlns:p14="http://schemas.microsoft.com/office/powerpoint/2010/main" val="3383260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81000" y="744280"/>
            <a:ext cx="10972800" cy="4525963"/>
          </a:xfrm>
        </p:spPr>
        <p:txBody>
          <a:bodyPr>
            <a:normAutofit/>
          </a:bodyPr>
          <a:lstStyle/>
          <a:p>
            <a:pPr marL="0" indent="0" algn="just">
              <a:buNone/>
            </a:pPr>
            <a:r>
              <a:rPr lang="tr-TR" sz="2400" b="1" dirty="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İletkenin direnci nelere bağlıdır?</a:t>
            </a:r>
            <a:endParaRPr lang="tr-TR" sz="2400" dirty="0">
              <a:solidFill>
                <a:srgbClr val="FF0000"/>
              </a:solidFill>
              <a:latin typeface="Segoe UI" panose="020B0502040204020203" pitchFamily="34" charset="0"/>
              <a:cs typeface="Segoe UI" panose="020B0502040204020203" pitchFamily="34" charset="0"/>
            </a:endParaRPr>
          </a:p>
        </p:txBody>
      </p:sp>
      <p:pic>
        <p:nvPicPr>
          <p:cNvPr id="7" name="Resim 6" descr="bandicam 2019-04-30 17-23-38-217">
            <a:extLst>
              <a:ext uri="{FF2B5EF4-FFF2-40B4-BE49-F238E27FC236}">
                <a16:creationId xmlns:a16="http://schemas.microsoft.com/office/drawing/2014/main" id="{9F1062DA-FCDE-4A72-9EB8-23F25422D6FA}"/>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31073" r="581"/>
          <a:stretch/>
        </p:blipFill>
        <p:spPr>
          <a:xfrm>
            <a:off x="0" y="1796901"/>
            <a:ext cx="12121116" cy="3852733"/>
          </a:xfrm>
          <a:prstGeom prst="rect">
            <a:avLst/>
          </a:prstGeom>
        </p:spPr>
      </p:pic>
    </p:spTree>
    <p:extLst>
      <p:ext uri="{BB962C8B-B14F-4D97-AF65-F5344CB8AC3E}">
        <p14:creationId xmlns:p14="http://schemas.microsoft.com/office/powerpoint/2010/main" val="27958287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7-17-761"/>
          <p:cNvPicPr>
            <a:picLocks noGrp="1" noChangeAspect="1"/>
          </p:cNvPicPr>
          <p:nvPr isPhoto="1"/>
        </p:nvPicPr>
        <p:blipFill rotWithShape="1">
          <a:blip r:embed="rId2">
            <a:lum/>
            <a:extLst>
              <a:ext uri="{28A0092B-C50C-407E-A947-70E740481C1C}">
                <a14:useLocalDpi xmlns:a14="http://schemas.microsoft.com/office/drawing/2010/main" val="0"/>
              </a:ext>
            </a:extLst>
          </a:blip>
          <a:srcRect t="4524" r="54279" b="4906"/>
          <a:stretch/>
        </p:blipFill>
        <p:spPr>
          <a:xfrm>
            <a:off x="2945423" y="158262"/>
            <a:ext cx="6242539" cy="6587158"/>
          </a:xfrm>
          <a:prstGeom prst="rect">
            <a:avLst/>
          </a:prstGeom>
        </p:spPr>
      </p:pic>
      <p:sp>
        <p:nvSpPr>
          <p:cNvPr id="3" name="Oval 2"/>
          <p:cNvSpPr/>
          <p:nvPr/>
        </p:nvSpPr>
        <p:spPr>
          <a:xfrm>
            <a:off x="6224953" y="6268916"/>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4793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39-613"/>
          <p:cNvPicPr>
            <a:picLocks noGrp="1" noChangeAspect="1"/>
          </p:cNvPicPr>
          <p:nvPr isPhoto="1"/>
        </p:nvPicPr>
        <p:blipFill rotWithShape="1">
          <a:blip r:embed="rId2">
            <a:lum/>
            <a:extLst>
              <a:ext uri="{28A0092B-C50C-407E-A947-70E740481C1C}">
                <a14:useLocalDpi xmlns:a14="http://schemas.microsoft.com/office/drawing/2010/main" val="0"/>
              </a:ext>
            </a:extLst>
          </a:blip>
          <a:srcRect t="4891" r="54063"/>
          <a:stretch/>
        </p:blipFill>
        <p:spPr>
          <a:xfrm>
            <a:off x="2549769" y="211015"/>
            <a:ext cx="6268915" cy="6575774"/>
          </a:xfrm>
          <a:prstGeom prst="rect">
            <a:avLst/>
          </a:prstGeom>
        </p:spPr>
      </p:pic>
      <p:sp>
        <p:nvSpPr>
          <p:cNvPr id="3" name="Oval 2"/>
          <p:cNvSpPr/>
          <p:nvPr/>
        </p:nvSpPr>
        <p:spPr>
          <a:xfrm>
            <a:off x="5820507" y="5187462"/>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681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43-544"/>
          <p:cNvPicPr>
            <a:picLocks noGrp="1" noChangeAspect="1"/>
          </p:cNvPicPr>
          <p:nvPr isPhoto="1"/>
        </p:nvPicPr>
        <p:blipFill rotWithShape="1">
          <a:blip r:embed="rId2">
            <a:lum/>
            <a:extLst>
              <a:ext uri="{28A0092B-C50C-407E-A947-70E740481C1C}">
                <a14:useLocalDpi xmlns:a14="http://schemas.microsoft.com/office/drawing/2010/main" val="0"/>
              </a:ext>
            </a:extLst>
          </a:blip>
          <a:srcRect t="4891" r="54567"/>
          <a:stretch/>
        </p:blipFill>
        <p:spPr>
          <a:xfrm>
            <a:off x="2787161" y="140675"/>
            <a:ext cx="6392008" cy="6779391"/>
          </a:xfrm>
          <a:prstGeom prst="rect">
            <a:avLst/>
          </a:prstGeom>
        </p:spPr>
      </p:pic>
      <p:sp>
        <p:nvSpPr>
          <p:cNvPr id="3" name="Oval 2"/>
          <p:cNvSpPr/>
          <p:nvPr/>
        </p:nvSpPr>
        <p:spPr>
          <a:xfrm>
            <a:off x="3015761" y="6075485"/>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1271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50-190"/>
          <p:cNvPicPr>
            <a:picLocks noGrp="1" noChangeAspect="1"/>
          </p:cNvPicPr>
          <p:nvPr isPhoto="1"/>
        </p:nvPicPr>
        <p:blipFill rotWithShape="1">
          <a:blip r:embed="rId2">
            <a:lum/>
            <a:extLst>
              <a:ext uri="{28A0092B-C50C-407E-A947-70E740481C1C}">
                <a14:useLocalDpi xmlns:a14="http://schemas.microsoft.com/office/drawing/2010/main" val="0"/>
              </a:ext>
            </a:extLst>
          </a:blip>
          <a:srcRect t="4891" r="54567"/>
          <a:stretch/>
        </p:blipFill>
        <p:spPr>
          <a:xfrm>
            <a:off x="2883878" y="219807"/>
            <a:ext cx="5969976" cy="6331782"/>
          </a:xfrm>
          <a:prstGeom prst="rect">
            <a:avLst/>
          </a:prstGeom>
        </p:spPr>
      </p:pic>
      <p:sp>
        <p:nvSpPr>
          <p:cNvPr id="3" name="Oval 2"/>
          <p:cNvSpPr/>
          <p:nvPr/>
        </p:nvSpPr>
        <p:spPr>
          <a:xfrm>
            <a:off x="3006968" y="5741377"/>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3652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7-13-6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0975"/>
            <a:ext cx="12192000" cy="6494463"/>
          </a:xfrm>
          <a:prstGeom prst="rect">
            <a:avLst/>
          </a:prstGeom>
        </p:spPr>
      </p:pic>
      <p:sp>
        <p:nvSpPr>
          <p:cNvPr id="3" name="Oval 2"/>
          <p:cNvSpPr/>
          <p:nvPr/>
        </p:nvSpPr>
        <p:spPr>
          <a:xfrm>
            <a:off x="8924191" y="1230923"/>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5551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56-505"/>
          <p:cNvPicPr>
            <a:picLocks noGrp="1" noChangeAspect="1"/>
          </p:cNvPicPr>
          <p:nvPr isPhoto="1"/>
        </p:nvPicPr>
        <p:blipFill rotWithShape="1">
          <a:blip r:embed="rId2">
            <a:lum/>
            <a:extLst>
              <a:ext uri="{28A0092B-C50C-407E-A947-70E740481C1C}">
                <a14:useLocalDpi xmlns:a14="http://schemas.microsoft.com/office/drawing/2010/main" val="0"/>
              </a:ext>
            </a:extLst>
          </a:blip>
          <a:srcRect t="4930" r="53341"/>
          <a:stretch/>
        </p:blipFill>
        <p:spPr>
          <a:xfrm>
            <a:off x="3068515" y="87924"/>
            <a:ext cx="6295293" cy="6832739"/>
          </a:xfrm>
          <a:prstGeom prst="rect">
            <a:avLst/>
          </a:prstGeom>
        </p:spPr>
      </p:pic>
      <p:sp>
        <p:nvSpPr>
          <p:cNvPr id="3" name="Oval 2"/>
          <p:cNvSpPr/>
          <p:nvPr/>
        </p:nvSpPr>
        <p:spPr>
          <a:xfrm>
            <a:off x="6321668" y="5961185"/>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56719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7-27-978"/>
          <p:cNvPicPr>
            <a:picLocks noGrp="1" noChangeAspect="1"/>
          </p:cNvPicPr>
          <p:nvPr isPhoto="1"/>
        </p:nvPicPr>
        <p:blipFill rotWithShape="1">
          <a:blip r:embed="rId2">
            <a:lum/>
            <a:extLst>
              <a:ext uri="{28A0092B-C50C-407E-A947-70E740481C1C}">
                <a14:useLocalDpi xmlns:a14="http://schemas.microsoft.com/office/drawing/2010/main" val="0"/>
              </a:ext>
            </a:extLst>
          </a:blip>
          <a:srcRect t="4931" r="52620" b="4905"/>
          <a:stretch/>
        </p:blipFill>
        <p:spPr>
          <a:xfrm>
            <a:off x="2822330" y="246184"/>
            <a:ext cx="6277708" cy="6363703"/>
          </a:xfrm>
          <a:prstGeom prst="rect">
            <a:avLst/>
          </a:prstGeom>
        </p:spPr>
      </p:pic>
      <p:sp>
        <p:nvSpPr>
          <p:cNvPr id="3" name="Oval 2"/>
          <p:cNvSpPr/>
          <p:nvPr/>
        </p:nvSpPr>
        <p:spPr>
          <a:xfrm>
            <a:off x="2980592" y="4624754"/>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6755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7-31-627"/>
          <p:cNvPicPr>
            <a:picLocks noGrp="1" noChangeAspect="1"/>
          </p:cNvPicPr>
          <p:nvPr isPhoto="1"/>
        </p:nvPicPr>
        <p:blipFill rotWithShape="1">
          <a:blip r:embed="rId2">
            <a:lum/>
            <a:extLst>
              <a:ext uri="{28A0092B-C50C-407E-A947-70E740481C1C}">
                <a14:useLocalDpi xmlns:a14="http://schemas.microsoft.com/office/drawing/2010/main" val="0"/>
              </a:ext>
            </a:extLst>
          </a:blip>
          <a:srcRect t="4930" r="53990" b="2604"/>
          <a:stretch/>
        </p:blipFill>
        <p:spPr>
          <a:xfrm>
            <a:off x="2980591" y="123092"/>
            <a:ext cx="6036569" cy="6462346"/>
          </a:xfrm>
          <a:prstGeom prst="rect">
            <a:avLst/>
          </a:prstGeom>
        </p:spPr>
      </p:pic>
      <p:sp>
        <p:nvSpPr>
          <p:cNvPr id="3" name="Oval 2"/>
          <p:cNvSpPr/>
          <p:nvPr/>
        </p:nvSpPr>
        <p:spPr>
          <a:xfrm>
            <a:off x="5486399" y="4747847"/>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5509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3-24-669"/>
          <p:cNvPicPr>
            <a:picLocks noGrp="1" noChangeAspect="1"/>
          </p:cNvPicPr>
          <p:nvPr isPhoto="1"/>
        </p:nvPicPr>
        <p:blipFill rotWithShape="1">
          <a:blip r:embed="rId2">
            <a:lum/>
            <a:extLst>
              <a:ext uri="{28A0092B-C50C-407E-A947-70E740481C1C}">
                <a14:useLocalDpi xmlns:a14="http://schemas.microsoft.com/office/drawing/2010/main" val="0"/>
              </a:ext>
            </a:extLst>
          </a:blip>
          <a:srcRect l="-1" t="17454" r="51539"/>
          <a:stretch/>
        </p:blipFill>
        <p:spPr>
          <a:xfrm>
            <a:off x="2813538" y="0"/>
            <a:ext cx="5908431" cy="4614008"/>
          </a:xfrm>
          <a:prstGeom prst="rect">
            <a:avLst/>
          </a:prstGeom>
        </p:spPr>
      </p:pic>
      <p:pic>
        <p:nvPicPr>
          <p:cNvPr id="3" name="Resim 2" descr="bandicam 2019-04-30 17-23-29-199"/>
          <p:cNvPicPr>
            <a:picLocks noGrp="1" noChangeAspect="1"/>
          </p:cNvPicPr>
          <p:nvPr isPhoto="1"/>
        </p:nvPicPr>
        <p:blipFill rotWithShape="1">
          <a:blip r:embed="rId3">
            <a:lum/>
            <a:extLst>
              <a:ext uri="{28A0092B-C50C-407E-A947-70E740481C1C}">
                <a14:useLocalDpi xmlns:a14="http://schemas.microsoft.com/office/drawing/2010/main" val="0"/>
              </a:ext>
            </a:extLst>
          </a:blip>
          <a:srcRect l="48677" r="4736" b="68547"/>
          <a:stretch/>
        </p:blipFill>
        <p:spPr>
          <a:xfrm>
            <a:off x="2207500" y="4249747"/>
            <a:ext cx="6892538" cy="2133468"/>
          </a:xfrm>
          <a:prstGeom prst="rect">
            <a:avLst/>
          </a:prstGeom>
        </p:spPr>
      </p:pic>
      <p:sp>
        <p:nvSpPr>
          <p:cNvPr id="5" name="Oval 4"/>
          <p:cNvSpPr/>
          <p:nvPr/>
        </p:nvSpPr>
        <p:spPr>
          <a:xfrm>
            <a:off x="2285999" y="5055578"/>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8257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46-556"/>
          <p:cNvPicPr>
            <a:picLocks noGrp="1" noChangeAspect="1"/>
          </p:cNvPicPr>
          <p:nvPr isPhoto="1"/>
        </p:nvPicPr>
        <p:blipFill rotWithShape="1">
          <a:blip r:embed="rId3">
            <a:lum/>
            <a:extLst>
              <a:ext uri="{28A0092B-C50C-407E-A947-70E740481C1C}">
                <a14:useLocalDpi xmlns:a14="http://schemas.microsoft.com/office/drawing/2010/main" val="0"/>
              </a:ext>
            </a:extLst>
          </a:blip>
          <a:srcRect t="4037" r="55072" b="26359"/>
          <a:stretch/>
        </p:blipFill>
        <p:spPr>
          <a:xfrm>
            <a:off x="2576148" y="1028698"/>
            <a:ext cx="6082498" cy="4774224"/>
          </a:xfrm>
          <a:prstGeom prst="rect">
            <a:avLst/>
          </a:prstGeom>
        </p:spPr>
      </p:pic>
      <p:sp>
        <p:nvSpPr>
          <p:cNvPr id="3" name="Oval 2"/>
          <p:cNvSpPr/>
          <p:nvPr/>
        </p:nvSpPr>
        <p:spPr>
          <a:xfrm>
            <a:off x="4317022" y="5249008"/>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3967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D524B33-8019-469D-8F9B-E1099BFA6C3C}"/>
              </a:ext>
            </a:extLst>
          </p:cNvPr>
          <p:cNvSpPr>
            <a:spLocks noGrp="1"/>
          </p:cNvSpPr>
          <p:nvPr>
            <p:ph idx="1"/>
          </p:nvPr>
        </p:nvSpPr>
        <p:spPr>
          <a:xfrm>
            <a:off x="381000" y="744280"/>
            <a:ext cx="10972800" cy="4525963"/>
          </a:xfrm>
        </p:spPr>
        <p:txBody>
          <a:bodyPr>
            <a:normAutofit/>
          </a:bodyPr>
          <a:lstStyle/>
          <a:p>
            <a:pPr marL="0" indent="0" algn="just">
              <a:buNone/>
            </a:pPr>
            <a:r>
              <a:rPr lang="tr-TR" sz="2400" b="1" dirty="0" smtClean="0">
                <a:solidFill>
                  <a:srgbClr val="FF0000"/>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1-Direnç iletken telin boyuna bağlıdır.(L)</a:t>
            </a:r>
          </a:p>
          <a:p>
            <a:pPr marL="0" indent="0" algn="just">
              <a:buNone/>
            </a:pPr>
            <a:r>
              <a:rPr lang="tr-TR" sz="2400" dirty="0" smtClean="0">
                <a:latin typeface="Segoe UI" panose="020B0502040204020203" pitchFamily="34" charset="0"/>
                <a:cs typeface="Segoe UI" panose="020B0502040204020203" pitchFamily="34" charset="0"/>
              </a:rPr>
              <a:t>Telin boyu arttıkça direnci artar. Ampul parlaklığı azalır. </a:t>
            </a:r>
            <a:endParaRPr lang="tr-TR" sz="2400" dirty="0">
              <a:latin typeface="Segoe UI" panose="020B0502040204020203" pitchFamily="34" charset="0"/>
              <a:cs typeface="Segoe UI" panose="020B0502040204020203" pitchFamily="34" charset="0"/>
            </a:endParaRPr>
          </a:p>
        </p:txBody>
      </p:sp>
      <p:pic>
        <p:nvPicPr>
          <p:cNvPr id="7" name="Resim 6" descr="bandicam 2019-04-30 17-23-40-170"/>
          <p:cNvPicPr>
            <a:picLocks noGrp="1" noChangeAspect="1"/>
          </p:cNvPicPr>
          <p:nvPr isPhoto="1"/>
        </p:nvPicPr>
        <p:blipFill rotWithShape="1">
          <a:blip r:embed="rId3">
            <a:lum/>
            <a:extLst>
              <a:ext uri="{28A0092B-C50C-407E-A947-70E740481C1C}">
                <a14:useLocalDpi xmlns:a14="http://schemas.microsoft.com/office/drawing/2010/main" val="0"/>
              </a:ext>
            </a:extLst>
          </a:blip>
          <a:srcRect t="26578" r="41659" b="3896"/>
          <a:stretch/>
        </p:blipFill>
        <p:spPr>
          <a:xfrm>
            <a:off x="1714500" y="1863967"/>
            <a:ext cx="7675684" cy="4193637"/>
          </a:xfrm>
          <a:prstGeom prst="rect">
            <a:avLst/>
          </a:prstGeom>
        </p:spPr>
      </p:pic>
      <p:sp>
        <p:nvSpPr>
          <p:cNvPr id="4" name="Metin kutusu 3"/>
          <p:cNvSpPr txBox="1"/>
          <p:nvPr/>
        </p:nvSpPr>
        <p:spPr>
          <a:xfrm>
            <a:off x="3575538" y="5987560"/>
            <a:ext cx="4387362" cy="369332"/>
          </a:xfrm>
          <a:prstGeom prst="rect">
            <a:avLst/>
          </a:prstGeom>
          <a:noFill/>
        </p:spPr>
        <p:txBody>
          <a:bodyPr wrap="square" rtlCol="0">
            <a:spAutoFit/>
          </a:bodyPr>
          <a:lstStyle/>
          <a:p>
            <a:r>
              <a:rPr lang="tr-TR" b="1" i="1" dirty="0" smtClean="0">
                <a:solidFill>
                  <a:srgbClr val="FF0000"/>
                </a:solidFill>
                <a:effectLst>
                  <a:outerShdw blurRad="38100" dist="38100" dir="2700000" algn="tl">
                    <a:srgbClr val="000000">
                      <a:alpha val="43137"/>
                    </a:srgbClr>
                  </a:outerShdw>
                </a:effectLst>
              </a:rPr>
              <a:t>!!!</a:t>
            </a:r>
            <a:r>
              <a:rPr lang="tr-TR" b="1" i="1" dirty="0" smtClean="0">
                <a:effectLst>
                  <a:outerShdw blurRad="38100" dist="38100" dir="2700000" algn="tl">
                    <a:srgbClr val="000000">
                      <a:alpha val="43137"/>
                    </a:srgbClr>
                  </a:outerShdw>
                </a:effectLst>
              </a:rPr>
              <a:t> Tellerin cinsleri ve kalınlıkları aynıdır.</a:t>
            </a:r>
            <a:endParaRPr lang="tr-TR"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02770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27-488"/>
          <p:cNvPicPr>
            <a:picLocks noGrp="1" noChangeAspect="1"/>
          </p:cNvPicPr>
          <p:nvPr isPhoto="1"/>
        </p:nvPicPr>
        <p:blipFill rotWithShape="1">
          <a:blip r:embed="rId2">
            <a:lum/>
            <a:extLst>
              <a:ext uri="{28A0092B-C50C-407E-A947-70E740481C1C}">
                <a14:useLocalDpi xmlns:a14="http://schemas.microsoft.com/office/drawing/2010/main" val="0"/>
              </a:ext>
            </a:extLst>
          </a:blip>
          <a:srcRect t="5888" r="54135"/>
          <a:stretch/>
        </p:blipFill>
        <p:spPr>
          <a:xfrm>
            <a:off x="2584939" y="139797"/>
            <a:ext cx="6462346" cy="6718203"/>
          </a:xfrm>
          <a:prstGeom prst="rect">
            <a:avLst/>
          </a:prstGeom>
        </p:spPr>
      </p:pic>
      <p:sp>
        <p:nvSpPr>
          <p:cNvPr id="4" name="Dikdörtgen 3"/>
          <p:cNvSpPr/>
          <p:nvPr/>
        </p:nvSpPr>
        <p:spPr>
          <a:xfrm>
            <a:off x="3200400" y="6040315"/>
            <a:ext cx="923192" cy="386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3200400" y="5989669"/>
            <a:ext cx="703385" cy="400110"/>
          </a:xfrm>
          <a:prstGeom prst="rect">
            <a:avLst/>
          </a:prstGeom>
          <a:noFill/>
        </p:spPr>
        <p:txBody>
          <a:bodyPr wrap="square" rtlCol="0">
            <a:spAutoFit/>
          </a:bodyPr>
          <a:lstStyle/>
          <a:p>
            <a:r>
              <a:rPr lang="tr-TR" sz="2000" b="1" dirty="0" smtClean="0"/>
              <a:t>Pil</a:t>
            </a:r>
            <a:endParaRPr lang="tr-TR" sz="2000" b="1" dirty="0"/>
          </a:p>
        </p:txBody>
      </p:sp>
      <p:sp>
        <p:nvSpPr>
          <p:cNvPr id="6" name="Oval 5"/>
          <p:cNvSpPr/>
          <p:nvPr/>
        </p:nvSpPr>
        <p:spPr>
          <a:xfrm>
            <a:off x="2769576" y="5594016"/>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1431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22-7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9725"/>
            <a:ext cx="12192000" cy="6176963"/>
          </a:xfrm>
          <a:prstGeom prst="rect">
            <a:avLst/>
          </a:prstGeom>
        </p:spPr>
      </p:pic>
      <p:sp>
        <p:nvSpPr>
          <p:cNvPr id="3" name="Oval 2"/>
          <p:cNvSpPr/>
          <p:nvPr/>
        </p:nvSpPr>
        <p:spPr>
          <a:xfrm>
            <a:off x="8704384" y="1907931"/>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4978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4-30 17-26-35-745"/>
          <p:cNvPicPr>
            <a:picLocks noGrp="1" noChangeAspect="1"/>
          </p:cNvPicPr>
          <p:nvPr isPhoto="1"/>
        </p:nvPicPr>
        <p:blipFill rotWithShape="1">
          <a:blip r:embed="rId2">
            <a:lum/>
            <a:extLst>
              <a:ext uri="{28A0092B-C50C-407E-A947-70E740481C1C}">
                <a14:useLocalDpi xmlns:a14="http://schemas.microsoft.com/office/drawing/2010/main" val="0"/>
              </a:ext>
            </a:extLst>
          </a:blip>
          <a:srcRect t="5318" r="53486"/>
          <a:stretch/>
        </p:blipFill>
        <p:spPr>
          <a:xfrm>
            <a:off x="2576146" y="237391"/>
            <a:ext cx="6268916" cy="6465057"/>
          </a:xfrm>
          <a:prstGeom prst="rect">
            <a:avLst/>
          </a:prstGeom>
        </p:spPr>
      </p:pic>
      <p:sp>
        <p:nvSpPr>
          <p:cNvPr id="3" name="Oval 2"/>
          <p:cNvSpPr/>
          <p:nvPr/>
        </p:nvSpPr>
        <p:spPr>
          <a:xfrm>
            <a:off x="2743199" y="5134708"/>
            <a:ext cx="378070" cy="395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884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renç Şarkısı">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98283"/>
          </a:xfrm>
          <a:prstGeom prst="rect">
            <a:avLst/>
          </a:prstGeom>
        </p:spPr>
      </p:pic>
      <p:pic>
        <p:nvPicPr>
          <p:cNvPr id="3" name="Resim 2">
            <a:extLst>
              <a:ext uri="{FF2B5EF4-FFF2-40B4-BE49-F238E27FC236}">
                <a16:creationId xmlns:a16="http://schemas.microsoft.com/office/drawing/2014/main" id="{8E36E3DA-D739-938C-5DA3-D2BE9268B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61006" y="1"/>
            <a:ext cx="735796" cy="516048"/>
          </a:xfrm>
          <a:prstGeom prst="rect">
            <a:avLst/>
          </a:prstGeom>
        </p:spPr>
      </p:pic>
    </p:spTree>
    <p:extLst>
      <p:ext uri="{BB962C8B-B14F-4D97-AF65-F5344CB8AC3E}">
        <p14:creationId xmlns:p14="http://schemas.microsoft.com/office/powerpoint/2010/main" val="3042490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39-50-250"/>
          <p:cNvPicPr>
            <a:picLocks noGrp="1" noChangeAspect="1"/>
          </p:cNvPicPr>
          <p:nvPr isPhoto="1"/>
        </p:nvPicPr>
        <p:blipFill rotWithShape="1">
          <a:blip r:embed="rId2">
            <a:lum/>
            <a:extLst>
              <a:ext uri="{28A0092B-C50C-407E-A947-70E740481C1C}">
                <a14:useLocalDpi xmlns:a14="http://schemas.microsoft.com/office/drawing/2010/main" val="0"/>
              </a:ext>
            </a:extLst>
          </a:blip>
          <a:srcRect r="8650"/>
          <a:stretch/>
        </p:blipFill>
        <p:spPr>
          <a:xfrm>
            <a:off x="0" y="138113"/>
            <a:ext cx="11137392" cy="6580187"/>
          </a:xfrm>
          <a:prstGeom prst="rect">
            <a:avLst/>
          </a:prstGeom>
        </p:spPr>
      </p:pic>
    </p:spTree>
    <p:extLst>
      <p:ext uri="{BB962C8B-B14F-4D97-AF65-F5344CB8AC3E}">
        <p14:creationId xmlns:p14="http://schemas.microsoft.com/office/powerpoint/2010/main" val="3451323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04-21 08-39-54-385"/>
          <p:cNvPicPr>
            <a:picLocks noGrp="1" noChangeAspect="1"/>
          </p:cNvPicPr>
          <p:nvPr isPhoto="1"/>
        </p:nvPicPr>
        <p:blipFill rotWithShape="1">
          <a:blip r:embed="rId2">
            <a:lum/>
            <a:extLst>
              <a:ext uri="{28A0092B-C50C-407E-A947-70E740481C1C}">
                <a14:useLocalDpi xmlns:a14="http://schemas.microsoft.com/office/drawing/2010/main" val="0"/>
              </a:ext>
            </a:extLst>
          </a:blip>
          <a:srcRect r="8575"/>
          <a:stretch/>
        </p:blipFill>
        <p:spPr>
          <a:xfrm>
            <a:off x="0" y="138113"/>
            <a:ext cx="11146536" cy="6580187"/>
          </a:xfrm>
          <a:prstGeom prst="rect">
            <a:avLst/>
          </a:prstGeom>
        </p:spPr>
      </p:pic>
    </p:spTree>
    <p:extLst>
      <p:ext uri="{BB962C8B-B14F-4D97-AF65-F5344CB8AC3E}">
        <p14:creationId xmlns:p14="http://schemas.microsoft.com/office/powerpoint/2010/main" val="2467832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TotalTime>
  <Words>309</Words>
  <Application>Microsoft Office PowerPoint</Application>
  <PresentationFormat>Geniş ekran</PresentationFormat>
  <Paragraphs>41</Paragraphs>
  <Slides>73</Slides>
  <Notes>15</Notes>
  <HiddenSlides>0</HiddenSlides>
  <MMClips>2</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73</vt:i4>
      </vt:variant>
    </vt:vector>
  </HeadingPairs>
  <TitlesOfParts>
    <vt:vector size="78" baseType="lpstr">
      <vt:lpstr>Arial</vt:lpstr>
      <vt:lpstr>Calibri</vt:lpstr>
      <vt:lpstr>Calibri Light</vt:lpstr>
      <vt:lpstr>Segoe UI</vt:lpstr>
      <vt:lpstr>Office Teması</vt:lpstr>
      <vt:lpstr>ELEKTRİKSEL DİRENÇ VE  BAĞLI OLDUĞU FAKTÖRLER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ELEKTRİKSEL DİRENÇ VE  BAĞLI OLDUĞU FAKTÖRLER</dc:title>
  <dc:creator>ögretmen 2</dc:creator>
  <cp:lastModifiedBy>PC-OGRETMEN</cp:lastModifiedBy>
  <cp:revision>37</cp:revision>
  <dcterms:created xsi:type="dcterms:W3CDTF">2019-04-30T14:32:01Z</dcterms:created>
  <dcterms:modified xsi:type="dcterms:W3CDTF">2026-02-28T19:00:34Z</dcterms:modified>
</cp:coreProperties>
</file>