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3" r:id="rId17"/>
  </p:sldIdLst>
  <p:sldSz cx="18288000" cy="10287000"/>
  <p:notesSz cx="6858000" cy="9144000"/>
  <p:embeddedFontLst>
    <p:embeddedFont>
      <p:font typeface="Arimo Bold" panose="020B0604020202020204" charset="0"/>
      <p:regular r:id="rId18"/>
    </p:embeddedFont>
    <p:embeddedFont>
      <p:font typeface="Barriecito" panose="020B0604020202020204" charset="-94"/>
      <p:regular r:id="rId19"/>
    </p:embeddedFont>
    <p:embeddedFont>
      <p:font typeface="DM Sans" pitchFamily="2" charset="-94"/>
      <p:regular r:id="rId20"/>
      <p:bold r:id="rId21"/>
      <p:italic r:id="rId22"/>
      <p:boldItalic r:id="rId23"/>
    </p:embeddedFont>
    <p:embeddedFont>
      <p:font typeface="DM Sans Bold" charset="-94"/>
      <p:regular r:id="rId24"/>
      <p:bold r:id="rId25"/>
    </p:embeddedFont>
    <p:embeddedFont>
      <p:font typeface="Open Sauce" panose="020B0604020202020204" charset="-94"/>
      <p:regular r:id="rId26"/>
    </p:embeddedFont>
    <p:embeddedFont>
      <p:font typeface="Open Sauce Bold" panose="020B0604020202020204" charset="-94"/>
      <p:regular r:id="rId27"/>
    </p:embeddedFont>
    <p:embeddedFont>
      <p:font typeface="PT Serif Bold" panose="020B0604020202020204" charset="-94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12" Type="http://schemas.openxmlformats.org/officeDocument/2006/relationships/image" Target="../media/image1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9.png"/><Relationship Id="rId5" Type="http://schemas.openxmlformats.org/officeDocument/2006/relationships/image" Target="../media/image47.sv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03790">
            <a:off x="879317" y="1125354"/>
            <a:ext cx="8298095" cy="1279196"/>
            <a:chOff x="0" y="0"/>
            <a:chExt cx="2392221" cy="3687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2221" cy="368774"/>
            </a:xfrm>
            <a:custGeom>
              <a:avLst/>
              <a:gdLst/>
              <a:ahLst/>
              <a:cxnLst/>
              <a:rect l="l" t="t" r="r" b="b"/>
              <a:pathLst>
                <a:path w="2392221" h="368774">
                  <a:moveTo>
                    <a:pt x="0" y="0"/>
                  </a:moveTo>
                  <a:lnTo>
                    <a:pt x="2392221" y="0"/>
                  </a:lnTo>
                  <a:lnTo>
                    <a:pt x="2392221" y="368774"/>
                  </a:lnTo>
                  <a:lnTo>
                    <a:pt x="0" y="368774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92221" cy="397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303790">
            <a:off x="767841" y="1050515"/>
            <a:ext cx="8335680" cy="1285875"/>
            <a:chOff x="0" y="0"/>
            <a:chExt cx="2403056" cy="3706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3056" cy="370699"/>
            </a:xfrm>
            <a:custGeom>
              <a:avLst/>
              <a:gdLst/>
              <a:ahLst/>
              <a:cxnLst/>
              <a:rect l="l" t="t" r="r" b="b"/>
              <a:pathLst>
                <a:path w="2403056" h="370699">
                  <a:moveTo>
                    <a:pt x="0" y="0"/>
                  </a:moveTo>
                  <a:lnTo>
                    <a:pt x="2403056" y="0"/>
                  </a:lnTo>
                  <a:lnTo>
                    <a:pt x="2403056" y="370699"/>
                  </a:lnTo>
                  <a:lnTo>
                    <a:pt x="0" y="370699"/>
                  </a:lnTo>
                  <a:close/>
                </a:path>
              </a:pathLst>
            </a:custGeom>
            <a:solidFill>
              <a:srgbClr val="FFAE44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403056" cy="418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799"/>
                </a:lnSpc>
              </a:pPr>
              <a:r>
                <a:rPr lang="tr-TR" sz="5999" b="1" dirty="0">
                  <a:solidFill>
                    <a:srgbClr val="2E2C2B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2</a:t>
              </a:r>
              <a:r>
                <a:rPr lang="en-US" sz="5999" b="1" dirty="0">
                  <a:solidFill>
                    <a:srgbClr val="2E2C2B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. ÜNİTE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 rot="215944">
            <a:off x="2834926" y="2642799"/>
            <a:ext cx="9270352" cy="1223381"/>
            <a:chOff x="0" y="0"/>
            <a:chExt cx="2672508" cy="3526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72508" cy="352683"/>
            </a:xfrm>
            <a:custGeom>
              <a:avLst/>
              <a:gdLst/>
              <a:ahLst/>
              <a:cxnLst/>
              <a:rect l="l" t="t" r="r" b="b"/>
              <a:pathLst>
                <a:path w="2672508" h="352683">
                  <a:moveTo>
                    <a:pt x="0" y="0"/>
                  </a:moveTo>
                  <a:lnTo>
                    <a:pt x="2672508" y="0"/>
                  </a:lnTo>
                  <a:lnTo>
                    <a:pt x="2672508" y="352683"/>
                  </a:lnTo>
                  <a:lnTo>
                    <a:pt x="0" y="352683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672508" cy="381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213509">
            <a:off x="2868898" y="2763370"/>
            <a:ext cx="9256561" cy="1452470"/>
            <a:chOff x="0" y="0"/>
            <a:chExt cx="2668533" cy="4187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68533" cy="418726"/>
            </a:xfrm>
            <a:custGeom>
              <a:avLst/>
              <a:gdLst/>
              <a:ahLst/>
              <a:cxnLst/>
              <a:rect l="l" t="t" r="r" b="b"/>
              <a:pathLst>
                <a:path w="2668533" h="418726">
                  <a:moveTo>
                    <a:pt x="0" y="0"/>
                  </a:moveTo>
                  <a:lnTo>
                    <a:pt x="2668533" y="0"/>
                  </a:lnTo>
                  <a:lnTo>
                    <a:pt x="2668533" y="418726"/>
                  </a:lnTo>
                  <a:lnTo>
                    <a:pt x="0" y="418726"/>
                  </a:lnTo>
                  <a:close/>
                </a:path>
              </a:pathLst>
            </a:custGeom>
            <a:solidFill>
              <a:srgbClr val="EAC59A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668533" cy="4663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799"/>
                </a:lnSpc>
              </a:pPr>
              <a:r>
                <a:rPr lang="en-US" sz="5999" b="1">
                  <a:solidFill>
                    <a:srgbClr val="2E2C2B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KUVVET VE HAREKET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4362463" y="771883"/>
            <a:ext cx="2658426" cy="2717722"/>
          </a:xfrm>
          <a:custGeom>
            <a:avLst/>
            <a:gdLst/>
            <a:ahLst/>
            <a:cxnLst/>
            <a:rect l="l" t="t" r="r" b="b"/>
            <a:pathLst>
              <a:path w="2658426" h="2717722">
                <a:moveTo>
                  <a:pt x="0" y="0"/>
                </a:moveTo>
                <a:lnTo>
                  <a:pt x="2658426" y="0"/>
                </a:lnTo>
                <a:lnTo>
                  <a:pt x="2658426" y="2717722"/>
                </a:lnTo>
                <a:lnTo>
                  <a:pt x="0" y="27177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0166263" y="1377718"/>
            <a:ext cx="5525413" cy="1918825"/>
          </a:xfrm>
          <a:custGeom>
            <a:avLst/>
            <a:gdLst/>
            <a:ahLst/>
            <a:cxnLst/>
            <a:rect l="l" t="t" r="r" b="b"/>
            <a:pathLst>
              <a:path w="5525413" h="1918825">
                <a:moveTo>
                  <a:pt x="0" y="0"/>
                </a:moveTo>
                <a:lnTo>
                  <a:pt x="5525413" y="0"/>
                </a:lnTo>
                <a:lnTo>
                  <a:pt x="5525413" y="1918825"/>
                </a:lnTo>
                <a:lnTo>
                  <a:pt x="0" y="19188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839060" y="6315426"/>
            <a:ext cx="2259054" cy="2273307"/>
          </a:xfrm>
          <a:custGeom>
            <a:avLst/>
            <a:gdLst/>
            <a:ahLst/>
            <a:cxnLst/>
            <a:rect l="l" t="t" r="r" b="b"/>
            <a:pathLst>
              <a:path w="2259054" h="2273307">
                <a:moveTo>
                  <a:pt x="0" y="0"/>
                </a:moveTo>
                <a:lnTo>
                  <a:pt x="2259054" y="0"/>
                </a:lnTo>
                <a:lnTo>
                  <a:pt x="2259054" y="2273307"/>
                </a:lnTo>
                <a:lnTo>
                  <a:pt x="0" y="22733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7" name="Group 17"/>
          <p:cNvGrpSpPr/>
          <p:nvPr/>
        </p:nvGrpSpPr>
        <p:grpSpPr>
          <a:xfrm>
            <a:off x="-285392" y="8334650"/>
            <a:ext cx="18962563" cy="1980925"/>
            <a:chOff x="0" y="0"/>
            <a:chExt cx="4994255" cy="52172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994255" cy="521725"/>
            </a:xfrm>
            <a:custGeom>
              <a:avLst/>
              <a:gdLst/>
              <a:ahLst/>
              <a:cxnLst/>
              <a:rect l="l" t="t" r="r" b="b"/>
              <a:pathLst>
                <a:path w="4994255" h="521725">
                  <a:moveTo>
                    <a:pt x="0" y="0"/>
                  </a:moveTo>
                  <a:lnTo>
                    <a:pt x="4994255" y="0"/>
                  </a:lnTo>
                  <a:lnTo>
                    <a:pt x="4994255" y="521725"/>
                  </a:lnTo>
                  <a:lnTo>
                    <a:pt x="0" y="521725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4994255" cy="540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0" y="8320362"/>
            <a:ext cx="18288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21" name="Freeform 21"/>
          <p:cNvSpPr/>
          <p:nvPr/>
        </p:nvSpPr>
        <p:spPr>
          <a:xfrm>
            <a:off x="3441513" y="4379196"/>
            <a:ext cx="11203187" cy="4122417"/>
          </a:xfrm>
          <a:custGeom>
            <a:avLst/>
            <a:gdLst/>
            <a:ahLst/>
            <a:cxnLst/>
            <a:rect l="l" t="t" r="r" b="b"/>
            <a:pathLst>
              <a:path w="11203187" h="4122417">
                <a:moveTo>
                  <a:pt x="0" y="0"/>
                </a:moveTo>
                <a:lnTo>
                  <a:pt x="11203188" y="0"/>
                </a:lnTo>
                <a:lnTo>
                  <a:pt x="11203188" y="4122417"/>
                </a:lnTo>
                <a:lnTo>
                  <a:pt x="0" y="41224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2" name="Resim 2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DAF462A-18D2-DE4E-016F-60593114E3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311533"/>
            <a:ext cx="1755704" cy="1843369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FAB2E1A0-B635-058C-F647-F680D478FC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9379" y="1776845"/>
            <a:ext cx="5275066" cy="2632603"/>
          </a:xfrm>
          <a:custGeom>
            <a:avLst/>
            <a:gdLst/>
            <a:ahLst/>
            <a:cxnLst/>
            <a:rect l="l" t="t" r="r" b="b"/>
            <a:pathLst>
              <a:path w="5275066" h="2632603">
                <a:moveTo>
                  <a:pt x="0" y="0"/>
                </a:moveTo>
                <a:lnTo>
                  <a:pt x="5275066" y="0"/>
                </a:lnTo>
                <a:lnTo>
                  <a:pt x="5275066" y="2632604"/>
                </a:lnTo>
                <a:lnTo>
                  <a:pt x="0" y="26326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6974709" y="1342099"/>
            <a:ext cx="4338582" cy="2554492"/>
          </a:xfrm>
          <a:custGeom>
            <a:avLst/>
            <a:gdLst/>
            <a:ahLst/>
            <a:cxnLst/>
            <a:rect l="l" t="t" r="r" b="b"/>
            <a:pathLst>
              <a:path w="4338582" h="2554492">
                <a:moveTo>
                  <a:pt x="0" y="0"/>
                </a:moveTo>
                <a:lnTo>
                  <a:pt x="4338582" y="0"/>
                </a:lnTo>
                <a:lnTo>
                  <a:pt x="4338582" y="2554492"/>
                </a:lnTo>
                <a:lnTo>
                  <a:pt x="0" y="25544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2008201" y="1342099"/>
            <a:ext cx="5821798" cy="2787556"/>
          </a:xfrm>
          <a:custGeom>
            <a:avLst/>
            <a:gdLst/>
            <a:ahLst/>
            <a:cxnLst/>
            <a:rect l="l" t="t" r="r" b="b"/>
            <a:pathLst>
              <a:path w="5821798" h="2787556">
                <a:moveTo>
                  <a:pt x="0" y="0"/>
                </a:moveTo>
                <a:lnTo>
                  <a:pt x="5821798" y="0"/>
                </a:lnTo>
                <a:lnTo>
                  <a:pt x="5821798" y="2787556"/>
                </a:lnTo>
                <a:lnTo>
                  <a:pt x="0" y="27875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1028700" y="5630458"/>
            <a:ext cx="3771900" cy="2408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Bileşke</a:t>
            </a:r>
            <a:r>
              <a:rPr lang="en-US" sz="3399" b="1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kuvvetin</a:t>
            </a:r>
            <a:endParaRPr lang="en-US" sz="3399" b="1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Büyüklüğü</a:t>
            </a:r>
            <a:r>
              <a:rPr lang="en-US" sz="33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:</a:t>
            </a:r>
          </a:p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Yönü</a:t>
            </a:r>
            <a:r>
              <a:rPr lang="en-US" sz="33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:</a:t>
            </a:r>
          </a:p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Doğrultusu</a:t>
            </a:r>
            <a:r>
              <a:rPr lang="en-US" sz="33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235879" y="5630458"/>
            <a:ext cx="3889321" cy="2408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Bileşke</a:t>
            </a:r>
            <a:r>
              <a:rPr lang="en-US" sz="3399" b="1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kuvvetin</a:t>
            </a:r>
            <a:endParaRPr lang="en-US" sz="3399" b="1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Büyüklüğü</a:t>
            </a:r>
            <a:r>
              <a:rPr lang="en-US" sz="33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:</a:t>
            </a:r>
          </a:p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Yönü</a:t>
            </a:r>
            <a:r>
              <a:rPr lang="en-US" sz="33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:</a:t>
            </a:r>
          </a:p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Doğrultusu</a:t>
            </a:r>
            <a:r>
              <a:rPr lang="en-US" sz="33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44493" y="5630458"/>
            <a:ext cx="3624307" cy="2408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Bileşke</a:t>
            </a:r>
            <a:r>
              <a:rPr lang="en-US" sz="3399" b="1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kuvvetin</a:t>
            </a:r>
            <a:endParaRPr lang="en-US" sz="3399" b="1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Büyüklüğü</a:t>
            </a:r>
            <a:r>
              <a:rPr lang="en-US" sz="33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:</a:t>
            </a:r>
          </a:p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Yönü</a:t>
            </a:r>
            <a:r>
              <a:rPr lang="en-US" sz="33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:</a:t>
            </a:r>
          </a:p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Doğrultusu</a:t>
            </a:r>
            <a:r>
              <a:rPr lang="en-US" sz="33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:</a:t>
            </a:r>
          </a:p>
        </p:txBody>
      </p:sp>
      <p:pic>
        <p:nvPicPr>
          <p:cNvPr id="8" name="Resim 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DC53EBF1-DEB2-129C-BE38-85FE88034E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311533"/>
            <a:ext cx="1755704" cy="184336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F2BF68C7-9985-5BF0-57F2-B3146A600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7282" y="8591467"/>
            <a:ext cx="18962563" cy="1980925"/>
            <a:chOff x="0" y="0"/>
            <a:chExt cx="4994255" cy="521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4255" cy="521725"/>
            </a:xfrm>
            <a:custGeom>
              <a:avLst/>
              <a:gdLst/>
              <a:ahLst/>
              <a:cxnLst/>
              <a:rect l="l" t="t" r="r" b="b"/>
              <a:pathLst>
                <a:path w="4994255" h="521725">
                  <a:moveTo>
                    <a:pt x="0" y="0"/>
                  </a:moveTo>
                  <a:lnTo>
                    <a:pt x="4994255" y="0"/>
                  </a:lnTo>
                  <a:lnTo>
                    <a:pt x="4994255" y="521725"/>
                  </a:lnTo>
                  <a:lnTo>
                    <a:pt x="0" y="5217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94255" cy="540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37282" y="8348937"/>
            <a:ext cx="18962563" cy="2223455"/>
            <a:chOff x="0" y="0"/>
            <a:chExt cx="4994255" cy="5856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94255" cy="585601"/>
            </a:xfrm>
            <a:custGeom>
              <a:avLst/>
              <a:gdLst/>
              <a:ahLst/>
              <a:cxnLst/>
              <a:rect l="l" t="t" r="r" b="b"/>
              <a:pathLst>
                <a:path w="4994255" h="585601">
                  <a:moveTo>
                    <a:pt x="0" y="0"/>
                  </a:moveTo>
                  <a:lnTo>
                    <a:pt x="4994255" y="0"/>
                  </a:lnTo>
                  <a:lnTo>
                    <a:pt x="4994255" y="585601"/>
                  </a:lnTo>
                  <a:lnTo>
                    <a:pt x="0" y="585601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4994255" cy="604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4056084" y="4103746"/>
            <a:ext cx="3315129" cy="0"/>
          </a:xfrm>
          <a:prstGeom prst="line">
            <a:avLst/>
          </a:prstGeom>
          <a:ln w="38100" cap="flat">
            <a:solidFill>
              <a:srgbClr val="434A59"/>
            </a:solidFill>
            <a:prstDash val="solid"/>
            <a:headEnd type="arrow" w="med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9" name="AutoShape 9"/>
          <p:cNvSpPr/>
          <p:nvPr/>
        </p:nvSpPr>
        <p:spPr>
          <a:xfrm flipH="1">
            <a:off x="10917052" y="4103746"/>
            <a:ext cx="3314864" cy="0"/>
          </a:xfrm>
          <a:prstGeom prst="line">
            <a:avLst/>
          </a:prstGeom>
          <a:ln w="38100" cap="flat">
            <a:solidFill>
              <a:srgbClr val="434A59"/>
            </a:solidFill>
            <a:prstDash val="solid"/>
            <a:headEnd type="arrow" w="med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7816082" y="3817996"/>
            <a:ext cx="265610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333333"/>
                </a:solidFill>
                <a:latin typeface="PT Serif Bold"/>
                <a:ea typeface="PT Serif Bold"/>
                <a:cs typeface="PT Serif Bold"/>
                <a:sym typeface="PT Serif Bold"/>
              </a:rPr>
              <a:t>Aynı kuvvet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47892" y="8682588"/>
            <a:ext cx="12519519" cy="48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tr-TR" sz="3000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Bileşke kuvvet = 0 </a:t>
            </a:r>
            <a:endParaRPr lang="en-US" sz="3000" dirty="0">
              <a:solidFill>
                <a:srgbClr val="17181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3" name="Group 13"/>
          <p:cNvGrpSpPr/>
          <p:nvPr/>
        </p:nvGrpSpPr>
        <p:grpSpPr>
          <a:xfrm rot="-378454">
            <a:off x="4782912" y="1093381"/>
            <a:ext cx="4629520" cy="1192871"/>
            <a:chOff x="0" y="0"/>
            <a:chExt cx="1334624" cy="3438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34624" cy="343888"/>
            </a:xfrm>
            <a:custGeom>
              <a:avLst/>
              <a:gdLst/>
              <a:ahLst/>
              <a:cxnLst/>
              <a:rect l="l" t="t" r="r" b="b"/>
              <a:pathLst>
                <a:path w="1334624" h="343888">
                  <a:moveTo>
                    <a:pt x="0" y="0"/>
                  </a:moveTo>
                  <a:lnTo>
                    <a:pt x="1334624" y="0"/>
                  </a:lnTo>
                  <a:lnTo>
                    <a:pt x="1334624" y="343888"/>
                  </a:lnTo>
                  <a:lnTo>
                    <a:pt x="0" y="343888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1334624" cy="3629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373617">
            <a:off x="4783882" y="793564"/>
            <a:ext cx="4587157" cy="1217295"/>
            <a:chOff x="0" y="0"/>
            <a:chExt cx="1322411" cy="35092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22411" cy="350929"/>
            </a:xfrm>
            <a:custGeom>
              <a:avLst/>
              <a:gdLst/>
              <a:ahLst/>
              <a:cxnLst/>
              <a:rect l="l" t="t" r="r" b="b"/>
              <a:pathLst>
                <a:path w="1322411" h="350929">
                  <a:moveTo>
                    <a:pt x="0" y="0"/>
                  </a:moveTo>
                  <a:lnTo>
                    <a:pt x="1322411" y="0"/>
                  </a:lnTo>
                  <a:lnTo>
                    <a:pt x="1322411" y="350929"/>
                  </a:lnTo>
                  <a:lnTo>
                    <a:pt x="0" y="350929"/>
                  </a:lnTo>
                  <a:close/>
                </a:path>
              </a:pathLst>
            </a:custGeom>
            <a:solidFill>
              <a:srgbClr val="FFAE44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322411" cy="389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80"/>
                </a:lnSpc>
              </a:pPr>
              <a:r>
                <a:rPr lang="en-US" sz="5600" b="1">
                  <a:solidFill>
                    <a:srgbClr val="2E2C2B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Dengelenmiş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 rot="207166">
            <a:off x="9456146" y="1102071"/>
            <a:ext cx="3404441" cy="1185883"/>
            <a:chOff x="0" y="0"/>
            <a:chExt cx="981451" cy="34187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81451" cy="341873"/>
            </a:xfrm>
            <a:custGeom>
              <a:avLst/>
              <a:gdLst/>
              <a:ahLst/>
              <a:cxnLst/>
              <a:rect l="l" t="t" r="r" b="b"/>
              <a:pathLst>
                <a:path w="981451" h="341873">
                  <a:moveTo>
                    <a:pt x="0" y="0"/>
                  </a:moveTo>
                  <a:lnTo>
                    <a:pt x="981451" y="0"/>
                  </a:lnTo>
                  <a:lnTo>
                    <a:pt x="981451" y="341873"/>
                  </a:lnTo>
                  <a:lnTo>
                    <a:pt x="0" y="341873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981451" cy="3609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207452">
            <a:off x="9457128" y="1003670"/>
            <a:ext cx="3411214" cy="1217295"/>
            <a:chOff x="0" y="0"/>
            <a:chExt cx="983404" cy="35092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83404" cy="350929"/>
            </a:xfrm>
            <a:custGeom>
              <a:avLst/>
              <a:gdLst/>
              <a:ahLst/>
              <a:cxnLst/>
              <a:rect l="l" t="t" r="r" b="b"/>
              <a:pathLst>
                <a:path w="983404" h="350929">
                  <a:moveTo>
                    <a:pt x="0" y="0"/>
                  </a:moveTo>
                  <a:lnTo>
                    <a:pt x="983404" y="0"/>
                  </a:lnTo>
                  <a:lnTo>
                    <a:pt x="983404" y="350929"/>
                  </a:lnTo>
                  <a:lnTo>
                    <a:pt x="0" y="350929"/>
                  </a:lnTo>
                  <a:close/>
                </a:path>
              </a:pathLst>
            </a:custGeom>
            <a:solidFill>
              <a:srgbClr val="EAC59A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983404" cy="389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80"/>
                </a:lnSpc>
              </a:pPr>
              <a:r>
                <a:rPr lang="en-US" sz="5600" b="1">
                  <a:solidFill>
                    <a:srgbClr val="2E2C2B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Kuvvet</a:t>
              </a:r>
            </a:p>
          </p:txBody>
        </p:sp>
      </p:grpSp>
      <p:sp>
        <p:nvSpPr>
          <p:cNvPr id="25" name="AutoShape 25"/>
          <p:cNvSpPr/>
          <p:nvPr/>
        </p:nvSpPr>
        <p:spPr>
          <a:xfrm>
            <a:off x="0" y="8320362"/>
            <a:ext cx="18288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26" name="TextBox 26"/>
          <p:cNvSpPr txBox="1"/>
          <p:nvPr/>
        </p:nvSpPr>
        <p:spPr>
          <a:xfrm>
            <a:off x="1028700" y="3818023"/>
            <a:ext cx="265610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D35B38"/>
                </a:solidFill>
                <a:latin typeface="PT Serif Bold"/>
                <a:ea typeface="PT Serif Bold"/>
                <a:cs typeface="PT Serif Bold"/>
                <a:sym typeface="PT Serif Bold"/>
              </a:rPr>
              <a:t>A Takımı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603391" y="3818023"/>
            <a:ext cx="257970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EF683E"/>
                </a:solidFill>
                <a:latin typeface="PT Serif Bold"/>
                <a:ea typeface="PT Serif Bold"/>
                <a:cs typeface="PT Serif Bold"/>
                <a:sym typeface="PT Serif Bold"/>
              </a:rPr>
              <a:t>B Takımı</a:t>
            </a:r>
          </a:p>
        </p:txBody>
      </p:sp>
      <p:sp>
        <p:nvSpPr>
          <p:cNvPr id="28" name="Freeform 28"/>
          <p:cNvSpPr/>
          <p:nvPr/>
        </p:nvSpPr>
        <p:spPr>
          <a:xfrm>
            <a:off x="4122345" y="4637157"/>
            <a:ext cx="5709080" cy="3864456"/>
          </a:xfrm>
          <a:custGeom>
            <a:avLst/>
            <a:gdLst/>
            <a:ahLst/>
            <a:cxnLst/>
            <a:rect l="l" t="t" r="r" b="b"/>
            <a:pathLst>
              <a:path w="5709080" h="3864456">
                <a:moveTo>
                  <a:pt x="0" y="0"/>
                </a:moveTo>
                <a:lnTo>
                  <a:pt x="5709080" y="0"/>
                </a:lnTo>
                <a:lnTo>
                  <a:pt x="5709080" y="3864456"/>
                </a:lnTo>
                <a:lnTo>
                  <a:pt x="0" y="3864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83955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9" name="Freeform 29"/>
          <p:cNvSpPr/>
          <p:nvPr/>
        </p:nvSpPr>
        <p:spPr>
          <a:xfrm>
            <a:off x="9744306" y="4637157"/>
            <a:ext cx="4859086" cy="3864456"/>
          </a:xfrm>
          <a:custGeom>
            <a:avLst/>
            <a:gdLst/>
            <a:ahLst/>
            <a:cxnLst/>
            <a:rect l="l" t="t" r="r" b="b"/>
            <a:pathLst>
              <a:path w="4859086" h="3864456">
                <a:moveTo>
                  <a:pt x="0" y="0"/>
                </a:moveTo>
                <a:lnTo>
                  <a:pt x="4859085" y="0"/>
                </a:lnTo>
                <a:lnTo>
                  <a:pt x="4859085" y="3864456"/>
                </a:lnTo>
                <a:lnTo>
                  <a:pt x="0" y="38644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16134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0" name="Resim 9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4BFEC72F-22C6-315F-09F1-9446F30787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311533"/>
            <a:ext cx="1755704" cy="1843369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A24C6F37-732D-14DD-FB20-A2831FED59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93447">
            <a:off x="3810541" y="1151606"/>
            <a:ext cx="6171535" cy="1136182"/>
            <a:chOff x="0" y="0"/>
            <a:chExt cx="1779164" cy="3275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79164" cy="327545"/>
            </a:xfrm>
            <a:custGeom>
              <a:avLst/>
              <a:gdLst/>
              <a:ahLst/>
              <a:cxnLst/>
              <a:rect l="l" t="t" r="r" b="b"/>
              <a:pathLst>
                <a:path w="1779164" h="327545">
                  <a:moveTo>
                    <a:pt x="0" y="0"/>
                  </a:moveTo>
                  <a:lnTo>
                    <a:pt x="1779164" y="0"/>
                  </a:lnTo>
                  <a:lnTo>
                    <a:pt x="1779164" y="327545"/>
                  </a:lnTo>
                  <a:lnTo>
                    <a:pt x="0" y="327545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779164" cy="3465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8811">
            <a:off x="3812848" y="973608"/>
            <a:ext cx="5964567" cy="1217295"/>
            <a:chOff x="0" y="0"/>
            <a:chExt cx="1719499" cy="3509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19499" cy="350929"/>
            </a:xfrm>
            <a:custGeom>
              <a:avLst/>
              <a:gdLst/>
              <a:ahLst/>
              <a:cxnLst/>
              <a:rect l="l" t="t" r="r" b="b"/>
              <a:pathLst>
                <a:path w="1719499" h="350929">
                  <a:moveTo>
                    <a:pt x="0" y="0"/>
                  </a:moveTo>
                  <a:lnTo>
                    <a:pt x="1719499" y="0"/>
                  </a:lnTo>
                  <a:lnTo>
                    <a:pt x="1719499" y="350929"/>
                  </a:lnTo>
                  <a:lnTo>
                    <a:pt x="0" y="350929"/>
                  </a:lnTo>
                  <a:close/>
                </a:path>
              </a:pathLst>
            </a:custGeom>
            <a:solidFill>
              <a:srgbClr val="EAC59A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19499" cy="389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80"/>
                </a:lnSpc>
              </a:pPr>
              <a:r>
                <a:rPr lang="en-US" sz="5600" b="1">
                  <a:solidFill>
                    <a:srgbClr val="2E2C2B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Dengelenmemiş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 rot="207166">
            <a:off x="9693188" y="1126671"/>
            <a:ext cx="3404441" cy="1202413"/>
            <a:chOff x="0" y="0"/>
            <a:chExt cx="981451" cy="3466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81451" cy="346638"/>
            </a:xfrm>
            <a:custGeom>
              <a:avLst/>
              <a:gdLst/>
              <a:ahLst/>
              <a:cxnLst/>
              <a:rect l="l" t="t" r="r" b="b"/>
              <a:pathLst>
                <a:path w="981451" h="346638">
                  <a:moveTo>
                    <a:pt x="0" y="0"/>
                  </a:moveTo>
                  <a:lnTo>
                    <a:pt x="981451" y="0"/>
                  </a:lnTo>
                  <a:lnTo>
                    <a:pt x="981451" y="346638"/>
                  </a:lnTo>
                  <a:lnTo>
                    <a:pt x="0" y="346638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981451" cy="3656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207452">
            <a:off x="9604190" y="1002995"/>
            <a:ext cx="3411214" cy="1217295"/>
            <a:chOff x="0" y="0"/>
            <a:chExt cx="983404" cy="35092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83404" cy="350929"/>
            </a:xfrm>
            <a:custGeom>
              <a:avLst/>
              <a:gdLst/>
              <a:ahLst/>
              <a:cxnLst/>
              <a:rect l="l" t="t" r="r" b="b"/>
              <a:pathLst>
                <a:path w="983404" h="350929">
                  <a:moveTo>
                    <a:pt x="0" y="0"/>
                  </a:moveTo>
                  <a:lnTo>
                    <a:pt x="983404" y="0"/>
                  </a:lnTo>
                  <a:lnTo>
                    <a:pt x="983404" y="350929"/>
                  </a:lnTo>
                  <a:lnTo>
                    <a:pt x="0" y="350929"/>
                  </a:lnTo>
                  <a:close/>
                </a:path>
              </a:pathLst>
            </a:custGeom>
            <a:solidFill>
              <a:srgbClr val="FFAE44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83404" cy="389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80"/>
                </a:lnSpc>
              </a:pPr>
              <a:r>
                <a:rPr lang="en-US" sz="5600" b="1">
                  <a:solidFill>
                    <a:srgbClr val="2E2C2B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Kuvvet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285392" y="8334650"/>
            <a:ext cx="18962563" cy="1980925"/>
            <a:chOff x="0" y="0"/>
            <a:chExt cx="4994255" cy="5217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994255" cy="521725"/>
            </a:xfrm>
            <a:custGeom>
              <a:avLst/>
              <a:gdLst/>
              <a:ahLst/>
              <a:cxnLst/>
              <a:rect l="l" t="t" r="r" b="b"/>
              <a:pathLst>
                <a:path w="4994255" h="521725">
                  <a:moveTo>
                    <a:pt x="0" y="0"/>
                  </a:moveTo>
                  <a:lnTo>
                    <a:pt x="4994255" y="0"/>
                  </a:lnTo>
                  <a:lnTo>
                    <a:pt x="4994255" y="521725"/>
                  </a:lnTo>
                  <a:lnTo>
                    <a:pt x="0" y="521725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994255" cy="540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>
            <a:off x="0" y="8320362"/>
            <a:ext cx="18288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8" name="AutoShape 18"/>
          <p:cNvSpPr/>
          <p:nvPr/>
        </p:nvSpPr>
        <p:spPr>
          <a:xfrm flipV="1">
            <a:off x="4248093" y="3971399"/>
            <a:ext cx="2001495" cy="0"/>
          </a:xfrm>
          <a:prstGeom prst="line">
            <a:avLst/>
          </a:prstGeom>
          <a:ln w="38100" cap="flat">
            <a:solidFill>
              <a:srgbClr val="434A59"/>
            </a:solidFill>
            <a:prstDash val="solid"/>
            <a:headEnd type="arrow" w="med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9" name="AutoShape 19"/>
          <p:cNvSpPr/>
          <p:nvPr/>
        </p:nvSpPr>
        <p:spPr>
          <a:xfrm flipH="1">
            <a:off x="11036992" y="3971399"/>
            <a:ext cx="3025935" cy="0"/>
          </a:xfrm>
          <a:prstGeom prst="line">
            <a:avLst/>
          </a:prstGeom>
          <a:ln w="38100" cap="flat">
            <a:solidFill>
              <a:srgbClr val="434A59"/>
            </a:solidFill>
            <a:prstDash val="solid"/>
            <a:headEnd type="arrow" w="med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20" name="Group 20"/>
          <p:cNvGrpSpPr/>
          <p:nvPr/>
        </p:nvGrpSpPr>
        <p:grpSpPr>
          <a:xfrm>
            <a:off x="3373314" y="4539469"/>
            <a:ext cx="11586774" cy="3888889"/>
            <a:chOff x="0" y="0"/>
            <a:chExt cx="15449032" cy="518518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456417" cy="5152609"/>
            </a:xfrm>
            <a:custGeom>
              <a:avLst/>
              <a:gdLst/>
              <a:ahLst/>
              <a:cxnLst/>
              <a:rect l="l" t="t" r="r" b="b"/>
              <a:pathLst>
                <a:path w="7456417" h="5152609">
                  <a:moveTo>
                    <a:pt x="0" y="0"/>
                  </a:moveTo>
                  <a:lnTo>
                    <a:pt x="7456417" y="0"/>
                  </a:lnTo>
                  <a:lnTo>
                    <a:pt x="7456417" y="5152609"/>
                  </a:lnTo>
                  <a:lnTo>
                    <a:pt x="0" y="5152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87796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456417" y="0"/>
              <a:ext cx="3104543" cy="5152609"/>
            </a:xfrm>
            <a:custGeom>
              <a:avLst/>
              <a:gdLst/>
              <a:ahLst/>
              <a:cxnLst/>
              <a:rect l="l" t="t" r="r" b="b"/>
              <a:pathLst>
                <a:path w="3104543" h="5152609">
                  <a:moveTo>
                    <a:pt x="0" y="0"/>
                  </a:moveTo>
                  <a:lnTo>
                    <a:pt x="3104543" y="0"/>
                  </a:lnTo>
                  <a:lnTo>
                    <a:pt x="3104543" y="5152609"/>
                  </a:lnTo>
                  <a:lnTo>
                    <a:pt x="0" y="5152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244024" r="-107019"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9956267" y="4542166"/>
              <a:ext cx="787041" cy="499025"/>
              <a:chOff x="0" y="0"/>
              <a:chExt cx="155465" cy="9857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55465" cy="98573"/>
              </a:xfrm>
              <a:custGeom>
                <a:avLst/>
                <a:gdLst/>
                <a:ahLst/>
                <a:cxnLst/>
                <a:rect l="l" t="t" r="r" b="b"/>
                <a:pathLst>
                  <a:path w="155465" h="98573">
                    <a:moveTo>
                      <a:pt x="0" y="0"/>
                    </a:moveTo>
                    <a:lnTo>
                      <a:pt x="155465" y="0"/>
                    </a:lnTo>
                    <a:lnTo>
                      <a:pt x="155465" y="98573"/>
                    </a:lnTo>
                    <a:lnTo>
                      <a:pt x="0" y="98573"/>
                    </a:lnTo>
                    <a:close/>
                  </a:path>
                </a:pathLst>
              </a:custGeom>
              <a:solidFill>
                <a:srgbClr val="FFF8ED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19050"/>
                <a:ext cx="155465" cy="11762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10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9022025" y="32577"/>
              <a:ext cx="6427007" cy="5152609"/>
            </a:xfrm>
            <a:custGeom>
              <a:avLst/>
              <a:gdLst/>
              <a:ahLst/>
              <a:cxnLst/>
              <a:rect l="l" t="t" r="r" b="b"/>
              <a:pathLst>
                <a:path w="6427007" h="5152609">
                  <a:moveTo>
                    <a:pt x="0" y="0"/>
                  </a:moveTo>
                  <a:lnTo>
                    <a:pt x="6427007" y="0"/>
                  </a:lnTo>
                  <a:lnTo>
                    <a:pt x="6427007" y="5152609"/>
                  </a:lnTo>
                  <a:lnTo>
                    <a:pt x="0" y="51526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117875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4533635" y="4004102"/>
            <a:ext cx="1498398" cy="28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50"/>
              </a:lnSpc>
            </a:pPr>
            <a:r>
              <a:rPr lang="en-US" sz="1750" b="1">
                <a:solidFill>
                  <a:srgbClr val="D35B38"/>
                </a:solidFill>
                <a:latin typeface="PT Serif Bold"/>
                <a:ea typeface="PT Serif Bold"/>
                <a:cs typeface="PT Serif Bold"/>
                <a:sym typeface="PT Serif Bold"/>
              </a:rPr>
              <a:t>Daha az kuvvet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569211" y="4004102"/>
            <a:ext cx="1871897" cy="28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50"/>
              </a:lnSpc>
              <a:spcBef>
                <a:spcPct val="0"/>
              </a:spcBef>
            </a:pPr>
            <a:r>
              <a:rPr lang="en-US" sz="1750" b="1" u="none">
                <a:solidFill>
                  <a:srgbClr val="D35B38"/>
                </a:solidFill>
                <a:latin typeface="PT Serif Bold"/>
                <a:ea typeface="PT Serif Bold"/>
                <a:cs typeface="PT Serif Bold"/>
                <a:sym typeface="PT Serif Bold"/>
              </a:rPr>
              <a:t>Daha büyük kuvvet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004898" y="8628328"/>
            <a:ext cx="12163562" cy="48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tr-TR" sz="3000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Bileşke kuvvet 0’dan farklı.</a:t>
            </a:r>
            <a:endParaRPr lang="en-US" sz="3000" dirty="0">
              <a:solidFill>
                <a:srgbClr val="17181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046268" y="3685676"/>
            <a:ext cx="319404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333333"/>
                </a:solidFill>
                <a:latin typeface="PT Serif Bold"/>
                <a:ea typeface="PT Serif Bold"/>
                <a:cs typeface="PT Serif Bold"/>
                <a:sym typeface="PT Serif Bold"/>
              </a:rPr>
              <a:t>Dengesiz kuvvet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75216" y="3685676"/>
            <a:ext cx="197619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D35B38"/>
                </a:solidFill>
                <a:latin typeface="PT Serif Bold"/>
                <a:ea typeface="PT Serif Bold"/>
                <a:cs typeface="PT Serif Bold"/>
                <a:sym typeface="PT Serif Bold"/>
              </a:rPr>
              <a:t>A Takımı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859607" y="3685676"/>
            <a:ext cx="195317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EF683E"/>
                </a:solidFill>
                <a:latin typeface="PT Serif Bold"/>
                <a:ea typeface="PT Serif Bold"/>
                <a:cs typeface="PT Serif Bold"/>
                <a:sym typeface="PT Serif Bold"/>
              </a:rPr>
              <a:t>B Takımı</a:t>
            </a:r>
          </a:p>
        </p:txBody>
      </p:sp>
      <p:pic>
        <p:nvPicPr>
          <p:cNvPr id="28" name="Resim 2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40D90F58-FC70-428B-F854-1B546FBBFC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311533"/>
            <a:ext cx="1755704" cy="1843369"/>
          </a:xfrm>
          <a:prstGeom prst="rect">
            <a:avLst/>
          </a:prstGeom>
        </p:spPr>
      </p:pic>
      <p:pic>
        <p:nvPicPr>
          <p:cNvPr id="34" name="Resim 33">
            <a:extLst>
              <a:ext uri="{FF2B5EF4-FFF2-40B4-BE49-F238E27FC236}">
                <a16:creationId xmlns:a16="http://schemas.microsoft.com/office/drawing/2014/main" id="{6B95A180-DBDF-385E-9655-31BD14C27F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2746" y="1028700"/>
            <a:ext cx="17056554" cy="6993187"/>
          </a:xfrm>
          <a:custGeom>
            <a:avLst/>
            <a:gdLst/>
            <a:ahLst/>
            <a:cxnLst/>
            <a:rect l="l" t="t" r="r" b="b"/>
            <a:pathLst>
              <a:path w="17056554" h="6993187">
                <a:moveTo>
                  <a:pt x="0" y="0"/>
                </a:moveTo>
                <a:lnTo>
                  <a:pt x="17056554" y="0"/>
                </a:lnTo>
                <a:lnTo>
                  <a:pt x="17056554" y="6993187"/>
                </a:lnTo>
                <a:lnTo>
                  <a:pt x="0" y="69931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Resim 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AA89DD16-6FA7-FCF7-D8BC-FBCCFCE5B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311533"/>
            <a:ext cx="1755704" cy="184336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57947D7B-0C23-9554-916F-07DA52C46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36B6AAB5-3E12-6771-05B8-5E7D98BFC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181100"/>
            <a:ext cx="16535400" cy="7191385"/>
          </a:xfrm>
          <a:prstGeom prst="rect">
            <a:avLst/>
          </a:prstGeom>
        </p:spPr>
      </p:pic>
      <p:pic>
        <p:nvPicPr>
          <p:cNvPr id="2" name="Resim 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18B3217-17FB-8EC0-C611-848514D78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311533"/>
            <a:ext cx="1755704" cy="184336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E71C0AF8-2D20-F206-1DA8-769315204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6732" y="7844721"/>
            <a:ext cx="4900784" cy="557464"/>
          </a:xfrm>
          <a:custGeom>
            <a:avLst/>
            <a:gdLst/>
            <a:ahLst/>
            <a:cxnLst/>
            <a:rect l="l" t="t" r="r" b="b"/>
            <a:pathLst>
              <a:path w="4900784" h="557464">
                <a:moveTo>
                  <a:pt x="0" y="0"/>
                </a:moveTo>
                <a:lnTo>
                  <a:pt x="4900784" y="0"/>
                </a:lnTo>
                <a:lnTo>
                  <a:pt x="4900784" y="557464"/>
                </a:lnTo>
                <a:lnTo>
                  <a:pt x="0" y="557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028700" y="6891082"/>
            <a:ext cx="1110674" cy="1232371"/>
          </a:xfrm>
          <a:custGeom>
            <a:avLst/>
            <a:gdLst/>
            <a:ahLst/>
            <a:cxnLst/>
            <a:rect l="l" t="t" r="r" b="b"/>
            <a:pathLst>
              <a:path w="1110674" h="1232371">
                <a:moveTo>
                  <a:pt x="0" y="0"/>
                </a:moveTo>
                <a:lnTo>
                  <a:pt x="1110674" y="0"/>
                </a:lnTo>
                <a:lnTo>
                  <a:pt x="1110674" y="1232371"/>
                </a:lnTo>
                <a:lnTo>
                  <a:pt x="0" y="12323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8951892" y="5390981"/>
            <a:ext cx="4187458" cy="3407544"/>
          </a:xfrm>
          <a:custGeom>
            <a:avLst/>
            <a:gdLst/>
            <a:ahLst/>
            <a:cxnLst/>
            <a:rect l="l" t="t" r="r" b="b"/>
            <a:pathLst>
              <a:path w="4187458" h="3407544">
                <a:moveTo>
                  <a:pt x="0" y="0"/>
                </a:moveTo>
                <a:lnTo>
                  <a:pt x="4187458" y="0"/>
                </a:lnTo>
                <a:lnTo>
                  <a:pt x="4187458" y="3407544"/>
                </a:lnTo>
                <a:lnTo>
                  <a:pt x="0" y="34075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3139350" y="4833682"/>
            <a:ext cx="4119950" cy="4114800"/>
          </a:xfrm>
          <a:custGeom>
            <a:avLst/>
            <a:gdLst/>
            <a:ahLst/>
            <a:cxnLst/>
            <a:rect l="l" t="t" r="r" b="b"/>
            <a:pathLst>
              <a:path w="4119950" h="4114800">
                <a:moveTo>
                  <a:pt x="0" y="0"/>
                </a:moveTo>
                <a:lnTo>
                  <a:pt x="4119950" y="0"/>
                </a:lnTo>
                <a:lnTo>
                  <a:pt x="4119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2684298" y="6371702"/>
            <a:ext cx="3000857" cy="1751750"/>
          </a:xfrm>
          <a:custGeom>
            <a:avLst/>
            <a:gdLst/>
            <a:ahLst/>
            <a:cxnLst/>
            <a:rect l="l" t="t" r="r" b="b"/>
            <a:pathLst>
              <a:path w="3000857" h="1751750">
                <a:moveTo>
                  <a:pt x="0" y="0"/>
                </a:moveTo>
                <a:lnTo>
                  <a:pt x="3000857" y="0"/>
                </a:lnTo>
                <a:lnTo>
                  <a:pt x="3000857" y="1751751"/>
                </a:lnTo>
                <a:lnTo>
                  <a:pt x="0" y="17517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386732" y="2489922"/>
            <a:ext cx="7595989" cy="2343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66"/>
              </a:lnSpc>
            </a:pPr>
            <a:r>
              <a:rPr lang="en-US" sz="447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Durgunsa,</a:t>
            </a:r>
          </a:p>
          <a:p>
            <a:pPr algn="l">
              <a:lnSpc>
                <a:spcPts val="6266"/>
              </a:lnSpc>
            </a:pPr>
            <a:r>
              <a:rPr lang="en-US" sz="447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Sabit hızla hareket ediyorsa</a:t>
            </a:r>
          </a:p>
          <a:p>
            <a:pPr algn="l">
              <a:lnSpc>
                <a:spcPts val="6266"/>
              </a:lnSpc>
            </a:pPr>
            <a:r>
              <a:rPr lang="en-US" sz="4475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DENGELENMİŞ KUVVET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92186" y="2489922"/>
            <a:ext cx="7814271" cy="3097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10"/>
              </a:lnSpc>
            </a:pPr>
            <a:r>
              <a:rPr lang="en-US" sz="443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Hızlanıyorsa,</a:t>
            </a:r>
          </a:p>
          <a:p>
            <a:pPr algn="l">
              <a:lnSpc>
                <a:spcPts val="6210"/>
              </a:lnSpc>
            </a:pPr>
            <a:r>
              <a:rPr lang="en-US" sz="4435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Yavaşlıyorsa,</a:t>
            </a:r>
          </a:p>
          <a:p>
            <a:pPr algn="l">
              <a:lnSpc>
                <a:spcPts val="6210"/>
              </a:lnSpc>
            </a:pPr>
            <a:r>
              <a:rPr lang="en-US" sz="4435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DENGELENEMEMİŞ KUVVET</a:t>
            </a:r>
          </a:p>
          <a:p>
            <a:pPr algn="l">
              <a:lnSpc>
                <a:spcPts val="6210"/>
              </a:lnSpc>
            </a:pPr>
            <a:endParaRPr lang="en-US" sz="4435" b="1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pic>
        <p:nvPicPr>
          <p:cNvPr id="9" name="Resim 8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88C2753D-68CA-8D03-E090-E474C5A235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311533"/>
            <a:ext cx="1755704" cy="1843369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AD03186-1259-AB5F-1BF1-C7DDF3CF05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8675" y="1592030"/>
            <a:ext cx="4837075" cy="5165808"/>
          </a:xfrm>
          <a:custGeom>
            <a:avLst/>
            <a:gdLst/>
            <a:ahLst/>
            <a:cxnLst/>
            <a:rect l="l" t="t" r="r" b="b"/>
            <a:pathLst>
              <a:path w="4837075" h="5165808">
                <a:moveTo>
                  <a:pt x="0" y="0"/>
                </a:moveTo>
                <a:lnTo>
                  <a:pt x="4837075" y="0"/>
                </a:lnTo>
                <a:lnTo>
                  <a:pt x="4837075" y="5165808"/>
                </a:lnTo>
                <a:lnTo>
                  <a:pt x="0" y="51658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8734127" y="-202628"/>
            <a:ext cx="9843232" cy="10489628"/>
            <a:chOff x="0" y="0"/>
            <a:chExt cx="2592456" cy="27627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92456" cy="2762700"/>
            </a:xfrm>
            <a:custGeom>
              <a:avLst/>
              <a:gdLst/>
              <a:ahLst/>
              <a:cxnLst/>
              <a:rect l="l" t="t" r="r" b="b"/>
              <a:pathLst>
                <a:path w="2592456" h="2762700">
                  <a:moveTo>
                    <a:pt x="0" y="0"/>
                  </a:moveTo>
                  <a:lnTo>
                    <a:pt x="2592456" y="0"/>
                  </a:lnTo>
                  <a:lnTo>
                    <a:pt x="2592456" y="2762700"/>
                  </a:lnTo>
                  <a:lnTo>
                    <a:pt x="0" y="2762700"/>
                  </a:lnTo>
                  <a:close/>
                </a:path>
              </a:pathLst>
            </a:custGeom>
            <a:solidFill>
              <a:srgbClr val="86BEE1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592456" cy="2781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rot="5400000">
            <a:off x="3604915" y="5129213"/>
            <a:ext cx="10287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-285392" y="8334650"/>
            <a:ext cx="18962563" cy="1980925"/>
            <a:chOff x="0" y="0"/>
            <a:chExt cx="4994255" cy="52172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94255" cy="521725"/>
            </a:xfrm>
            <a:custGeom>
              <a:avLst/>
              <a:gdLst/>
              <a:ahLst/>
              <a:cxnLst/>
              <a:rect l="l" t="t" r="r" b="b"/>
              <a:pathLst>
                <a:path w="4994255" h="521725">
                  <a:moveTo>
                    <a:pt x="0" y="0"/>
                  </a:moveTo>
                  <a:lnTo>
                    <a:pt x="4994255" y="0"/>
                  </a:lnTo>
                  <a:lnTo>
                    <a:pt x="4994255" y="521725"/>
                  </a:lnTo>
                  <a:lnTo>
                    <a:pt x="0" y="521725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4994255" cy="540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0" y="8320362"/>
            <a:ext cx="18288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11" name="Group 11"/>
          <p:cNvGrpSpPr/>
          <p:nvPr/>
        </p:nvGrpSpPr>
        <p:grpSpPr>
          <a:xfrm>
            <a:off x="9456487" y="3232493"/>
            <a:ext cx="8149686" cy="4358825"/>
            <a:chOff x="0" y="0"/>
            <a:chExt cx="10866248" cy="5811766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0866248" cy="5811766"/>
              <a:chOff x="0" y="0"/>
              <a:chExt cx="2349437" cy="125658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349437" cy="1256586"/>
              </a:xfrm>
              <a:custGeom>
                <a:avLst/>
                <a:gdLst/>
                <a:ahLst/>
                <a:cxnLst/>
                <a:rect l="l" t="t" r="r" b="b"/>
                <a:pathLst>
                  <a:path w="2349437" h="1256586">
                    <a:moveTo>
                      <a:pt x="0" y="0"/>
                    </a:moveTo>
                    <a:lnTo>
                      <a:pt x="2349437" y="0"/>
                    </a:lnTo>
                    <a:lnTo>
                      <a:pt x="2349437" y="1256586"/>
                    </a:lnTo>
                    <a:lnTo>
                      <a:pt x="0" y="1256586"/>
                    </a:lnTo>
                    <a:close/>
                  </a:path>
                </a:pathLst>
              </a:custGeom>
              <a:solidFill>
                <a:srgbClr val="D75B3F"/>
              </a:solidFill>
              <a:ln w="28575" cap="sq">
                <a:solidFill>
                  <a:srgbClr val="40404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2349437" cy="12756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1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207203" y="190584"/>
              <a:ext cx="10451842" cy="5432940"/>
              <a:chOff x="0" y="0"/>
              <a:chExt cx="2259836" cy="117467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259836" cy="1174679"/>
              </a:xfrm>
              <a:custGeom>
                <a:avLst/>
                <a:gdLst/>
                <a:ahLst/>
                <a:cxnLst/>
                <a:rect l="l" t="t" r="r" b="b"/>
                <a:pathLst>
                  <a:path w="2259836" h="1174679">
                    <a:moveTo>
                      <a:pt x="0" y="0"/>
                    </a:moveTo>
                    <a:lnTo>
                      <a:pt x="2259836" y="0"/>
                    </a:lnTo>
                    <a:lnTo>
                      <a:pt x="2259836" y="1174679"/>
                    </a:lnTo>
                    <a:lnTo>
                      <a:pt x="0" y="1174679"/>
                    </a:lnTo>
                    <a:close/>
                  </a:path>
                </a:pathLst>
              </a:custGeom>
              <a:solidFill>
                <a:srgbClr val="FEF0DE"/>
              </a:solidFill>
              <a:ln w="28575" cap="sq">
                <a:solidFill>
                  <a:srgbClr val="40404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19050"/>
                <a:ext cx="2259836" cy="11937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10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 rot="215944">
            <a:off x="10944690" y="2191048"/>
            <a:ext cx="5422106" cy="1195746"/>
            <a:chOff x="0" y="0"/>
            <a:chExt cx="1563115" cy="34471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63115" cy="344716"/>
            </a:xfrm>
            <a:custGeom>
              <a:avLst/>
              <a:gdLst/>
              <a:ahLst/>
              <a:cxnLst/>
              <a:rect l="l" t="t" r="r" b="b"/>
              <a:pathLst>
                <a:path w="1563115" h="344716">
                  <a:moveTo>
                    <a:pt x="0" y="0"/>
                  </a:moveTo>
                  <a:lnTo>
                    <a:pt x="1563115" y="0"/>
                  </a:lnTo>
                  <a:lnTo>
                    <a:pt x="1563115" y="344716"/>
                  </a:lnTo>
                  <a:lnTo>
                    <a:pt x="0" y="344716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563115" cy="363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199467">
            <a:off x="10796317" y="2050750"/>
            <a:ext cx="5470026" cy="1257054"/>
            <a:chOff x="0" y="0"/>
            <a:chExt cx="1576929" cy="36239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576929" cy="362390"/>
            </a:xfrm>
            <a:custGeom>
              <a:avLst/>
              <a:gdLst/>
              <a:ahLst/>
              <a:cxnLst/>
              <a:rect l="l" t="t" r="r" b="b"/>
              <a:pathLst>
                <a:path w="1576929" h="362390">
                  <a:moveTo>
                    <a:pt x="0" y="0"/>
                  </a:moveTo>
                  <a:lnTo>
                    <a:pt x="1576929" y="0"/>
                  </a:lnTo>
                  <a:lnTo>
                    <a:pt x="1576929" y="362390"/>
                  </a:lnTo>
                  <a:lnTo>
                    <a:pt x="0" y="362390"/>
                  </a:lnTo>
                  <a:close/>
                </a:path>
              </a:pathLst>
            </a:custGeom>
            <a:solidFill>
              <a:srgbClr val="FFAE44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576929" cy="400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80"/>
                </a:lnSpc>
              </a:pPr>
              <a:r>
                <a:rPr lang="en-US" sz="5600" b="1">
                  <a:solidFill>
                    <a:srgbClr val="2E2C2B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KONULAR:</a:t>
              </a:r>
            </a:p>
          </p:txBody>
        </p:sp>
      </p:grpSp>
      <p:sp>
        <p:nvSpPr>
          <p:cNvPr id="24" name="Freeform 24"/>
          <p:cNvSpPr/>
          <p:nvPr/>
        </p:nvSpPr>
        <p:spPr>
          <a:xfrm>
            <a:off x="647700" y="5773397"/>
            <a:ext cx="2294306" cy="3311990"/>
          </a:xfrm>
          <a:custGeom>
            <a:avLst/>
            <a:gdLst/>
            <a:ahLst/>
            <a:cxnLst/>
            <a:rect l="l" t="t" r="r" b="b"/>
            <a:pathLst>
              <a:path w="2294306" h="3311990">
                <a:moveTo>
                  <a:pt x="0" y="0"/>
                </a:moveTo>
                <a:lnTo>
                  <a:pt x="2294306" y="0"/>
                </a:lnTo>
                <a:lnTo>
                  <a:pt x="2294306" y="3311990"/>
                </a:lnTo>
                <a:lnTo>
                  <a:pt x="0" y="33119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5" name="Freeform 25"/>
          <p:cNvSpPr/>
          <p:nvPr/>
        </p:nvSpPr>
        <p:spPr>
          <a:xfrm>
            <a:off x="6664648" y="3232493"/>
            <a:ext cx="2326701" cy="6152336"/>
          </a:xfrm>
          <a:custGeom>
            <a:avLst/>
            <a:gdLst/>
            <a:ahLst/>
            <a:cxnLst/>
            <a:rect l="l" t="t" r="r" b="b"/>
            <a:pathLst>
              <a:path w="2326701" h="6152336">
                <a:moveTo>
                  <a:pt x="0" y="0"/>
                </a:moveTo>
                <a:lnTo>
                  <a:pt x="2326702" y="0"/>
                </a:lnTo>
                <a:lnTo>
                  <a:pt x="2326702" y="6152335"/>
                </a:lnTo>
                <a:lnTo>
                  <a:pt x="0" y="61523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6" name="TextBox 26"/>
          <p:cNvSpPr txBox="1"/>
          <p:nvPr/>
        </p:nvSpPr>
        <p:spPr>
          <a:xfrm>
            <a:off x="9644602" y="4041584"/>
            <a:ext cx="7614698" cy="328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9" lvl="1" indent="-345439" algn="l">
              <a:lnSpc>
                <a:spcPts val="5151"/>
              </a:lnSpc>
              <a:buFont typeface="Arial"/>
              <a:buChar char="•"/>
            </a:pPr>
            <a:r>
              <a:rPr lang="en-US" sz="3199" spc="6" dirty="0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KUVVETİN ÖZELLİKLERİ </a:t>
            </a:r>
          </a:p>
          <a:p>
            <a:pPr marL="690879" lvl="1" indent="-345439" algn="l">
              <a:lnSpc>
                <a:spcPts val="5151"/>
              </a:lnSpc>
              <a:buFont typeface="Arial"/>
              <a:buChar char="•"/>
            </a:pPr>
            <a:r>
              <a:rPr lang="en-US" sz="3199" spc="6" dirty="0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BİLEŞKE KUVVET (NET KUVVET) </a:t>
            </a:r>
          </a:p>
          <a:p>
            <a:pPr marL="690879" lvl="1" indent="-345439" algn="l">
              <a:lnSpc>
                <a:spcPts val="5151"/>
              </a:lnSpc>
              <a:buFont typeface="Arial"/>
              <a:buChar char="•"/>
            </a:pPr>
            <a:r>
              <a:rPr lang="en-US" sz="3199" spc="6" dirty="0">
                <a:solidFill>
                  <a:srgbClr val="303030"/>
                </a:solidFill>
                <a:latin typeface="DM Sans"/>
                <a:ea typeface="DM Sans"/>
                <a:cs typeface="DM Sans"/>
                <a:sym typeface="DM Sans"/>
              </a:rPr>
              <a:t>DENGELENMİŞ VE DENGELENMEMİŞ KUVVETLER</a:t>
            </a:r>
          </a:p>
          <a:p>
            <a:pPr algn="l">
              <a:lnSpc>
                <a:spcPts val="5151"/>
              </a:lnSpc>
            </a:pPr>
            <a:endParaRPr lang="en-US" sz="3199" spc="6" dirty="0">
              <a:solidFill>
                <a:srgbClr val="30303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7" name="Resim 26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62B58664-2DA6-86A6-5DAC-5782AA095A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311533"/>
            <a:ext cx="1755704" cy="1843369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0EEF4675-996C-CAFC-9AD5-6A41D8FBDE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604634">
            <a:off x="5581628" y="1132581"/>
            <a:ext cx="3830908" cy="1192871"/>
            <a:chOff x="0" y="0"/>
            <a:chExt cx="1104396" cy="3438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395" cy="343888"/>
            </a:xfrm>
            <a:custGeom>
              <a:avLst/>
              <a:gdLst/>
              <a:ahLst/>
              <a:cxnLst/>
              <a:rect l="l" t="t" r="r" b="b"/>
              <a:pathLst>
                <a:path w="1104395" h="343888">
                  <a:moveTo>
                    <a:pt x="0" y="0"/>
                  </a:moveTo>
                  <a:lnTo>
                    <a:pt x="1104395" y="0"/>
                  </a:lnTo>
                  <a:lnTo>
                    <a:pt x="1104395" y="343888"/>
                  </a:lnTo>
                  <a:lnTo>
                    <a:pt x="0" y="343888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104396" cy="3629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99796">
            <a:off x="5471115" y="1029243"/>
            <a:ext cx="3843930" cy="1217295"/>
            <a:chOff x="0" y="0"/>
            <a:chExt cx="1108149" cy="3509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08149" cy="350929"/>
            </a:xfrm>
            <a:custGeom>
              <a:avLst/>
              <a:gdLst/>
              <a:ahLst/>
              <a:cxnLst/>
              <a:rect l="l" t="t" r="r" b="b"/>
              <a:pathLst>
                <a:path w="1108149" h="350929">
                  <a:moveTo>
                    <a:pt x="0" y="0"/>
                  </a:moveTo>
                  <a:lnTo>
                    <a:pt x="1108149" y="0"/>
                  </a:lnTo>
                  <a:lnTo>
                    <a:pt x="1108149" y="350929"/>
                  </a:lnTo>
                  <a:lnTo>
                    <a:pt x="0" y="350929"/>
                  </a:lnTo>
                  <a:close/>
                </a:path>
              </a:pathLst>
            </a:custGeom>
            <a:solidFill>
              <a:srgbClr val="EAC59A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08149" cy="389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80"/>
                </a:lnSpc>
              </a:pPr>
              <a:r>
                <a:rPr lang="en-US" sz="5600" b="1">
                  <a:solidFill>
                    <a:srgbClr val="2E2C2B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Kuvvet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 rot="207166">
            <a:off x="9116884" y="1327601"/>
            <a:ext cx="3404441" cy="1185883"/>
            <a:chOff x="0" y="0"/>
            <a:chExt cx="981451" cy="3418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81451" cy="341873"/>
            </a:xfrm>
            <a:custGeom>
              <a:avLst/>
              <a:gdLst/>
              <a:ahLst/>
              <a:cxnLst/>
              <a:rect l="l" t="t" r="r" b="b"/>
              <a:pathLst>
                <a:path w="981451" h="341873">
                  <a:moveTo>
                    <a:pt x="0" y="0"/>
                  </a:moveTo>
                  <a:lnTo>
                    <a:pt x="981451" y="0"/>
                  </a:lnTo>
                  <a:lnTo>
                    <a:pt x="981451" y="341873"/>
                  </a:lnTo>
                  <a:lnTo>
                    <a:pt x="0" y="341873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981451" cy="3609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207452">
            <a:off x="9041254" y="1216327"/>
            <a:ext cx="3411214" cy="1217295"/>
            <a:chOff x="0" y="0"/>
            <a:chExt cx="983404" cy="35092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83404" cy="350929"/>
            </a:xfrm>
            <a:custGeom>
              <a:avLst/>
              <a:gdLst/>
              <a:ahLst/>
              <a:cxnLst/>
              <a:rect l="l" t="t" r="r" b="b"/>
              <a:pathLst>
                <a:path w="983404" h="350929">
                  <a:moveTo>
                    <a:pt x="0" y="0"/>
                  </a:moveTo>
                  <a:lnTo>
                    <a:pt x="983404" y="0"/>
                  </a:lnTo>
                  <a:lnTo>
                    <a:pt x="983404" y="350929"/>
                  </a:lnTo>
                  <a:lnTo>
                    <a:pt x="0" y="350929"/>
                  </a:lnTo>
                  <a:close/>
                </a:path>
              </a:pathLst>
            </a:custGeom>
            <a:solidFill>
              <a:srgbClr val="FFAE44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83404" cy="389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80"/>
                </a:lnSpc>
              </a:pPr>
              <a:r>
                <a:rPr lang="en-US" sz="5600" b="1">
                  <a:solidFill>
                    <a:srgbClr val="2E2C2B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Nedir?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285392" y="8334650"/>
            <a:ext cx="18962563" cy="1980925"/>
            <a:chOff x="0" y="0"/>
            <a:chExt cx="4994255" cy="5217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994255" cy="521725"/>
            </a:xfrm>
            <a:custGeom>
              <a:avLst/>
              <a:gdLst/>
              <a:ahLst/>
              <a:cxnLst/>
              <a:rect l="l" t="t" r="r" b="b"/>
              <a:pathLst>
                <a:path w="4994255" h="521725">
                  <a:moveTo>
                    <a:pt x="0" y="0"/>
                  </a:moveTo>
                  <a:lnTo>
                    <a:pt x="4994255" y="0"/>
                  </a:lnTo>
                  <a:lnTo>
                    <a:pt x="4994255" y="521725"/>
                  </a:lnTo>
                  <a:lnTo>
                    <a:pt x="0" y="521725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994255" cy="540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>
            <a:off x="0" y="8320362"/>
            <a:ext cx="18288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8" name="AutoShape 18"/>
          <p:cNvSpPr/>
          <p:nvPr/>
        </p:nvSpPr>
        <p:spPr>
          <a:xfrm>
            <a:off x="3151894" y="6381998"/>
            <a:ext cx="1581360" cy="0"/>
          </a:xfrm>
          <a:prstGeom prst="line">
            <a:avLst/>
          </a:prstGeom>
          <a:ln w="38100" cap="flat">
            <a:solidFill>
              <a:srgbClr val="434A59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sp>
        <p:nvSpPr>
          <p:cNvPr id="19" name="AutoShape 19"/>
          <p:cNvSpPr/>
          <p:nvPr/>
        </p:nvSpPr>
        <p:spPr>
          <a:xfrm>
            <a:off x="13459238" y="6353423"/>
            <a:ext cx="2000460" cy="0"/>
          </a:xfrm>
          <a:prstGeom prst="line">
            <a:avLst/>
          </a:prstGeom>
          <a:ln w="38100" cap="flat">
            <a:solidFill>
              <a:srgbClr val="434A59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sp>
        <p:nvSpPr>
          <p:cNvPr id="20" name="TextBox 20"/>
          <p:cNvSpPr txBox="1"/>
          <p:nvPr/>
        </p:nvSpPr>
        <p:spPr>
          <a:xfrm>
            <a:off x="13459238" y="5657736"/>
            <a:ext cx="159861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333333"/>
                </a:solidFill>
                <a:latin typeface="PT Serif Bold"/>
                <a:ea typeface="PT Serif Bold"/>
                <a:cs typeface="PT Serif Bold"/>
                <a:sym typeface="PT Serif Bold"/>
              </a:rPr>
              <a:t>Çekme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6505907" y="8949641"/>
            <a:ext cx="3086100" cy="398583"/>
            <a:chOff x="0" y="0"/>
            <a:chExt cx="812800" cy="10497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104976"/>
            </a:xfrm>
            <a:custGeom>
              <a:avLst/>
              <a:gdLst/>
              <a:ahLst/>
              <a:cxnLst/>
              <a:rect l="l" t="t" r="r" b="b"/>
              <a:pathLst>
                <a:path w="812800" h="104976">
                  <a:moveTo>
                    <a:pt x="0" y="0"/>
                  </a:moveTo>
                  <a:lnTo>
                    <a:pt x="812800" y="0"/>
                  </a:lnTo>
                  <a:lnTo>
                    <a:pt x="812800" y="104976"/>
                  </a:lnTo>
                  <a:lnTo>
                    <a:pt x="0" y="104976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812800" cy="124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315511">
            <a:off x="4638305" y="4577396"/>
            <a:ext cx="9115170" cy="4998365"/>
            <a:chOff x="0" y="0"/>
            <a:chExt cx="12153560" cy="6664487"/>
          </a:xfrm>
        </p:grpSpPr>
        <p:sp>
          <p:nvSpPr>
            <p:cNvPr id="25" name="Freeform 25"/>
            <p:cNvSpPr/>
            <p:nvPr/>
          </p:nvSpPr>
          <p:spPr>
            <a:xfrm rot="315511">
              <a:off x="218461" y="306647"/>
              <a:ext cx="6925232" cy="5085317"/>
            </a:xfrm>
            <a:custGeom>
              <a:avLst/>
              <a:gdLst/>
              <a:ahLst/>
              <a:cxnLst/>
              <a:rect l="l" t="t" r="r" b="b"/>
              <a:pathLst>
                <a:path w="6925232" h="5085317">
                  <a:moveTo>
                    <a:pt x="0" y="0"/>
                  </a:moveTo>
                  <a:lnTo>
                    <a:pt x="6925232" y="0"/>
                  </a:lnTo>
                  <a:lnTo>
                    <a:pt x="6925232" y="5085317"/>
                  </a:lnTo>
                  <a:lnTo>
                    <a:pt x="0" y="5085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b="-16867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Freeform 26"/>
            <p:cNvSpPr/>
            <p:nvPr/>
          </p:nvSpPr>
          <p:spPr>
            <a:xfrm rot="315511" flipH="1">
              <a:off x="6932255" y="1364007"/>
              <a:ext cx="4998938" cy="5082099"/>
            </a:xfrm>
            <a:custGeom>
              <a:avLst/>
              <a:gdLst/>
              <a:ahLst/>
              <a:cxnLst/>
              <a:rect l="l" t="t" r="r" b="b"/>
              <a:pathLst>
                <a:path w="4998938" h="5082099">
                  <a:moveTo>
                    <a:pt x="4998938" y="0"/>
                  </a:moveTo>
                  <a:lnTo>
                    <a:pt x="0" y="0"/>
                  </a:lnTo>
                  <a:lnTo>
                    <a:pt x="0" y="5082099"/>
                  </a:lnTo>
                  <a:lnTo>
                    <a:pt x="4998938" y="5082099"/>
                  </a:lnTo>
                  <a:lnTo>
                    <a:pt x="4998938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Freeform 27"/>
            <p:cNvSpPr/>
            <p:nvPr/>
          </p:nvSpPr>
          <p:spPr>
            <a:xfrm flipH="1">
              <a:off x="6080813" y="2182441"/>
              <a:ext cx="975950" cy="992186"/>
            </a:xfrm>
            <a:custGeom>
              <a:avLst/>
              <a:gdLst/>
              <a:ahLst/>
              <a:cxnLst/>
              <a:rect l="l" t="t" r="r" b="b"/>
              <a:pathLst>
                <a:path w="975950" h="992186">
                  <a:moveTo>
                    <a:pt x="975950" y="0"/>
                  </a:moveTo>
                  <a:lnTo>
                    <a:pt x="0" y="0"/>
                  </a:lnTo>
                  <a:lnTo>
                    <a:pt x="0" y="992186"/>
                  </a:lnTo>
                  <a:lnTo>
                    <a:pt x="975950" y="992186"/>
                  </a:lnTo>
                  <a:lnTo>
                    <a:pt x="97595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376690" t="-110449" b="-266241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Freeform 28"/>
            <p:cNvSpPr/>
            <p:nvPr/>
          </p:nvSpPr>
          <p:spPr>
            <a:xfrm flipH="1">
              <a:off x="5297155" y="2046477"/>
              <a:ext cx="975950" cy="992186"/>
            </a:xfrm>
            <a:custGeom>
              <a:avLst/>
              <a:gdLst/>
              <a:ahLst/>
              <a:cxnLst/>
              <a:rect l="l" t="t" r="r" b="b"/>
              <a:pathLst>
                <a:path w="975950" h="992186">
                  <a:moveTo>
                    <a:pt x="975950" y="0"/>
                  </a:moveTo>
                  <a:lnTo>
                    <a:pt x="0" y="0"/>
                  </a:lnTo>
                  <a:lnTo>
                    <a:pt x="0" y="992185"/>
                  </a:lnTo>
                  <a:lnTo>
                    <a:pt x="975950" y="992185"/>
                  </a:lnTo>
                  <a:lnTo>
                    <a:pt x="97595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376690" t="-110449" b="-266241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Freeform 29"/>
            <p:cNvSpPr/>
            <p:nvPr/>
          </p:nvSpPr>
          <p:spPr>
            <a:xfrm flipH="1">
              <a:off x="4739009" y="1942108"/>
              <a:ext cx="975950" cy="992186"/>
            </a:xfrm>
            <a:custGeom>
              <a:avLst/>
              <a:gdLst/>
              <a:ahLst/>
              <a:cxnLst/>
              <a:rect l="l" t="t" r="r" b="b"/>
              <a:pathLst>
                <a:path w="975950" h="992186">
                  <a:moveTo>
                    <a:pt x="975950" y="0"/>
                  </a:moveTo>
                  <a:lnTo>
                    <a:pt x="0" y="0"/>
                  </a:lnTo>
                  <a:lnTo>
                    <a:pt x="0" y="992185"/>
                  </a:lnTo>
                  <a:lnTo>
                    <a:pt x="975950" y="992185"/>
                  </a:lnTo>
                  <a:lnTo>
                    <a:pt x="97595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376690" t="-110449" b="-266241"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Freeform 30"/>
            <p:cNvSpPr/>
            <p:nvPr/>
          </p:nvSpPr>
          <p:spPr>
            <a:xfrm flipH="1">
              <a:off x="4453129" y="1883117"/>
              <a:ext cx="975950" cy="992186"/>
            </a:xfrm>
            <a:custGeom>
              <a:avLst/>
              <a:gdLst/>
              <a:ahLst/>
              <a:cxnLst/>
              <a:rect l="l" t="t" r="r" b="b"/>
              <a:pathLst>
                <a:path w="975950" h="992186">
                  <a:moveTo>
                    <a:pt x="975950" y="0"/>
                  </a:moveTo>
                  <a:lnTo>
                    <a:pt x="0" y="0"/>
                  </a:lnTo>
                  <a:lnTo>
                    <a:pt x="0" y="992185"/>
                  </a:lnTo>
                  <a:lnTo>
                    <a:pt x="975950" y="992185"/>
                  </a:lnTo>
                  <a:lnTo>
                    <a:pt x="97595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376690" t="-110449" b="-266241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151894" y="5657736"/>
            <a:ext cx="107495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333333"/>
                </a:solidFill>
                <a:latin typeface="PT Serif Bold"/>
                <a:ea typeface="PT Serif Bold"/>
                <a:cs typeface="PT Serif Bold"/>
                <a:sym typeface="PT Serif Bold"/>
              </a:rPr>
              <a:t>İtme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222519" y="2846237"/>
            <a:ext cx="9591812" cy="1832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7"/>
              </a:lnSpc>
            </a:pPr>
            <a:r>
              <a:rPr lang="tr-TR" sz="28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Cisimleri hareket ettiren, hareket eden cismi durduran, hareket yönünü değiştirebilen, cisimlerin şekillerini değiştirebilen etkiye </a:t>
            </a:r>
            <a:r>
              <a:rPr lang="tr-TR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kuvvet</a:t>
            </a:r>
            <a:r>
              <a:rPr lang="tr-TR" sz="28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 denir.</a:t>
            </a:r>
            <a:endParaRPr lang="en-US" sz="2775" dirty="0">
              <a:solidFill>
                <a:srgbClr val="17181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ctr">
              <a:lnSpc>
                <a:spcPts val="3607"/>
              </a:lnSpc>
            </a:pPr>
            <a:r>
              <a:rPr lang="en-US" sz="2775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Birimi: </a:t>
            </a:r>
            <a:r>
              <a:rPr lang="en-US" sz="2775" b="1" dirty="0">
                <a:solidFill>
                  <a:srgbClr val="171810"/>
                </a:solidFill>
                <a:latin typeface="DM Sans Bold"/>
                <a:ea typeface="DM Sans Bold"/>
                <a:cs typeface="DM Sans Bold"/>
                <a:sym typeface="DM Sans Bold"/>
              </a:rPr>
              <a:t>Newton</a:t>
            </a:r>
          </a:p>
        </p:txBody>
      </p:sp>
      <p:pic>
        <p:nvPicPr>
          <p:cNvPr id="33" name="Resim 3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898609D9-65F4-4F02-B231-1B5A05B13D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311533"/>
            <a:ext cx="1755704" cy="1843369"/>
          </a:xfrm>
          <a:prstGeom prst="rect">
            <a:avLst/>
          </a:prstGeom>
        </p:spPr>
      </p:pic>
      <p:pic>
        <p:nvPicPr>
          <p:cNvPr id="34" name="Resim 33">
            <a:extLst>
              <a:ext uri="{FF2B5EF4-FFF2-40B4-BE49-F238E27FC236}">
                <a16:creationId xmlns:a16="http://schemas.microsoft.com/office/drawing/2014/main" id="{0663865D-A8C8-1533-CD27-106A6F0BEE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604634">
            <a:off x="5581628" y="1132581"/>
            <a:ext cx="3830908" cy="1192871"/>
            <a:chOff x="0" y="0"/>
            <a:chExt cx="1104396" cy="34388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395" cy="343888"/>
            </a:xfrm>
            <a:custGeom>
              <a:avLst/>
              <a:gdLst/>
              <a:ahLst/>
              <a:cxnLst/>
              <a:rect l="l" t="t" r="r" b="b"/>
              <a:pathLst>
                <a:path w="1104395" h="343888">
                  <a:moveTo>
                    <a:pt x="0" y="0"/>
                  </a:moveTo>
                  <a:lnTo>
                    <a:pt x="1104395" y="0"/>
                  </a:lnTo>
                  <a:lnTo>
                    <a:pt x="1104395" y="343888"/>
                  </a:lnTo>
                  <a:lnTo>
                    <a:pt x="0" y="343888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1104396" cy="3629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99796">
            <a:off x="5471115" y="1029243"/>
            <a:ext cx="3843930" cy="1217295"/>
            <a:chOff x="0" y="0"/>
            <a:chExt cx="1108149" cy="3509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08149" cy="350929"/>
            </a:xfrm>
            <a:custGeom>
              <a:avLst/>
              <a:gdLst/>
              <a:ahLst/>
              <a:cxnLst/>
              <a:rect l="l" t="t" r="r" b="b"/>
              <a:pathLst>
                <a:path w="1108149" h="350929">
                  <a:moveTo>
                    <a:pt x="0" y="0"/>
                  </a:moveTo>
                  <a:lnTo>
                    <a:pt x="1108149" y="0"/>
                  </a:lnTo>
                  <a:lnTo>
                    <a:pt x="1108149" y="350929"/>
                  </a:lnTo>
                  <a:lnTo>
                    <a:pt x="0" y="350929"/>
                  </a:lnTo>
                  <a:close/>
                </a:path>
              </a:pathLst>
            </a:custGeom>
            <a:solidFill>
              <a:srgbClr val="EAC59A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08149" cy="389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80"/>
                </a:lnSpc>
              </a:pPr>
              <a:r>
                <a:rPr lang="en-US" sz="5600" b="1">
                  <a:solidFill>
                    <a:srgbClr val="2E2C2B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Kuvvet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 rot="207166">
            <a:off x="9116884" y="1327601"/>
            <a:ext cx="3404441" cy="1185883"/>
            <a:chOff x="0" y="0"/>
            <a:chExt cx="981451" cy="3418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81451" cy="341873"/>
            </a:xfrm>
            <a:custGeom>
              <a:avLst/>
              <a:gdLst/>
              <a:ahLst/>
              <a:cxnLst/>
              <a:rect l="l" t="t" r="r" b="b"/>
              <a:pathLst>
                <a:path w="981451" h="341873">
                  <a:moveTo>
                    <a:pt x="0" y="0"/>
                  </a:moveTo>
                  <a:lnTo>
                    <a:pt x="981451" y="0"/>
                  </a:lnTo>
                  <a:lnTo>
                    <a:pt x="981451" y="341873"/>
                  </a:lnTo>
                  <a:lnTo>
                    <a:pt x="0" y="341873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981451" cy="3609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207452">
            <a:off x="9041254" y="1216327"/>
            <a:ext cx="3411214" cy="1217295"/>
            <a:chOff x="0" y="0"/>
            <a:chExt cx="983404" cy="35092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83404" cy="350929"/>
            </a:xfrm>
            <a:custGeom>
              <a:avLst/>
              <a:gdLst/>
              <a:ahLst/>
              <a:cxnLst/>
              <a:rect l="l" t="t" r="r" b="b"/>
              <a:pathLst>
                <a:path w="983404" h="350929">
                  <a:moveTo>
                    <a:pt x="0" y="0"/>
                  </a:moveTo>
                  <a:lnTo>
                    <a:pt x="983404" y="0"/>
                  </a:lnTo>
                  <a:lnTo>
                    <a:pt x="983404" y="350929"/>
                  </a:lnTo>
                  <a:lnTo>
                    <a:pt x="0" y="350929"/>
                  </a:lnTo>
                  <a:close/>
                </a:path>
              </a:pathLst>
            </a:custGeom>
            <a:solidFill>
              <a:srgbClr val="FFAE44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83404" cy="389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80"/>
                </a:lnSpc>
              </a:pPr>
              <a:r>
                <a:rPr lang="en-US" sz="5600" b="1">
                  <a:solidFill>
                    <a:srgbClr val="2E2C2B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Nedir?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285392" y="8334650"/>
            <a:ext cx="18962563" cy="1980925"/>
            <a:chOff x="0" y="0"/>
            <a:chExt cx="4994255" cy="5217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994255" cy="521725"/>
            </a:xfrm>
            <a:custGeom>
              <a:avLst/>
              <a:gdLst/>
              <a:ahLst/>
              <a:cxnLst/>
              <a:rect l="l" t="t" r="r" b="b"/>
              <a:pathLst>
                <a:path w="4994255" h="521725">
                  <a:moveTo>
                    <a:pt x="0" y="0"/>
                  </a:moveTo>
                  <a:lnTo>
                    <a:pt x="4994255" y="0"/>
                  </a:lnTo>
                  <a:lnTo>
                    <a:pt x="4994255" y="521725"/>
                  </a:lnTo>
                  <a:lnTo>
                    <a:pt x="0" y="521725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4994255" cy="540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>
            <a:off x="0" y="8320362"/>
            <a:ext cx="18288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18" name="Group 18"/>
          <p:cNvGrpSpPr/>
          <p:nvPr/>
        </p:nvGrpSpPr>
        <p:grpSpPr>
          <a:xfrm>
            <a:off x="6505907" y="8949641"/>
            <a:ext cx="3086100" cy="398583"/>
            <a:chOff x="0" y="0"/>
            <a:chExt cx="812800" cy="10497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104976"/>
            </a:xfrm>
            <a:custGeom>
              <a:avLst/>
              <a:gdLst/>
              <a:ahLst/>
              <a:cxnLst/>
              <a:rect l="l" t="t" r="r" b="b"/>
              <a:pathLst>
                <a:path w="812800" h="104976">
                  <a:moveTo>
                    <a:pt x="0" y="0"/>
                  </a:moveTo>
                  <a:lnTo>
                    <a:pt x="812800" y="0"/>
                  </a:lnTo>
                  <a:lnTo>
                    <a:pt x="812800" y="104976"/>
                  </a:lnTo>
                  <a:lnTo>
                    <a:pt x="0" y="104976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124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730093" y="4014953"/>
            <a:ext cx="16931594" cy="2941864"/>
          </a:xfrm>
          <a:custGeom>
            <a:avLst/>
            <a:gdLst/>
            <a:ahLst/>
            <a:cxnLst/>
            <a:rect l="l" t="t" r="r" b="b"/>
            <a:pathLst>
              <a:path w="16931594" h="2941864">
                <a:moveTo>
                  <a:pt x="0" y="0"/>
                </a:moveTo>
                <a:lnTo>
                  <a:pt x="16931593" y="0"/>
                </a:lnTo>
                <a:lnTo>
                  <a:pt x="16931593" y="2941865"/>
                </a:lnTo>
                <a:lnTo>
                  <a:pt x="0" y="2941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2" name="Resim 2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E3031041-64AD-5BDE-D0B7-5D554F3E3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311533"/>
            <a:ext cx="1755704" cy="1843369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6EEBB0CF-DF31-35B8-F2C6-8452E87C5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392" y="8334650"/>
            <a:ext cx="18962563" cy="1980925"/>
            <a:chOff x="0" y="0"/>
            <a:chExt cx="4994255" cy="521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4255" cy="521725"/>
            </a:xfrm>
            <a:custGeom>
              <a:avLst/>
              <a:gdLst/>
              <a:ahLst/>
              <a:cxnLst/>
              <a:rect l="l" t="t" r="r" b="b"/>
              <a:pathLst>
                <a:path w="4994255" h="521725">
                  <a:moveTo>
                    <a:pt x="0" y="0"/>
                  </a:moveTo>
                  <a:lnTo>
                    <a:pt x="4994255" y="0"/>
                  </a:lnTo>
                  <a:lnTo>
                    <a:pt x="4994255" y="521725"/>
                  </a:lnTo>
                  <a:lnTo>
                    <a:pt x="0" y="521725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94255" cy="540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8320362"/>
            <a:ext cx="18288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>
            <a:off x="6505907" y="8949641"/>
            <a:ext cx="3086100" cy="398583"/>
            <a:chOff x="0" y="0"/>
            <a:chExt cx="812800" cy="1049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04976"/>
            </a:xfrm>
            <a:custGeom>
              <a:avLst/>
              <a:gdLst/>
              <a:ahLst/>
              <a:cxnLst/>
              <a:rect l="l" t="t" r="r" b="b"/>
              <a:pathLst>
                <a:path w="812800" h="104976">
                  <a:moveTo>
                    <a:pt x="0" y="0"/>
                  </a:moveTo>
                  <a:lnTo>
                    <a:pt x="812800" y="0"/>
                  </a:lnTo>
                  <a:lnTo>
                    <a:pt x="812800" y="104976"/>
                  </a:lnTo>
                  <a:lnTo>
                    <a:pt x="0" y="104976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124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010998" y="1457403"/>
            <a:ext cx="9169663" cy="6877247"/>
          </a:xfrm>
          <a:custGeom>
            <a:avLst/>
            <a:gdLst/>
            <a:ahLst/>
            <a:cxnLst/>
            <a:rect l="l" t="t" r="r" b="b"/>
            <a:pathLst>
              <a:path w="9169663" h="6877247">
                <a:moveTo>
                  <a:pt x="0" y="0"/>
                </a:moveTo>
                <a:lnTo>
                  <a:pt x="9169663" y="0"/>
                </a:lnTo>
                <a:lnTo>
                  <a:pt x="9169663" y="6877247"/>
                </a:lnTo>
                <a:lnTo>
                  <a:pt x="0" y="68772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1028700" y="180055"/>
            <a:ext cx="4821754" cy="152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498"/>
              </a:lnSpc>
            </a:pPr>
            <a:r>
              <a:rPr lang="en-US" sz="8927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YÖN</a:t>
            </a:r>
          </a:p>
        </p:txBody>
      </p:sp>
      <p:pic>
        <p:nvPicPr>
          <p:cNvPr id="11" name="Resim 10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91BF53C9-2B42-6EEB-8EEC-6F7AD2BBD7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311533"/>
            <a:ext cx="1755704" cy="1843369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09E605A-B2BE-ABE5-240E-86185DCA5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392" y="8334650"/>
            <a:ext cx="18962563" cy="1980925"/>
            <a:chOff x="0" y="0"/>
            <a:chExt cx="4994255" cy="521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4255" cy="521725"/>
            </a:xfrm>
            <a:custGeom>
              <a:avLst/>
              <a:gdLst/>
              <a:ahLst/>
              <a:cxnLst/>
              <a:rect l="l" t="t" r="r" b="b"/>
              <a:pathLst>
                <a:path w="4994255" h="521725">
                  <a:moveTo>
                    <a:pt x="0" y="0"/>
                  </a:moveTo>
                  <a:lnTo>
                    <a:pt x="4994255" y="0"/>
                  </a:lnTo>
                  <a:lnTo>
                    <a:pt x="4994255" y="521725"/>
                  </a:lnTo>
                  <a:lnTo>
                    <a:pt x="0" y="521725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94255" cy="540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8320362"/>
            <a:ext cx="18288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>
            <a:off x="6505907" y="8949641"/>
            <a:ext cx="3086100" cy="398583"/>
            <a:chOff x="0" y="0"/>
            <a:chExt cx="812800" cy="1049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04976"/>
            </a:xfrm>
            <a:custGeom>
              <a:avLst/>
              <a:gdLst/>
              <a:ahLst/>
              <a:cxnLst/>
              <a:rect l="l" t="t" r="r" b="b"/>
              <a:pathLst>
                <a:path w="812800" h="104976">
                  <a:moveTo>
                    <a:pt x="0" y="0"/>
                  </a:moveTo>
                  <a:lnTo>
                    <a:pt x="812800" y="0"/>
                  </a:lnTo>
                  <a:lnTo>
                    <a:pt x="812800" y="104976"/>
                  </a:lnTo>
                  <a:lnTo>
                    <a:pt x="0" y="104976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12800" cy="124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465118" y="2585235"/>
            <a:ext cx="14073238" cy="5485066"/>
          </a:xfrm>
          <a:custGeom>
            <a:avLst/>
            <a:gdLst/>
            <a:ahLst/>
            <a:cxnLst/>
            <a:rect l="l" t="t" r="r" b="b"/>
            <a:pathLst>
              <a:path w="14073238" h="5485066">
                <a:moveTo>
                  <a:pt x="0" y="0"/>
                </a:moveTo>
                <a:lnTo>
                  <a:pt x="14073238" y="0"/>
                </a:lnTo>
                <a:lnTo>
                  <a:pt x="14073238" y="5485066"/>
                </a:lnTo>
                <a:lnTo>
                  <a:pt x="0" y="54850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300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1028700" y="180055"/>
            <a:ext cx="5039964" cy="152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498"/>
              </a:lnSpc>
            </a:pPr>
            <a:r>
              <a:rPr lang="en-US" sz="8927">
                <a:solidFill>
                  <a:srgbClr val="000000"/>
                </a:solidFill>
                <a:latin typeface="Barriecito"/>
                <a:ea typeface="Barriecito"/>
                <a:cs typeface="Barriecito"/>
                <a:sym typeface="Barriecito"/>
              </a:rPr>
              <a:t>DOĞRULTU</a:t>
            </a:r>
          </a:p>
        </p:txBody>
      </p:sp>
      <p:pic>
        <p:nvPicPr>
          <p:cNvPr id="11" name="Resim 10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4417309D-610D-61DF-7950-623D91C5AA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311533"/>
            <a:ext cx="1755704" cy="1843369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4963C66A-1252-CC50-EBD4-640D3656E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5392" y="8334650"/>
            <a:ext cx="18962563" cy="1980925"/>
            <a:chOff x="0" y="0"/>
            <a:chExt cx="4994255" cy="521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94255" cy="521725"/>
            </a:xfrm>
            <a:custGeom>
              <a:avLst/>
              <a:gdLst/>
              <a:ahLst/>
              <a:cxnLst/>
              <a:rect l="l" t="t" r="r" b="b"/>
              <a:pathLst>
                <a:path w="4994255" h="521725">
                  <a:moveTo>
                    <a:pt x="0" y="0"/>
                  </a:moveTo>
                  <a:lnTo>
                    <a:pt x="4994255" y="0"/>
                  </a:lnTo>
                  <a:lnTo>
                    <a:pt x="4994255" y="521725"/>
                  </a:lnTo>
                  <a:lnTo>
                    <a:pt x="0" y="521725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94255" cy="540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8320362"/>
            <a:ext cx="18288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6" name="AutoShape 6"/>
          <p:cNvSpPr/>
          <p:nvPr/>
        </p:nvSpPr>
        <p:spPr>
          <a:xfrm>
            <a:off x="7614530" y="5162550"/>
            <a:ext cx="1581360" cy="0"/>
          </a:xfrm>
          <a:prstGeom prst="line">
            <a:avLst/>
          </a:prstGeom>
          <a:ln w="38100" cap="flat">
            <a:solidFill>
              <a:srgbClr val="434A59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6505907" y="8949641"/>
            <a:ext cx="3086100" cy="398583"/>
            <a:chOff x="0" y="0"/>
            <a:chExt cx="812800" cy="1049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104976"/>
            </a:xfrm>
            <a:custGeom>
              <a:avLst/>
              <a:gdLst/>
              <a:ahLst/>
              <a:cxnLst/>
              <a:rect l="l" t="t" r="r" b="b"/>
              <a:pathLst>
                <a:path w="812800" h="104976">
                  <a:moveTo>
                    <a:pt x="0" y="0"/>
                  </a:moveTo>
                  <a:lnTo>
                    <a:pt x="812800" y="0"/>
                  </a:lnTo>
                  <a:lnTo>
                    <a:pt x="812800" y="104976"/>
                  </a:lnTo>
                  <a:lnTo>
                    <a:pt x="0" y="104976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1240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4776517" y="4973580"/>
            <a:ext cx="5193924" cy="3813988"/>
          </a:xfrm>
          <a:custGeom>
            <a:avLst/>
            <a:gdLst/>
            <a:ahLst/>
            <a:cxnLst/>
            <a:rect l="l" t="t" r="r" b="b"/>
            <a:pathLst>
              <a:path w="5193924" h="3813988">
                <a:moveTo>
                  <a:pt x="0" y="0"/>
                </a:moveTo>
                <a:lnTo>
                  <a:pt x="5193923" y="0"/>
                </a:lnTo>
                <a:lnTo>
                  <a:pt x="5193923" y="3813988"/>
                </a:lnTo>
                <a:lnTo>
                  <a:pt x="0" y="38139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1686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12739361" y="0"/>
            <a:ext cx="5548639" cy="4161479"/>
          </a:xfrm>
          <a:custGeom>
            <a:avLst/>
            <a:gdLst/>
            <a:ahLst/>
            <a:cxnLst/>
            <a:rect l="l" t="t" r="r" b="b"/>
            <a:pathLst>
              <a:path w="5548639" h="4161479">
                <a:moveTo>
                  <a:pt x="0" y="0"/>
                </a:moveTo>
                <a:lnTo>
                  <a:pt x="5548639" y="0"/>
                </a:lnTo>
                <a:lnTo>
                  <a:pt x="5548639" y="4161479"/>
                </a:lnTo>
                <a:lnTo>
                  <a:pt x="0" y="41614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TextBox 12"/>
          <p:cNvSpPr txBox="1"/>
          <p:nvPr/>
        </p:nvSpPr>
        <p:spPr>
          <a:xfrm>
            <a:off x="8036853" y="4393190"/>
            <a:ext cx="107037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100N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00200" y="646384"/>
            <a:ext cx="4536976" cy="3416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092"/>
              </a:lnSpc>
            </a:pPr>
            <a:r>
              <a:rPr lang="en-US" sz="6494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Yönü</a:t>
            </a:r>
            <a:r>
              <a:rPr lang="en-US" sz="6494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:</a:t>
            </a:r>
          </a:p>
          <a:p>
            <a:pPr algn="just">
              <a:lnSpc>
                <a:spcPts val="9092"/>
              </a:lnSpc>
            </a:pPr>
            <a:r>
              <a:rPr lang="en-US" sz="6494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Doğrultusu</a:t>
            </a:r>
            <a:r>
              <a:rPr lang="en-US" sz="6494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:</a:t>
            </a:r>
          </a:p>
          <a:p>
            <a:pPr algn="just">
              <a:lnSpc>
                <a:spcPts val="9092"/>
              </a:lnSpc>
            </a:pPr>
            <a:r>
              <a:rPr lang="en-US" sz="6494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Büyüklüğü</a:t>
            </a:r>
            <a:r>
              <a:rPr lang="en-US" sz="6494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:</a:t>
            </a:r>
          </a:p>
        </p:txBody>
      </p:sp>
      <p:pic>
        <p:nvPicPr>
          <p:cNvPr id="14" name="Resim 1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7CE2CB8-250B-531A-88F1-EEA2DC8336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311533"/>
            <a:ext cx="1755704" cy="1843369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847F8615-9642-D0AC-DE00-2B6C1119C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91200" y="0"/>
            <a:ext cx="12496800" cy="10261028"/>
            <a:chOff x="0" y="0"/>
            <a:chExt cx="3291338" cy="27024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1338" cy="2702493"/>
            </a:xfrm>
            <a:custGeom>
              <a:avLst/>
              <a:gdLst/>
              <a:ahLst/>
              <a:cxnLst/>
              <a:rect l="l" t="t" r="r" b="b"/>
              <a:pathLst>
                <a:path w="3291338" h="2702493">
                  <a:moveTo>
                    <a:pt x="0" y="0"/>
                  </a:moveTo>
                  <a:lnTo>
                    <a:pt x="3291338" y="0"/>
                  </a:lnTo>
                  <a:lnTo>
                    <a:pt x="3291338" y="2702493"/>
                  </a:lnTo>
                  <a:lnTo>
                    <a:pt x="0" y="2702493"/>
                  </a:lnTo>
                  <a:close/>
                </a:path>
              </a:pathLst>
            </a:custGeom>
            <a:solidFill>
              <a:srgbClr val="E9834B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291338" cy="2721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5400000">
            <a:off x="633413" y="5129213"/>
            <a:ext cx="10287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 rot="-309159">
            <a:off x="3699985" y="2560501"/>
            <a:ext cx="4380524" cy="1235621"/>
            <a:chOff x="0" y="0"/>
            <a:chExt cx="1262842" cy="35621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62842" cy="356212"/>
            </a:xfrm>
            <a:custGeom>
              <a:avLst/>
              <a:gdLst/>
              <a:ahLst/>
              <a:cxnLst/>
              <a:rect l="l" t="t" r="r" b="b"/>
              <a:pathLst>
                <a:path w="1262842" h="356212">
                  <a:moveTo>
                    <a:pt x="0" y="0"/>
                  </a:moveTo>
                  <a:lnTo>
                    <a:pt x="1262842" y="0"/>
                  </a:lnTo>
                  <a:lnTo>
                    <a:pt x="1262842" y="356212"/>
                  </a:lnTo>
                  <a:lnTo>
                    <a:pt x="0" y="356212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262842" cy="375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318200">
            <a:off x="3603589" y="2510116"/>
            <a:ext cx="4390832" cy="1217295"/>
            <a:chOff x="0" y="0"/>
            <a:chExt cx="1265813" cy="35092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65813" cy="350929"/>
            </a:xfrm>
            <a:custGeom>
              <a:avLst/>
              <a:gdLst/>
              <a:ahLst/>
              <a:cxnLst/>
              <a:rect l="l" t="t" r="r" b="b"/>
              <a:pathLst>
                <a:path w="1265813" h="350929">
                  <a:moveTo>
                    <a:pt x="0" y="0"/>
                  </a:moveTo>
                  <a:lnTo>
                    <a:pt x="1265813" y="0"/>
                  </a:lnTo>
                  <a:lnTo>
                    <a:pt x="1265813" y="350929"/>
                  </a:lnTo>
                  <a:lnTo>
                    <a:pt x="0" y="350929"/>
                  </a:lnTo>
                  <a:close/>
                </a:path>
              </a:pathLst>
            </a:custGeom>
            <a:solidFill>
              <a:srgbClr val="EAC59A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265813" cy="389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280"/>
                </a:lnSpc>
              </a:pPr>
              <a:r>
                <a:rPr lang="en-US" sz="5600" b="1">
                  <a:solidFill>
                    <a:srgbClr val="2E2C2B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BİLEŞKE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 rot="63630">
            <a:off x="4413069" y="3838023"/>
            <a:ext cx="4388054" cy="1146603"/>
            <a:chOff x="0" y="0"/>
            <a:chExt cx="1265013" cy="3305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65013" cy="330549"/>
            </a:xfrm>
            <a:custGeom>
              <a:avLst/>
              <a:gdLst/>
              <a:ahLst/>
              <a:cxnLst/>
              <a:rect l="l" t="t" r="r" b="b"/>
              <a:pathLst>
                <a:path w="1265013" h="330549">
                  <a:moveTo>
                    <a:pt x="0" y="0"/>
                  </a:moveTo>
                  <a:lnTo>
                    <a:pt x="1265013" y="0"/>
                  </a:lnTo>
                  <a:lnTo>
                    <a:pt x="1265013" y="330549"/>
                  </a:lnTo>
                  <a:lnTo>
                    <a:pt x="0" y="330549"/>
                  </a:lnTo>
                  <a:close/>
                </a:path>
              </a:pathLst>
            </a:custGeom>
            <a:solidFill>
              <a:srgbClr val="2E2C2B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1265013" cy="3495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54164">
            <a:off x="4332921" y="3748990"/>
            <a:ext cx="4390832" cy="1141095"/>
            <a:chOff x="0" y="0"/>
            <a:chExt cx="1265813" cy="3289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65813" cy="328961"/>
            </a:xfrm>
            <a:custGeom>
              <a:avLst/>
              <a:gdLst/>
              <a:ahLst/>
              <a:cxnLst/>
              <a:rect l="l" t="t" r="r" b="b"/>
              <a:pathLst>
                <a:path w="1265813" h="328961">
                  <a:moveTo>
                    <a:pt x="0" y="0"/>
                  </a:moveTo>
                  <a:lnTo>
                    <a:pt x="1265813" y="0"/>
                  </a:lnTo>
                  <a:lnTo>
                    <a:pt x="1265813" y="328961"/>
                  </a:lnTo>
                  <a:lnTo>
                    <a:pt x="0" y="328961"/>
                  </a:lnTo>
                  <a:close/>
                </a:path>
              </a:pathLst>
            </a:custGeom>
            <a:solidFill>
              <a:srgbClr val="FFAE44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265813" cy="36706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280"/>
                </a:lnSpc>
              </a:pPr>
              <a:r>
                <a:rPr lang="en-US" sz="5600" b="1">
                  <a:solidFill>
                    <a:srgbClr val="2E2C2B"/>
                  </a:solidFill>
                  <a:latin typeface="PT Serif Bold"/>
                  <a:ea typeface="PT Serif Bold"/>
                  <a:cs typeface="PT Serif Bold"/>
                  <a:sym typeface="PT Serif Bold"/>
                </a:rPr>
                <a:t>KUVVET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285392" y="8334650"/>
            <a:ext cx="18962563" cy="1980925"/>
            <a:chOff x="0" y="0"/>
            <a:chExt cx="4994255" cy="52172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994255" cy="521725"/>
            </a:xfrm>
            <a:custGeom>
              <a:avLst/>
              <a:gdLst/>
              <a:ahLst/>
              <a:cxnLst/>
              <a:rect l="l" t="t" r="r" b="b"/>
              <a:pathLst>
                <a:path w="4994255" h="521725">
                  <a:moveTo>
                    <a:pt x="0" y="0"/>
                  </a:moveTo>
                  <a:lnTo>
                    <a:pt x="4994255" y="0"/>
                  </a:lnTo>
                  <a:lnTo>
                    <a:pt x="4994255" y="521725"/>
                  </a:lnTo>
                  <a:lnTo>
                    <a:pt x="0" y="521725"/>
                  </a:lnTo>
                  <a:close/>
                </a:path>
              </a:pathLst>
            </a:custGeom>
            <a:solidFill>
              <a:srgbClr val="E3A76F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4994255" cy="540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0" y="8320362"/>
            <a:ext cx="18288000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22" name="Group 22"/>
          <p:cNvGrpSpPr/>
          <p:nvPr/>
        </p:nvGrpSpPr>
        <p:grpSpPr>
          <a:xfrm>
            <a:off x="9170449" y="1627777"/>
            <a:ext cx="7140036" cy="5711375"/>
            <a:chOff x="0" y="0"/>
            <a:chExt cx="2058369" cy="164650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058369" cy="1646507"/>
            </a:xfrm>
            <a:custGeom>
              <a:avLst/>
              <a:gdLst/>
              <a:ahLst/>
              <a:cxnLst/>
              <a:rect l="l" t="t" r="r" b="b"/>
              <a:pathLst>
                <a:path w="2058369" h="1646507">
                  <a:moveTo>
                    <a:pt x="0" y="0"/>
                  </a:moveTo>
                  <a:lnTo>
                    <a:pt x="2058369" y="0"/>
                  </a:lnTo>
                  <a:lnTo>
                    <a:pt x="2058369" y="1646507"/>
                  </a:lnTo>
                  <a:lnTo>
                    <a:pt x="0" y="1646507"/>
                  </a:lnTo>
                  <a:close/>
                </a:path>
              </a:pathLst>
            </a:custGeom>
            <a:solidFill>
              <a:srgbClr val="D75B3F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2058369" cy="16655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325852" y="1770715"/>
            <a:ext cx="6829232" cy="5389155"/>
            <a:chOff x="0" y="0"/>
            <a:chExt cx="1968769" cy="155361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968769" cy="1553616"/>
            </a:xfrm>
            <a:custGeom>
              <a:avLst/>
              <a:gdLst/>
              <a:ahLst/>
              <a:cxnLst/>
              <a:rect l="l" t="t" r="r" b="b"/>
              <a:pathLst>
                <a:path w="1968769" h="1553616">
                  <a:moveTo>
                    <a:pt x="0" y="0"/>
                  </a:moveTo>
                  <a:lnTo>
                    <a:pt x="1968769" y="0"/>
                  </a:lnTo>
                  <a:lnTo>
                    <a:pt x="1968769" y="1553616"/>
                  </a:lnTo>
                  <a:lnTo>
                    <a:pt x="0" y="1553616"/>
                  </a:lnTo>
                  <a:close/>
                </a:path>
              </a:pathLst>
            </a:custGeom>
            <a:solidFill>
              <a:srgbClr val="FEF0DE"/>
            </a:solidFill>
            <a:ln w="28575" cap="sq">
              <a:solidFill>
                <a:srgbClr val="40404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1968769" cy="1572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0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9616282" y="2492739"/>
            <a:ext cx="6248372" cy="3843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9"/>
              </a:lnSpc>
            </a:pPr>
            <a:r>
              <a:rPr lang="en-US" sz="32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iki</a:t>
            </a:r>
            <a:r>
              <a:rPr lang="en-US" sz="32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veya</a:t>
            </a:r>
            <a:r>
              <a:rPr lang="en-US" sz="32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daha</a:t>
            </a:r>
            <a:r>
              <a:rPr lang="en-US" sz="32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fazla</a:t>
            </a:r>
            <a:r>
              <a:rPr lang="en-US" sz="32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kuvvetin</a:t>
            </a:r>
            <a:r>
              <a:rPr lang="en-US" sz="32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yaptığı</a:t>
            </a:r>
            <a:r>
              <a:rPr lang="en-US" sz="32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etkiyi</a:t>
            </a:r>
            <a:r>
              <a:rPr lang="en-US" sz="32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tek</a:t>
            </a:r>
            <a:r>
              <a:rPr lang="en-US" sz="32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başına</a:t>
            </a:r>
            <a:r>
              <a:rPr lang="en-US" sz="32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yapabilen</a:t>
            </a:r>
            <a:r>
              <a:rPr lang="en-US" sz="32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kuvvete</a:t>
            </a:r>
            <a:endParaRPr lang="en-US" sz="3299" dirty="0">
              <a:solidFill>
                <a:srgbClr val="17181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4289"/>
              </a:lnSpc>
            </a:pPr>
            <a:r>
              <a:rPr lang="en-US" sz="32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bileşke</a:t>
            </a:r>
            <a:r>
              <a:rPr lang="en-US" sz="32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kuvvet</a:t>
            </a:r>
            <a:r>
              <a:rPr lang="en-US" sz="32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(net </a:t>
            </a:r>
            <a:r>
              <a:rPr lang="en-US" sz="32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kuvvet</a:t>
            </a:r>
            <a:r>
              <a:rPr lang="en-US" sz="32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) </a:t>
            </a:r>
            <a:r>
              <a:rPr lang="en-US" sz="32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denir</a:t>
            </a:r>
            <a:r>
              <a:rPr lang="en-US" sz="32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en-US" sz="32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Bileşke</a:t>
            </a:r>
            <a:r>
              <a:rPr lang="en-US" sz="32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kuvvet</a:t>
            </a:r>
            <a:r>
              <a:rPr lang="en-US" sz="32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genellikle</a:t>
            </a:r>
            <a:r>
              <a:rPr lang="en-US" sz="32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“R” </a:t>
            </a:r>
            <a:r>
              <a:rPr lang="en-US" sz="32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harfi</a:t>
            </a:r>
            <a:r>
              <a:rPr lang="en-US" sz="32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ile</a:t>
            </a:r>
            <a:r>
              <a:rPr lang="en-US" sz="32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2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gösterilir</a:t>
            </a:r>
            <a:r>
              <a:rPr lang="en-US" sz="32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lang="tr-TR" sz="3299" dirty="0">
              <a:solidFill>
                <a:srgbClr val="17181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4289"/>
              </a:lnSpc>
            </a:pPr>
            <a:r>
              <a:rPr lang="tr-TR" sz="3299" dirty="0" err="1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Fnet</a:t>
            </a:r>
            <a:r>
              <a:rPr lang="tr-TR" sz="3299" dirty="0">
                <a:solidFill>
                  <a:srgbClr val="171810"/>
                </a:solidFill>
                <a:latin typeface="DM Sans"/>
                <a:ea typeface="DM Sans"/>
                <a:cs typeface="DM Sans"/>
                <a:sym typeface="DM Sans"/>
              </a:rPr>
              <a:t> ile de gösterilir.</a:t>
            </a:r>
            <a:endParaRPr lang="en-US" sz="3299" dirty="0">
              <a:solidFill>
                <a:srgbClr val="17181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8337899" y="632520"/>
            <a:ext cx="1975905" cy="2276391"/>
            <a:chOff x="0" y="0"/>
            <a:chExt cx="2634540" cy="3035188"/>
          </a:xfrm>
        </p:grpSpPr>
        <p:sp>
          <p:nvSpPr>
            <p:cNvPr id="30" name="Freeform 30"/>
            <p:cNvSpPr/>
            <p:nvPr/>
          </p:nvSpPr>
          <p:spPr>
            <a:xfrm rot="907222">
              <a:off x="452002" y="573458"/>
              <a:ext cx="1442843" cy="2313597"/>
            </a:xfrm>
            <a:custGeom>
              <a:avLst/>
              <a:gdLst/>
              <a:ahLst/>
              <a:cxnLst/>
              <a:rect l="l" t="t" r="r" b="b"/>
              <a:pathLst>
                <a:path w="1442843" h="2313597">
                  <a:moveTo>
                    <a:pt x="0" y="0"/>
                  </a:moveTo>
                  <a:lnTo>
                    <a:pt x="1442843" y="0"/>
                  </a:lnTo>
                  <a:lnTo>
                    <a:pt x="1442843" y="2313597"/>
                  </a:lnTo>
                  <a:lnTo>
                    <a:pt x="0" y="2313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AutoShape 31"/>
            <p:cNvSpPr/>
            <p:nvPr/>
          </p:nvSpPr>
          <p:spPr>
            <a:xfrm rot="2537630">
              <a:off x="209898" y="513171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AutoShape 32"/>
            <p:cNvSpPr/>
            <p:nvPr/>
          </p:nvSpPr>
          <p:spPr>
            <a:xfrm rot="4675348">
              <a:off x="879600" y="193613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AutoShape 33"/>
            <p:cNvSpPr/>
            <p:nvPr/>
          </p:nvSpPr>
          <p:spPr>
            <a:xfrm rot="7515070">
              <a:off x="1709103" y="355475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AutoShape 34"/>
            <p:cNvSpPr/>
            <p:nvPr/>
          </p:nvSpPr>
          <p:spPr>
            <a:xfrm rot="10043333">
              <a:off x="2208729" y="919024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AutoShape 35"/>
            <p:cNvSpPr/>
            <p:nvPr/>
          </p:nvSpPr>
          <p:spPr>
            <a:xfrm rot="842174">
              <a:off x="-1751" y="1165711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6" name="AutoShape 36"/>
            <p:cNvSpPr/>
            <p:nvPr/>
          </p:nvSpPr>
          <p:spPr>
            <a:xfrm rot="842174">
              <a:off x="2157167" y="1640968"/>
              <a:ext cx="426801" cy="0"/>
            </a:xfrm>
            <a:prstGeom prst="line">
              <a:avLst/>
            </a:prstGeom>
            <a:ln w="38100" cap="flat">
              <a:solidFill>
                <a:srgbClr val="40404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7" name="Freeform 37"/>
          <p:cNvSpPr/>
          <p:nvPr/>
        </p:nvSpPr>
        <p:spPr>
          <a:xfrm flipH="1">
            <a:off x="106518" y="5736954"/>
            <a:ext cx="17409680" cy="4004226"/>
          </a:xfrm>
          <a:custGeom>
            <a:avLst/>
            <a:gdLst/>
            <a:ahLst/>
            <a:cxnLst/>
            <a:rect l="l" t="t" r="r" b="b"/>
            <a:pathLst>
              <a:path w="17409680" h="4004226">
                <a:moveTo>
                  <a:pt x="17409680" y="0"/>
                </a:moveTo>
                <a:lnTo>
                  <a:pt x="0" y="0"/>
                </a:lnTo>
                <a:lnTo>
                  <a:pt x="0" y="4004227"/>
                </a:lnTo>
                <a:lnTo>
                  <a:pt x="17409680" y="4004227"/>
                </a:lnTo>
                <a:lnTo>
                  <a:pt x="1740968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8" name="Resim 3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01700B50-A676-8D8B-7BA2-2104F91F4A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311533"/>
            <a:ext cx="1755704" cy="1843369"/>
          </a:xfrm>
          <a:prstGeom prst="rect">
            <a:avLst/>
          </a:prstGeom>
        </p:spPr>
      </p:pic>
      <p:pic>
        <p:nvPicPr>
          <p:cNvPr id="39" name="Resim 38">
            <a:extLst>
              <a:ext uri="{FF2B5EF4-FFF2-40B4-BE49-F238E27FC236}">
                <a16:creationId xmlns:a16="http://schemas.microsoft.com/office/drawing/2014/main" id="{D02A1323-3A8F-92EE-5A7F-84FFA396A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683327"/>
            <a:ext cx="5961927" cy="3805485"/>
          </a:xfrm>
          <a:custGeom>
            <a:avLst/>
            <a:gdLst/>
            <a:ahLst/>
            <a:cxnLst/>
            <a:rect l="l" t="t" r="r" b="b"/>
            <a:pathLst>
              <a:path w="5961927" h="3805485">
                <a:moveTo>
                  <a:pt x="0" y="0"/>
                </a:moveTo>
                <a:lnTo>
                  <a:pt x="5961927" y="0"/>
                </a:lnTo>
                <a:lnTo>
                  <a:pt x="5961927" y="3805485"/>
                </a:lnTo>
                <a:lnTo>
                  <a:pt x="0" y="38054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8894618" y="2304558"/>
            <a:ext cx="7742570" cy="2838942"/>
          </a:xfrm>
          <a:custGeom>
            <a:avLst/>
            <a:gdLst/>
            <a:ahLst/>
            <a:cxnLst/>
            <a:rect l="l" t="t" r="r" b="b"/>
            <a:pathLst>
              <a:path w="7742570" h="2838942">
                <a:moveTo>
                  <a:pt x="0" y="0"/>
                </a:moveTo>
                <a:lnTo>
                  <a:pt x="7742570" y="0"/>
                </a:lnTo>
                <a:lnTo>
                  <a:pt x="7742570" y="2838942"/>
                </a:lnTo>
                <a:lnTo>
                  <a:pt x="0" y="28389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1752600" y="6659158"/>
            <a:ext cx="3733800" cy="2408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Bileşke</a:t>
            </a:r>
            <a:r>
              <a:rPr lang="en-US" sz="3399" b="1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kuvvetin</a:t>
            </a:r>
            <a:endParaRPr lang="en-US" sz="3399" b="1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Büyüklüğü</a:t>
            </a:r>
            <a:r>
              <a:rPr lang="en-US" sz="33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:</a:t>
            </a:r>
          </a:p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Yönü</a:t>
            </a:r>
            <a:r>
              <a:rPr lang="en-US" sz="33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:</a:t>
            </a:r>
          </a:p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Doğrultusu</a:t>
            </a:r>
            <a:r>
              <a:rPr lang="en-US" sz="33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00306" y="6659158"/>
            <a:ext cx="4049486" cy="2408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Bileşke</a:t>
            </a:r>
            <a:r>
              <a:rPr lang="en-US" sz="3399" b="1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3399" b="1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kuvvetin</a:t>
            </a:r>
            <a:endParaRPr lang="en-US" sz="3399" b="1" dirty="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Büyüklüğü</a:t>
            </a:r>
            <a:r>
              <a:rPr lang="en-US" sz="33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:</a:t>
            </a:r>
          </a:p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Yönü</a:t>
            </a:r>
            <a:r>
              <a:rPr lang="en-US" sz="33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:</a:t>
            </a:r>
          </a:p>
          <a:p>
            <a:pPr algn="l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Doğrultusu</a:t>
            </a:r>
            <a:r>
              <a:rPr lang="en-US" sz="3399" dirty="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:</a:t>
            </a:r>
          </a:p>
        </p:txBody>
      </p:sp>
      <p:pic>
        <p:nvPicPr>
          <p:cNvPr id="6" name="Resim 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AA669A7C-E499-66FB-0CD2-F5884DE3EB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0" y="8311533"/>
            <a:ext cx="1755704" cy="184336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204162F-1B43-D84D-CDD6-18B392524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Tm="21384">
        <p159:morph option="byObject"/>
      </p:transition>
    </mc:Choice>
    <mc:Fallback>
      <p:transition advTm="21384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198</Words>
  <Application>Microsoft Office PowerPoint</Application>
  <PresentationFormat>Özel</PresentationFormat>
  <Paragraphs>68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6" baseType="lpstr">
      <vt:lpstr>Calibri</vt:lpstr>
      <vt:lpstr>DM Sans</vt:lpstr>
      <vt:lpstr>Arial</vt:lpstr>
      <vt:lpstr>Open Sauce Bold</vt:lpstr>
      <vt:lpstr>DM Sans Bold</vt:lpstr>
      <vt:lpstr>PT Serif Bold</vt:lpstr>
      <vt:lpstr>Barriecito</vt:lpstr>
      <vt:lpstr>Open Sauce</vt:lpstr>
      <vt:lpstr>Arimo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BÖLÜM: BİLEŞKE KUVVET 1. KUVVETİN ÖZELLİKLERİ 2. BİLEŞKE KUVVET (NET KUVVET) 3. DENGELENMİŞ VE DENGELENMEMİŞ KUVVETLER</dc:title>
  <cp:lastModifiedBy>Nisa Nur Oran</cp:lastModifiedBy>
  <cp:revision>9</cp:revision>
  <dcterms:created xsi:type="dcterms:W3CDTF">2006-08-16T00:00:00Z</dcterms:created>
  <dcterms:modified xsi:type="dcterms:W3CDTF">2025-09-19T21:12:50Z</dcterms:modified>
  <dc:identifier>DAGXVZlBFEQ</dc:identifier>
</cp:coreProperties>
</file>