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Glacial Indifference" panose="020B0604020202020204" charset="0"/>
      <p:regular r:id="rId12"/>
    </p:embeddedFont>
    <p:embeddedFont>
      <p:font typeface="Glacial Indifference Bold" panose="020B0604020202020204" charset="0"/>
      <p:regular r:id="rId13"/>
    </p:embeddedFont>
    <p:embeddedFont>
      <p:font typeface="Oswald Bold" panose="020B0604020202020204" charset="-9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52198-4BCD-46CC-B104-ECDA9AD82541}" type="datetimeFigureOut">
              <a:rPr lang="tr-TR" smtClean="0"/>
              <a:t>20.09.2025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14A35-2926-40BE-BE81-3CF7373DD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86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14A35-2926-40BE-BE81-3CF7373DD79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9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@mervehocai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62924" y="5129001"/>
            <a:ext cx="1857457" cy="2068513"/>
            <a:chOff x="0" y="0"/>
            <a:chExt cx="489207" cy="5447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FDE59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62924" y="3089487"/>
            <a:ext cx="1857457" cy="2068513"/>
            <a:chOff x="0" y="0"/>
            <a:chExt cx="489207" cy="544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2569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62924" y="1049973"/>
            <a:ext cx="1857457" cy="2068513"/>
            <a:chOff x="0" y="0"/>
            <a:chExt cx="489207" cy="5447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27A5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197275" y="7101840"/>
            <a:ext cx="801654" cy="66675"/>
            <a:chOff x="0" y="0"/>
            <a:chExt cx="211135" cy="175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197275" y="5062326"/>
            <a:ext cx="801654" cy="66675"/>
            <a:chOff x="0" y="0"/>
            <a:chExt cx="211135" cy="175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182992" y="3022812"/>
            <a:ext cx="801654" cy="66675"/>
            <a:chOff x="0" y="0"/>
            <a:chExt cx="211135" cy="175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0" name="Freeform 30"/>
          <p:cNvSpPr/>
          <p:nvPr/>
        </p:nvSpPr>
        <p:spPr>
          <a:xfrm>
            <a:off x="7750739" y="1665422"/>
            <a:ext cx="2786521" cy="2781455"/>
          </a:xfrm>
          <a:custGeom>
            <a:avLst/>
            <a:gdLst/>
            <a:ahLst/>
            <a:cxnLst/>
            <a:rect l="l" t="t" r="r" b="b"/>
            <a:pathLst>
              <a:path w="2786521" h="2781455">
                <a:moveTo>
                  <a:pt x="0" y="0"/>
                </a:moveTo>
                <a:lnTo>
                  <a:pt x="2786522" y="0"/>
                </a:lnTo>
                <a:lnTo>
                  <a:pt x="2786522" y="2781455"/>
                </a:lnTo>
                <a:lnTo>
                  <a:pt x="0" y="2781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1" name="TextBox 31"/>
          <p:cNvSpPr txBox="1"/>
          <p:nvPr/>
        </p:nvSpPr>
        <p:spPr>
          <a:xfrm>
            <a:off x="-103811" y="5180479"/>
            <a:ext cx="17649497" cy="195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85"/>
              </a:lnSpc>
            </a:pPr>
            <a:r>
              <a:rPr lang="en-US" sz="1141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IŞIĞIN YANSIMASI</a:t>
            </a:r>
          </a:p>
        </p:txBody>
      </p:sp>
      <p:pic>
        <p:nvPicPr>
          <p:cNvPr id="32" name="Resim 3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DAF462A-18D2-DE4E-016F-60593114E3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F18C35EC-4456-8DA0-4E58-FDEB10F5C3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307643" y="2397827"/>
            <a:ext cx="8001077" cy="5528641"/>
          </a:xfrm>
          <a:custGeom>
            <a:avLst/>
            <a:gdLst/>
            <a:ahLst/>
            <a:cxnLst/>
            <a:rect l="l" t="t" r="r" b="b"/>
            <a:pathLst>
              <a:path w="8001077" h="5528641">
                <a:moveTo>
                  <a:pt x="0" y="0"/>
                </a:moveTo>
                <a:lnTo>
                  <a:pt x="8001078" y="0"/>
                </a:lnTo>
                <a:lnTo>
                  <a:pt x="8001078" y="5528642"/>
                </a:lnTo>
                <a:lnTo>
                  <a:pt x="0" y="552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5198" y="914400"/>
            <a:ext cx="13469539" cy="116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Işık, çevremizdeki nesnelerin görünür olmasını sağlayan en önemli unsurlardan biridir.</a:t>
            </a:r>
          </a:p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Nesnelerden yansıyan ışık ışınları gözlerimize ulaşır ve bu sayede onları görebiliriz.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9136" y="8532825"/>
            <a:ext cx="12981663" cy="492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4"/>
              </a:lnSpc>
              <a:spcBef>
                <a:spcPct val="0"/>
              </a:spcBef>
            </a:pPr>
            <a:r>
              <a:rPr lang="en-US" sz="257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Bir yüzeye çarpan ışık ışınlarının geldiği ortama geri dönmesiyle yansıma olayı gerçekleşir.</a:t>
            </a:r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66C99AD-B95D-D401-74C3-9B44FF7F6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E60A17B-6B63-7B0E-5CAE-5B4A5A3BE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58990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62924" y="5129001"/>
            <a:ext cx="1857457" cy="2068513"/>
            <a:chOff x="0" y="0"/>
            <a:chExt cx="489207" cy="5447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FDE59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62924" y="3079962"/>
            <a:ext cx="1857457" cy="2068513"/>
            <a:chOff x="0" y="0"/>
            <a:chExt cx="489207" cy="544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2569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97275" y="7101840"/>
            <a:ext cx="801654" cy="66675"/>
            <a:chOff x="0" y="0"/>
            <a:chExt cx="211135" cy="175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 rot="5400000">
            <a:off x="15578138" y="3944355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Key concepts</a:t>
            </a:r>
          </a:p>
        </p:txBody>
      </p:sp>
      <p:sp>
        <p:nvSpPr>
          <p:cNvPr id="18" name="TextBox 18"/>
          <p:cNvSpPr txBox="1"/>
          <p:nvPr/>
        </p:nvSpPr>
        <p:spPr>
          <a:xfrm rot="5400000">
            <a:off x="15578138" y="5983870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Activity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197275" y="5062326"/>
            <a:ext cx="801654" cy="66675"/>
            <a:chOff x="0" y="0"/>
            <a:chExt cx="211135" cy="175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TextBox 26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523440" y="1225444"/>
            <a:ext cx="12639484" cy="7843630"/>
            <a:chOff x="0" y="0"/>
            <a:chExt cx="16852645" cy="10458173"/>
          </a:xfrm>
        </p:grpSpPr>
        <p:pic>
          <p:nvPicPr>
            <p:cNvPr id="28" name="Picture 2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rcRect l="4528" r="4528"/>
            <a:stretch>
              <a:fillRect/>
            </a:stretch>
          </p:blipFill>
          <p:spPr>
            <a:xfrm>
              <a:off x="0" y="0"/>
              <a:ext cx="16852645" cy="10458173"/>
            </a:xfrm>
            <a:prstGeom prst="rect">
              <a:avLst/>
            </a:prstGeom>
          </p:spPr>
        </p:pic>
      </p:grpSp>
      <p:pic>
        <p:nvPicPr>
          <p:cNvPr id="29" name="Resim 2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3FEA99C-BB5D-2E3E-12BB-0802609D4D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E97EEDFA-925B-4BAD-74AA-D60F7A9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58990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62924" y="5129001"/>
            <a:ext cx="1857457" cy="2068513"/>
            <a:chOff x="0" y="0"/>
            <a:chExt cx="489207" cy="5447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FDE59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62924" y="3079962"/>
            <a:ext cx="1857457" cy="2068513"/>
            <a:chOff x="0" y="0"/>
            <a:chExt cx="489207" cy="544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F2569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97275" y="7101840"/>
            <a:ext cx="801654" cy="66675"/>
            <a:chOff x="0" y="0"/>
            <a:chExt cx="211135" cy="175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 rot="5400000">
            <a:off x="15578138" y="3944355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Key concepts</a:t>
            </a:r>
          </a:p>
        </p:txBody>
      </p:sp>
      <p:sp>
        <p:nvSpPr>
          <p:cNvPr id="18" name="TextBox 18"/>
          <p:cNvSpPr txBox="1"/>
          <p:nvPr/>
        </p:nvSpPr>
        <p:spPr>
          <a:xfrm rot="5400000">
            <a:off x="15578138" y="5983870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Activity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197275" y="5062326"/>
            <a:ext cx="801654" cy="66675"/>
            <a:chOff x="0" y="0"/>
            <a:chExt cx="211135" cy="175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1135" cy="17560"/>
            </a:xfrm>
            <a:custGeom>
              <a:avLst/>
              <a:gdLst/>
              <a:ahLst/>
              <a:cxnLst/>
              <a:rect l="l" t="t" r="r" b="b"/>
              <a:pathLst>
                <a:path w="211135" h="17560">
                  <a:moveTo>
                    <a:pt x="0" y="0"/>
                  </a:moveTo>
                  <a:lnTo>
                    <a:pt x="211135" y="0"/>
                  </a:lnTo>
                  <a:lnTo>
                    <a:pt x="211135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11135" cy="8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Freeform 26"/>
          <p:cNvSpPr/>
          <p:nvPr/>
        </p:nvSpPr>
        <p:spPr>
          <a:xfrm>
            <a:off x="1855359" y="1298031"/>
            <a:ext cx="13731156" cy="4059178"/>
          </a:xfrm>
          <a:custGeom>
            <a:avLst/>
            <a:gdLst/>
            <a:ahLst/>
            <a:cxnLst/>
            <a:rect l="l" t="t" r="r" b="b"/>
            <a:pathLst>
              <a:path w="13731156" h="4059178">
                <a:moveTo>
                  <a:pt x="0" y="0"/>
                </a:moveTo>
                <a:lnTo>
                  <a:pt x="13731157" y="0"/>
                </a:lnTo>
                <a:lnTo>
                  <a:pt x="13731157" y="4059177"/>
                </a:lnTo>
                <a:lnTo>
                  <a:pt x="0" y="405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9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 flipH="1">
            <a:off x="1950658" y="5326411"/>
            <a:ext cx="13731156" cy="3901092"/>
          </a:xfrm>
          <a:custGeom>
            <a:avLst/>
            <a:gdLst/>
            <a:ahLst/>
            <a:cxnLst/>
            <a:rect l="l" t="t" r="r" b="b"/>
            <a:pathLst>
              <a:path w="13731156" h="3901092">
                <a:moveTo>
                  <a:pt x="13731156" y="0"/>
                </a:moveTo>
                <a:lnTo>
                  <a:pt x="0" y="0"/>
                </a:lnTo>
                <a:lnTo>
                  <a:pt x="0" y="3901092"/>
                </a:lnTo>
                <a:lnTo>
                  <a:pt x="13731156" y="3901092"/>
                </a:lnTo>
                <a:lnTo>
                  <a:pt x="13731156" y="0"/>
                </a:lnTo>
                <a:close/>
              </a:path>
            </a:pathLst>
          </a:custGeom>
          <a:blipFill>
            <a:blip r:embed="rId5"/>
            <a:stretch>
              <a:fillRect b="-867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TextBox 28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47079" y="620238"/>
            <a:ext cx="6563803" cy="73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6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DÜZGÜN YANSIMA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20938" y="620238"/>
            <a:ext cx="6563803" cy="73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6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DAĞINIK YANSIMA</a:t>
            </a:r>
          </a:p>
        </p:txBody>
      </p:sp>
      <p:pic>
        <p:nvPicPr>
          <p:cNvPr id="31" name="Resim 3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CEF8414-E7DD-34C2-8C0A-D4BDB213B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3BE26679-B26B-08D9-A3A3-E0CBA42DA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2597456" y="893946"/>
            <a:ext cx="11815092" cy="8536404"/>
          </a:xfrm>
          <a:custGeom>
            <a:avLst/>
            <a:gdLst/>
            <a:ahLst/>
            <a:cxnLst/>
            <a:rect l="l" t="t" r="r" b="b"/>
            <a:pathLst>
              <a:path w="11815092" h="8536404">
                <a:moveTo>
                  <a:pt x="0" y="0"/>
                </a:moveTo>
                <a:lnTo>
                  <a:pt x="11815092" y="0"/>
                </a:lnTo>
                <a:lnTo>
                  <a:pt x="11815092" y="8536404"/>
                </a:lnTo>
                <a:lnTo>
                  <a:pt x="0" y="8536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pic>
        <p:nvPicPr>
          <p:cNvPr id="14" name="Resim 1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25CC88C-9C97-C32A-CF16-79FE7663A2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9126F144-71B9-68A8-A3D4-B56E243F2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2233825" y="2851186"/>
            <a:ext cx="13164821" cy="5430489"/>
          </a:xfrm>
          <a:custGeom>
            <a:avLst/>
            <a:gdLst/>
            <a:ahLst/>
            <a:cxnLst/>
            <a:rect l="l" t="t" r="r" b="b"/>
            <a:pathLst>
              <a:path w="13164821" h="5430489">
                <a:moveTo>
                  <a:pt x="0" y="0"/>
                </a:moveTo>
                <a:lnTo>
                  <a:pt x="13164821" y="0"/>
                </a:lnTo>
                <a:lnTo>
                  <a:pt x="13164821" y="5430488"/>
                </a:lnTo>
                <a:lnTo>
                  <a:pt x="0" y="543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68051" y="552450"/>
            <a:ext cx="13496370" cy="15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23"/>
              </a:lnSpc>
            </a:pPr>
            <a:r>
              <a:rPr lang="en-US" sz="873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YANSIMA KANUNU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57354" y="2279712"/>
            <a:ext cx="2786049" cy="7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</a:pPr>
            <a:r>
              <a:rPr lang="en-US" sz="4153" b="1" dirty="0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Normal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34605" y="3910500"/>
            <a:ext cx="3864041" cy="7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</a:pPr>
            <a:r>
              <a:rPr lang="en-US" sz="415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Yansıyan ışın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33825" y="3910500"/>
            <a:ext cx="3864041" cy="7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</a:pPr>
            <a:r>
              <a:rPr lang="en-US" sz="415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Gelen ışın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56219" y="6167824"/>
            <a:ext cx="3864041" cy="7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</a:pPr>
            <a:r>
              <a:rPr lang="en-US" sz="415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Gelme açısı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79409" y="6167824"/>
            <a:ext cx="3864041" cy="7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</a:pPr>
            <a:r>
              <a:rPr lang="en-US" sz="415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Yansıma açısı</a:t>
            </a:r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ACC02CB-859C-CD24-024D-4EBD800BC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9DD9581-4DEB-51F0-A44C-30F4663D7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2506343" y="3739927"/>
            <a:ext cx="12619786" cy="5189887"/>
          </a:xfrm>
          <a:custGeom>
            <a:avLst/>
            <a:gdLst/>
            <a:ahLst/>
            <a:cxnLst/>
            <a:rect l="l" t="t" r="r" b="b"/>
            <a:pathLst>
              <a:path w="12619786" h="5189887">
                <a:moveTo>
                  <a:pt x="0" y="0"/>
                </a:moveTo>
                <a:lnTo>
                  <a:pt x="12619786" y="0"/>
                </a:lnTo>
                <a:lnTo>
                  <a:pt x="12619786" y="5189887"/>
                </a:lnTo>
                <a:lnTo>
                  <a:pt x="0" y="5189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20496" y="1566584"/>
            <a:ext cx="12589076" cy="186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041" lvl="1" indent="-335520" algn="ctr">
              <a:lnSpc>
                <a:spcPts val="5035"/>
              </a:lnSpc>
              <a:buFont typeface="Arial"/>
              <a:buChar char="•"/>
            </a:pPr>
            <a:r>
              <a:rPr lang="en-US" sz="310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Gelme açısı yansıma açısına eşittir.</a:t>
            </a:r>
          </a:p>
          <a:p>
            <a:pPr marL="671041" lvl="1" indent="-335520" algn="ctr">
              <a:lnSpc>
                <a:spcPts val="5035"/>
              </a:lnSpc>
              <a:buFont typeface="Arial"/>
              <a:buChar char="•"/>
            </a:pPr>
            <a:r>
              <a:rPr lang="en-US" sz="310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Yansıtıcı yüzeye dik olarak gelen ışın kendi üzerinden geri yansır.</a:t>
            </a:r>
          </a:p>
          <a:p>
            <a:pPr marL="671041" lvl="1" indent="-335520" algn="ctr">
              <a:lnSpc>
                <a:spcPts val="5035"/>
              </a:lnSpc>
              <a:buFont typeface="Arial"/>
              <a:buChar char="•"/>
            </a:pPr>
            <a:r>
              <a:rPr lang="en-US" sz="310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Gelen ışın, yüzey normali ve yansıyan ışın aynı düzlemdedir.</a:t>
            </a: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2AF6E05-A075-C61B-F363-D22B6666E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17D2B29A-2776-AA1B-BD27-F2C9415F3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496" y="700623"/>
            <a:ext cx="14931480" cy="8860954"/>
            <a:chOff x="0" y="0"/>
            <a:chExt cx="3932571" cy="233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2571" cy="2333749"/>
            </a:xfrm>
            <a:custGeom>
              <a:avLst/>
              <a:gdLst/>
              <a:ahLst/>
              <a:cxnLst/>
              <a:rect l="l" t="t" r="r" b="b"/>
              <a:pathLst>
                <a:path w="3932571" h="2333749">
                  <a:moveTo>
                    <a:pt x="0" y="0"/>
                  </a:moveTo>
                  <a:lnTo>
                    <a:pt x="3932571" y="0"/>
                  </a:lnTo>
                  <a:lnTo>
                    <a:pt x="3932571" y="2333749"/>
                  </a:lnTo>
                  <a:lnTo>
                    <a:pt x="0" y="2333749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932571" cy="24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62924" y="7168515"/>
            <a:ext cx="1857457" cy="2068513"/>
            <a:chOff x="0" y="0"/>
            <a:chExt cx="489207" cy="54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207" cy="544793"/>
            </a:xfrm>
            <a:custGeom>
              <a:avLst/>
              <a:gdLst/>
              <a:ahLst/>
              <a:cxnLst/>
              <a:rect l="l" t="t" r="r" b="b"/>
              <a:pathLst>
                <a:path w="489207" h="544793">
                  <a:moveTo>
                    <a:pt x="0" y="0"/>
                  </a:moveTo>
                  <a:lnTo>
                    <a:pt x="489207" y="0"/>
                  </a:lnTo>
                  <a:lnTo>
                    <a:pt x="489207" y="544793"/>
                  </a:lnTo>
                  <a:lnTo>
                    <a:pt x="0" y="544793"/>
                  </a:lnTo>
                  <a:close/>
                </a:path>
              </a:pathLst>
            </a:custGeom>
            <a:solidFill>
              <a:srgbClr val="41C6F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9207" cy="611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600" y="581819"/>
            <a:ext cx="14952675" cy="9123363"/>
            <a:chOff x="0" y="0"/>
            <a:chExt cx="3938153" cy="24028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8153" cy="2402861"/>
            </a:xfrm>
            <a:custGeom>
              <a:avLst/>
              <a:gdLst/>
              <a:ahLst/>
              <a:cxnLst/>
              <a:rect l="l" t="t" r="r" b="b"/>
              <a:pathLst>
                <a:path w="3938153" h="2402861">
                  <a:moveTo>
                    <a:pt x="0" y="0"/>
                  </a:moveTo>
                  <a:lnTo>
                    <a:pt x="3938153" y="0"/>
                  </a:lnTo>
                  <a:lnTo>
                    <a:pt x="3938153" y="2402861"/>
                  </a:lnTo>
                  <a:lnTo>
                    <a:pt x="0" y="2402861"/>
                  </a:ln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938153" cy="2469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-1134062" y="4491969"/>
            <a:ext cx="4621924" cy="1340358"/>
          </a:xfrm>
          <a:custGeom>
            <a:avLst/>
            <a:gdLst/>
            <a:ahLst/>
            <a:cxnLst/>
            <a:rect l="l" t="t" r="r" b="b"/>
            <a:pathLst>
              <a:path w="4621924" h="1340358">
                <a:moveTo>
                  <a:pt x="0" y="0"/>
                </a:moveTo>
                <a:lnTo>
                  <a:pt x="4621924" y="0"/>
                </a:lnTo>
                <a:lnTo>
                  <a:pt x="4621924" y="1340358"/>
                </a:lnTo>
                <a:lnTo>
                  <a:pt x="0" y="134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2170019" y="1754406"/>
            <a:ext cx="13101837" cy="1342938"/>
          </a:xfrm>
          <a:custGeom>
            <a:avLst/>
            <a:gdLst/>
            <a:ahLst/>
            <a:cxnLst/>
            <a:rect l="l" t="t" r="r" b="b"/>
            <a:pathLst>
              <a:path w="13101837" h="1342938">
                <a:moveTo>
                  <a:pt x="0" y="0"/>
                </a:moveTo>
                <a:lnTo>
                  <a:pt x="13101837" y="0"/>
                </a:lnTo>
                <a:lnTo>
                  <a:pt x="13101837" y="1342939"/>
                </a:lnTo>
                <a:lnTo>
                  <a:pt x="0" y="13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2061173" y="3312943"/>
            <a:ext cx="13210683" cy="5498947"/>
          </a:xfrm>
          <a:custGeom>
            <a:avLst/>
            <a:gdLst/>
            <a:ahLst/>
            <a:cxnLst/>
            <a:rect l="l" t="t" r="r" b="b"/>
            <a:pathLst>
              <a:path w="13210683" h="5498947">
                <a:moveTo>
                  <a:pt x="0" y="0"/>
                </a:moveTo>
                <a:lnTo>
                  <a:pt x="13210683" y="0"/>
                </a:lnTo>
                <a:lnTo>
                  <a:pt x="13210683" y="5498947"/>
                </a:lnTo>
                <a:lnTo>
                  <a:pt x="0" y="5498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 rot="5400000">
            <a:off x="15578138" y="8023384"/>
            <a:ext cx="206851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Investigation</a:t>
            </a: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5814CCD-20AF-F764-E541-673D1B08A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275" y="8542786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C0ECAE48-618D-FADF-F78F-D85FD3A37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979" y="948515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</Words>
  <Application>Microsoft Office PowerPoint</Application>
  <PresentationFormat>Özel</PresentationFormat>
  <Paragraphs>30</Paragraphs>
  <Slides>9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7" baseType="lpstr">
      <vt:lpstr>Calibri</vt:lpstr>
      <vt:lpstr>Arial</vt:lpstr>
      <vt:lpstr>Glacial Indifference</vt:lpstr>
      <vt:lpstr>Aptos</vt:lpstr>
      <vt:lpstr>Arimo Bold</vt:lpstr>
      <vt:lpstr>Glacial Indifference Bold</vt:lpstr>
      <vt:lpstr>Oswald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ışığın yansıması</dc:title>
  <cp:lastModifiedBy>Nisa Nur Oran</cp:lastModifiedBy>
  <cp:revision>5</cp:revision>
  <dcterms:created xsi:type="dcterms:W3CDTF">2006-08-16T00:00:00Z</dcterms:created>
  <dcterms:modified xsi:type="dcterms:W3CDTF">2025-09-19T21:21:51Z</dcterms:modified>
  <dc:identifier>DAGmzAg0SvA</dc:identifier>
</cp:coreProperties>
</file>