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Jua" panose="020B0604020202020204" charset="-127"/>
      <p:regular r:id="rId27"/>
    </p:embeddedFont>
    <p:embeddedFont>
      <p:font typeface="Arimo Bold" panose="020B0604020202020204" charset="0"/>
      <p:regular r:id="rId28"/>
    </p:embeddedFont>
    <p:embeddedFont>
      <p:font typeface="Bobby Jones" panose="020B0604020202020204" charset="0"/>
      <p:regular r:id="rId29"/>
    </p:embeddedFont>
    <p:embeddedFont>
      <p:font typeface="Dreaming Outloud Sans" panose="020B0604020202020204" charset="-94"/>
      <p:regular r:id="rId30"/>
    </p:embeddedFont>
    <p:embeddedFont>
      <p:font typeface="Funtastic" panose="020B0604020202020204" charset="-9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C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0098C8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21200" y="420185"/>
            <a:ext cx="14240715" cy="9630283"/>
          </a:xfrm>
          <a:custGeom>
            <a:avLst/>
            <a:gdLst/>
            <a:ahLst/>
            <a:cxnLst/>
            <a:rect l="l" t="t" r="r" b="b"/>
            <a:pathLst>
              <a:path w="14240715" h="9630283">
                <a:moveTo>
                  <a:pt x="0" y="0"/>
                </a:moveTo>
                <a:lnTo>
                  <a:pt x="14240714" y="0"/>
                </a:lnTo>
                <a:lnTo>
                  <a:pt x="14240714" y="9630283"/>
                </a:lnTo>
                <a:lnTo>
                  <a:pt x="0" y="9630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2723161" y="1326380"/>
            <a:ext cx="8405291" cy="185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21"/>
              </a:lnSpc>
              <a:spcBef>
                <a:spcPct val="0"/>
              </a:spcBef>
            </a:pPr>
            <a:r>
              <a:rPr lang="en-US" sz="10658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2. ÜNİTE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78477" y="2191082"/>
            <a:ext cx="9494659" cy="641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4"/>
              </a:lnSpc>
              <a:spcBef>
                <a:spcPct val="0"/>
              </a:spcBef>
            </a:pPr>
            <a:r>
              <a:rPr lang="en-US" sz="18267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KUVVETİ TANIYALIM</a:t>
            </a:r>
          </a:p>
        </p:txBody>
      </p:sp>
      <p:sp>
        <p:nvSpPr>
          <p:cNvPr id="8" name="Freeform 8"/>
          <p:cNvSpPr/>
          <p:nvPr/>
        </p:nvSpPr>
        <p:spPr>
          <a:xfrm>
            <a:off x="9431632" y="1648300"/>
            <a:ext cx="8856368" cy="8638700"/>
          </a:xfrm>
          <a:custGeom>
            <a:avLst/>
            <a:gdLst/>
            <a:ahLst/>
            <a:cxnLst/>
            <a:rect l="l" t="t" r="r" b="b"/>
            <a:pathLst>
              <a:path w="8856368" h="8638700">
                <a:moveTo>
                  <a:pt x="0" y="0"/>
                </a:moveTo>
                <a:lnTo>
                  <a:pt x="8856368" y="0"/>
                </a:lnTo>
                <a:lnTo>
                  <a:pt x="8856368" y="8638700"/>
                </a:lnTo>
                <a:lnTo>
                  <a:pt x="0" y="863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78DE378-0C6D-740B-557F-B5D9FE9CB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5" t="-9221" r="-5313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1854248" y="6750198"/>
            <a:ext cx="5632327" cy="2790715"/>
            <a:chOff x="0" y="0"/>
            <a:chExt cx="1578305" cy="7820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8305" cy="782021"/>
            </a:xfrm>
            <a:custGeom>
              <a:avLst/>
              <a:gdLst/>
              <a:ahLst/>
              <a:cxnLst/>
              <a:rect l="l" t="t" r="r" b="b"/>
              <a:pathLst>
                <a:path w="1578305" h="782021">
                  <a:moveTo>
                    <a:pt x="70102" y="0"/>
                  </a:moveTo>
                  <a:lnTo>
                    <a:pt x="1508203" y="0"/>
                  </a:lnTo>
                  <a:cubicBezTo>
                    <a:pt x="1526796" y="0"/>
                    <a:pt x="1544626" y="7386"/>
                    <a:pt x="1557773" y="20532"/>
                  </a:cubicBezTo>
                  <a:cubicBezTo>
                    <a:pt x="1570920" y="33679"/>
                    <a:pt x="1578305" y="51510"/>
                    <a:pt x="1578305" y="70102"/>
                  </a:cubicBezTo>
                  <a:lnTo>
                    <a:pt x="1578305" y="711919"/>
                  </a:lnTo>
                  <a:cubicBezTo>
                    <a:pt x="1578305" y="750636"/>
                    <a:pt x="1546920" y="782021"/>
                    <a:pt x="1508203" y="782021"/>
                  </a:cubicBezTo>
                  <a:lnTo>
                    <a:pt x="70102" y="782021"/>
                  </a:lnTo>
                  <a:cubicBezTo>
                    <a:pt x="31386" y="782021"/>
                    <a:pt x="0" y="750636"/>
                    <a:pt x="0" y="711919"/>
                  </a:cubicBezTo>
                  <a:lnTo>
                    <a:pt x="0" y="70102"/>
                  </a:lnTo>
                  <a:cubicBezTo>
                    <a:pt x="0" y="31386"/>
                    <a:pt x="31386" y="0"/>
                    <a:pt x="701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578305" cy="829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81523" y="7254757"/>
            <a:ext cx="5177777" cy="1686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01"/>
              </a:lnSpc>
              <a:spcBef>
                <a:spcPct val="0"/>
              </a:spcBef>
            </a:pPr>
            <a:r>
              <a:rPr lang="en-US" sz="4858">
                <a:solidFill>
                  <a:srgbClr val="03264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KUVVET NE İLE ÖLÇÜLÜR?</a:t>
            </a:r>
          </a:p>
        </p:txBody>
      </p:sp>
      <p:sp>
        <p:nvSpPr>
          <p:cNvPr id="7" name="Freeform 7"/>
          <p:cNvSpPr/>
          <p:nvPr/>
        </p:nvSpPr>
        <p:spPr>
          <a:xfrm>
            <a:off x="813938" y="1727698"/>
            <a:ext cx="11213414" cy="8115709"/>
          </a:xfrm>
          <a:custGeom>
            <a:avLst/>
            <a:gdLst/>
            <a:ahLst/>
            <a:cxnLst/>
            <a:rect l="l" t="t" r="r" b="b"/>
            <a:pathLst>
              <a:path w="11213414" h="8115709">
                <a:moveTo>
                  <a:pt x="0" y="0"/>
                </a:moveTo>
                <a:lnTo>
                  <a:pt x="11213414" y="0"/>
                </a:lnTo>
                <a:lnTo>
                  <a:pt x="11213414" y="8115709"/>
                </a:lnTo>
                <a:lnTo>
                  <a:pt x="0" y="811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AB3EB50-8076-7AB4-2B74-04B5472E2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829225" y="692827"/>
            <a:ext cx="2530450" cy="8880223"/>
          </a:xfrm>
          <a:custGeom>
            <a:avLst/>
            <a:gdLst/>
            <a:ahLst/>
            <a:cxnLst/>
            <a:rect l="l" t="t" r="r" b="b"/>
            <a:pathLst>
              <a:path w="2530450" h="8880223">
                <a:moveTo>
                  <a:pt x="0" y="0"/>
                </a:moveTo>
                <a:lnTo>
                  <a:pt x="2530449" y="0"/>
                </a:lnTo>
                <a:lnTo>
                  <a:pt x="2530449" y="8880223"/>
                </a:lnTo>
                <a:lnTo>
                  <a:pt x="0" y="8880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028700" y="3044955"/>
            <a:ext cx="8262108" cy="4810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1"/>
              </a:lnSpc>
            </a:pPr>
            <a:r>
              <a:rPr lang="en-US" sz="74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KUVVETIN</a:t>
            </a:r>
          </a:p>
          <a:p>
            <a:pPr algn="ctr">
              <a:lnSpc>
                <a:spcPts val="7571"/>
              </a:lnSpc>
            </a:pPr>
            <a:r>
              <a:rPr lang="en-US" sz="74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büyüklüğü </a:t>
            </a:r>
            <a:r>
              <a:rPr lang="en-US" sz="7496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dinamometre</a:t>
            </a:r>
            <a:r>
              <a:rPr lang="en-US" sz="74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adı verilen</a:t>
            </a:r>
          </a:p>
          <a:p>
            <a:pPr algn="ctr">
              <a:lnSpc>
                <a:spcPts val="7571"/>
              </a:lnSpc>
            </a:pPr>
            <a:r>
              <a:rPr lang="en-US" sz="74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alet ile ölçülür.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86EF4FF-93A3-9014-3A73-9052FD9D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447" y="2085625"/>
            <a:ext cx="9409939" cy="6610482"/>
          </a:xfrm>
          <a:custGeom>
            <a:avLst/>
            <a:gdLst/>
            <a:ahLst/>
            <a:cxnLst/>
            <a:rect l="l" t="t" r="r" b="b"/>
            <a:pathLst>
              <a:path w="9409939" h="6610482">
                <a:moveTo>
                  <a:pt x="0" y="0"/>
                </a:moveTo>
                <a:lnTo>
                  <a:pt x="9409939" y="0"/>
                </a:lnTo>
                <a:lnTo>
                  <a:pt x="9409939" y="6610482"/>
                </a:lnTo>
                <a:lnTo>
                  <a:pt x="0" y="661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144000" y="2085625"/>
            <a:ext cx="8766551" cy="8229600"/>
          </a:xfrm>
          <a:custGeom>
            <a:avLst/>
            <a:gdLst/>
            <a:ahLst/>
            <a:cxnLst/>
            <a:rect l="l" t="t" r="r" b="b"/>
            <a:pathLst>
              <a:path w="8766551" h="8229600">
                <a:moveTo>
                  <a:pt x="0" y="0"/>
                </a:moveTo>
                <a:lnTo>
                  <a:pt x="8766551" y="0"/>
                </a:lnTo>
                <a:lnTo>
                  <a:pt x="8766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106512" y="3484583"/>
            <a:ext cx="7895809" cy="318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6"/>
              </a:lnSpc>
            </a:pPr>
            <a:r>
              <a:rPr lang="en-US" sz="6104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Kuvvetin birimi Newton’dır (Nivtın) ve</a:t>
            </a:r>
          </a:p>
          <a:p>
            <a:pPr algn="ctr">
              <a:lnSpc>
                <a:spcPts val="8546"/>
              </a:lnSpc>
            </a:pPr>
            <a:r>
              <a:rPr lang="en-US" sz="6104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“N” harfi ile gösterilir.</a:t>
            </a:r>
          </a:p>
        </p:txBody>
      </p:sp>
      <p:sp>
        <p:nvSpPr>
          <p:cNvPr id="5" name="Freeform 5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53DDE2E-EE72-B9C9-15A1-50FF4D5DD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447" y="2085625"/>
            <a:ext cx="9409939" cy="6610482"/>
          </a:xfrm>
          <a:custGeom>
            <a:avLst/>
            <a:gdLst/>
            <a:ahLst/>
            <a:cxnLst/>
            <a:rect l="l" t="t" r="r" b="b"/>
            <a:pathLst>
              <a:path w="9409939" h="6610482">
                <a:moveTo>
                  <a:pt x="0" y="0"/>
                </a:moveTo>
                <a:lnTo>
                  <a:pt x="9409939" y="0"/>
                </a:lnTo>
                <a:lnTo>
                  <a:pt x="9409939" y="6610482"/>
                </a:lnTo>
                <a:lnTo>
                  <a:pt x="0" y="6610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002321" y="411731"/>
            <a:ext cx="7185582" cy="13047505"/>
          </a:xfrm>
          <a:custGeom>
            <a:avLst/>
            <a:gdLst/>
            <a:ahLst/>
            <a:cxnLst/>
            <a:rect l="l" t="t" r="r" b="b"/>
            <a:pathLst>
              <a:path w="7185582" h="13047505">
                <a:moveTo>
                  <a:pt x="0" y="0"/>
                </a:moveTo>
                <a:lnTo>
                  <a:pt x="7185582" y="0"/>
                </a:lnTo>
                <a:lnTo>
                  <a:pt x="7185582" y="13047505"/>
                </a:lnTo>
                <a:lnTo>
                  <a:pt x="0" y="13047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1602664" y="3539048"/>
            <a:ext cx="8903504" cy="3636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Her dinamometrenin ölçüm hassasiyeti ve ölçebileceği kuvvet aralığı aynı değildir. Bu</a:t>
            </a:r>
          </a:p>
          <a:p>
            <a:pPr algn="ctr"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durumun sebebi dinamometrelerde kullanılan yayların esnekliklerinin farklı olmasıdır.</a:t>
            </a:r>
          </a:p>
          <a:p>
            <a:pPr algn="ctr">
              <a:lnSpc>
                <a:spcPts val="4812"/>
              </a:lnSpc>
            </a:pPr>
            <a:r>
              <a:rPr lang="en-US" sz="3437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Esneklik, yayların kesit alanı ve cinsine göre değişir.</a:t>
            </a:r>
          </a:p>
        </p:txBody>
      </p:sp>
      <p:sp>
        <p:nvSpPr>
          <p:cNvPr id="5" name="Freeform 5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5A080D-B151-5402-A101-A8FA94BB2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09208" y="1725352"/>
            <a:ext cx="7158348" cy="6836295"/>
          </a:xfrm>
          <a:custGeom>
            <a:avLst/>
            <a:gdLst/>
            <a:ahLst/>
            <a:cxnLst/>
            <a:rect l="l" t="t" r="r" b="b"/>
            <a:pathLst>
              <a:path w="7158348" h="6836295">
                <a:moveTo>
                  <a:pt x="0" y="0"/>
                </a:moveTo>
                <a:lnTo>
                  <a:pt x="7158348" y="0"/>
                </a:lnTo>
                <a:lnTo>
                  <a:pt x="7158348" y="6836296"/>
                </a:lnTo>
                <a:lnTo>
                  <a:pt x="0" y="6836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198268" y="1516299"/>
            <a:ext cx="8262108" cy="672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</a:pPr>
            <a:r>
              <a:rPr lang="en-US" sz="47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Dinamometredeki yayın kesit alanı (kalınlığı) arttıkça dinamometrenin ölçebileceği</a:t>
            </a:r>
          </a:p>
          <a:p>
            <a:pPr algn="ctr">
              <a:lnSpc>
                <a:spcPts val="4844"/>
              </a:lnSpc>
            </a:pPr>
            <a:r>
              <a:rPr lang="en-US" sz="47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kuvvet değeri artar. Aynı cins maddeden yapılmış birinde ince, diğerinde kalın yaya</a:t>
            </a:r>
          </a:p>
          <a:p>
            <a:pPr algn="ctr">
              <a:lnSpc>
                <a:spcPts val="4844"/>
              </a:lnSpc>
            </a:pPr>
            <a:r>
              <a:rPr lang="en-US" sz="47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sahip dinamometreler karşılaştırılırsa ince yaya sahip dinamometre, kalın yaylı dinamometreye</a:t>
            </a:r>
          </a:p>
          <a:p>
            <a:pPr algn="ctr">
              <a:lnSpc>
                <a:spcPts val="4844"/>
              </a:lnSpc>
            </a:pPr>
            <a:r>
              <a:rPr lang="en-US" sz="47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göre daha hassas ölçüm yapar.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ABBF42B-4A5F-EF06-DD87-FFD092484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95608" y="2203191"/>
            <a:ext cx="6959350" cy="6641043"/>
          </a:xfrm>
          <a:custGeom>
            <a:avLst/>
            <a:gdLst/>
            <a:ahLst/>
            <a:cxnLst/>
            <a:rect l="l" t="t" r="r" b="b"/>
            <a:pathLst>
              <a:path w="6959350" h="6641043">
                <a:moveTo>
                  <a:pt x="0" y="0"/>
                </a:moveTo>
                <a:lnTo>
                  <a:pt x="6959350" y="0"/>
                </a:lnTo>
                <a:lnTo>
                  <a:pt x="6959350" y="6641042"/>
                </a:lnTo>
                <a:lnTo>
                  <a:pt x="0" y="6641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028700" y="3646317"/>
            <a:ext cx="8262108" cy="30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</a:pPr>
            <a:r>
              <a:rPr lang="en-US" sz="47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Dinamometrede kullanılan yayın yapıldığı maddenin cinsi, dinamometrenin ölçebileceği</a:t>
            </a:r>
          </a:p>
          <a:p>
            <a:pPr algn="ctr">
              <a:lnSpc>
                <a:spcPts val="4844"/>
              </a:lnSpc>
            </a:pPr>
            <a:r>
              <a:rPr lang="en-US" sz="4796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kuvvet aralığını ve hassasiyetini belirleyen bir diğer etkendir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E2F8D3B-74A7-234C-D94D-25506070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51422" y="1630224"/>
            <a:ext cx="9125392" cy="7026552"/>
          </a:xfrm>
          <a:custGeom>
            <a:avLst/>
            <a:gdLst/>
            <a:ahLst/>
            <a:cxnLst/>
            <a:rect l="l" t="t" r="r" b="b"/>
            <a:pathLst>
              <a:path w="9125392" h="7026552">
                <a:moveTo>
                  <a:pt x="0" y="0"/>
                </a:moveTo>
                <a:lnTo>
                  <a:pt x="9125391" y="0"/>
                </a:lnTo>
                <a:lnTo>
                  <a:pt x="9125391" y="7026552"/>
                </a:lnTo>
                <a:lnTo>
                  <a:pt x="0" y="7026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10011" y="3332093"/>
            <a:ext cx="9033989" cy="415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331"/>
              </a:lnSpc>
              <a:spcBef>
                <a:spcPct val="0"/>
              </a:spcBef>
            </a:pPr>
            <a:r>
              <a:rPr lang="en-US" sz="595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1. Hangi dinamometreler, 3 N büyüklüğündeki bir kuvveti en hassas şekilde ölçer?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08D1937-EE04-C6B0-6BB0-B0114EA7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51422" y="1630224"/>
            <a:ext cx="9125392" cy="7026552"/>
          </a:xfrm>
          <a:custGeom>
            <a:avLst/>
            <a:gdLst/>
            <a:ahLst/>
            <a:cxnLst/>
            <a:rect l="l" t="t" r="r" b="b"/>
            <a:pathLst>
              <a:path w="9125392" h="7026552">
                <a:moveTo>
                  <a:pt x="0" y="0"/>
                </a:moveTo>
                <a:lnTo>
                  <a:pt x="9125391" y="0"/>
                </a:lnTo>
                <a:lnTo>
                  <a:pt x="9125391" y="7026552"/>
                </a:lnTo>
                <a:lnTo>
                  <a:pt x="0" y="7026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10011" y="3332093"/>
            <a:ext cx="9033989" cy="415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331"/>
              </a:lnSpc>
              <a:spcBef>
                <a:spcPct val="0"/>
              </a:spcBef>
            </a:pPr>
            <a:r>
              <a:rPr lang="en-US" sz="595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2. Dinamometrelerdeki yayların cinsi aynı olduğuna göre en kalın yay hangi dinamometrededir?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8B5B675-971C-62E0-91E3-01CFF12D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51422" y="1630224"/>
            <a:ext cx="9125392" cy="7026552"/>
          </a:xfrm>
          <a:custGeom>
            <a:avLst/>
            <a:gdLst/>
            <a:ahLst/>
            <a:cxnLst/>
            <a:rect l="l" t="t" r="r" b="b"/>
            <a:pathLst>
              <a:path w="9125392" h="7026552">
                <a:moveTo>
                  <a:pt x="0" y="0"/>
                </a:moveTo>
                <a:lnTo>
                  <a:pt x="9125391" y="0"/>
                </a:lnTo>
                <a:lnTo>
                  <a:pt x="9125391" y="7026552"/>
                </a:lnTo>
                <a:lnTo>
                  <a:pt x="0" y="7026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10011" y="3332093"/>
            <a:ext cx="9033989" cy="3107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331"/>
              </a:lnSpc>
              <a:spcBef>
                <a:spcPct val="0"/>
              </a:spcBef>
            </a:pPr>
            <a:r>
              <a:rPr lang="en-US" sz="595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Hangi dinamometreler 30 N’lık kuvveti ölçmek için kullanılabilir?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CAAB4AE-EFBC-86CD-A1E1-B07DD5E9F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99950" y="-370768"/>
            <a:ext cx="8176863" cy="11007412"/>
            <a:chOff x="0" y="0"/>
            <a:chExt cx="2153577" cy="2899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3577" cy="2899072"/>
            </a:xfrm>
            <a:custGeom>
              <a:avLst/>
              <a:gdLst/>
              <a:ahLst/>
              <a:cxnLst/>
              <a:rect l="l" t="t" r="r" b="b"/>
              <a:pathLst>
                <a:path w="2153577" h="2899072">
                  <a:moveTo>
                    <a:pt x="0" y="0"/>
                  </a:moveTo>
                  <a:lnTo>
                    <a:pt x="2153577" y="0"/>
                  </a:lnTo>
                  <a:lnTo>
                    <a:pt x="2153577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53577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51422" y="1630224"/>
            <a:ext cx="9125392" cy="7026552"/>
          </a:xfrm>
          <a:custGeom>
            <a:avLst/>
            <a:gdLst/>
            <a:ahLst/>
            <a:cxnLst/>
            <a:rect l="l" t="t" r="r" b="b"/>
            <a:pathLst>
              <a:path w="9125392" h="7026552">
                <a:moveTo>
                  <a:pt x="0" y="0"/>
                </a:moveTo>
                <a:lnTo>
                  <a:pt x="9125391" y="0"/>
                </a:lnTo>
                <a:lnTo>
                  <a:pt x="9125391" y="7026552"/>
                </a:lnTo>
                <a:lnTo>
                  <a:pt x="0" y="7026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10011" y="3332093"/>
            <a:ext cx="9033989" cy="52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1"/>
              </a:lnSpc>
            </a:pPr>
            <a:r>
              <a:rPr lang="en-US" sz="595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4. Hangi dinamometrelere 70 N’lık kuvvet uygulandığında içlerindeki yayın esneklik özelliği</a:t>
            </a:r>
          </a:p>
          <a:p>
            <a:pPr marL="0" lvl="1" indent="0" algn="ctr">
              <a:lnSpc>
                <a:spcPts val="8331"/>
              </a:lnSpc>
              <a:spcBef>
                <a:spcPct val="0"/>
              </a:spcBef>
            </a:pPr>
            <a:r>
              <a:rPr lang="en-US" sz="595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bozulur?</a:t>
            </a:r>
          </a:p>
        </p:txBody>
      </p:sp>
      <p:sp>
        <p:nvSpPr>
          <p:cNvPr id="7" name="Freeform 7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3BCA3F8-028B-106F-FD8C-7121329BF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708666" y="3838795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8666" y="5276354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8666" y="6796301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18732" y="3734020"/>
            <a:ext cx="11696877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KUVVET VE KUVVETİN ÖLÇÜLMESİ</a:t>
            </a:r>
          </a:p>
          <a:p>
            <a:pPr algn="l">
              <a:lnSpc>
                <a:spcPts val="7139"/>
              </a:lnSpc>
            </a:pPr>
            <a:endParaRPr lang="en-US" sz="5100">
              <a:solidFill>
                <a:srgbClr val="FFFFFF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8732" y="5171579"/>
            <a:ext cx="10456600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KÜTLE VE AĞIRLIK İLİŞKİSİ</a:t>
            </a:r>
          </a:p>
          <a:p>
            <a:pPr algn="l">
              <a:lnSpc>
                <a:spcPts val="7139"/>
              </a:lnSpc>
            </a:pPr>
            <a:endParaRPr lang="en-US" sz="5100">
              <a:solidFill>
                <a:srgbClr val="FFFFFF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2457" y="148262"/>
            <a:ext cx="16214940" cy="380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99"/>
              </a:lnSpc>
            </a:pPr>
            <a:r>
              <a:rPr lang="en-US" sz="13564">
                <a:solidFill>
                  <a:srgbClr val="FFFFFF"/>
                </a:solidFill>
                <a:latin typeface="Funtastic"/>
                <a:ea typeface="Funtastic"/>
                <a:cs typeface="Funtastic"/>
                <a:sym typeface="Funtastic"/>
              </a:rPr>
              <a:t>NELER ÖĞRENECEĞİZ?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8732" y="6742015"/>
            <a:ext cx="9630814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1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SÜRTÜNME KUVVETİ</a:t>
            </a:r>
          </a:p>
          <a:p>
            <a:pPr marL="0" lvl="1" indent="0" algn="l">
              <a:lnSpc>
                <a:spcPts val="7139"/>
              </a:lnSpc>
              <a:spcBef>
                <a:spcPct val="0"/>
              </a:spcBef>
            </a:pPr>
            <a:endParaRPr lang="en-US" sz="5100">
              <a:solidFill>
                <a:srgbClr val="FFFFFF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22060" y="3742639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2060" y="5066804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22060" y="6700144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074549" y="2118879"/>
            <a:ext cx="6216951" cy="11136033"/>
          </a:xfrm>
          <a:custGeom>
            <a:avLst/>
            <a:gdLst/>
            <a:ahLst/>
            <a:cxnLst/>
            <a:rect l="l" t="t" r="r" b="b"/>
            <a:pathLst>
              <a:path w="6216951" h="11136033">
                <a:moveTo>
                  <a:pt x="0" y="0"/>
                </a:moveTo>
                <a:lnTo>
                  <a:pt x="6216951" y="0"/>
                </a:lnTo>
                <a:lnTo>
                  <a:pt x="6216951" y="11136032"/>
                </a:lnTo>
                <a:lnTo>
                  <a:pt x="0" y="1113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B85C9EA3-409E-1B6D-5330-ED679AC16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415" y="530904"/>
            <a:ext cx="17447170" cy="9225191"/>
          </a:xfrm>
          <a:custGeom>
            <a:avLst/>
            <a:gdLst/>
            <a:ahLst/>
            <a:cxnLst/>
            <a:rect l="l" t="t" r="r" b="b"/>
            <a:pathLst>
              <a:path w="17447170" h="9225191">
                <a:moveTo>
                  <a:pt x="0" y="0"/>
                </a:moveTo>
                <a:lnTo>
                  <a:pt x="17447170" y="0"/>
                </a:lnTo>
                <a:lnTo>
                  <a:pt x="17447170" y="9225192"/>
                </a:lnTo>
                <a:lnTo>
                  <a:pt x="0" y="922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4EF8350-C387-B883-6ED3-8AC25F9AE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5520" y="560838"/>
            <a:ext cx="8963289" cy="8851248"/>
          </a:xfrm>
          <a:custGeom>
            <a:avLst/>
            <a:gdLst/>
            <a:ahLst/>
            <a:cxnLst/>
            <a:rect l="l" t="t" r="r" b="b"/>
            <a:pathLst>
              <a:path w="8963289" h="8851248">
                <a:moveTo>
                  <a:pt x="0" y="0"/>
                </a:moveTo>
                <a:lnTo>
                  <a:pt x="8963289" y="0"/>
                </a:lnTo>
                <a:lnTo>
                  <a:pt x="8963289" y="8851248"/>
                </a:lnTo>
                <a:lnTo>
                  <a:pt x="0" y="8851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8781752" y="7919185"/>
            <a:ext cx="72449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20N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798224" y="4053330"/>
            <a:ext cx="1248172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20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-------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27050" y="4653405"/>
            <a:ext cx="402123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= 10 N (Her bir bölme)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98560" y="7685739"/>
            <a:ext cx="7586167" cy="53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3"/>
              </a:lnSpc>
            </a:pPr>
            <a:r>
              <a:rPr lang="en-US" sz="310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10 x 10 = 100 N (ölçebileceği maksimum değer)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13415" y="5932574"/>
            <a:ext cx="66833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10N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13415" y="6189431"/>
            <a:ext cx="66833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BD59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10N</a:t>
            </a:r>
          </a:p>
        </p:txBody>
      </p:sp>
      <p:sp>
        <p:nvSpPr>
          <p:cNvPr id="9" name="Freeform 9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0701B70-F8FF-60E0-FCE3-5FC29E1A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7616536" cy="8229600"/>
          </a:xfrm>
          <a:custGeom>
            <a:avLst/>
            <a:gdLst/>
            <a:ahLst/>
            <a:cxnLst/>
            <a:rect l="l" t="t" r="r" b="b"/>
            <a:pathLst>
              <a:path w="7616536" h="8229600">
                <a:moveTo>
                  <a:pt x="0" y="0"/>
                </a:moveTo>
                <a:lnTo>
                  <a:pt x="7616536" y="0"/>
                </a:lnTo>
                <a:lnTo>
                  <a:pt x="7616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259946" y="8060491"/>
            <a:ext cx="724495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20N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537514" y="3855501"/>
            <a:ext cx="1248172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20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-------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54198" y="4455576"/>
            <a:ext cx="3845521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= 5 N (Her bir bölme)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82473" y="7266943"/>
            <a:ext cx="7476827" cy="53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3"/>
              </a:lnSpc>
            </a:pPr>
            <a:r>
              <a:rPr lang="en-US" sz="310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5 x 20 = 100 N (ölçebileceği maksimum değer)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01741" y="6229623"/>
            <a:ext cx="494209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FFBD59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5 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83485" y="5972765"/>
            <a:ext cx="53072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5 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83485" y="6486480"/>
            <a:ext cx="53072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5 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20047" y="6743338"/>
            <a:ext cx="457597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BD59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5 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C85FC88-8190-1CE7-2283-45DB4CE3A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415" y="530904"/>
            <a:ext cx="17447170" cy="9225191"/>
          </a:xfrm>
          <a:custGeom>
            <a:avLst/>
            <a:gdLst/>
            <a:ahLst/>
            <a:cxnLst/>
            <a:rect l="l" t="t" r="r" b="b"/>
            <a:pathLst>
              <a:path w="17447170" h="9225191">
                <a:moveTo>
                  <a:pt x="0" y="0"/>
                </a:moveTo>
                <a:lnTo>
                  <a:pt x="17447170" y="0"/>
                </a:lnTo>
                <a:lnTo>
                  <a:pt x="17447170" y="9225192"/>
                </a:lnTo>
                <a:lnTo>
                  <a:pt x="0" y="922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488952" y="6545324"/>
            <a:ext cx="7979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10 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77852" y="7775454"/>
            <a:ext cx="11090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5 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3702" y="9003544"/>
            <a:ext cx="1166217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3131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100 N</a:t>
            </a:r>
          </a:p>
        </p:txBody>
      </p:sp>
      <p:sp>
        <p:nvSpPr>
          <p:cNvPr id="6" name="Freeform 6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D3B341E-938B-5537-8FAB-8BA4676C8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45877"/>
            <a:ext cx="15382990" cy="8595246"/>
          </a:xfrm>
          <a:custGeom>
            <a:avLst/>
            <a:gdLst/>
            <a:ahLst/>
            <a:cxnLst/>
            <a:rect l="l" t="t" r="r" b="b"/>
            <a:pathLst>
              <a:path w="15382990" h="8595246">
                <a:moveTo>
                  <a:pt x="0" y="0"/>
                </a:moveTo>
                <a:lnTo>
                  <a:pt x="15382990" y="0"/>
                </a:lnTo>
                <a:lnTo>
                  <a:pt x="15382990" y="8595246"/>
                </a:lnTo>
                <a:lnTo>
                  <a:pt x="0" y="8595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AEDD3A7-7036-0CBB-2EBF-15F6ED2D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613166" y="4652733"/>
            <a:ext cx="14149926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0"/>
              </a:lnSpc>
            </a:pPr>
            <a:r>
              <a:rPr lang="en-US" sz="1200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KUVVET NEDİR?</a:t>
            </a:r>
          </a:p>
        </p:txBody>
      </p:sp>
      <p:sp>
        <p:nvSpPr>
          <p:cNvPr id="3" name="Freeform 3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BF46C61-EF8F-6A04-AEE2-C1ECA6C7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0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42416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2118" y="355341"/>
            <a:ext cx="9547126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Duran bir cismi hareket ettirebilen</a:t>
            </a:r>
          </a:p>
        </p:txBody>
      </p:sp>
      <p:sp>
        <p:nvSpPr>
          <p:cNvPr id="4" name="Freeform 4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68C144E-7FC9-2DF7-EFA8-96DE484BE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392" r="9392"/>
          <a:stretch>
            <a:fillRect/>
          </a:stretch>
        </p:blipFill>
        <p:spPr>
          <a:xfrm>
            <a:off x="-801894" y="0"/>
            <a:ext cx="1989178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7882" y="536258"/>
            <a:ext cx="9243417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hareketli cisimleri hızlandırabilen</a:t>
            </a:r>
          </a:p>
        </p:txBody>
      </p:sp>
      <p:sp>
        <p:nvSpPr>
          <p:cNvPr id="4" name="Freeform 4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B939C77-0A76-260E-5A56-22DD801CE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564414" cy="1047694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2868" y="355341"/>
            <a:ext cx="4798732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yavaşlatabilen</a:t>
            </a:r>
            <a:endParaRPr lang="en-US" sz="5100" dirty="0">
              <a:solidFill>
                <a:srgbClr val="FFFFFF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5153CA6-FE1B-876C-1573-FC1E96290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3209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9950" y="536258"/>
            <a:ext cx="358963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durdurabilen</a:t>
            </a:r>
          </a:p>
        </p:txBody>
      </p:sp>
      <p:sp>
        <p:nvSpPr>
          <p:cNvPr id="4" name="Freeform 4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A1E8AC2-DD19-F254-B77C-74EE49816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3209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1183" y="148590"/>
            <a:ext cx="13207305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hareketin yönünü ve doğrultusunu değiştirebilen</a:t>
            </a:r>
          </a:p>
        </p:txBody>
      </p:sp>
      <p:sp>
        <p:nvSpPr>
          <p:cNvPr id="4" name="Freeform 4"/>
          <p:cNvSpPr/>
          <p:nvPr/>
        </p:nvSpPr>
        <p:spPr>
          <a:xfrm>
            <a:off x="17015139" y="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62DF3A6-17D6-224E-3BBD-B6FD74950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1331" y="148590"/>
            <a:ext cx="17305338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Cisimler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üzerinde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Şekil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değişikliği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yapabilen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etkiye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kuvvet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5100" dirty="0" err="1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denir</a:t>
            </a:r>
            <a:r>
              <a:rPr lang="en-US" sz="5100" dirty="0">
                <a:solidFill>
                  <a:srgbClr val="000000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7015139" y="1028700"/>
            <a:ext cx="1272861" cy="1272861"/>
          </a:xfrm>
          <a:custGeom>
            <a:avLst/>
            <a:gdLst/>
            <a:ahLst/>
            <a:cxnLst/>
            <a:rect l="l" t="t" r="r" b="b"/>
            <a:pathLst>
              <a:path w="1272861" h="1272861">
                <a:moveTo>
                  <a:pt x="0" y="0"/>
                </a:moveTo>
                <a:lnTo>
                  <a:pt x="1272861" y="0"/>
                </a:lnTo>
                <a:lnTo>
                  <a:pt x="1272861" y="1272861"/>
                </a:lnTo>
                <a:lnTo>
                  <a:pt x="0" y="1272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B0D4E6-DAF5-8C42-BB9C-DC712E368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04" y="9494996"/>
            <a:ext cx="6220693" cy="543001"/>
          </a:xfrm>
          <a:prstGeom prst="rect">
            <a:avLst/>
          </a:prstGeom>
        </p:spPr>
      </p:pic>
      <p:pic>
        <p:nvPicPr>
          <p:cNvPr id="1026" name="Picture 2" descr="4. Sınıf Kuvvetin Cisimler Üzerindeki Etkileri Konu Anlatımı | İlkokul  Dokümanları">
            <a:extLst>
              <a:ext uri="{FF2B5EF4-FFF2-40B4-BE49-F238E27FC236}">
                <a16:creationId xmlns:a16="http://schemas.microsoft.com/office/drawing/2014/main" id="{A48AFA4B-91BB-B744-086B-AEAC6DB3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52700"/>
            <a:ext cx="1260652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298</Words>
  <Application>Microsoft Office PowerPoint</Application>
  <PresentationFormat>Özel</PresentationFormat>
  <Paragraphs>60</Paragraphs>
  <Slides>25</Slides>
  <Notes>0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3" baseType="lpstr">
      <vt:lpstr>Funtastic</vt:lpstr>
      <vt:lpstr>Calibri</vt:lpstr>
      <vt:lpstr>Jua</vt:lpstr>
      <vt:lpstr>Arial</vt:lpstr>
      <vt:lpstr>Arimo Bold</vt:lpstr>
      <vt:lpstr>Bobby Jones</vt:lpstr>
      <vt:lpstr>Dreaming Outloud Sans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ÜNİTE</dc:title>
  <cp:lastModifiedBy>Nisa Nur Oran</cp:lastModifiedBy>
  <cp:revision>3</cp:revision>
  <dcterms:created xsi:type="dcterms:W3CDTF">2006-08-16T00:00:00Z</dcterms:created>
  <dcterms:modified xsi:type="dcterms:W3CDTF">2025-09-19T20:57:34Z</dcterms:modified>
  <dc:identifier>DAGS7HQvhds</dc:identifier>
</cp:coreProperties>
</file>