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A Day Without Sun Text Bold" panose="020B0604020202020204" charset="0"/>
      <p:regular r:id="rId18"/>
    </p:embeddedFont>
    <p:embeddedFont>
      <p:font typeface="Arimo Bold" panose="020B0604020202020204" charset="0"/>
      <p:regular r:id="rId19"/>
    </p:embeddedFont>
    <p:embeddedFont>
      <p:font typeface="Horizon" panose="020B0604020202020204" charset="-94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1258" y="26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6.png"/><Relationship Id="rId3" Type="http://schemas.openxmlformats.org/officeDocument/2006/relationships/image" Target="../media/image40.svg"/><Relationship Id="rId7" Type="http://schemas.openxmlformats.org/officeDocument/2006/relationships/image" Target="../media/image43.png"/><Relationship Id="rId12" Type="http://schemas.openxmlformats.org/officeDocument/2006/relationships/image" Target="../media/image45.svg"/><Relationship Id="rId2" Type="http://schemas.openxmlformats.org/officeDocument/2006/relationships/image" Target="../media/image39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4.png"/><Relationship Id="rId5" Type="http://schemas.openxmlformats.org/officeDocument/2006/relationships/image" Target="../media/image22.png"/><Relationship Id="rId15" Type="http://schemas.openxmlformats.org/officeDocument/2006/relationships/image" Target="../media/image15.png"/><Relationship Id="rId10" Type="http://schemas.openxmlformats.org/officeDocument/2006/relationships/image" Target="../media/image27.png"/><Relationship Id="rId4" Type="http://schemas.openxmlformats.org/officeDocument/2006/relationships/image" Target="../media/image41.png"/><Relationship Id="rId9" Type="http://schemas.openxmlformats.org/officeDocument/2006/relationships/image" Target="../media/image26.png"/><Relationship Id="rId14" Type="http://schemas.openxmlformats.org/officeDocument/2006/relationships/image" Target="../media/image4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gif"/><Relationship Id="rId2" Type="http://schemas.openxmlformats.org/officeDocument/2006/relationships/hyperlink" Target="https://www.instagram.com/mervehocail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hyperlink" Target="https://www.youtube.com/@mervehocail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52" t="-1952" r="-2721" b="-2721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5703468" y="6137988"/>
            <a:ext cx="833955" cy="834926"/>
          </a:xfrm>
          <a:custGeom>
            <a:avLst/>
            <a:gdLst/>
            <a:ahLst/>
            <a:cxnLst/>
            <a:rect l="l" t="t" r="r" b="b"/>
            <a:pathLst>
              <a:path w="833955" h="834926">
                <a:moveTo>
                  <a:pt x="0" y="0"/>
                </a:moveTo>
                <a:lnTo>
                  <a:pt x="833955" y="0"/>
                </a:lnTo>
                <a:lnTo>
                  <a:pt x="833955" y="834926"/>
                </a:lnTo>
                <a:lnTo>
                  <a:pt x="0" y="8349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6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3233603" y="6160528"/>
            <a:ext cx="787871" cy="789845"/>
          </a:xfrm>
          <a:custGeom>
            <a:avLst/>
            <a:gdLst/>
            <a:ahLst/>
            <a:cxnLst/>
            <a:rect l="l" t="t" r="r" b="b"/>
            <a:pathLst>
              <a:path w="787871" h="789845">
                <a:moveTo>
                  <a:pt x="0" y="0"/>
                </a:moveTo>
                <a:lnTo>
                  <a:pt x="787871" y="0"/>
                </a:lnTo>
                <a:lnTo>
                  <a:pt x="787871" y="789846"/>
                </a:lnTo>
                <a:lnTo>
                  <a:pt x="0" y="7898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5144383" y="5772439"/>
            <a:ext cx="1566024" cy="1566024"/>
          </a:xfrm>
          <a:custGeom>
            <a:avLst/>
            <a:gdLst/>
            <a:ahLst/>
            <a:cxnLst/>
            <a:rect l="l" t="t" r="r" b="b"/>
            <a:pathLst>
              <a:path w="1566024" h="1566024">
                <a:moveTo>
                  <a:pt x="0" y="0"/>
                </a:moveTo>
                <a:lnTo>
                  <a:pt x="1566024" y="0"/>
                </a:lnTo>
                <a:lnTo>
                  <a:pt x="1566024" y="1566024"/>
                </a:lnTo>
                <a:lnTo>
                  <a:pt x="0" y="15660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3264176" y="5903381"/>
            <a:ext cx="1262763" cy="1304139"/>
          </a:xfrm>
          <a:custGeom>
            <a:avLst/>
            <a:gdLst/>
            <a:ahLst/>
            <a:cxnLst/>
            <a:rect l="l" t="t" r="r" b="b"/>
            <a:pathLst>
              <a:path w="1262763" h="1304139">
                <a:moveTo>
                  <a:pt x="0" y="0"/>
                </a:moveTo>
                <a:lnTo>
                  <a:pt x="1262763" y="0"/>
                </a:lnTo>
                <a:lnTo>
                  <a:pt x="1262763" y="1304140"/>
                </a:lnTo>
                <a:lnTo>
                  <a:pt x="0" y="13041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25" r="-3323" b="-456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14618730" y="6058978"/>
            <a:ext cx="992946" cy="992946"/>
          </a:xfrm>
          <a:custGeom>
            <a:avLst/>
            <a:gdLst/>
            <a:ahLst/>
            <a:cxnLst/>
            <a:rect l="l" t="t" r="r" b="b"/>
            <a:pathLst>
              <a:path w="992946" h="992946">
                <a:moveTo>
                  <a:pt x="0" y="0"/>
                </a:moveTo>
                <a:lnTo>
                  <a:pt x="992947" y="0"/>
                </a:lnTo>
                <a:lnTo>
                  <a:pt x="992947" y="992946"/>
                </a:lnTo>
                <a:lnTo>
                  <a:pt x="0" y="9929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8012077" y="5674617"/>
            <a:ext cx="1757263" cy="1761667"/>
          </a:xfrm>
          <a:custGeom>
            <a:avLst/>
            <a:gdLst/>
            <a:ahLst/>
            <a:cxnLst/>
            <a:rect l="l" t="t" r="r" b="b"/>
            <a:pathLst>
              <a:path w="1757263" h="1761667">
                <a:moveTo>
                  <a:pt x="0" y="0"/>
                </a:moveTo>
                <a:lnTo>
                  <a:pt x="1757263" y="0"/>
                </a:lnTo>
                <a:lnTo>
                  <a:pt x="1757263" y="1761668"/>
                </a:lnTo>
                <a:lnTo>
                  <a:pt x="0" y="17616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4113266" y="6084611"/>
            <a:ext cx="939326" cy="941681"/>
          </a:xfrm>
          <a:custGeom>
            <a:avLst/>
            <a:gdLst/>
            <a:ahLst/>
            <a:cxnLst/>
            <a:rect l="l" t="t" r="r" b="b"/>
            <a:pathLst>
              <a:path w="939326" h="941681">
                <a:moveTo>
                  <a:pt x="0" y="0"/>
                </a:moveTo>
                <a:lnTo>
                  <a:pt x="939326" y="0"/>
                </a:lnTo>
                <a:lnTo>
                  <a:pt x="939326" y="941680"/>
                </a:lnTo>
                <a:lnTo>
                  <a:pt x="0" y="9416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6802199" y="5995007"/>
            <a:ext cx="1118086" cy="1120889"/>
          </a:xfrm>
          <a:custGeom>
            <a:avLst/>
            <a:gdLst/>
            <a:ahLst/>
            <a:cxnLst/>
            <a:rect l="l" t="t" r="r" b="b"/>
            <a:pathLst>
              <a:path w="1118086" h="1120889">
                <a:moveTo>
                  <a:pt x="0" y="0"/>
                </a:moveTo>
                <a:lnTo>
                  <a:pt x="1118086" y="0"/>
                </a:lnTo>
                <a:lnTo>
                  <a:pt x="1118086" y="1120888"/>
                </a:lnTo>
                <a:lnTo>
                  <a:pt x="0" y="11208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-297398" flipH="1">
            <a:off x="9948287" y="5478842"/>
            <a:ext cx="3136942" cy="2153217"/>
          </a:xfrm>
          <a:custGeom>
            <a:avLst/>
            <a:gdLst/>
            <a:ahLst/>
            <a:cxnLst/>
            <a:rect l="l" t="t" r="r" b="b"/>
            <a:pathLst>
              <a:path w="3136942" h="2153217">
                <a:moveTo>
                  <a:pt x="3136942" y="0"/>
                </a:moveTo>
                <a:lnTo>
                  <a:pt x="0" y="0"/>
                </a:lnTo>
                <a:lnTo>
                  <a:pt x="0" y="2153218"/>
                </a:lnTo>
                <a:lnTo>
                  <a:pt x="3136942" y="2153218"/>
                </a:lnTo>
                <a:lnTo>
                  <a:pt x="313694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-2023213" y="4310752"/>
            <a:ext cx="4370992" cy="4381947"/>
          </a:xfrm>
          <a:custGeom>
            <a:avLst/>
            <a:gdLst/>
            <a:ahLst/>
            <a:cxnLst/>
            <a:rect l="l" t="t" r="r" b="b"/>
            <a:pathLst>
              <a:path w="4370992" h="4381947">
                <a:moveTo>
                  <a:pt x="0" y="0"/>
                </a:moveTo>
                <a:lnTo>
                  <a:pt x="4370991" y="0"/>
                </a:lnTo>
                <a:lnTo>
                  <a:pt x="4370991" y="4381947"/>
                </a:lnTo>
                <a:lnTo>
                  <a:pt x="0" y="438194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14739115" y="-192110"/>
            <a:ext cx="3823023" cy="4114800"/>
          </a:xfrm>
          <a:custGeom>
            <a:avLst/>
            <a:gdLst/>
            <a:ahLst/>
            <a:cxnLst/>
            <a:rect l="l" t="t" r="r" b="b"/>
            <a:pathLst>
              <a:path w="3823023" h="4114800">
                <a:moveTo>
                  <a:pt x="0" y="0"/>
                </a:moveTo>
                <a:lnTo>
                  <a:pt x="3823024" y="0"/>
                </a:lnTo>
                <a:lnTo>
                  <a:pt x="38230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198451" y="-888928"/>
            <a:ext cx="3823023" cy="4114800"/>
          </a:xfrm>
          <a:custGeom>
            <a:avLst/>
            <a:gdLst/>
            <a:ahLst/>
            <a:cxnLst/>
            <a:rect l="l" t="t" r="r" b="b"/>
            <a:pathLst>
              <a:path w="3823023" h="4114800">
                <a:moveTo>
                  <a:pt x="0" y="0"/>
                </a:moveTo>
                <a:lnTo>
                  <a:pt x="3823023" y="0"/>
                </a:lnTo>
                <a:lnTo>
                  <a:pt x="3823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TextBox 16"/>
          <p:cNvSpPr txBox="1"/>
          <p:nvPr/>
        </p:nvSpPr>
        <p:spPr>
          <a:xfrm>
            <a:off x="6935517" y="3419649"/>
            <a:ext cx="3910383" cy="2352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43"/>
              </a:lnSpc>
              <a:spcBef>
                <a:spcPct val="0"/>
              </a:spcBef>
            </a:pPr>
            <a:r>
              <a:rPr lang="en-US" sz="6745" b="1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VE TUTULMALAR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052592" y="1960505"/>
            <a:ext cx="7417034" cy="1710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58"/>
              </a:lnSpc>
              <a:spcBef>
                <a:spcPct val="0"/>
              </a:spcBef>
            </a:pPr>
            <a:r>
              <a:rPr lang="en-US" sz="9898" b="1">
                <a:solidFill>
                  <a:srgbClr val="FF914D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GÜNEŞ SİSTEMİ</a:t>
            </a:r>
          </a:p>
        </p:txBody>
      </p:sp>
      <p:pic>
        <p:nvPicPr>
          <p:cNvPr id="15" name="Resim 14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0D4C4FBD-31E8-417E-FE84-DFA9C30C985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23863" y="8466511"/>
            <a:ext cx="1755704" cy="1843369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C828A3B3-731C-9AC3-2140-829342ECBBE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64" b="164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942975"/>
            <a:ext cx="8115300" cy="1256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38"/>
              </a:lnSpc>
            </a:pPr>
            <a:r>
              <a:rPr lang="en-US" sz="7679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JÜPITER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848375"/>
            <a:ext cx="7683902" cy="4275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•GÜNEŞ SISTEMININ EN BÜYÜK GEZEGENIDIR. (DEV GEZEGEN OLARAK BILINIR.)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•95 TANE UYDUSU OLDUĞU KEŞFEDILMIŞTIR.(JÜPITER’IN GANIMED ADLI UYDUSU GÜNEŞ SISTEMININ EN BÜYÜK UYDUSUDUR 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•YÜZLERCEYILDIR</a:t>
            </a:r>
            <a:r>
              <a:rPr lang="tr-TR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 </a:t>
            </a:r>
            <a:r>
              <a:rPr lang="en-US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DEVAM</a:t>
            </a:r>
            <a:r>
              <a:rPr lang="tr-TR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 </a:t>
            </a:r>
            <a:r>
              <a:rPr lang="en-US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EDEN</a:t>
            </a:r>
            <a:r>
              <a:rPr lang="tr-TR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 </a:t>
            </a:r>
            <a:r>
              <a:rPr lang="en-US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FIRTINADAN DOLAYI KIRMIZI BÜYÜK LEKELERI VARDIR.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•ETRAFINDA HALKASI VARDIR. ANCAK BELIRGIN DEĞILDIR.</a:t>
            </a:r>
          </a:p>
        </p:txBody>
      </p:sp>
      <p:pic>
        <p:nvPicPr>
          <p:cNvPr id="5" name="Resim 4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5FC40028-3629-EFC7-87BE-28A2652371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23863" y="8466511"/>
            <a:ext cx="1755704" cy="184336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856E35CA-DF87-0F84-A89E-5326A08FB0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3029" t="6338" r="6634" b="362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1116218"/>
            <a:ext cx="8115300" cy="1256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38"/>
              </a:lnSpc>
            </a:pPr>
            <a:r>
              <a:rPr lang="en-US" sz="7679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 SATÜRN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290887"/>
            <a:ext cx="10019109" cy="2659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•GÜNEŞ SISTEMININ 2. EN BÜYÜK GEZEGENIDIR 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•146 TANE UYDUSU OLDUĞU KEŞFEDILMIŞTIR. EN BÜYÜK UYDUSU TITAN’DIR.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•ETRAFINDA HALKALARI VARDIR.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•JÜPITER'DEN SONRA IKINCI BÜYÜK GEZEGENDIR.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endParaRPr lang="en-US" sz="2999" b="1" dirty="0">
              <a:solidFill>
                <a:srgbClr val="FFFFFF"/>
              </a:solidFill>
              <a:latin typeface="A Day Without Sun Text Bold"/>
              <a:ea typeface="A Day Without Sun Text Bold"/>
              <a:cs typeface="A Day Without Sun Text Bold"/>
              <a:sym typeface="A Day Without Sun Text Bold"/>
            </a:endParaRPr>
          </a:p>
        </p:txBody>
      </p:sp>
      <p:pic>
        <p:nvPicPr>
          <p:cNvPr id="5" name="Resim 4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9BE389A7-1327-5237-C154-F3C5E15042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23863" y="8466511"/>
            <a:ext cx="1755704" cy="184336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FD3EE0E1-E4CE-C159-9C56-A31CC77B9B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510" t="14173" r="12379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942975"/>
            <a:ext cx="8115300" cy="1256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38"/>
              </a:lnSpc>
            </a:pPr>
            <a:r>
              <a:rPr lang="en-US" sz="7679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 URANÜS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522329"/>
            <a:ext cx="14697670" cy="3737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•GÜNEŞ SISTEMININ 3. BÜYÜK GEZEGENIDIR.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•YUVARLANAN VARIL GIBI HAREKET EDER.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•27 UYDUSU VARDIR.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•ÇEVRESINDE INCE BIR HALKASI VARDIR. ÇOK BELIRGIN DEĞILDIR.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•ZEHIRLI GAZLARDAN OLUŞAN ATMOSFERI VARDIR.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•YAPISINDA SU, AMONYAK VE METAN DONMUŞ HALDE BULUNDUĞU IÇIN « BUZ DEVI »OLARAK DA ADLANDIRILIR.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endParaRPr lang="en-US" sz="2999" b="1" dirty="0">
              <a:solidFill>
                <a:srgbClr val="FFFFFF"/>
              </a:solidFill>
              <a:latin typeface="A Day Without Sun Text Bold"/>
              <a:ea typeface="A Day Without Sun Text Bold"/>
              <a:cs typeface="A Day Without Sun Text Bold"/>
              <a:sym typeface="A Day Without Sun Text Bold"/>
            </a:endParaRPr>
          </a:p>
        </p:txBody>
      </p:sp>
      <p:pic>
        <p:nvPicPr>
          <p:cNvPr id="5" name="Resim 4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4EB7E75C-4338-5195-5340-EA972801C3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23863" y="8466511"/>
            <a:ext cx="1755704" cy="184336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0D9710EE-4CA6-F5A5-772A-C0682310A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64" b="164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942975"/>
            <a:ext cx="7432429" cy="1256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38"/>
              </a:lnSpc>
            </a:pPr>
            <a:r>
              <a:rPr lang="en-US" sz="7679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 NEPTÜN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776680"/>
            <a:ext cx="8831660" cy="3737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•GÜNEŞ SISTEMININ 4. BÜYÜK GEZEGENIDIR. 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• 14 UYDUSU VARDIR.EN BÜYÜK UYDUSU TRITAN ‘DIR 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•ÇOK INCE HALKALARI VARDIR. ANCAK BELIRGIN DEĞILDIR.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•GÜNEŞ SISTEMININ EN UZAK GEZEGENIDIR.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•ATMOSFERINDEKI METANDAN DOLAYI LACIVERT RENKLI GÖRÜNÜR.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•ATMOSFERI ZEHIRLIDIR.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endParaRPr lang="en-US" sz="2999" b="1" dirty="0">
              <a:solidFill>
                <a:srgbClr val="FFFFFF"/>
              </a:solidFill>
              <a:latin typeface="A Day Without Sun Text Bold"/>
              <a:ea typeface="A Day Without Sun Text Bold"/>
              <a:cs typeface="A Day Without Sun Text Bold"/>
              <a:sym typeface="A Day Without Sun Text Bold"/>
            </a:endParaRPr>
          </a:p>
        </p:txBody>
      </p:sp>
      <p:pic>
        <p:nvPicPr>
          <p:cNvPr id="5" name="Resim 4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F22ECC6D-6660-41D6-95C7-A325920057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23863" y="8466511"/>
            <a:ext cx="1755704" cy="184336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72FBB398-AACA-7EA1-15B9-E78A6EC2A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64" b="16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116747" y="1469075"/>
            <a:ext cx="10384731" cy="504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 spc="308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MERKÜR VENÜS DÜNYA MARS JÜPITER SATÜRN URANÜS NEPTÜN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40277"/>
            <a:ext cx="16560826" cy="959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6"/>
              </a:lnSpc>
            </a:pPr>
            <a:r>
              <a:rPr lang="en-US" sz="5879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GÜNEŞE UZAKLIĞINA GÖRE: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966133" y="2406404"/>
            <a:ext cx="10535345" cy="529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9"/>
              </a:lnSpc>
            </a:pPr>
            <a:r>
              <a:rPr lang="en-US" sz="2999" b="1" spc="413">
                <a:solidFill>
                  <a:srgbClr val="FF914D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M</a:t>
            </a:r>
            <a:r>
              <a:rPr lang="en-US" sz="2999" b="1" spc="413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ERAKLI </a:t>
            </a:r>
            <a:r>
              <a:rPr lang="en-US" sz="2999" b="1" spc="413">
                <a:solidFill>
                  <a:srgbClr val="FF914D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V</a:t>
            </a:r>
            <a:r>
              <a:rPr lang="en-US" sz="2999" b="1" spc="413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ELI </a:t>
            </a:r>
            <a:r>
              <a:rPr lang="en-US" sz="2999" b="1" spc="413">
                <a:solidFill>
                  <a:srgbClr val="FF914D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D</a:t>
            </a:r>
            <a:r>
              <a:rPr lang="en-US" sz="2999" b="1" spc="413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ÜNKÜ </a:t>
            </a:r>
            <a:r>
              <a:rPr lang="en-US" sz="2999" b="1" spc="413">
                <a:solidFill>
                  <a:srgbClr val="FF914D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M</a:t>
            </a:r>
            <a:r>
              <a:rPr lang="en-US" sz="2999" b="1" spc="413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AÇTA </a:t>
            </a:r>
            <a:r>
              <a:rPr lang="en-US" sz="2999" b="1" spc="413">
                <a:solidFill>
                  <a:srgbClr val="FF914D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J</a:t>
            </a:r>
            <a:r>
              <a:rPr lang="en-US" sz="2999" b="1" spc="413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ALEYE </a:t>
            </a:r>
            <a:r>
              <a:rPr lang="en-US" sz="2999" b="1" spc="413">
                <a:solidFill>
                  <a:srgbClr val="FF914D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S</a:t>
            </a:r>
            <a:r>
              <a:rPr lang="en-US" sz="2999" b="1" spc="413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ORDU </a:t>
            </a:r>
            <a:r>
              <a:rPr lang="en-US" sz="2999" b="1" spc="413">
                <a:solidFill>
                  <a:srgbClr val="FF914D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U</a:t>
            </a:r>
            <a:r>
              <a:rPr lang="en-US" sz="2999" b="1" spc="413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MUT </a:t>
            </a:r>
            <a:r>
              <a:rPr lang="en-US" sz="2999" b="1" spc="413">
                <a:solidFill>
                  <a:srgbClr val="FF914D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N</a:t>
            </a:r>
            <a:r>
              <a:rPr lang="en-US" sz="2999" b="1" spc="413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ASILDI?</a:t>
            </a:r>
          </a:p>
        </p:txBody>
      </p:sp>
      <p:pic>
        <p:nvPicPr>
          <p:cNvPr id="6" name="Resim 5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B36C7224-5FFB-D2C2-AE43-66901757CF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23863" y="8466511"/>
            <a:ext cx="1755704" cy="1843369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A0EEAC0C-0E32-956E-DC57-915CA7F2E2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687" y="0"/>
            <a:ext cx="10513689" cy="10513689"/>
          </a:xfrm>
          <a:custGeom>
            <a:avLst/>
            <a:gdLst/>
            <a:ahLst/>
            <a:cxnLst/>
            <a:rect l="l" t="t" r="r" b="b"/>
            <a:pathLst>
              <a:path w="10513689" h="10513689">
                <a:moveTo>
                  <a:pt x="0" y="0"/>
                </a:moveTo>
                <a:lnTo>
                  <a:pt x="10513688" y="0"/>
                </a:lnTo>
                <a:lnTo>
                  <a:pt x="10513688" y="10513689"/>
                </a:lnTo>
                <a:lnTo>
                  <a:pt x="0" y="10513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9144000" y="-113344"/>
            <a:ext cx="10513689" cy="10513689"/>
          </a:xfrm>
          <a:custGeom>
            <a:avLst/>
            <a:gdLst/>
            <a:ahLst/>
            <a:cxnLst/>
            <a:rect l="l" t="t" r="r" b="b"/>
            <a:pathLst>
              <a:path w="10513689" h="10513689">
                <a:moveTo>
                  <a:pt x="0" y="0"/>
                </a:moveTo>
                <a:lnTo>
                  <a:pt x="10513689" y="0"/>
                </a:lnTo>
                <a:lnTo>
                  <a:pt x="10513689" y="10513688"/>
                </a:lnTo>
                <a:lnTo>
                  <a:pt x="0" y="105136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5796601" y="4301271"/>
            <a:ext cx="510497" cy="510497"/>
          </a:xfrm>
          <a:custGeom>
            <a:avLst/>
            <a:gdLst/>
            <a:ahLst/>
            <a:cxnLst/>
            <a:rect l="l" t="t" r="r" b="b"/>
            <a:pathLst>
              <a:path w="510497" h="510497">
                <a:moveTo>
                  <a:pt x="0" y="0"/>
                </a:moveTo>
                <a:lnTo>
                  <a:pt x="510497" y="0"/>
                </a:lnTo>
                <a:lnTo>
                  <a:pt x="510497" y="510496"/>
                </a:lnTo>
                <a:lnTo>
                  <a:pt x="0" y="5104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0839059" y="3930210"/>
            <a:ext cx="1003944" cy="1003944"/>
          </a:xfrm>
          <a:custGeom>
            <a:avLst/>
            <a:gdLst/>
            <a:ahLst/>
            <a:cxnLst/>
            <a:rect l="l" t="t" r="r" b="b"/>
            <a:pathLst>
              <a:path w="1003944" h="1003944">
                <a:moveTo>
                  <a:pt x="0" y="0"/>
                </a:moveTo>
                <a:lnTo>
                  <a:pt x="1003944" y="0"/>
                </a:lnTo>
                <a:lnTo>
                  <a:pt x="1003944" y="1003944"/>
                </a:lnTo>
                <a:lnTo>
                  <a:pt x="0" y="10039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4213510" y="4184374"/>
            <a:ext cx="667122" cy="667122"/>
          </a:xfrm>
          <a:custGeom>
            <a:avLst/>
            <a:gdLst/>
            <a:ahLst/>
            <a:cxnLst/>
            <a:rect l="l" t="t" r="r" b="b"/>
            <a:pathLst>
              <a:path w="667122" h="667122">
                <a:moveTo>
                  <a:pt x="0" y="0"/>
                </a:moveTo>
                <a:lnTo>
                  <a:pt x="667123" y="0"/>
                </a:lnTo>
                <a:lnTo>
                  <a:pt x="667123" y="667122"/>
                </a:lnTo>
                <a:lnTo>
                  <a:pt x="0" y="6671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-882276">
            <a:off x="831829" y="2479055"/>
            <a:ext cx="3178781" cy="3178781"/>
          </a:xfrm>
          <a:custGeom>
            <a:avLst/>
            <a:gdLst/>
            <a:ahLst/>
            <a:cxnLst/>
            <a:rect l="l" t="t" r="r" b="b"/>
            <a:pathLst>
              <a:path w="3178781" h="3178781">
                <a:moveTo>
                  <a:pt x="0" y="0"/>
                </a:moveTo>
                <a:lnTo>
                  <a:pt x="3178781" y="0"/>
                </a:lnTo>
                <a:lnTo>
                  <a:pt x="3178781" y="3178781"/>
                </a:lnTo>
                <a:lnTo>
                  <a:pt x="0" y="31787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-763093">
            <a:off x="3893824" y="3566713"/>
            <a:ext cx="3185705" cy="1863637"/>
          </a:xfrm>
          <a:custGeom>
            <a:avLst/>
            <a:gdLst/>
            <a:ahLst/>
            <a:cxnLst/>
            <a:rect l="l" t="t" r="r" b="b"/>
            <a:pathLst>
              <a:path w="3185705" h="1863637">
                <a:moveTo>
                  <a:pt x="0" y="0"/>
                </a:moveTo>
                <a:lnTo>
                  <a:pt x="3185705" y="0"/>
                </a:lnTo>
                <a:lnTo>
                  <a:pt x="3185705" y="1863637"/>
                </a:lnTo>
                <a:lnTo>
                  <a:pt x="0" y="18636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6799685" y="3536501"/>
            <a:ext cx="2503308" cy="1569160"/>
          </a:xfrm>
          <a:custGeom>
            <a:avLst/>
            <a:gdLst/>
            <a:ahLst/>
            <a:cxnLst/>
            <a:rect l="l" t="t" r="r" b="b"/>
            <a:pathLst>
              <a:path w="2503308" h="1569160">
                <a:moveTo>
                  <a:pt x="0" y="0"/>
                </a:moveTo>
                <a:lnTo>
                  <a:pt x="2503308" y="0"/>
                </a:lnTo>
                <a:lnTo>
                  <a:pt x="2503308" y="1569159"/>
                </a:lnTo>
                <a:lnTo>
                  <a:pt x="0" y="15691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9014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9302993" y="3930210"/>
            <a:ext cx="1175450" cy="1175450"/>
          </a:xfrm>
          <a:custGeom>
            <a:avLst/>
            <a:gdLst/>
            <a:ahLst/>
            <a:cxnLst/>
            <a:rect l="l" t="t" r="r" b="b"/>
            <a:pathLst>
              <a:path w="1175450" h="1175450">
                <a:moveTo>
                  <a:pt x="0" y="0"/>
                </a:moveTo>
                <a:lnTo>
                  <a:pt x="1175450" y="0"/>
                </a:lnTo>
                <a:lnTo>
                  <a:pt x="1175450" y="1175450"/>
                </a:lnTo>
                <a:lnTo>
                  <a:pt x="0" y="11754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-2451151" y="4811767"/>
            <a:ext cx="6078041" cy="6078041"/>
          </a:xfrm>
          <a:custGeom>
            <a:avLst/>
            <a:gdLst/>
            <a:ahLst/>
            <a:cxnLst/>
            <a:rect l="l" t="t" r="r" b="b"/>
            <a:pathLst>
              <a:path w="6078041" h="6078041">
                <a:moveTo>
                  <a:pt x="0" y="0"/>
                </a:moveTo>
                <a:lnTo>
                  <a:pt x="6078041" y="0"/>
                </a:lnTo>
                <a:lnTo>
                  <a:pt x="6078041" y="6078041"/>
                </a:lnTo>
                <a:lnTo>
                  <a:pt x="0" y="60780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6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12533556" y="4068445"/>
            <a:ext cx="814418" cy="860172"/>
          </a:xfrm>
          <a:custGeom>
            <a:avLst/>
            <a:gdLst/>
            <a:ahLst/>
            <a:cxnLst/>
            <a:rect l="l" t="t" r="r" b="b"/>
            <a:pathLst>
              <a:path w="814418" h="860172">
                <a:moveTo>
                  <a:pt x="0" y="0"/>
                </a:moveTo>
                <a:lnTo>
                  <a:pt x="814418" y="0"/>
                </a:lnTo>
                <a:lnTo>
                  <a:pt x="814418" y="860172"/>
                </a:lnTo>
                <a:lnTo>
                  <a:pt x="0" y="86017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TextBox 13"/>
          <p:cNvSpPr txBox="1"/>
          <p:nvPr/>
        </p:nvSpPr>
        <p:spPr>
          <a:xfrm>
            <a:off x="1028700" y="340277"/>
            <a:ext cx="16560826" cy="959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6"/>
              </a:lnSpc>
            </a:pPr>
            <a:r>
              <a:rPr lang="en-US" sz="5879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BÜYÜKLÜĞÜNE GÖRE: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50101" y="6309517"/>
            <a:ext cx="17705784" cy="639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b="1" spc="381">
                <a:solidFill>
                  <a:srgbClr val="FF914D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J</a:t>
            </a:r>
            <a:r>
              <a:rPr lang="en-US" sz="3699" b="1" spc="381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ÜPITER     </a:t>
            </a:r>
            <a:r>
              <a:rPr lang="en-US" sz="3699" b="1" spc="381">
                <a:solidFill>
                  <a:srgbClr val="FF914D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S</a:t>
            </a:r>
            <a:r>
              <a:rPr lang="en-US" sz="3699" b="1" spc="381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ATÜRN     </a:t>
            </a:r>
            <a:r>
              <a:rPr lang="en-US" sz="3699" b="1" spc="381">
                <a:solidFill>
                  <a:srgbClr val="FF914D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U</a:t>
            </a:r>
            <a:r>
              <a:rPr lang="en-US" sz="3699" b="1" spc="381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RANÜS     </a:t>
            </a:r>
            <a:r>
              <a:rPr lang="en-US" sz="3699" b="1" spc="381">
                <a:solidFill>
                  <a:srgbClr val="FF914D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N</a:t>
            </a:r>
            <a:r>
              <a:rPr lang="en-US" sz="3699" b="1" spc="381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EPTÜN    </a:t>
            </a:r>
            <a:r>
              <a:rPr lang="en-US" sz="3699" b="1" spc="381">
                <a:solidFill>
                  <a:srgbClr val="FF914D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D</a:t>
            </a:r>
            <a:r>
              <a:rPr lang="en-US" sz="3699" b="1" spc="381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ÜNYA    </a:t>
            </a:r>
            <a:r>
              <a:rPr lang="en-US" sz="3699" b="1" spc="381">
                <a:solidFill>
                  <a:srgbClr val="FF914D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 V</a:t>
            </a:r>
            <a:r>
              <a:rPr lang="en-US" sz="3699" b="1" spc="381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ENÜS     </a:t>
            </a:r>
            <a:r>
              <a:rPr lang="en-US" sz="3699" b="1" spc="381">
                <a:solidFill>
                  <a:srgbClr val="FF914D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M</a:t>
            </a:r>
            <a:r>
              <a:rPr lang="en-US" sz="3699" b="1" spc="381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ARS     </a:t>
            </a:r>
            <a:r>
              <a:rPr lang="en-US" sz="3699" b="1" spc="381">
                <a:solidFill>
                  <a:srgbClr val="FF914D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M</a:t>
            </a:r>
            <a:r>
              <a:rPr lang="en-US" sz="3699" b="1" spc="381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ERKÜR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443879" y="7763667"/>
            <a:ext cx="8115300" cy="1097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6299" b="1" spc="648" dirty="0">
                <a:solidFill>
                  <a:srgbClr val="FF914D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JSUN’</a:t>
            </a:r>
            <a:r>
              <a:rPr lang="en-US" sz="6299" b="1" spc="648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U </a:t>
            </a:r>
            <a:r>
              <a:rPr lang="en-US" sz="6299" b="1" spc="648" dirty="0">
                <a:solidFill>
                  <a:srgbClr val="FF914D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D</a:t>
            </a:r>
            <a:r>
              <a:rPr lang="en-US" sz="6299" b="1" spc="648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Ö</a:t>
            </a:r>
            <a:r>
              <a:rPr lang="en-US" sz="6299" b="1" spc="648" dirty="0">
                <a:solidFill>
                  <a:srgbClr val="FF914D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V</a:t>
            </a:r>
            <a:r>
              <a:rPr lang="en-US" sz="6299" b="1" spc="648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E</a:t>
            </a:r>
            <a:r>
              <a:rPr lang="en-US" sz="6299" b="1" spc="648" dirty="0">
                <a:solidFill>
                  <a:srgbClr val="FF914D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M</a:t>
            </a:r>
            <a:r>
              <a:rPr lang="en-US" sz="6299" b="1" spc="648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E</a:t>
            </a:r>
            <a:r>
              <a:rPr lang="en-US" sz="6299" b="1" spc="648" dirty="0">
                <a:solidFill>
                  <a:srgbClr val="FF914D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M</a:t>
            </a:r>
          </a:p>
        </p:txBody>
      </p:sp>
      <p:sp>
        <p:nvSpPr>
          <p:cNvPr id="16" name="AutoShape 16"/>
          <p:cNvSpPr/>
          <p:nvPr/>
        </p:nvSpPr>
        <p:spPr>
          <a:xfrm>
            <a:off x="587869" y="6948963"/>
            <a:ext cx="5728967" cy="1305879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tr-TR"/>
          </a:p>
        </p:txBody>
      </p:sp>
      <p:sp>
        <p:nvSpPr>
          <p:cNvPr id="17" name="AutoShape 17"/>
          <p:cNvSpPr/>
          <p:nvPr/>
        </p:nvSpPr>
        <p:spPr>
          <a:xfrm>
            <a:off x="3103955" y="6930390"/>
            <a:ext cx="3881488" cy="920398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tr-TR"/>
          </a:p>
        </p:txBody>
      </p:sp>
      <p:sp>
        <p:nvSpPr>
          <p:cNvPr id="18" name="AutoShape 18"/>
          <p:cNvSpPr/>
          <p:nvPr/>
        </p:nvSpPr>
        <p:spPr>
          <a:xfrm>
            <a:off x="5491071" y="6838704"/>
            <a:ext cx="1754522" cy="1012083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tr-TR"/>
          </a:p>
        </p:txBody>
      </p:sp>
      <p:sp>
        <p:nvSpPr>
          <p:cNvPr id="19" name="AutoShape 19"/>
          <p:cNvSpPr/>
          <p:nvPr/>
        </p:nvSpPr>
        <p:spPr>
          <a:xfrm flipH="1">
            <a:off x="7736966" y="6855206"/>
            <a:ext cx="323892" cy="995582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tr-TR"/>
          </a:p>
        </p:txBody>
      </p:sp>
      <p:sp>
        <p:nvSpPr>
          <p:cNvPr id="20" name="AutoShape 20"/>
          <p:cNvSpPr/>
          <p:nvPr/>
        </p:nvSpPr>
        <p:spPr>
          <a:xfrm flipH="1">
            <a:off x="9333185" y="6776163"/>
            <a:ext cx="899540" cy="100147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tr-TR"/>
          </a:p>
        </p:txBody>
      </p:sp>
      <p:sp>
        <p:nvSpPr>
          <p:cNvPr id="21" name="AutoShape 21"/>
          <p:cNvSpPr/>
          <p:nvPr/>
        </p:nvSpPr>
        <p:spPr>
          <a:xfrm flipH="1">
            <a:off x="10232725" y="6763433"/>
            <a:ext cx="2286658" cy="108735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tr-TR"/>
          </a:p>
        </p:txBody>
      </p:sp>
      <p:sp>
        <p:nvSpPr>
          <p:cNvPr id="22" name="AutoShape 22"/>
          <p:cNvSpPr/>
          <p:nvPr/>
        </p:nvSpPr>
        <p:spPr>
          <a:xfrm flipH="1">
            <a:off x="11341031" y="6855908"/>
            <a:ext cx="3303343" cy="994879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tr-TR"/>
          </a:p>
        </p:txBody>
      </p:sp>
      <p:sp>
        <p:nvSpPr>
          <p:cNvPr id="23" name="AutoShape 23"/>
          <p:cNvSpPr/>
          <p:nvPr/>
        </p:nvSpPr>
        <p:spPr>
          <a:xfrm flipH="1">
            <a:off x="12349535" y="6837668"/>
            <a:ext cx="4182769" cy="101312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tr-TR"/>
          </a:p>
        </p:txBody>
      </p:sp>
      <p:pic>
        <p:nvPicPr>
          <p:cNvPr id="24" name="Resim 23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F10D17A8-3F0A-E0DE-64C3-05329AA4636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23863" y="8466511"/>
            <a:ext cx="1755704" cy="1843369"/>
          </a:xfrm>
          <a:prstGeom prst="rect">
            <a:avLst/>
          </a:prstGeom>
        </p:spPr>
      </p:pic>
      <p:pic>
        <p:nvPicPr>
          <p:cNvPr id="25" name="Resim 24">
            <a:extLst>
              <a:ext uri="{FF2B5EF4-FFF2-40B4-BE49-F238E27FC236}">
                <a16:creationId xmlns:a16="http://schemas.microsoft.com/office/drawing/2014/main" id="{227B598E-97B8-DBCA-C836-8A8B6AEB14E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63" y="27702"/>
            <a:ext cx="18288000" cy="10231596"/>
            <a:chOff x="0" y="0"/>
            <a:chExt cx="4816593" cy="26947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694742"/>
            </a:xfrm>
            <a:custGeom>
              <a:avLst/>
              <a:gdLst/>
              <a:ahLst/>
              <a:cxnLst/>
              <a:rect l="l" t="t" r="r" b="b"/>
              <a:pathLst>
                <a:path w="4816592" h="2694742">
                  <a:moveTo>
                    <a:pt x="0" y="0"/>
                  </a:moveTo>
                  <a:lnTo>
                    <a:pt x="4816592" y="0"/>
                  </a:lnTo>
                  <a:lnTo>
                    <a:pt x="4816592" y="2694742"/>
                  </a:lnTo>
                  <a:lnTo>
                    <a:pt x="0" y="26947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61950" cap="sq">
              <a:solidFill>
                <a:srgbClr val="5271FF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23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hlinkClick r:id="rId2"/>
          </p:cNvPr>
          <p:cNvSpPr/>
          <p:nvPr/>
        </p:nvSpPr>
        <p:spPr>
          <a:xfrm>
            <a:off x="6202915" y="262578"/>
            <a:ext cx="5985581" cy="6148300"/>
          </a:xfrm>
          <a:custGeom>
            <a:avLst/>
            <a:gdLst/>
            <a:ahLst/>
            <a:cxnLst/>
            <a:rect l="l" t="t" r="r" b="b"/>
            <a:pathLst>
              <a:path w="5985581" h="6148300">
                <a:moveTo>
                  <a:pt x="0" y="0"/>
                </a:moveTo>
                <a:lnTo>
                  <a:pt x="5985581" y="0"/>
                </a:lnTo>
                <a:lnTo>
                  <a:pt x="5985581" y="6148299"/>
                </a:lnTo>
                <a:lnTo>
                  <a:pt x="0" y="6148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86" t="-11909" r="-9514" b="-70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>
            <a:hlinkClick r:id="rId4"/>
          </p:cNvPr>
          <p:cNvSpPr/>
          <p:nvPr/>
        </p:nvSpPr>
        <p:spPr>
          <a:xfrm>
            <a:off x="1879980" y="6501266"/>
            <a:ext cx="2410067" cy="1012228"/>
          </a:xfrm>
          <a:custGeom>
            <a:avLst/>
            <a:gdLst/>
            <a:ahLst/>
            <a:cxnLst/>
            <a:rect l="l" t="t" r="r" b="b"/>
            <a:pathLst>
              <a:path w="2410067" h="1012228">
                <a:moveTo>
                  <a:pt x="0" y="0"/>
                </a:moveTo>
                <a:lnTo>
                  <a:pt x="2410067" y="0"/>
                </a:lnTo>
                <a:lnTo>
                  <a:pt x="2410067" y="1012228"/>
                </a:lnTo>
                <a:lnTo>
                  <a:pt x="0" y="1012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>
            <a:hlinkClick r:id="rId2"/>
          </p:cNvPr>
          <p:cNvSpPr/>
          <p:nvPr/>
        </p:nvSpPr>
        <p:spPr>
          <a:xfrm>
            <a:off x="10641578" y="6332698"/>
            <a:ext cx="1323106" cy="1323106"/>
          </a:xfrm>
          <a:custGeom>
            <a:avLst/>
            <a:gdLst/>
            <a:ahLst/>
            <a:cxnLst/>
            <a:rect l="l" t="t" r="r" b="b"/>
            <a:pathLst>
              <a:path w="1323106" h="1323106">
                <a:moveTo>
                  <a:pt x="0" y="0"/>
                </a:moveTo>
                <a:lnTo>
                  <a:pt x="1323107" y="0"/>
                </a:lnTo>
                <a:lnTo>
                  <a:pt x="1323107" y="1323106"/>
                </a:lnTo>
                <a:lnTo>
                  <a:pt x="0" y="13231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303131" y="3256653"/>
            <a:ext cx="2452490" cy="2695044"/>
          </a:xfrm>
          <a:prstGeom prst="rect">
            <a:avLst/>
          </a:prstGeom>
        </p:spPr>
      </p:pic>
      <p:sp>
        <p:nvSpPr>
          <p:cNvPr id="9" name="TextBox 9">
            <a:hlinkClick r:id="rId4"/>
          </p:cNvPr>
          <p:cNvSpPr txBox="1"/>
          <p:nvPr/>
        </p:nvSpPr>
        <p:spPr>
          <a:xfrm>
            <a:off x="4239888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0" name="TextBox 10">
            <a:hlinkClick r:id="rId2"/>
          </p:cNvPr>
          <p:cNvSpPr txBox="1"/>
          <p:nvPr/>
        </p:nvSpPr>
        <p:spPr>
          <a:xfrm>
            <a:off x="11964685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39238" y="4639627"/>
            <a:ext cx="95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509588" y="7741529"/>
            <a:ext cx="17259300" cy="206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2"/>
              </a:lnSpc>
            </a:pP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Konu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anlatım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videoları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ders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ve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içerik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dosyaları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için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takip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etmeyi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unutma</a:t>
            </a:r>
            <a:r>
              <a:rPr lang="tr-TR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!</a:t>
            </a:r>
            <a:endParaRPr lang="en-US" sz="5851" b="1" dirty="0">
              <a:solidFill>
                <a:srgbClr val="FF5757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64" b="16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169568" y="6773157"/>
            <a:ext cx="18288000" cy="2807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483"/>
              </a:lnSpc>
              <a:spcBef>
                <a:spcPct val="0"/>
              </a:spcBef>
            </a:pPr>
            <a:r>
              <a:rPr lang="en-US" sz="5345" b="1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GÜNEŞ’IN ÇEKIM GÜCÜNÜN ETKISI ILE BELIRLI YÖRÜNGELERDE HAREKET EDEN GEZEGENLERIN, UYDULARIN, KUYRUKLU YILDIZLARIN BULUNDUĞU GÖK CISIMLERININ OLUŞTURDUĞU TOPLULUĞUNA GÜNEŞ SISTEMI DENIR.</a:t>
            </a:r>
          </a:p>
        </p:txBody>
      </p:sp>
      <p:pic>
        <p:nvPicPr>
          <p:cNvPr id="4" name="Resim 3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28088374-A62B-209B-6D31-504316B01B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23863" y="8466511"/>
            <a:ext cx="1755704" cy="1843369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DE2F992-7446-3BB2-B6A2-422CB250A5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657" b="657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61084" y="37673"/>
            <a:ext cx="17965832" cy="5669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43"/>
              </a:lnSpc>
              <a:spcBef>
                <a:spcPct val="0"/>
              </a:spcBef>
            </a:pPr>
            <a:r>
              <a:rPr lang="en-US" sz="7745" b="1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GÜNEŞ</a:t>
            </a:r>
          </a:p>
          <a:p>
            <a:pPr marL="1046150" lvl="1" indent="-523075" algn="l">
              <a:lnSpc>
                <a:spcPts val="6783"/>
              </a:lnSpc>
              <a:buFont typeface="Arial"/>
              <a:buChar char="•"/>
            </a:pPr>
            <a:r>
              <a:rPr lang="en-US" sz="4845" b="1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DÜNYA'YA EN YAKIN YILDIZ GÜNEŞ'TIR.</a:t>
            </a:r>
          </a:p>
          <a:p>
            <a:pPr marL="1046150" lvl="1" indent="-523075" algn="l">
              <a:lnSpc>
                <a:spcPts val="6783"/>
              </a:lnSpc>
              <a:buFont typeface="Arial"/>
              <a:buChar char="•"/>
            </a:pPr>
            <a:r>
              <a:rPr lang="en-US" sz="4845" b="1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GÜNEŞ, KÜRE ŞEKLINDEDIR.</a:t>
            </a:r>
          </a:p>
          <a:p>
            <a:pPr marL="1046150" lvl="1" indent="-523075" algn="l">
              <a:lnSpc>
                <a:spcPts val="6783"/>
              </a:lnSpc>
              <a:buFont typeface="Arial"/>
              <a:buChar char="•"/>
            </a:pPr>
            <a:r>
              <a:rPr lang="en-US" sz="4845" b="1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GÜNEŞ ISI VE IŞIK KAYNAĞIMIZDIR.</a:t>
            </a:r>
          </a:p>
          <a:p>
            <a:pPr marL="1046150" lvl="1" indent="-523075" algn="l">
              <a:lnSpc>
                <a:spcPts val="6783"/>
              </a:lnSpc>
              <a:buFont typeface="Arial"/>
              <a:buChar char="•"/>
            </a:pPr>
            <a:r>
              <a:rPr lang="en-US" sz="4845" b="1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KULLANDIĞIMIZ ENERJININ TÜMÜNÜ GÜNEŞ'TEN GELMEKTEDIR.</a:t>
            </a:r>
          </a:p>
          <a:p>
            <a:pPr marL="1046150" lvl="1" indent="-523075" algn="l">
              <a:lnSpc>
                <a:spcPts val="6783"/>
              </a:lnSpc>
              <a:buFont typeface="Arial"/>
              <a:buChar char="•"/>
            </a:pPr>
            <a:r>
              <a:rPr lang="en-US" sz="4845" b="1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GÜNEŞ, DÜNYA'MIZDAN ÇOK UZAKTA OLDUĞU IÇIN KÜÇÜK GÖRÜLÜR.</a:t>
            </a:r>
          </a:p>
        </p:txBody>
      </p:sp>
      <p:pic>
        <p:nvPicPr>
          <p:cNvPr id="4" name="Resim 3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75460E02-9A4D-860B-DED3-A682DED882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23863" y="8466511"/>
            <a:ext cx="1755704" cy="1843369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8F66A112-5D30-0856-FDA1-6897BEEA06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64" b="16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-152400"/>
            <a:ext cx="18288000" cy="4180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283"/>
              </a:lnSpc>
              <a:spcBef>
                <a:spcPct val="0"/>
              </a:spcBef>
            </a:pPr>
            <a:r>
              <a:rPr lang="en-US" sz="7345" b="1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GEZEGENLER</a:t>
            </a:r>
          </a:p>
          <a:p>
            <a:pPr algn="r">
              <a:lnSpc>
                <a:spcPts val="7623"/>
              </a:lnSpc>
              <a:spcBef>
                <a:spcPct val="0"/>
              </a:spcBef>
            </a:pPr>
            <a:r>
              <a:rPr lang="en-US" sz="5445" b="1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KENDI ETRAFINDA DÖNME VE AIT OLDUĞU YILDIZIN ETRAFINDA BELIRLI BIR YÖRÜNGE DE DOLANMA HAREKETI YAPABILEN, BELIRLI BÜYÜKLÜKTEKI GÖK CISIMLERINE GEZEGEN DENIR.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99D4361-9D77-7BA1-15F2-C3F8F182B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800776" y="2380820"/>
            <a:ext cx="0" cy="2532821"/>
          </a:xfrm>
          <a:prstGeom prst="line">
            <a:avLst/>
          </a:prstGeom>
          <a:ln w="19050" cap="flat">
            <a:solidFill>
              <a:srgbClr val="E5DDC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rot="-1432624" flipH="1">
            <a:off x="1478184" y="4821964"/>
            <a:ext cx="643115" cy="643115"/>
          </a:xfrm>
          <a:custGeom>
            <a:avLst/>
            <a:gdLst/>
            <a:ahLst/>
            <a:cxnLst/>
            <a:rect l="l" t="t" r="r" b="b"/>
            <a:pathLst>
              <a:path w="643115" h="643115">
                <a:moveTo>
                  <a:pt x="643115" y="0"/>
                </a:moveTo>
                <a:lnTo>
                  <a:pt x="0" y="0"/>
                </a:lnTo>
                <a:lnTo>
                  <a:pt x="0" y="643115"/>
                </a:lnTo>
                <a:lnTo>
                  <a:pt x="643115" y="643115"/>
                </a:lnTo>
                <a:lnTo>
                  <a:pt x="64311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AutoShape 4"/>
          <p:cNvSpPr/>
          <p:nvPr/>
        </p:nvSpPr>
        <p:spPr>
          <a:xfrm flipV="1">
            <a:off x="2956896" y="2380820"/>
            <a:ext cx="0" cy="2338506"/>
          </a:xfrm>
          <a:prstGeom prst="line">
            <a:avLst/>
          </a:prstGeom>
          <a:ln w="19050" cap="flat">
            <a:solidFill>
              <a:srgbClr val="E5DDC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2378839">
            <a:off x="2463334" y="4639520"/>
            <a:ext cx="1008002" cy="1008002"/>
          </a:xfrm>
          <a:custGeom>
            <a:avLst/>
            <a:gdLst/>
            <a:ahLst/>
            <a:cxnLst/>
            <a:rect l="l" t="t" r="r" b="b"/>
            <a:pathLst>
              <a:path w="1008002" h="1008002">
                <a:moveTo>
                  <a:pt x="0" y="0"/>
                </a:moveTo>
                <a:lnTo>
                  <a:pt x="1008002" y="0"/>
                </a:lnTo>
                <a:lnTo>
                  <a:pt x="1008002" y="1008002"/>
                </a:lnTo>
                <a:lnTo>
                  <a:pt x="0" y="1008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215764">
            <a:off x="3847558" y="4580796"/>
            <a:ext cx="1125451" cy="1125451"/>
          </a:xfrm>
          <a:custGeom>
            <a:avLst/>
            <a:gdLst/>
            <a:ahLst/>
            <a:cxnLst/>
            <a:rect l="l" t="t" r="r" b="b"/>
            <a:pathLst>
              <a:path w="1125451" h="1125451">
                <a:moveTo>
                  <a:pt x="0" y="0"/>
                </a:moveTo>
                <a:lnTo>
                  <a:pt x="1125451" y="0"/>
                </a:lnTo>
                <a:lnTo>
                  <a:pt x="1125451" y="1125451"/>
                </a:lnTo>
                <a:lnTo>
                  <a:pt x="0" y="11254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AutoShape 7"/>
          <p:cNvSpPr/>
          <p:nvPr/>
        </p:nvSpPr>
        <p:spPr>
          <a:xfrm flipV="1">
            <a:off x="5676623" y="2380816"/>
            <a:ext cx="0" cy="2410997"/>
          </a:xfrm>
          <a:prstGeom prst="line">
            <a:avLst/>
          </a:prstGeom>
          <a:ln w="19050" cap="flat">
            <a:solidFill>
              <a:srgbClr val="E5DDC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-2938580">
            <a:off x="5295580" y="4773508"/>
            <a:ext cx="740027" cy="740027"/>
          </a:xfrm>
          <a:custGeom>
            <a:avLst/>
            <a:gdLst/>
            <a:ahLst/>
            <a:cxnLst/>
            <a:rect l="l" t="t" r="r" b="b"/>
            <a:pathLst>
              <a:path w="740027" h="740027">
                <a:moveTo>
                  <a:pt x="0" y="0"/>
                </a:moveTo>
                <a:lnTo>
                  <a:pt x="740027" y="0"/>
                </a:lnTo>
                <a:lnTo>
                  <a:pt x="740027" y="740027"/>
                </a:lnTo>
                <a:lnTo>
                  <a:pt x="0" y="7400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AutoShape 9"/>
          <p:cNvSpPr/>
          <p:nvPr/>
        </p:nvSpPr>
        <p:spPr>
          <a:xfrm flipV="1">
            <a:off x="8258786" y="6320306"/>
            <a:ext cx="0" cy="1585910"/>
          </a:xfrm>
          <a:prstGeom prst="line">
            <a:avLst/>
          </a:prstGeom>
          <a:ln w="19050" cap="flat">
            <a:solidFill>
              <a:srgbClr val="E5DDC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2626373" flipH="1">
            <a:off x="6893153" y="3768364"/>
            <a:ext cx="2750315" cy="2750315"/>
          </a:xfrm>
          <a:custGeom>
            <a:avLst/>
            <a:gdLst/>
            <a:ahLst/>
            <a:cxnLst/>
            <a:rect l="l" t="t" r="r" b="b"/>
            <a:pathLst>
              <a:path w="2750315" h="2750315">
                <a:moveTo>
                  <a:pt x="2750315" y="0"/>
                </a:moveTo>
                <a:lnTo>
                  <a:pt x="0" y="0"/>
                </a:lnTo>
                <a:lnTo>
                  <a:pt x="0" y="2750315"/>
                </a:lnTo>
                <a:lnTo>
                  <a:pt x="2750315" y="2750315"/>
                </a:lnTo>
                <a:lnTo>
                  <a:pt x="275031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AutoShape 11"/>
          <p:cNvSpPr/>
          <p:nvPr/>
        </p:nvSpPr>
        <p:spPr>
          <a:xfrm flipV="1">
            <a:off x="11860125" y="5665540"/>
            <a:ext cx="0" cy="2240683"/>
          </a:xfrm>
          <a:prstGeom prst="line">
            <a:avLst/>
          </a:prstGeom>
          <a:ln w="19050" cap="flat">
            <a:solidFill>
              <a:srgbClr val="E5DDC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-7347615">
            <a:off x="10392795" y="4291191"/>
            <a:ext cx="2915610" cy="1704660"/>
          </a:xfrm>
          <a:custGeom>
            <a:avLst/>
            <a:gdLst/>
            <a:ahLst/>
            <a:cxnLst/>
            <a:rect l="l" t="t" r="r" b="b"/>
            <a:pathLst>
              <a:path w="2915610" h="1704660">
                <a:moveTo>
                  <a:pt x="0" y="0"/>
                </a:moveTo>
                <a:lnTo>
                  <a:pt x="2915610" y="0"/>
                </a:lnTo>
                <a:lnTo>
                  <a:pt x="2915610" y="1704660"/>
                </a:lnTo>
                <a:lnTo>
                  <a:pt x="0" y="17046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AutoShape 13"/>
          <p:cNvSpPr/>
          <p:nvPr/>
        </p:nvSpPr>
        <p:spPr>
          <a:xfrm flipH="1" flipV="1">
            <a:off x="4408392" y="2380784"/>
            <a:ext cx="1505" cy="2198877"/>
          </a:xfrm>
          <a:prstGeom prst="line">
            <a:avLst/>
          </a:prstGeom>
          <a:ln w="19050" cap="flat">
            <a:solidFill>
              <a:srgbClr val="E5DDC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14" name="AutoShape 14"/>
          <p:cNvSpPr/>
          <p:nvPr/>
        </p:nvSpPr>
        <p:spPr>
          <a:xfrm flipV="1">
            <a:off x="14888882" y="5665533"/>
            <a:ext cx="0" cy="2240683"/>
          </a:xfrm>
          <a:prstGeom prst="line">
            <a:avLst/>
          </a:prstGeom>
          <a:ln w="19050" cap="flat">
            <a:solidFill>
              <a:srgbClr val="E5DDC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-3077987">
            <a:off x="13586016" y="4388459"/>
            <a:ext cx="2624782" cy="1510125"/>
          </a:xfrm>
          <a:custGeom>
            <a:avLst/>
            <a:gdLst/>
            <a:ahLst/>
            <a:cxnLst/>
            <a:rect l="l" t="t" r="r" b="b"/>
            <a:pathLst>
              <a:path w="2624782" h="1510125">
                <a:moveTo>
                  <a:pt x="0" y="0"/>
                </a:moveTo>
                <a:lnTo>
                  <a:pt x="2624782" y="0"/>
                </a:lnTo>
                <a:lnTo>
                  <a:pt x="2624782" y="1510125"/>
                </a:lnTo>
                <a:lnTo>
                  <a:pt x="0" y="15101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AutoShape 16"/>
          <p:cNvSpPr/>
          <p:nvPr/>
        </p:nvSpPr>
        <p:spPr>
          <a:xfrm flipV="1">
            <a:off x="17168506" y="5665533"/>
            <a:ext cx="0" cy="2240683"/>
          </a:xfrm>
          <a:prstGeom prst="line">
            <a:avLst/>
          </a:prstGeom>
          <a:ln w="19050" cap="flat">
            <a:solidFill>
              <a:srgbClr val="E5DDC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-5233421">
            <a:off x="16476863" y="4461403"/>
            <a:ext cx="1364236" cy="1364236"/>
          </a:xfrm>
          <a:custGeom>
            <a:avLst/>
            <a:gdLst/>
            <a:ahLst/>
            <a:cxnLst/>
            <a:rect l="l" t="t" r="r" b="b"/>
            <a:pathLst>
              <a:path w="1364236" h="1364236">
                <a:moveTo>
                  <a:pt x="0" y="0"/>
                </a:moveTo>
                <a:lnTo>
                  <a:pt x="1364236" y="0"/>
                </a:lnTo>
                <a:lnTo>
                  <a:pt x="1364236" y="1364236"/>
                </a:lnTo>
                <a:lnTo>
                  <a:pt x="0" y="13642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>
            <a:off x="-8320284" y="762221"/>
            <a:ext cx="9695830" cy="9610992"/>
          </a:xfrm>
          <a:custGeom>
            <a:avLst/>
            <a:gdLst/>
            <a:ahLst/>
            <a:cxnLst/>
            <a:rect l="l" t="t" r="r" b="b"/>
            <a:pathLst>
              <a:path w="9695830" h="9610992">
                <a:moveTo>
                  <a:pt x="0" y="0"/>
                </a:moveTo>
                <a:lnTo>
                  <a:pt x="9695830" y="0"/>
                </a:lnTo>
                <a:lnTo>
                  <a:pt x="9695830" y="9610992"/>
                </a:lnTo>
                <a:lnTo>
                  <a:pt x="0" y="96109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 rot="5400000">
            <a:off x="3016322" y="-606919"/>
            <a:ext cx="833247" cy="4114800"/>
          </a:xfrm>
          <a:custGeom>
            <a:avLst/>
            <a:gdLst/>
            <a:ahLst/>
            <a:cxnLst/>
            <a:rect l="l" t="t" r="r" b="b"/>
            <a:pathLst>
              <a:path w="833247" h="4114800">
                <a:moveTo>
                  <a:pt x="0" y="0"/>
                </a:moveTo>
                <a:lnTo>
                  <a:pt x="833247" y="0"/>
                </a:lnTo>
                <a:lnTo>
                  <a:pt x="833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TextBox 20"/>
          <p:cNvSpPr txBox="1"/>
          <p:nvPr/>
        </p:nvSpPr>
        <p:spPr>
          <a:xfrm>
            <a:off x="1143942" y="1809955"/>
            <a:ext cx="1060946" cy="504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MERKÜR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432204" y="1809955"/>
            <a:ext cx="859036" cy="504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VENÜS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775467" y="1809955"/>
            <a:ext cx="863997" cy="504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DÜNYA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197101" y="1809955"/>
            <a:ext cx="681137" cy="504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MARS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742798" y="7991948"/>
            <a:ext cx="1031974" cy="504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JÜPITER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357631" y="8072911"/>
            <a:ext cx="1004987" cy="504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SATÜRN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366198" y="8072911"/>
            <a:ext cx="1045369" cy="504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URANÜS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6453950" y="8072911"/>
            <a:ext cx="1224450" cy="505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NEPTÜN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23505" y="439534"/>
            <a:ext cx="4506974" cy="519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KARASAL (IÇ) GEZEGENLER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349009" y="9201150"/>
            <a:ext cx="4549397" cy="505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GAZSAL (DIŞ) GEZEGENLER</a:t>
            </a:r>
          </a:p>
        </p:txBody>
      </p:sp>
      <p:sp>
        <p:nvSpPr>
          <p:cNvPr id="30" name="Freeform 30"/>
          <p:cNvSpPr/>
          <p:nvPr/>
        </p:nvSpPr>
        <p:spPr>
          <a:xfrm rot="5400000" flipH="1" flipV="1">
            <a:off x="11929302" y="2963157"/>
            <a:ext cx="2001941" cy="9886131"/>
          </a:xfrm>
          <a:custGeom>
            <a:avLst/>
            <a:gdLst/>
            <a:ahLst/>
            <a:cxnLst/>
            <a:rect l="l" t="t" r="r" b="b"/>
            <a:pathLst>
              <a:path w="2001941" h="9886131">
                <a:moveTo>
                  <a:pt x="2001941" y="9886131"/>
                </a:moveTo>
                <a:lnTo>
                  <a:pt x="0" y="9886131"/>
                </a:lnTo>
                <a:lnTo>
                  <a:pt x="0" y="0"/>
                </a:lnTo>
                <a:lnTo>
                  <a:pt x="2001941" y="0"/>
                </a:lnTo>
                <a:lnTo>
                  <a:pt x="2001941" y="9886131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31" name="Resim 30">
            <a:extLst>
              <a:ext uri="{FF2B5EF4-FFF2-40B4-BE49-F238E27FC236}">
                <a16:creationId xmlns:a16="http://schemas.microsoft.com/office/drawing/2014/main" id="{6E7ECFB0-48E7-DD71-C0BE-E12E810D28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64" b="164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04781" y="296641"/>
            <a:ext cx="8115300" cy="1256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38"/>
              </a:lnSpc>
            </a:pPr>
            <a:r>
              <a:rPr lang="en-US" sz="7679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MERKÜR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21579" y="2543174"/>
            <a:ext cx="7666434" cy="212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• GÜNEŞ'E EN YAKIN GEZEGENDIR.</a:t>
            </a:r>
          </a:p>
          <a:p>
            <a:pPr algn="just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•</a:t>
            </a:r>
            <a:r>
              <a:rPr lang="tr-TR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 </a:t>
            </a:r>
            <a:r>
              <a:rPr lang="en-US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GÜNEŞ SISTEMININ EN KÜÇÜK GEZEGENIDIR.</a:t>
            </a:r>
          </a:p>
          <a:p>
            <a:pPr algn="just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• UYDUSU VE HALKASI YOKTUR.</a:t>
            </a:r>
          </a:p>
          <a:p>
            <a:pPr algn="just">
              <a:lnSpc>
                <a:spcPts val="4199"/>
              </a:lnSpc>
              <a:spcBef>
                <a:spcPct val="0"/>
              </a:spcBef>
            </a:pPr>
            <a:endParaRPr lang="en-US" sz="2999" b="1" dirty="0">
              <a:solidFill>
                <a:srgbClr val="FFFFFF"/>
              </a:solidFill>
              <a:latin typeface="A Day Without Sun Text Bold"/>
              <a:ea typeface="A Day Without Sun Text Bold"/>
              <a:cs typeface="A Day Without Sun Text Bold"/>
              <a:sym typeface="A Day Without Sun Text Bold"/>
            </a:endParaRPr>
          </a:p>
        </p:txBody>
      </p:sp>
      <p:pic>
        <p:nvPicPr>
          <p:cNvPr id="5" name="Resim 4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D0F3F836-8FC8-EF8D-9D30-7D4B5E24AA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23863" y="8466511"/>
            <a:ext cx="1755704" cy="184336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1C2947F-8960-AAA4-CB4A-A100D96B06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64" b="16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930593"/>
            <a:ext cx="6960195" cy="96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06"/>
              </a:lnSpc>
              <a:spcBef>
                <a:spcPct val="0"/>
              </a:spcBef>
            </a:pPr>
            <a:r>
              <a:rPr lang="en-US" sz="5803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VENÜS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48646" y="2409284"/>
            <a:ext cx="8320304" cy="4275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•ATMOSFERINDEKI YOĞUN KARBONDIOKSIT NEDENIYLE SERA ETKISI FAZLADIR. BU NEDENLE ÇOK SICAK BIR GEZEGENDIR. (460 °C)</a:t>
            </a:r>
          </a:p>
          <a:p>
            <a:pPr algn="just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•UYDUSU VE HALKASI YOKTUR.</a:t>
            </a:r>
          </a:p>
          <a:p>
            <a:pPr algn="just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•GÜNEŞ VE AY ‘DAN SONRA EN PARLAK GÖK CISMIDIR. BU NEDENLE HALK ARASINDA ÇOBAN YILDIZI VEYA SABAH YILDIZI OLARAK BILINIR</a:t>
            </a:r>
          </a:p>
          <a:p>
            <a:pPr algn="just">
              <a:lnSpc>
                <a:spcPts val="4199"/>
              </a:lnSpc>
              <a:spcBef>
                <a:spcPct val="0"/>
              </a:spcBef>
            </a:pPr>
            <a:endParaRPr lang="en-US" sz="2999" b="1" dirty="0">
              <a:solidFill>
                <a:srgbClr val="FFFFFF"/>
              </a:solidFill>
              <a:latin typeface="A Day Without Sun Text Bold"/>
              <a:ea typeface="A Day Without Sun Text Bold"/>
              <a:cs typeface="A Day Without Sun Text Bold"/>
              <a:sym typeface="A Day Without Sun Text Bold"/>
            </a:endParaRPr>
          </a:p>
        </p:txBody>
      </p:sp>
      <p:pic>
        <p:nvPicPr>
          <p:cNvPr id="5" name="Resim 4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0C21A709-B8CD-A97E-492B-B58386BBD0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23863" y="8466511"/>
            <a:ext cx="1755704" cy="184336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08AF0A95-9DCB-3A28-BB09-1E9EBD312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64" b="164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1158738"/>
            <a:ext cx="6590565" cy="96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06"/>
              </a:lnSpc>
              <a:spcBef>
                <a:spcPct val="0"/>
              </a:spcBef>
            </a:pPr>
            <a:r>
              <a:rPr lang="en-US" sz="5803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DÜNYA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84579" y="2635374"/>
            <a:ext cx="8051309" cy="5219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•ÜZERINDE YAŞAM OLDUĞU BILINEN TEK GEZEGENDIR.</a:t>
            </a:r>
          </a:p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•NEFES ALMAYA UYGUN ATMOSFERI ( %78 AZOT, %21 OKSIJEN VE %1 DIĞER GAZLAR) VARDIR</a:t>
            </a:r>
          </a:p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•TEK DOĞAL UYDUSU AY’DIR.</a:t>
            </a:r>
          </a:p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•HALKASI YOKTUR.</a:t>
            </a:r>
          </a:p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•MAVI GEZEGEN OLARAK BILINIR.</a:t>
            </a:r>
          </a:p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•YÜZEYININ 3/4'Ü SUDUR, DAĞLAR, DENIZLER , VADILER, AKTIF VOLKANLAR BULUNUR.</a:t>
            </a:r>
          </a:p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•BÜYÜKLÜK OLARAK 5. BÜYÜK GEZEGENDIR.</a:t>
            </a:r>
          </a:p>
          <a:p>
            <a:pPr algn="l">
              <a:lnSpc>
                <a:spcPts val="4199"/>
              </a:lnSpc>
            </a:pPr>
            <a:endParaRPr lang="en-US" sz="2999" b="1">
              <a:solidFill>
                <a:srgbClr val="FFFFFF"/>
              </a:solidFill>
              <a:latin typeface="A Day Without Sun Text Bold"/>
              <a:ea typeface="A Day Without Sun Text Bold"/>
              <a:cs typeface="A Day Without Sun Text Bold"/>
              <a:sym typeface="A Day Without Sun Text Bold"/>
            </a:endParaRPr>
          </a:p>
        </p:txBody>
      </p:sp>
      <p:pic>
        <p:nvPicPr>
          <p:cNvPr id="5" name="Resim 4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DB91C598-FF77-7EDA-8CB9-164D9D5A7D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23863" y="8466511"/>
            <a:ext cx="1755704" cy="184336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7D403FE3-1974-CE04-CD82-F039E31EE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64" b="16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942975"/>
            <a:ext cx="8115300" cy="1256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38"/>
              </a:lnSpc>
            </a:pPr>
            <a:r>
              <a:rPr lang="en-US" sz="7679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 MARS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028950"/>
            <a:ext cx="8746683" cy="5219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•KIZIL GEZEGEN OLARAK BILINIR.</a:t>
            </a:r>
          </a:p>
          <a:p>
            <a:pPr algn="just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•İKI UYDUSU VARDIR. ( PHOBOS- DEIMOS )</a:t>
            </a:r>
          </a:p>
          <a:p>
            <a:pPr algn="just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•HALKASI YOKTUR.</a:t>
            </a:r>
          </a:p>
          <a:p>
            <a:pPr algn="just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•İNCE ATMOSFERI VARDIR.</a:t>
            </a:r>
          </a:p>
          <a:p>
            <a:pPr algn="just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•YÜZEY SICAKLIĞI -140°C ILE 20°C ARASINDADIR.</a:t>
            </a:r>
          </a:p>
          <a:p>
            <a:pPr algn="just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•ATMOSFERINDE SU BULUNMASINDAN DOLAYI YAŞAMIN OLMA IHTIMALI OLAN TEKGEZEGENDIR.</a:t>
            </a:r>
          </a:p>
          <a:p>
            <a:pPr algn="just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FFFF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•GÜNEŞ’E YAKINLIK BAKIMINDAN DÖRDÜNCÜ, HACIMSEL BÜYÜKLÜK BAKIMINDAN YEDINCI GEZEGENDIR.</a:t>
            </a:r>
          </a:p>
          <a:p>
            <a:pPr algn="just">
              <a:lnSpc>
                <a:spcPts val="4199"/>
              </a:lnSpc>
              <a:spcBef>
                <a:spcPct val="0"/>
              </a:spcBef>
            </a:pPr>
            <a:endParaRPr lang="en-US" sz="2999" b="1" dirty="0">
              <a:solidFill>
                <a:srgbClr val="FFFFFF"/>
              </a:solidFill>
              <a:latin typeface="A Day Without Sun Text Bold"/>
              <a:ea typeface="A Day Without Sun Text Bold"/>
              <a:cs typeface="A Day Without Sun Text Bold"/>
              <a:sym typeface="A Day Without Sun Text Bold"/>
            </a:endParaRPr>
          </a:p>
        </p:txBody>
      </p:sp>
      <p:pic>
        <p:nvPicPr>
          <p:cNvPr id="5" name="Resim 4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B8AEDC3C-EFE8-612F-029A-FAC57C6D2B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23863" y="8466511"/>
            <a:ext cx="1755704" cy="184336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5A0311C9-31BB-EE60-9E7E-05681C3757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549</Words>
  <Application>Microsoft Office PowerPoint</Application>
  <PresentationFormat>Özel</PresentationFormat>
  <Paragraphs>78</Paragraphs>
  <Slides>16</Slides>
  <Notes>0</Notes>
  <HiddenSlides>0</HiddenSlides>
  <MMClips>12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16</vt:i4>
      </vt:variant>
    </vt:vector>
  </HeadingPairs>
  <TitlesOfParts>
    <vt:vector size="22" baseType="lpstr">
      <vt:lpstr>A Day Without Sun Text Bold</vt:lpstr>
      <vt:lpstr>Arimo Bold</vt:lpstr>
      <vt:lpstr>Horizon</vt:lpstr>
      <vt:lpstr>Calibri</vt:lpstr>
      <vt:lpstr>Arial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 tutulmalar</dc:title>
  <cp:lastModifiedBy>azime ymn</cp:lastModifiedBy>
  <cp:revision>6</cp:revision>
  <dcterms:created xsi:type="dcterms:W3CDTF">2006-08-16T00:00:00Z</dcterms:created>
  <dcterms:modified xsi:type="dcterms:W3CDTF">2025-09-21T09:31:23Z</dcterms:modified>
  <dc:identifier>DAGQktqWzy0</dc:identifier>
</cp:coreProperties>
</file>