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imo Bold" panose="020B0604020202020204" charset="0"/>
      <p:regular r:id="rId26"/>
    </p:embeddedFont>
    <p:embeddedFont>
      <p:font typeface="Bobby Jones 1" panose="020B0604020202020204" charset="0"/>
      <p:regular r:id="rId27"/>
    </p:embeddedFont>
    <p:embeddedFont>
      <p:font typeface="Bobby Jones 2" panose="020B0604020202020204" charset="0"/>
      <p:regular r:id="rId28"/>
    </p:embeddedFont>
    <p:embeddedFont>
      <p:font typeface="DM Sans" pitchFamily="2" charset="-94"/>
      <p:regular r:id="rId29"/>
      <p:bold r:id="rId30"/>
      <p:italic r:id="rId31"/>
      <p:boldItalic r:id="rId32"/>
    </p:embeddedFont>
    <p:embeddedFont>
      <p:font typeface="Poppins" panose="00000500000000000000" pitchFamily="2" charset="-94"/>
      <p:regular r:id="rId33"/>
      <p:bold r:id="rId34"/>
      <p:italic r:id="rId35"/>
      <p:boldItalic r:id="rId36"/>
    </p:embeddedFont>
    <p:embeddedFont>
      <p:font typeface="Poppins Bold" panose="00000800000000000000" pitchFamily="2" charset="-94"/>
      <p:regular r:id="rId37"/>
      <p:bold r:id="rId38"/>
    </p:embeddedFont>
    <p:embeddedFont>
      <p:font typeface="Public Sans Bold" panose="020B0604020202020204" charset="-94"/>
      <p:regular r:id="rId39"/>
    </p:embeddedFont>
    <p:embeddedFont>
      <p:font typeface="Russo One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4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23.sv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28.svg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41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43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9.png"/><Relationship Id="rId10" Type="http://schemas.openxmlformats.org/officeDocument/2006/relationships/image" Target="../media/image45.svg"/><Relationship Id="rId4" Type="http://schemas.openxmlformats.org/officeDocument/2006/relationships/image" Target="../media/image28.svg"/><Relationship Id="rId9" Type="http://schemas.openxmlformats.org/officeDocument/2006/relationships/image" Target="../media/image44.png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9.png"/><Relationship Id="rId10" Type="http://schemas.openxmlformats.org/officeDocument/2006/relationships/image" Target="../media/image47.svg"/><Relationship Id="rId4" Type="http://schemas.openxmlformats.org/officeDocument/2006/relationships/image" Target="../media/image28.svg"/><Relationship Id="rId9" Type="http://schemas.openxmlformats.org/officeDocument/2006/relationships/image" Target="../media/image46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9.png"/><Relationship Id="rId10" Type="http://schemas.openxmlformats.org/officeDocument/2006/relationships/image" Target="../media/image38.svg"/><Relationship Id="rId4" Type="http://schemas.openxmlformats.org/officeDocument/2006/relationships/image" Target="../media/image28.svg"/><Relationship Id="rId9" Type="http://schemas.openxmlformats.org/officeDocument/2006/relationships/image" Target="../media/image48.pn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4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51.png"/><Relationship Id="rId19" Type="http://schemas.openxmlformats.org/officeDocument/2006/relationships/image" Target="../media/image25.svg"/><Relationship Id="rId4" Type="http://schemas.openxmlformats.org/officeDocument/2006/relationships/image" Target="../media/image49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9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4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51.png"/><Relationship Id="rId19" Type="http://schemas.openxmlformats.org/officeDocument/2006/relationships/image" Target="../media/image25.svg"/><Relationship Id="rId4" Type="http://schemas.openxmlformats.org/officeDocument/2006/relationships/image" Target="../media/image49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11" b="-1861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1341183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0083922" y="5958434"/>
            <a:ext cx="7478777" cy="267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54"/>
              </a:lnSpc>
            </a:pPr>
            <a:r>
              <a:rPr lang="en-US" sz="179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30035" y="5611353"/>
            <a:ext cx="7332663" cy="56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68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GÖKYÜZÜNDEKİ KOMŞUMUZ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5F37FD4-9C6B-7261-6BD8-AEF59F8C1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4480" y="2704296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052197" y="688208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8374480" y="7464273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1052197" y="329800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716906" y="688208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10800000">
            <a:off x="5705385" y="3274967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484854" flipV="1">
            <a:off x="12826483" y="4423029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315145" flipV="1">
            <a:off x="4982533" y="667343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949849" y="5090045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3799111" y="5090045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9076459" flipH="1">
            <a:off x="4980528" y="4477662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723540" flipH="1">
            <a:off x="12828488" y="66188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4805893" flipV="1">
            <a:off x="10248961" y="329418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5994106" flipV="1">
            <a:off x="7560055" y="78022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3594291" flipV="1">
            <a:off x="7481819" y="333761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7205708" flipV="1">
            <a:off x="10327198" y="7758849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1467586" y="5663985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84164" y="5663985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81737" y="327823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64381" y="327823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97877" y="200833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64381" y="8058537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97877" y="930802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65039" y="8058537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6" name="Freeform 26"/>
          <p:cNvSpPr/>
          <p:nvPr/>
        </p:nvSpPr>
        <p:spPr>
          <a:xfrm>
            <a:off x="-3570485" y="2711993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6" y="0"/>
                </a:lnTo>
                <a:lnTo>
                  <a:pt x="5729966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8335E21F-1A84-5EAA-1A8F-3303600E971B}"/>
              </a:ext>
            </a:extLst>
          </p:cNvPr>
          <p:cNvSpPr/>
          <p:nvPr/>
        </p:nvSpPr>
        <p:spPr>
          <a:xfrm rot="-10800000">
            <a:off x="5857785" y="3427367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0A7A3048-9F45-4274-198E-3347C730D1C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243722" y="1190625"/>
            <a:ext cx="13800555" cy="128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4"/>
              </a:lnSpc>
            </a:pPr>
            <a:r>
              <a:rPr lang="en-US" sz="9509">
                <a:solidFill>
                  <a:srgbClr val="F3CB63"/>
                </a:solidFill>
                <a:latin typeface="Russo One"/>
                <a:ea typeface="Russo One"/>
                <a:cs typeface="Russo One"/>
                <a:sym typeface="Russo One"/>
              </a:rPr>
              <a:t>ANA EVRELER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1750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YENİ AY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63595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İLK DÖRDÜN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25439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DOLUNAY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87284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SON DÖRDÜN</a:t>
            </a:r>
          </a:p>
        </p:txBody>
      </p:sp>
      <p:sp>
        <p:nvSpPr>
          <p:cNvPr id="8" name="Freeform 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99D326E4-B0E1-12F9-ADF2-408AA0BC7CD4}"/>
              </a:ext>
            </a:extLst>
          </p:cNvPr>
          <p:cNvSpPr/>
          <p:nvPr/>
        </p:nvSpPr>
        <p:spPr>
          <a:xfrm>
            <a:off x="2092222" y="5372100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7258633-13D6-9743-EDD9-6C16D0D7D48C}"/>
              </a:ext>
            </a:extLst>
          </p:cNvPr>
          <p:cNvSpPr/>
          <p:nvPr/>
        </p:nvSpPr>
        <p:spPr>
          <a:xfrm>
            <a:off x="6293558" y="5372100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9AB1D0EE-616A-0288-EC8F-E5BBEDB2810C}"/>
              </a:ext>
            </a:extLst>
          </p:cNvPr>
          <p:cNvSpPr/>
          <p:nvPr/>
        </p:nvSpPr>
        <p:spPr>
          <a:xfrm>
            <a:off x="14527008" y="5582893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6DB847D-C9B6-6DD5-8BDF-8F475CF66111}"/>
              </a:ext>
            </a:extLst>
          </p:cNvPr>
          <p:cNvSpPr/>
          <p:nvPr/>
        </p:nvSpPr>
        <p:spPr>
          <a:xfrm>
            <a:off x="10426375" y="538117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393D644A-19B6-AC36-26E6-894B6B2393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243722" y="1190625"/>
            <a:ext cx="13800555" cy="128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4"/>
              </a:lnSpc>
            </a:pPr>
            <a:r>
              <a:rPr lang="en-US" sz="9509">
                <a:solidFill>
                  <a:srgbClr val="F3CB63"/>
                </a:solidFill>
                <a:latin typeface="Russo One"/>
                <a:ea typeface="Russo One"/>
                <a:cs typeface="Russo One"/>
                <a:sym typeface="Russo One"/>
              </a:rPr>
              <a:t>ARA EVRELER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1750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HİLAL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63595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HİLAL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25439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ŞİŞKİN 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87284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ŞİŞKİN AY</a:t>
            </a:r>
          </a:p>
        </p:txBody>
      </p:sp>
      <p:sp>
        <p:nvSpPr>
          <p:cNvPr id="8" name="Freeform 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94DD5A6-33BB-AF02-55D7-04238BC50E11}"/>
              </a:ext>
            </a:extLst>
          </p:cNvPr>
          <p:cNvSpPr/>
          <p:nvPr/>
        </p:nvSpPr>
        <p:spPr>
          <a:xfrm rot="-10800000">
            <a:off x="2121251" y="5295900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0973921-1739-47C8-CC2A-37251425AB32}"/>
              </a:ext>
            </a:extLst>
          </p:cNvPr>
          <p:cNvSpPr/>
          <p:nvPr/>
        </p:nvSpPr>
        <p:spPr>
          <a:xfrm>
            <a:off x="6172200" y="531894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E417603-B0A8-03C2-E101-24DF32C614E1}"/>
              </a:ext>
            </a:extLst>
          </p:cNvPr>
          <p:cNvSpPr/>
          <p:nvPr/>
        </p:nvSpPr>
        <p:spPr>
          <a:xfrm>
            <a:off x="10216146" y="531894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BF1537F2-9457-4BB4-6CF8-E52B04B389F6}"/>
              </a:ext>
            </a:extLst>
          </p:cNvPr>
          <p:cNvSpPr/>
          <p:nvPr/>
        </p:nvSpPr>
        <p:spPr>
          <a:xfrm>
            <a:off x="14505237" y="531894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0CCAF05-4350-8F1A-573B-E04E292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3785428" y="4751832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7" y="0"/>
                </a:lnTo>
                <a:lnTo>
                  <a:pt x="783337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9">
              <a:alphaModFix amt="6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YENİ AY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45777" y="3857244"/>
            <a:ext cx="6550138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oppins Bold"/>
                <a:ea typeface="Poppins Bold"/>
                <a:cs typeface="Poppins Bold"/>
                <a:sym typeface="Poppins Bold"/>
              </a:rPr>
              <a:t>Yeni ay evresi, ayın gökyüzünde tamamen karanlık göründüğü evredir.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45777" y="5291709"/>
            <a:ext cx="6550138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oppins Bold"/>
                <a:ea typeface="Poppins Bold"/>
                <a:cs typeface="Poppins Bold"/>
                <a:sym typeface="Poppins Bold"/>
              </a:rPr>
              <a:t>Bunun nedeni, bu evrede Ay'ın Dünya'ya bakan yüzünün Güneş tarafından aydınlatılmamasıdır.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065271" y="203642"/>
            <a:ext cx="2960270" cy="2960270"/>
          </a:xfrm>
          <a:custGeom>
            <a:avLst/>
            <a:gdLst/>
            <a:ahLst/>
            <a:cxnLst/>
            <a:rect l="l" t="t" r="r" b="b"/>
            <a:pathLst>
              <a:path w="2960270" h="2960270">
                <a:moveTo>
                  <a:pt x="0" y="0"/>
                </a:moveTo>
                <a:lnTo>
                  <a:pt x="2960270" y="0"/>
                </a:lnTo>
                <a:lnTo>
                  <a:pt x="2960270" y="2960271"/>
                </a:lnTo>
                <a:lnTo>
                  <a:pt x="0" y="2960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AutoShape 17"/>
          <p:cNvSpPr/>
          <p:nvPr/>
        </p:nvSpPr>
        <p:spPr>
          <a:xfrm>
            <a:off x="1028700" y="4751832"/>
            <a:ext cx="3148396" cy="0"/>
          </a:xfrm>
          <a:prstGeom prst="line">
            <a:avLst/>
          </a:prstGeom>
          <a:ln w="38100" cap="flat">
            <a:solidFill>
              <a:srgbClr val="FFE77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8" name="AutoShape 18"/>
          <p:cNvSpPr/>
          <p:nvPr/>
        </p:nvSpPr>
        <p:spPr>
          <a:xfrm>
            <a:off x="1028700" y="5535168"/>
            <a:ext cx="3148396" cy="0"/>
          </a:xfrm>
          <a:prstGeom prst="line">
            <a:avLst/>
          </a:prstGeom>
          <a:ln w="38100" cap="flat">
            <a:solidFill>
              <a:srgbClr val="FFE77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9" name="AutoShape 19"/>
          <p:cNvSpPr/>
          <p:nvPr/>
        </p:nvSpPr>
        <p:spPr>
          <a:xfrm>
            <a:off x="637032" y="5143500"/>
            <a:ext cx="3148396" cy="0"/>
          </a:xfrm>
          <a:prstGeom prst="line">
            <a:avLst/>
          </a:prstGeom>
          <a:ln w="38100" cap="flat">
            <a:solidFill>
              <a:srgbClr val="FFE77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135D9040-3DAC-B174-9B87-D7FB84FDF1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8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2"/>
                <a:ea typeface="Bobby Jones 2"/>
                <a:cs typeface="Bobby Jones 2"/>
                <a:sym typeface="Bobby Jones 2"/>
              </a:rPr>
              <a:t>HİLAL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226811" y="308061"/>
            <a:ext cx="2755251" cy="2755251"/>
          </a:xfrm>
          <a:custGeom>
            <a:avLst/>
            <a:gdLst/>
            <a:ahLst/>
            <a:cxnLst/>
            <a:rect l="l" t="t" r="r" b="b"/>
            <a:pathLst>
              <a:path w="2755251" h="2755251">
                <a:moveTo>
                  <a:pt x="0" y="0"/>
                </a:moveTo>
                <a:lnTo>
                  <a:pt x="2755251" y="0"/>
                </a:lnTo>
                <a:lnTo>
                  <a:pt x="2755251" y="2755251"/>
                </a:lnTo>
                <a:lnTo>
                  <a:pt x="0" y="2755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4425890" y="6386465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3866769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 gökyüzünde ince bir hilal şeklinde görünür ve yüzeyinin yalnızca küçük bir kısmı aydınlanır.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45777" y="5301234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Ay, Güneş'ten uzaklaşır ve aydınlık tarafı daha fazla görünür hale gelir.</a:t>
            </a:r>
          </a:p>
        </p:txBody>
      </p:sp>
      <p:sp>
        <p:nvSpPr>
          <p:cNvPr id="17" name="Freeform 17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D6798D9-4F14-F30A-604D-1F3E2DE49D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9837074" y="3503877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İLK DÖRDÜN</a:t>
            </a:r>
          </a:p>
        </p:txBody>
      </p:sp>
      <p:sp>
        <p:nvSpPr>
          <p:cNvPr id="13" name="Freeform 13"/>
          <p:cNvSpPr/>
          <p:nvPr/>
        </p:nvSpPr>
        <p:spPr>
          <a:xfrm>
            <a:off x="6070048" y="7036451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077517" y="103278"/>
            <a:ext cx="3115791" cy="3115791"/>
          </a:xfrm>
          <a:custGeom>
            <a:avLst/>
            <a:gdLst/>
            <a:ahLst/>
            <a:cxnLst/>
            <a:rect l="l" t="t" r="r" b="b"/>
            <a:pathLst>
              <a:path w="3115791" h="3115791">
                <a:moveTo>
                  <a:pt x="0" y="0"/>
                </a:moveTo>
                <a:lnTo>
                  <a:pt x="3115791" y="0"/>
                </a:lnTo>
                <a:lnTo>
                  <a:pt x="3115791" y="3115791"/>
                </a:lnTo>
                <a:lnTo>
                  <a:pt x="0" y="3115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9837074" y="5710850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 gökyüzünde yarım daire şeklinde görünür ve yüzeyinin tam yarısı Güneş tarafından aydınlatılır.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D7FA05A-1F36-A713-E6F9-8F9DBAB4C3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ŞİŞKİN AY</a:t>
            </a:r>
          </a:p>
        </p:txBody>
      </p:sp>
      <p:sp>
        <p:nvSpPr>
          <p:cNvPr id="13" name="Freeform 13"/>
          <p:cNvSpPr/>
          <p:nvPr/>
        </p:nvSpPr>
        <p:spPr>
          <a:xfrm>
            <a:off x="7710634" y="6386465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7" y="0"/>
                </a:lnTo>
                <a:lnTo>
                  <a:pt x="783337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532749" y="0"/>
            <a:ext cx="2755251" cy="2755251"/>
          </a:xfrm>
          <a:custGeom>
            <a:avLst/>
            <a:gdLst/>
            <a:ahLst/>
            <a:cxnLst/>
            <a:rect l="l" t="t" r="r" b="b"/>
            <a:pathLst>
              <a:path w="2755251" h="2755251">
                <a:moveTo>
                  <a:pt x="0" y="0"/>
                </a:moveTo>
                <a:lnTo>
                  <a:pt x="2755251" y="0"/>
                </a:lnTo>
                <a:lnTo>
                  <a:pt x="2755251" y="2755251"/>
                </a:lnTo>
                <a:lnTo>
                  <a:pt x="0" y="2755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4640580"/>
            <a:ext cx="6550138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Ayın küçük bir kısmı karanlık görünür.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506D44D6-2693-9D1C-3773-1C7C2B0D4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261953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DOLUNAY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322635" y="0"/>
            <a:ext cx="2858881" cy="2858881"/>
          </a:xfrm>
          <a:custGeom>
            <a:avLst/>
            <a:gdLst/>
            <a:ahLst/>
            <a:cxnLst/>
            <a:rect l="l" t="t" r="r" b="b"/>
            <a:pathLst>
              <a:path w="2858881" h="2858881">
                <a:moveTo>
                  <a:pt x="0" y="0"/>
                </a:moveTo>
                <a:lnTo>
                  <a:pt x="2858880" y="0"/>
                </a:lnTo>
                <a:lnTo>
                  <a:pt x="2858880" y="2858881"/>
                </a:lnTo>
                <a:lnTo>
                  <a:pt x="0" y="28588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0345777" y="3866769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Ay'ın Dünya'dan görülebilen tüm yüzü tamamen aydınlanır.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8354667" y="4753618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0C12AE70-0848-20A3-DD9E-2F64DF47D3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  <a:spcBef>
                <a:spcPct val="0"/>
              </a:spcBef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ŞİŞKİN AY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051484" y="1345441"/>
            <a:ext cx="1844431" cy="1844431"/>
          </a:xfrm>
          <a:custGeom>
            <a:avLst/>
            <a:gdLst/>
            <a:ahLst/>
            <a:cxnLst/>
            <a:rect l="l" t="t" r="r" b="b"/>
            <a:pathLst>
              <a:path w="1844431" h="1844431">
                <a:moveTo>
                  <a:pt x="0" y="0"/>
                </a:moveTo>
                <a:lnTo>
                  <a:pt x="1844431" y="0"/>
                </a:lnTo>
                <a:lnTo>
                  <a:pt x="1844431" y="1844431"/>
                </a:lnTo>
                <a:lnTo>
                  <a:pt x="0" y="18444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710634" y="3120770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7" y="0"/>
                </a:lnTo>
                <a:lnTo>
                  <a:pt x="783337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4640580"/>
            <a:ext cx="6550138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Ayın küçük bir kısmı karanlık görünür.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F8383D71-043C-DBF3-9B81-87F07EC4CE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8043427" y="1275078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SON DÖRDÜN</a:t>
            </a:r>
          </a:p>
        </p:txBody>
      </p:sp>
      <p:sp>
        <p:nvSpPr>
          <p:cNvPr id="13" name="Freeform 13"/>
          <p:cNvSpPr/>
          <p:nvPr/>
        </p:nvSpPr>
        <p:spPr>
          <a:xfrm>
            <a:off x="6070048" y="2467212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4310600" y="53921"/>
            <a:ext cx="3581019" cy="3581019"/>
          </a:xfrm>
          <a:custGeom>
            <a:avLst/>
            <a:gdLst/>
            <a:ahLst/>
            <a:cxnLst/>
            <a:rect l="l" t="t" r="r" b="b"/>
            <a:pathLst>
              <a:path w="3581019" h="3581019">
                <a:moveTo>
                  <a:pt x="0" y="0"/>
                </a:moveTo>
                <a:lnTo>
                  <a:pt x="3581019" y="0"/>
                </a:lnTo>
                <a:lnTo>
                  <a:pt x="3581019" y="3581019"/>
                </a:lnTo>
                <a:lnTo>
                  <a:pt x="0" y="3581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022685" y="5141255"/>
            <a:ext cx="6550138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Ayın sağ tarafının karanlık olduğu evredir.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1F9A625A-F031-E9EE-D9BA-99E891D004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746087" y="2495209"/>
            <a:ext cx="8115300" cy="55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FEFEF"/>
                </a:solidFill>
                <a:latin typeface="Poppins"/>
                <a:ea typeface="Poppins"/>
                <a:cs typeface="Poppins"/>
                <a:sym typeface="Poppins"/>
              </a:rPr>
              <a:t>Bir gezegenin etrafında, gezegenin çekim etkisi ile belirli bir yörüngede dolanma hareketi yapan gök cisimlerine doğal uydu denir.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EFEFE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FEFEF"/>
                </a:solidFill>
                <a:latin typeface="Poppins"/>
                <a:ea typeface="Poppins"/>
                <a:cs typeface="Poppins"/>
                <a:sym typeface="Poppins"/>
              </a:rPr>
              <a:t>Ay, Dünya’ya en yakın gök cismidir. Ay ile Dünya arasındaki mesafe yaklaşık 384.400 kilometredir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EFEFE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EA5ED2E-6E0A-1C8D-4FFB-B4269AB8BDB0}"/>
              </a:ext>
            </a:extLst>
          </p:cNvPr>
          <p:cNvSpPr/>
          <p:nvPr/>
        </p:nvSpPr>
        <p:spPr>
          <a:xfrm>
            <a:off x="9133114" y="1028699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0DD23D4-4E20-FCE6-E405-32F55114D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hilal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5175816" y="103278"/>
            <a:ext cx="3017493" cy="3017493"/>
          </a:xfrm>
          <a:custGeom>
            <a:avLst/>
            <a:gdLst/>
            <a:ahLst/>
            <a:cxnLst/>
            <a:rect l="l" t="t" r="r" b="b"/>
            <a:pathLst>
              <a:path w="3017493" h="3017493">
                <a:moveTo>
                  <a:pt x="3017492" y="0"/>
                </a:moveTo>
                <a:lnTo>
                  <a:pt x="0" y="0"/>
                </a:lnTo>
                <a:lnTo>
                  <a:pt x="0" y="3017492"/>
                </a:lnTo>
                <a:lnTo>
                  <a:pt x="3017492" y="3017492"/>
                </a:lnTo>
                <a:lnTo>
                  <a:pt x="301749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4425890" y="3120770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4640580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 gökyüzünde ince bir hilal şeklinde görünür ve yüzeyinin yalnızca küçük bir kısmı aydınlanır.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EFA0774-92BB-79E7-FEDB-8B623F0452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1012" y="86731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758729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081012" y="5627289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1758729" y="1461024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423438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10800000">
            <a:off x="6411917" y="1437983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484854" flipV="1">
            <a:off x="13533016" y="258604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315145" flipV="1">
            <a:off x="5689065" y="483645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3656381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505643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9076459" flipH="1">
            <a:off x="5687061" y="26406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7" y="0"/>
                </a:moveTo>
                <a:lnTo>
                  <a:pt x="0" y="0"/>
                </a:lnTo>
                <a:lnTo>
                  <a:pt x="0" y="599626"/>
                </a:lnTo>
                <a:lnTo>
                  <a:pt x="490347" y="599626"/>
                </a:lnTo>
                <a:lnTo>
                  <a:pt x="490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723540" flipH="1">
            <a:off x="13535020" y="4781817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4805893" flipV="1">
            <a:off x="10955493" y="14572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5994106" flipV="1">
            <a:off x="8266588" y="596529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3594291" flipV="1">
            <a:off x="8188351" y="150063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7205708" flipV="1">
            <a:off x="11033730" y="592186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2174119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863952" y="875009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5" y="0"/>
                </a:lnTo>
                <a:lnTo>
                  <a:pt x="5729965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15490696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88269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70913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04409" y="1713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70913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04409" y="747104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71572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71304" y="8824227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YENİAY - İLK DÖRDÜN- DOLUNAY- SON DÖRDÜN</a:t>
            </a:r>
          </a:p>
        </p:txBody>
      </p:sp>
      <p:sp>
        <p:nvSpPr>
          <p:cNvPr id="28" name="Freeform 2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CEDCBFC2-E111-2723-F58C-273CFFA437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1012" y="86731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081012" y="5627289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6484854" flipV="1">
            <a:off x="13533016" y="258604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4315145" flipV="1">
            <a:off x="5689065" y="483645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656381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4505643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9076459" flipH="1">
            <a:off x="5687061" y="26406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7" y="0"/>
                </a:moveTo>
                <a:lnTo>
                  <a:pt x="0" y="0"/>
                </a:lnTo>
                <a:lnTo>
                  <a:pt x="0" y="599626"/>
                </a:lnTo>
                <a:lnTo>
                  <a:pt x="490347" y="599626"/>
                </a:lnTo>
                <a:lnTo>
                  <a:pt x="4903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1723540" flipH="1">
            <a:off x="13535020" y="4781817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4805893" flipV="1">
            <a:off x="10955493" y="14572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994106" flipV="1">
            <a:off x="8266588" y="596529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3594291" flipV="1">
            <a:off x="8188351" y="150063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7205708" flipV="1">
            <a:off x="11033730" y="592186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2174119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5" name="Freeform 15"/>
          <p:cNvSpPr/>
          <p:nvPr/>
        </p:nvSpPr>
        <p:spPr>
          <a:xfrm>
            <a:off x="-2863952" y="875009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5" y="0"/>
                </a:lnTo>
                <a:lnTo>
                  <a:pt x="5729965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TextBox 16"/>
          <p:cNvSpPr txBox="1"/>
          <p:nvPr/>
        </p:nvSpPr>
        <p:spPr>
          <a:xfrm>
            <a:off x="15490696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04409" y="1713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04409" y="747104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1298303" y="1717034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089380" y="5631763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05643" y="5631763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05643" y="1717034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1304" y="8824227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YENİAY - İLK DÖRDÜN- DOLUNAY- SON DÖRDÜN</a:t>
            </a:r>
          </a:p>
        </p:txBody>
      </p:sp>
      <p:sp>
        <p:nvSpPr>
          <p:cNvPr id="24" name="Freeform 2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4C9D18CD-D622-4886-49E6-F9A1702041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1012" y="86731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758729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081012" y="5627289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1758729" y="1461024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423438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10800000">
            <a:off x="6411917" y="1437983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484854" flipV="1">
            <a:off x="13533016" y="258604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315145" flipV="1">
            <a:off x="5689065" y="483645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3656381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505643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9076459" flipH="1">
            <a:off x="5687061" y="26406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7" y="0"/>
                </a:moveTo>
                <a:lnTo>
                  <a:pt x="0" y="0"/>
                </a:lnTo>
                <a:lnTo>
                  <a:pt x="0" y="599626"/>
                </a:lnTo>
                <a:lnTo>
                  <a:pt x="490347" y="599626"/>
                </a:lnTo>
                <a:lnTo>
                  <a:pt x="490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723540" flipH="1">
            <a:off x="13535020" y="4781817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4805893" flipV="1">
            <a:off x="10955493" y="14572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5994106" flipV="1">
            <a:off x="8266588" y="596529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3594291" flipV="1">
            <a:off x="8188351" y="150063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7205708" flipV="1">
            <a:off x="11033730" y="592186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2174119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863952" y="875009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5" y="0"/>
                </a:lnTo>
                <a:lnTo>
                  <a:pt x="5729965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15490696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88269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70913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04409" y="1713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70913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04409" y="747104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71572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24123" y="8240584"/>
            <a:ext cx="16052817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YENİ AYDAN ÖNCE VE SONRA HİLALLER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DOLUNAYDAN ÖNCE VE SONRA ŞİŞKİN AYLAR</a:t>
            </a:r>
          </a:p>
        </p:txBody>
      </p:sp>
      <p:sp>
        <p:nvSpPr>
          <p:cNvPr id="28" name="Freeform 2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D2766F73-EC2D-2C86-F17A-167C65CDF1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68083" y="-2626915"/>
            <a:ext cx="15540830" cy="15540830"/>
          </a:xfrm>
          <a:custGeom>
            <a:avLst/>
            <a:gdLst/>
            <a:ahLst/>
            <a:cxnLst/>
            <a:rect l="l" t="t" r="r" b="b"/>
            <a:pathLst>
              <a:path w="15540830" h="15540830">
                <a:moveTo>
                  <a:pt x="0" y="0"/>
                </a:moveTo>
                <a:lnTo>
                  <a:pt x="15540830" y="0"/>
                </a:lnTo>
                <a:lnTo>
                  <a:pt x="15540830" y="15540830"/>
                </a:lnTo>
                <a:lnTo>
                  <a:pt x="0" y="15540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181100" y="3453736"/>
            <a:ext cx="6973981" cy="474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6809" lvl="1" indent="-303405" algn="l">
              <a:lnSpc>
                <a:spcPts val="3428"/>
              </a:lnSpc>
              <a:buFont typeface="Arial"/>
              <a:buChar char="•"/>
            </a:pP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Ay, Dünya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Güneş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gibi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küresel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şekillidir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06809" lvl="1" indent="-303405" algn="l">
              <a:lnSpc>
                <a:spcPts val="3428"/>
              </a:lnSpc>
              <a:buFont typeface="Arial"/>
              <a:buChar char="•"/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Ay'ın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atmosferi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yok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denecek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kadar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azdır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06809" lvl="1" indent="-303405" algn="l">
              <a:lnSpc>
                <a:spcPts val="3428"/>
              </a:lnSpc>
              <a:buFont typeface="Arial"/>
              <a:buChar char="•"/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Ay'da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atmosfer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yok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denecek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kadar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olduğu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için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tr-TR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ağmur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rüzgar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gibi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hava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olayları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Ay'da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görülmez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AD65F22-0095-483B-AAAB-4068D4563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6403" y="6152409"/>
            <a:ext cx="1094690" cy="2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  <a:spcBef>
                <a:spcPct val="0"/>
              </a:spcBef>
            </a:pPr>
            <a:r>
              <a:rPr lang="en-US" sz="189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Maria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936822"/>
            <a:ext cx="3517763" cy="2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  <a:spcBef>
                <a:spcPct val="0"/>
              </a:spcBef>
            </a:pPr>
            <a:r>
              <a:rPr lang="en-US" sz="189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Lunar Highlands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3128" y="4322315"/>
            <a:ext cx="3517763" cy="2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  <a:spcBef>
                <a:spcPct val="0"/>
              </a:spcBef>
            </a:pPr>
            <a:r>
              <a:rPr lang="en-US" sz="189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Craters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5529" y="1038225"/>
            <a:ext cx="6644348" cy="324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Meteor adı verilen kaya ve taş parçaları Ay'ın çok ince olan atmosferini geçerek Ay yüzeyine ulaşır. Ay yüzeyine ulaşan meteorlar irili ufaklı çukurlar oluşturur. </a:t>
            </a:r>
          </a:p>
          <a:p>
            <a:pPr algn="l">
              <a:lnSpc>
                <a:spcPts val="3210"/>
              </a:lnSpc>
              <a:spcBef>
                <a:spcPct val="0"/>
              </a:spcBef>
            </a:pPr>
            <a:endParaRPr lang="en-US" sz="30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 ÇUKURLARA KRATER DENİR.</a:t>
            </a:r>
          </a:p>
        </p:txBody>
      </p:sp>
      <p:sp>
        <p:nvSpPr>
          <p:cNvPr id="6" name="Freeform 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3CF169D-6F21-DD3A-52EF-1E2E3FFED294}"/>
              </a:ext>
            </a:extLst>
          </p:cNvPr>
          <p:cNvSpPr/>
          <p:nvPr/>
        </p:nvSpPr>
        <p:spPr>
          <a:xfrm>
            <a:off x="8077200" y="7239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2FC738E-9B22-2B2A-1F6C-FC7A80544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6118" y="2007223"/>
            <a:ext cx="6381212" cy="184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5"/>
              </a:lnSpc>
            </a:pPr>
            <a:r>
              <a:rPr lang="en-US" sz="202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Hava olayları olmadığı için yüzeyindeki toz tabakaları değişmeden kalır. Ay'da araştırma yapan astronotların ayak izleri ve uzay araçlarının tekerlek izleri uzun yıllar boyunca değişmeden kalır.</a:t>
            </a:r>
          </a:p>
          <a:p>
            <a:pPr algn="l">
              <a:lnSpc>
                <a:spcPts val="2465"/>
              </a:lnSpc>
            </a:pPr>
            <a:endParaRPr lang="en-US" sz="2021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582400" y="3238500"/>
            <a:ext cx="4948670" cy="364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Hava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olayları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olmadığı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için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yüzeyindeki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tabakaları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değişmeden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kalır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Ay'da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araştırma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yapan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astronotların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ayak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izleri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uzay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araçlarının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tekerlek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izleri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uzun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yıllar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boyunca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değişmeden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kalır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240009-EF74-0926-ACB8-671BDE8C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08230"/>
            <a:ext cx="10659963" cy="671606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ED13FFC-EE72-AC72-2CEC-58C58E135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68083" y="-2626915"/>
            <a:ext cx="15540830" cy="15540830"/>
          </a:xfrm>
          <a:custGeom>
            <a:avLst/>
            <a:gdLst/>
            <a:ahLst/>
            <a:cxnLst/>
            <a:rect l="l" t="t" r="r" b="b"/>
            <a:pathLst>
              <a:path w="15540830" h="15540830">
                <a:moveTo>
                  <a:pt x="0" y="0"/>
                </a:moveTo>
                <a:lnTo>
                  <a:pt x="15540830" y="0"/>
                </a:lnTo>
                <a:lnTo>
                  <a:pt x="15540830" y="15540830"/>
                </a:lnTo>
                <a:lnTo>
                  <a:pt x="0" y="15540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74568" y="1447185"/>
            <a:ext cx="7962900" cy="6532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Gece-gündüz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arasındaki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sıcaklık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farkı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çok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fazladır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yüzeyinde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kaya,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bulunur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Ayrıca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Ay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yüzeyinde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vadi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tepeler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vardır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yüzeyinin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büyük</a:t>
            </a: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kısmı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tozdan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oluşur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Ay’da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sıcaklık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gece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-174 ⁰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C’u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gündüz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ise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125 ⁰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C’u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bulabilmektedir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Ayyüzeyinin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gündüz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çok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ısınıp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gece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çok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soğuması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yüzeydeki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kaya,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kumun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parçalanmasını</a:t>
            </a: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hızlandırır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Böylece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kaya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da</a:t>
            </a:r>
            <a:r>
              <a:rPr lang="tr-TR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dönüşür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B23D9F-2C02-5A9E-8049-A897F3733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7750"/>
            <a:ext cx="10999589" cy="83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56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DİKKAT!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84874" y="2475769"/>
            <a:ext cx="15918252" cy="187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4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 BİR IŞIK KAYNAĞI DEĞİLDİR.</a:t>
            </a:r>
          </a:p>
          <a:p>
            <a:pPr algn="l">
              <a:lnSpc>
                <a:spcPts val="2989"/>
              </a:lnSpc>
            </a:pPr>
            <a:endParaRPr lang="en-US" sz="245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989"/>
              </a:lnSpc>
            </a:pPr>
            <a:r>
              <a:rPr lang="en-US" sz="24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Ay, üzerine düşen Güneş ışınlarını yansıtır. Bu sayede Dünya 'dan geceleri ve bazen gündüzleri gözlemlenebilir.</a:t>
            </a:r>
          </a:p>
          <a:p>
            <a:pPr algn="l">
              <a:lnSpc>
                <a:spcPts val="2989"/>
              </a:lnSpc>
            </a:pPr>
            <a:endParaRPr lang="en-US" sz="245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B357ECE-CC75-C152-9A85-43AB60F38A25}"/>
              </a:ext>
            </a:extLst>
          </p:cNvPr>
          <p:cNvSpPr/>
          <p:nvPr/>
        </p:nvSpPr>
        <p:spPr>
          <a:xfrm>
            <a:off x="4724400" y="39243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168CB57-8750-19AC-A6C5-EA992B47B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519997" y="749402"/>
            <a:ext cx="8115300" cy="744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 dolanma hareketlerinden biri Dünya’nın etrafında yaptığı harekettir. Ay’ın dönme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hareketi ile Dünya etrafındaki dolanma hareketini tamamlama süreleri neredeyse birbirine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eşittir. Bu nedenle Dünya’dan bakıldığında Ay’ın hep aynı yüzeyi görünür. Ay’ın dolanma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hareketlerinden bir diğeri de Dünya ile birlikte Güneş etrafında yaptığı harekettir.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4F38ED3-5BFC-25F1-30A7-0076B884B6AB}"/>
              </a:ext>
            </a:extLst>
          </p:cNvPr>
          <p:cNvSpPr/>
          <p:nvPr/>
        </p:nvSpPr>
        <p:spPr>
          <a:xfrm>
            <a:off x="9122229" y="5715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FEBFE99-566A-848D-FC07-87EFDD947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7750"/>
            <a:ext cx="6995826" cy="70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4"/>
              </a:lnSpc>
            </a:pPr>
            <a:r>
              <a:rPr lang="en-US" sz="479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AYIN EVRELERİ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60669"/>
            <a:ext cx="6517515" cy="404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 dolanma hareketi sırasında Dünya ve Güneş’e göre konumu değişir. Bu durum, Ay’ın ışık alan kısımlarının değişmesine ve Dünya’dan bakan birinin Ay’ı farklı şekillerde görmesine sebep olur.</a:t>
            </a:r>
          </a:p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 farklı şekillerde görünmesine Ay’ın evreleri denir.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30DA42-ECD9-F7A7-01CD-0CDA19242167}"/>
              </a:ext>
            </a:extLst>
          </p:cNvPr>
          <p:cNvSpPr/>
          <p:nvPr/>
        </p:nvSpPr>
        <p:spPr>
          <a:xfrm>
            <a:off x="8229600" y="7239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4952737-B586-13F2-2D53-9C76A0338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599</Words>
  <Application>Microsoft Office PowerPoint</Application>
  <PresentationFormat>Özel</PresentationFormat>
  <Paragraphs>103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5" baseType="lpstr">
      <vt:lpstr>Poppins Bold</vt:lpstr>
      <vt:lpstr>Calibri</vt:lpstr>
      <vt:lpstr>Arial</vt:lpstr>
      <vt:lpstr>Arimo Bold</vt:lpstr>
      <vt:lpstr>Public Sans Bold</vt:lpstr>
      <vt:lpstr>Bobby Jones 1</vt:lpstr>
      <vt:lpstr>Poppins</vt:lpstr>
      <vt:lpstr>Russo One</vt:lpstr>
      <vt:lpstr>Bobby Jones 2</vt:lpstr>
      <vt:lpstr>DM Sans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</dc:title>
  <cp:lastModifiedBy>Nisa Nur Oran</cp:lastModifiedBy>
  <cp:revision>4</cp:revision>
  <dcterms:created xsi:type="dcterms:W3CDTF">2006-08-16T00:00:00Z</dcterms:created>
  <dcterms:modified xsi:type="dcterms:W3CDTF">2025-09-19T20:57:12Z</dcterms:modified>
  <dc:identifier>DAGQ79bHkEE</dc:identifier>
</cp:coreProperties>
</file>