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grandir Narrow Ultra-Bold" panose="020B0604020202020204" charset="-94"/>
      <p:regular r:id="rId7"/>
    </p:embeddedFont>
    <p:embeddedFont>
      <p:font typeface="Arimo Bold" panose="020B0604020202020204" charset="0"/>
      <p:regular r:id="rId8"/>
    </p:embeddedFont>
    <p:embeddedFont>
      <p:font typeface="Inter" panose="020B0604020202020204" charset="0"/>
      <p:regular r:id="rId9"/>
    </p:embeddedFont>
    <p:embeddedFont>
      <p:font typeface="Inter Medium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www.youtube.com/@mervehoca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A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75796" y="2780054"/>
            <a:ext cx="10736409" cy="3593016"/>
            <a:chOff x="0" y="0"/>
            <a:chExt cx="2827696" cy="9463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27696" cy="946309"/>
            </a:xfrm>
            <a:custGeom>
              <a:avLst/>
              <a:gdLst/>
              <a:ahLst/>
              <a:cxnLst/>
              <a:rect l="l" t="t" r="r" b="b"/>
              <a:pathLst>
                <a:path w="2827696" h="946309">
                  <a:moveTo>
                    <a:pt x="18027" y="0"/>
                  </a:moveTo>
                  <a:lnTo>
                    <a:pt x="2809669" y="0"/>
                  </a:lnTo>
                  <a:cubicBezTo>
                    <a:pt x="2819625" y="0"/>
                    <a:pt x="2827696" y="8071"/>
                    <a:pt x="2827696" y="18027"/>
                  </a:cubicBezTo>
                  <a:lnTo>
                    <a:pt x="2827696" y="928282"/>
                  </a:lnTo>
                  <a:cubicBezTo>
                    <a:pt x="2827696" y="938238"/>
                    <a:pt x="2819625" y="946309"/>
                    <a:pt x="2809669" y="946309"/>
                  </a:cubicBezTo>
                  <a:lnTo>
                    <a:pt x="18027" y="946309"/>
                  </a:lnTo>
                  <a:cubicBezTo>
                    <a:pt x="8071" y="946309"/>
                    <a:pt x="0" y="938238"/>
                    <a:pt x="0" y="928282"/>
                  </a:cubicBezTo>
                  <a:lnTo>
                    <a:pt x="0" y="18027"/>
                  </a:lnTo>
                  <a:cubicBezTo>
                    <a:pt x="0" y="8071"/>
                    <a:pt x="8071" y="0"/>
                    <a:pt x="18027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0"/>
              <a:ext cx="2827696" cy="1136809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10560"/>
                </a:lnSpc>
                <a:spcBef>
                  <a:spcPct val="0"/>
                </a:spcBef>
              </a:pPr>
              <a:r>
                <a:rPr lang="en-US" sz="9600" b="1">
                  <a:solidFill>
                    <a:srgbClr val="000001"/>
                  </a:solidFill>
                  <a:latin typeface="Agrandir Narrow Ultra-Bold"/>
                  <a:ea typeface="Agrandir Narrow Ultra-Bold"/>
                  <a:cs typeface="Agrandir Narrow Ultra-Bold"/>
                  <a:sym typeface="Agrandir Narrow Ultra-Bold"/>
                </a:rPr>
                <a:t>YAŞAMIMIZDAKİ ELEKTRİK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775796" y="6525470"/>
            <a:ext cx="10941789" cy="2132734"/>
            <a:chOff x="0" y="0"/>
            <a:chExt cx="2881788" cy="5617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81788" cy="561708"/>
            </a:xfrm>
            <a:custGeom>
              <a:avLst/>
              <a:gdLst/>
              <a:ahLst/>
              <a:cxnLst/>
              <a:rect l="l" t="t" r="r" b="b"/>
              <a:pathLst>
                <a:path w="2881788" h="561708">
                  <a:moveTo>
                    <a:pt x="17689" y="0"/>
                  </a:moveTo>
                  <a:lnTo>
                    <a:pt x="2864099" y="0"/>
                  </a:lnTo>
                  <a:cubicBezTo>
                    <a:pt x="2868791" y="0"/>
                    <a:pt x="2873290" y="1864"/>
                    <a:pt x="2876607" y="5181"/>
                  </a:cubicBezTo>
                  <a:cubicBezTo>
                    <a:pt x="2879924" y="8498"/>
                    <a:pt x="2881788" y="12997"/>
                    <a:pt x="2881788" y="17689"/>
                  </a:cubicBezTo>
                  <a:lnTo>
                    <a:pt x="2881788" y="544019"/>
                  </a:lnTo>
                  <a:cubicBezTo>
                    <a:pt x="2881788" y="553788"/>
                    <a:pt x="2873868" y="561708"/>
                    <a:pt x="2864099" y="561708"/>
                  </a:cubicBezTo>
                  <a:lnTo>
                    <a:pt x="17689" y="561708"/>
                  </a:lnTo>
                  <a:cubicBezTo>
                    <a:pt x="7920" y="561708"/>
                    <a:pt x="0" y="553788"/>
                    <a:pt x="0" y="544019"/>
                  </a:cubicBezTo>
                  <a:lnTo>
                    <a:pt x="0" y="17689"/>
                  </a:lnTo>
                  <a:cubicBezTo>
                    <a:pt x="0" y="7920"/>
                    <a:pt x="7920" y="0"/>
                    <a:pt x="17689" y="0"/>
                  </a:cubicBezTo>
                  <a:close/>
                </a:path>
              </a:pathLst>
            </a:custGeom>
            <a:solidFill>
              <a:srgbClr val="F2C748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881788" cy="561708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4560"/>
                </a:lnSpc>
              </a:pPr>
              <a:r>
                <a:rPr lang="en-US" sz="3800" b="1">
                  <a:solidFill>
                    <a:srgbClr val="000001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BASİT BİR ELEKTRİK</a:t>
              </a:r>
            </a:p>
            <a:p>
              <a:pPr algn="ctr">
                <a:lnSpc>
                  <a:spcPts val="4560"/>
                </a:lnSpc>
              </a:pPr>
              <a:r>
                <a:rPr lang="en-US" sz="3800" b="1">
                  <a:solidFill>
                    <a:srgbClr val="000001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DEVRESİNDE AMPUL</a:t>
              </a:r>
            </a:p>
            <a:p>
              <a:pPr marL="0" lvl="0" indent="0" algn="ctr">
                <a:lnSpc>
                  <a:spcPts val="4560"/>
                </a:lnSpc>
              </a:pPr>
              <a:r>
                <a:rPr lang="en-US" sz="3800" b="1">
                  <a:solidFill>
                    <a:srgbClr val="000001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PARLAKLIĞINI ETKİLEYEN DEĞİŞKENLER</a:t>
              </a:r>
            </a:p>
          </p:txBody>
        </p:sp>
      </p:grpSp>
      <p:sp>
        <p:nvSpPr>
          <p:cNvPr id="8" name="Freeform 8"/>
          <p:cNvSpPr/>
          <p:nvPr/>
        </p:nvSpPr>
        <p:spPr>
          <a:xfrm rot="2699999">
            <a:off x="2864022" y="4287195"/>
            <a:ext cx="1156273" cy="2899744"/>
          </a:xfrm>
          <a:custGeom>
            <a:avLst/>
            <a:gdLst/>
            <a:ahLst/>
            <a:cxnLst/>
            <a:rect l="l" t="t" r="r" b="b"/>
            <a:pathLst>
              <a:path w="1156273" h="2899744">
                <a:moveTo>
                  <a:pt x="0" y="0"/>
                </a:moveTo>
                <a:lnTo>
                  <a:pt x="1156273" y="0"/>
                </a:lnTo>
                <a:lnTo>
                  <a:pt x="1156273" y="2899744"/>
                </a:lnTo>
                <a:lnTo>
                  <a:pt x="0" y="28997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 rot="-2118277">
            <a:off x="13544999" y="2785138"/>
            <a:ext cx="3325291" cy="4716725"/>
          </a:xfrm>
          <a:custGeom>
            <a:avLst/>
            <a:gdLst/>
            <a:ahLst/>
            <a:cxnLst/>
            <a:rect l="l" t="t" r="r" b="b"/>
            <a:pathLst>
              <a:path w="3325291" h="4716725">
                <a:moveTo>
                  <a:pt x="0" y="0"/>
                </a:moveTo>
                <a:lnTo>
                  <a:pt x="3325291" y="0"/>
                </a:lnTo>
                <a:lnTo>
                  <a:pt x="3325291" y="4716724"/>
                </a:lnTo>
                <a:lnTo>
                  <a:pt x="0" y="47167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1855922">
            <a:off x="6710090" y="259835"/>
            <a:ext cx="5629820" cy="992256"/>
          </a:xfrm>
          <a:custGeom>
            <a:avLst/>
            <a:gdLst/>
            <a:ahLst/>
            <a:cxnLst/>
            <a:rect l="l" t="t" r="r" b="b"/>
            <a:pathLst>
              <a:path w="5629820" h="992256">
                <a:moveTo>
                  <a:pt x="0" y="0"/>
                </a:moveTo>
                <a:lnTo>
                  <a:pt x="5629820" y="0"/>
                </a:lnTo>
                <a:lnTo>
                  <a:pt x="5629820" y="992255"/>
                </a:lnTo>
                <a:lnTo>
                  <a:pt x="0" y="9922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 rot="8687491">
            <a:off x="13758590" y="9120021"/>
            <a:ext cx="5629820" cy="992256"/>
          </a:xfrm>
          <a:custGeom>
            <a:avLst/>
            <a:gdLst/>
            <a:ahLst/>
            <a:cxnLst/>
            <a:rect l="l" t="t" r="r" b="b"/>
            <a:pathLst>
              <a:path w="5629820" h="992256">
                <a:moveTo>
                  <a:pt x="0" y="0"/>
                </a:moveTo>
                <a:lnTo>
                  <a:pt x="5629820" y="0"/>
                </a:lnTo>
                <a:lnTo>
                  <a:pt x="5629820" y="992256"/>
                </a:lnTo>
                <a:lnTo>
                  <a:pt x="0" y="9922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 rot="-10800000">
            <a:off x="16420275" y="1181547"/>
            <a:ext cx="3014386" cy="1446905"/>
          </a:xfrm>
          <a:custGeom>
            <a:avLst/>
            <a:gdLst/>
            <a:ahLst/>
            <a:cxnLst/>
            <a:rect l="l" t="t" r="r" b="b"/>
            <a:pathLst>
              <a:path w="3014386" h="1446905">
                <a:moveTo>
                  <a:pt x="0" y="0"/>
                </a:moveTo>
                <a:lnTo>
                  <a:pt x="3014386" y="0"/>
                </a:lnTo>
                <a:lnTo>
                  <a:pt x="3014386" y="1446906"/>
                </a:lnTo>
                <a:lnTo>
                  <a:pt x="0" y="14469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 rot="-2267321">
            <a:off x="1852039" y="10087371"/>
            <a:ext cx="7671380" cy="1387241"/>
          </a:xfrm>
          <a:custGeom>
            <a:avLst/>
            <a:gdLst/>
            <a:ahLst/>
            <a:cxnLst/>
            <a:rect l="l" t="t" r="r" b="b"/>
            <a:pathLst>
              <a:path w="7671380" h="1387241">
                <a:moveTo>
                  <a:pt x="0" y="0"/>
                </a:moveTo>
                <a:lnTo>
                  <a:pt x="7671381" y="0"/>
                </a:lnTo>
                <a:lnTo>
                  <a:pt x="7671381" y="1387241"/>
                </a:lnTo>
                <a:lnTo>
                  <a:pt x="0" y="13872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 rot="-10800000">
            <a:off x="1451755" y="-424951"/>
            <a:ext cx="1559409" cy="4172331"/>
          </a:xfrm>
          <a:custGeom>
            <a:avLst/>
            <a:gdLst/>
            <a:ahLst/>
            <a:cxnLst/>
            <a:rect l="l" t="t" r="r" b="b"/>
            <a:pathLst>
              <a:path w="1559409" h="4172331">
                <a:moveTo>
                  <a:pt x="0" y="0"/>
                </a:moveTo>
                <a:lnTo>
                  <a:pt x="1559408" y="0"/>
                </a:lnTo>
                <a:lnTo>
                  <a:pt x="1559408" y="4172331"/>
                </a:lnTo>
                <a:lnTo>
                  <a:pt x="0" y="41723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 rot="-9483364">
            <a:off x="-2171089" y="6135558"/>
            <a:ext cx="5851051" cy="2793877"/>
          </a:xfrm>
          <a:custGeom>
            <a:avLst/>
            <a:gdLst/>
            <a:ahLst/>
            <a:cxnLst/>
            <a:rect l="l" t="t" r="r" b="b"/>
            <a:pathLst>
              <a:path w="5851051" h="2793877">
                <a:moveTo>
                  <a:pt x="0" y="0"/>
                </a:moveTo>
                <a:lnTo>
                  <a:pt x="5851051" y="0"/>
                </a:lnTo>
                <a:lnTo>
                  <a:pt x="5851051" y="2793877"/>
                </a:lnTo>
                <a:lnTo>
                  <a:pt x="0" y="279387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0" y="8641266"/>
            <a:ext cx="1645734" cy="1645734"/>
          </a:xfrm>
          <a:custGeom>
            <a:avLst/>
            <a:gdLst/>
            <a:ahLst/>
            <a:cxnLst/>
            <a:rect l="l" t="t" r="r" b="b"/>
            <a:pathLst>
              <a:path w="1645734" h="1645734">
                <a:moveTo>
                  <a:pt x="0" y="0"/>
                </a:moveTo>
                <a:lnTo>
                  <a:pt x="1645734" y="0"/>
                </a:lnTo>
                <a:lnTo>
                  <a:pt x="1645734" y="1645734"/>
                </a:lnTo>
                <a:lnTo>
                  <a:pt x="0" y="16457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7D487E0F-482E-4FF6-33C1-BF36DD2839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10728">
        <p159:morph option="byObject"/>
      </p:transition>
    </mc:Choice>
    <mc:Fallback xmlns="">
      <p:transition advTm="10728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7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50630" y="4804050"/>
            <a:ext cx="5318012" cy="1046249"/>
            <a:chOff x="0" y="0"/>
            <a:chExt cx="1400629" cy="2755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00629" cy="275555"/>
            </a:xfrm>
            <a:custGeom>
              <a:avLst/>
              <a:gdLst/>
              <a:ahLst/>
              <a:cxnLst/>
              <a:rect l="l" t="t" r="r" b="b"/>
              <a:pathLst>
                <a:path w="1400629" h="275555">
                  <a:moveTo>
                    <a:pt x="36395" y="0"/>
                  </a:moveTo>
                  <a:lnTo>
                    <a:pt x="1364234" y="0"/>
                  </a:lnTo>
                  <a:cubicBezTo>
                    <a:pt x="1373886" y="0"/>
                    <a:pt x="1383143" y="3834"/>
                    <a:pt x="1389969" y="10660"/>
                  </a:cubicBezTo>
                  <a:cubicBezTo>
                    <a:pt x="1396794" y="17485"/>
                    <a:pt x="1400629" y="26742"/>
                    <a:pt x="1400629" y="36395"/>
                  </a:cubicBezTo>
                  <a:lnTo>
                    <a:pt x="1400629" y="239161"/>
                  </a:lnTo>
                  <a:cubicBezTo>
                    <a:pt x="1400629" y="248813"/>
                    <a:pt x="1396794" y="258070"/>
                    <a:pt x="1389969" y="264896"/>
                  </a:cubicBezTo>
                  <a:cubicBezTo>
                    <a:pt x="1383143" y="271721"/>
                    <a:pt x="1373886" y="275555"/>
                    <a:pt x="1364234" y="275555"/>
                  </a:cubicBezTo>
                  <a:lnTo>
                    <a:pt x="36395" y="275555"/>
                  </a:lnTo>
                  <a:cubicBezTo>
                    <a:pt x="26742" y="275555"/>
                    <a:pt x="17485" y="271721"/>
                    <a:pt x="10660" y="264896"/>
                  </a:cubicBezTo>
                  <a:cubicBezTo>
                    <a:pt x="3834" y="258070"/>
                    <a:pt x="0" y="248813"/>
                    <a:pt x="0" y="239161"/>
                  </a:cubicBezTo>
                  <a:lnTo>
                    <a:pt x="0" y="36395"/>
                  </a:lnTo>
                  <a:cubicBezTo>
                    <a:pt x="0" y="26742"/>
                    <a:pt x="3834" y="17485"/>
                    <a:pt x="10660" y="10660"/>
                  </a:cubicBezTo>
                  <a:cubicBezTo>
                    <a:pt x="17485" y="3834"/>
                    <a:pt x="26742" y="0"/>
                    <a:pt x="3639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00629" cy="313655"/>
            </a:xfrm>
            <a:prstGeom prst="rect">
              <a:avLst/>
            </a:prstGeom>
          </p:spPr>
          <p:txBody>
            <a:bodyPr lIns="152400" tIns="152400" rIns="152400" bIns="152400" rtlCol="0" anchor="ctr"/>
            <a:lstStyle/>
            <a:p>
              <a:pPr marL="0" lvl="0" indent="0" algn="ctr">
                <a:lnSpc>
                  <a:spcPts val="4940"/>
                </a:lnSpc>
              </a:pPr>
              <a:r>
                <a:rPr lang="en-US" sz="3800">
                  <a:solidFill>
                    <a:srgbClr val="000001"/>
                  </a:solidFill>
                  <a:latin typeface="Inter"/>
                  <a:ea typeface="Inter"/>
                  <a:cs typeface="Inter"/>
                  <a:sym typeface="Inter"/>
                </a:rPr>
                <a:t>HİPOTEZ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50630" y="6012224"/>
            <a:ext cx="5318012" cy="1046249"/>
            <a:chOff x="0" y="0"/>
            <a:chExt cx="1400629" cy="27555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00629" cy="275555"/>
            </a:xfrm>
            <a:custGeom>
              <a:avLst/>
              <a:gdLst/>
              <a:ahLst/>
              <a:cxnLst/>
              <a:rect l="l" t="t" r="r" b="b"/>
              <a:pathLst>
                <a:path w="1400629" h="275555">
                  <a:moveTo>
                    <a:pt x="36395" y="0"/>
                  </a:moveTo>
                  <a:lnTo>
                    <a:pt x="1364234" y="0"/>
                  </a:lnTo>
                  <a:cubicBezTo>
                    <a:pt x="1373886" y="0"/>
                    <a:pt x="1383143" y="3834"/>
                    <a:pt x="1389969" y="10660"/>
                  </a:cubicBezTo>
                  <a:cubicBezTo>
                    <a:pt x="1396794" y="17485"/>
                    <a:pt x="1400629" y="26742"/>
                    <a:pt x="1400629" y="36395"/>
                  </a:cubicBezTo>
                  <a:lnTo>
                    <a:pt x="1400629" y="239161"/>
                  </a:lnTo>
                  <a:cubicBezTo>
                    <a:pt x="1400629" y="248813"/>
                    <a:pt x="1396794" y="258070"/>
                    <a:pt x="1389969" y="264896"/>
                  </a:cubicBezTo>
                  <a:cubicBezTo>
                    <a:pt x="1383143" y="271721"/>
                    <a:pt x="1373886" y="275555"/>
                    <a:pt x="1364234" y="275555"/>
                  </a:cubicBezTo>
                  <a:lnTo>
                    <a:pt x="36395" y="275555"/>
                  </a:lnTo>
                  <a:cubicBezTo>
                    <a:pt x="26742" y="275555"/>
                    <a:pt x="17485" y="271721"/>
                    <a:pt x="10660" y="264896"/>
                  </a:cubicBezTo>
                  <a:cubicBezTo>
                    <a:pt x="3834" y="258070"/>
                    <a:pt x="0" y="248813"/>
                    <a:pt x="0" y="239161"/>
                  </a:cubicBezTo>
                  <a:lnTo>
                    <a:pt x="0" y="36395"/>
                  </a:lnTo>
                  <a:cubicBezTo>
                    <a:pt x="0" y="26742"/>
                    <a:pt x="3834" y="17485"/>
                    <a:pt x="10660" y="10660"/>
                  </a:cubicBezTo>
                  <a:cubicBezTo>
                    <a:pt x="17485" y="3834"/>
                    <a:pt x="26742" y="0"/>
                    <a:pt x="3639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400629" cy="313655"/>
            </a:xfrm>
            <a:prstGeom prst="rect">
              <a:avLst/>
            </a:prstGeom>
          </p:spPr>
          <p:txBody>
            <a:bodyPr lIns="152400" tIns="152400" rIns="152400" bIns="152400" rtlCol="0" anchor="ctr"/>
            <a:lstStyle/>
            <a:p>
              <a:pPr marL="0" lvl="0" indent="0" algn="ctr">
                <a:lnSpc>
                  <a:spcPts val="4940"/>
                </a:lnSpc>
              </a:pPr>
              <a:r>
                <a:rPr lang="en-US" sz="3800">
                  <a:solidFill>
                    <a:srgbClr val="000001"/>
                  </a:solidFill>
                  <a:latin typeface="Inter"/>
                  <a:ea typeface="Inter"/>
                  <a:cs typeface="Inter"/>
                  <a:sym typeface="Inter"/>
                </a:rPr>
                <a:t>BAĞIMSIZ DEĞİŞKEN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150630" y="7208492"/>
            <a:ext cx="5318012" cy="1064749"/>
            <a:chOff x="0" y="0"/>
            <a:chExt cx="1400629" cy="2804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00629" cy="280428"/>
            </a:xfrm>
            <a:custGeom>
              <a:avLst/>
              <a:gdLst/>
              <a:ahLst/>
              <a:cxnLst/>
              <a:rect l="l" t="t" r="r" b="b"/>
              <a:pathLst>
                <a:path w="1400629" h="280428">
                  <a:moveTo>
                    <a:pt x="36395" y="0"/>
                  </a:moveTo>
                  <a:lnTo>
                    <a:pt x="1364234" y="0"/>
                  </a:lnTo>
                  <a:cubicBezTo>
                    <a:pt x="1373886" y="0"/>
                    <a:pt x="1383143" y="3834"/>
                    <a:pt x="1389969" y="10660"/>
                  </a:cubicBezTo>
                  <a:cubicBezTo>
                    <a:pt x="1396794" y="17485"/>
                    <a:pt x="1400629" y="26742"/>
                    <a:pt x="1400629" y="36395"/>
                  </a:cubicBezTo>
                  <a:lnTo>
                    <a:pt x="1400629" y="244033"/>
                  </a:lnTo>
                  <a:cubicBezTo>
                    <a:pt x="1400629" y="253685"/>
                    <a:pt x="1396794" y="262943"/>
                    <a:pt x="1389969" y="269768"/>
                  </a:cubicBezTo>
                  <a:cubicBezTo>
                    <a:pt x="1383143" y="276593"/>
                    <a:pt x="1373886" y="280428"/>
                    <a:pt x="1364234" y="280428"/>
                  </a:cubicBezTo>
                  <a:lnTo>
                    <a:pt x="36395" y="280428"/>
                  </a:lnTo>
                  <a:cubicBezTo>
                    <a:pt x="26742" y="280428"/>
                    <a:pt x="17485" y="276593"/>
                    <a:pt x="10660" y="269768"/>
                  </a:cubicBezTo>
                  <a:cubicBezTo>
                    <a:pt x="3834" y="262943"/>
                    <a:pt x="0" y="253685"/>
                    <a:pt x="0" y="244033"/>
                  </a:cubicBezTo>
                  <a:lnTo>
                    <a:pt x="0" y="36395"/>
                  </a:lnTo>
                  <a:cubicBezTo>
                    <a:pt x="0" y="26742"/>
                    <a:pt x="3834" y="17485"/>
                    <a:pt x="10660" y="10660"/>
                  </a:cubicBezTo>
                  <a:cubicBezTo>
                    <a:pt x="17485" y="3834"/>
                    <a:pt x="26742" y="0"/>
                    <a:pt x="3639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00629" cy="318528"/>
            </a:xfrm>
            <a:prstGeom prst="rect">
              <a:avLst/>
            </a:prstGeom>
          </p:spPr>
          <p:txBody>
            <a:bodyPr lIns="152400" tIns="152400" rIns="152400" bIns="152400" rtlCol="0" anchor="ctr"/>
            <a:lstStyle/>
            <a:p>
              <a:pPr marL="0" lvl="0" indent="0" algn="ctr">
                <a:lnSpc>
                  <a:spcPts val="4940"/>
                </a:lnSpc>
              </a:pPr>
              <a:r>
                <a:rPr lang="en-US" sz="3800">
                  <a:solidFill>
                    <a:srgbClr val="000001"/>
                  </a:solidFill>
                  <a:latin typeface="Inter"/>
                  <a:ea typeface="Inter"/>
                  <a:cs typeface="Inter"/>
                  <a:sym typeface="Inter"/>
                </a:rPr>
                <a:t>BAĞIMLI DEĞİŞKEN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122055" y="8428022"/>
            <a:ext cx="5410411" cy="1046249"/>
            <a:chOff x="0" y="0"/>
            <a:chExt cx="1424964" cy="27555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24964" cy="275555"/>
            </a:xfrm>
            <a:custGeom>
              <a:avLst/>
              <a:gdLst/>
              <a:ahLst/>
              <a:cxnLst/>
              <a:rect l="l" t="t" r="r" b="b"/>
              <a:pathLst>
                <a:path w="1424964" h="275555">
                  <a:moveTo>
                    <a:pt x="35773" y="0"/>
                  </a:moveTo>
                  <a:lnTo>
                    <a:pt x="1389191" y="0"/>
                  </a:lnTo>
                  <a:cubicBezTo>
                    <a:pt x="1398679" y="0"/>
                    <a:pt x="1407778" y="3769"/>
                    <a:pt x="1414487" y="10478"/>
                  </a:cubicBezTo>
                  <a:cubicBezTo>
                    <a:pt x="1421195" y="17187"/>
                    <a:pt x="1424964" y="26286"/>
                    <a:pt x="1424964" y="35773"/>
                  </a:cubicBezTo>
                  <a:lnTo>
                    <a:pt x="1424964" y="239782"/>
                  </a:lnTo>
                  <a:cubicBezTo>
                    <a:pt x="1424964" y="259539"/>
                    <a:pt x="1408948" y="275555"/>
                    <a:pt x="1389191" y="275555"/>
                  </a:cubicBezTo>
                  <a:lnTo>
                    <a:pt x="35773" y="275555"/>
                  </a:lnTo>
                  <a:cubicBezTo>
                    <a:pt x="16016" y="275555"/>
                    <a:pt x="0" y="259539"/>
                    <a:pt x="0" y="239782"/>
                  </a:cubicBezTo>
                  <a:lnTo>
                    <a:pt x="0" y="35773"/>
                  </a:lnTo>
                  <a:cubicBezTo>
                    <a:pt x="0" y="16016"/>
                    <a:pt x="16016" y="0"/>
                    <a:pt x="3577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424964" cy="313655"/>
            </a:xfrm>
            <a:prstGeom prst="rect">
              <a:avLst/>
            </a:prstGeom>
          </p:spPr>
          <p:txBody>
            <a:bodyPr lIns="152400" tIns="152400" rIns="152400" bIns="152400" rtlCol="0" anchor="ctr"/>
            <a:lstStyle/>
            <a:p>
              <a:pPr marL="0" lvl="0" indent="0" algn="ctr">
                <a:lnSpc>
                  <a:spcPts val="4940"/>
                </a:lnSpc>
              </a:pPr>
              <a:r>
                <a:rPr lang="en-US" sz="3800">
                  <a:solidFill>
                    <a:srgbClr val="000001"/>
                  </a:solidFill>
                  <a:latin typeface="Inter"/>
                  <a:ea typeface="Inter"/>
                  <a:cs typeface="Inter"/>
                  <a:sym typeface="Inter"/>
                </a:rPr>
                <a:t>KONTROL DEĞİŞKENİ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754587" y="4804050"/>
            <a:ext cx="10122774" cy="1046249"/>
            <a:chOff x="0" y="0"/>
            <a:chExt cx="2666081" cy="27555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66080" cy="275555"/>
            </a:xfrm>
            <a:custGeom>
              <a:avLst/>
              <a:gdLst/>
              <a:ahLst/>
              <a:cxnLst/>
              <a:rect l="l" t="t" r="r" b="b"/>
              <a:pathLst>
                <a:path w="2666080" h="275555">
                  <a:moveTo>
                    <a:pt x="19120" y="0"/>
                  </a:moveTo>
                  <a:lnTo>
                    <a:pt x="2646961" y="0"/>
                  </a:lnTo>
                  <a:cubicBezTo>
                    <a:pt x="2652031" y="0"/>
                    <a:pt x="2656895" y="2014"/>
                    <a:pt x="2660480" y="5600"/>
                  </a:cubicBezTo>
                  <a:cubicBezTo>
                    <a:pt x="2664066" y="9186"/>
                    <a:pt x="2666080" y="14049"/>
                    <a:pt x="2666080" y="19120"/>
                  </a:cubicBezTo>
                  <a:lnTo>
                    <a:pt x="2666080" y="256435"/>
                  </a:lnTo>
                  <a:cubicBezTo>
                    <a:pt x="2666080" y="261506"/>
                    <a:pt x="2664066" y="266369"/>
                    <a:pt x="2660480" y="269955"/>
                  </a:cubicBezTo>
                  <a:cubicBezTo>
                    <a:pt x="2656895" y="273541"/>
                    <a:pt x="2652031" y="275555"/>
                    <a:pt x="2646961" y="275555"/>
                  </a:cubicBezTo>
                  <a:lnTo>
                    <a:pt x="19120" y="275555"/>
                  </a:lnTo>
                  <a:cubicBezTo>
                    <a:pt x="14049" y="275555"/>
                    <a:pt x="9186" y="273541"/>
                    <a:pt x="5600" y="269955"/>
                  </a:cubicBezTo>
                  <a:cubicBezTo>
                    <a:pt x="2014" y="266369"/>
                    <a:pt x="0" y="261506"/>
                    <a:pt x="0" y="256435"/>
                  </a:cubicBezTo>
                  <a:lnTo>
                    <a:pt x="0" y="19120"/>
                  </a:lnTo>
                  <a:cubicBezTo>
                    <a:pt x="0" y="14049"/>
                    <a:pt x="2014" y="9186"/>
                    <a:pt x="5600" y="5600"/>
                  </a:cubicBezTo>
                  <a:cubicBezTo>
                    <a:pt x="9186" y="2014"/>
                    <a:pt x="14049" y="0"/>
                    <a:pt x="19120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666081" cy="313655"/>
            </a:xfrm>
            <a:prstGeom prst="rect">
              <a:avLst/>
            </a:prstGeom>
          </p:spPr>
          <p:txBody>
            <a:bodyPr lIns="152400" tIns="152400" rIns="152400" bIns="152400" rtlCol="0" anchor="ctr"/>
            <a:lstStyle/>
            <a:p>
              <a:pPr marL="0" lvl="0" indent="0" algn="ctr">
                <a:lnSpc>
                  <a:spcPts val="4940"/>
                </a:lnSpc>
              </a:pPr>
              <a:r>
                <a:rPr lang="en-US" sz="3800">
                  <a:solidFill>
                    <a:srgbClr val="000001"/>
                  </a:solidFill>
                  <a:latin typeface="Inter"/>
                  <a:ea typeface="Inter"/>
                  <a:cs typeface="Inter"/>
                  <a:sym typeface="Inter"/>
                </a:rPr>
                <a:t>Pil sayısı artarsa ampul parlaklığı artar.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754587" y="6028343"/>
            <a:ext cx="7658794" cy="1046249"/>
            <a:chOff x="0" y="0"/>
            <a:chExt cx="2017131" cy="27555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17131" cy="275555"/>
            </a:xfrm>
            <a:custGeom>
              <a:avLst/>
              <a:gdLst/>
              <a:ahLst/>
              <a:cxnLst/>
              <a:rect l="l" t="t" r="r" b="b"/>
              <a:pathLst>
                <a:path w="2017131" h="275555">
                  <a:moveTo>
                    <a:pt x="25271" y="0"/>
                  </a:moveTo>
                  <a:lnTo>
                    <a:pt x="1991860" y="0"/>
                  </a:lnTo>
                  <a:cubicBezTo>
                    <a:pt x="2005817" y="0"/>
                    <a:pt x="2017131" y="11314"/>
                    <a:pt x="2017131" y="25271"/>
                  </a:cubicBezTo>
                  <a:lnTo>
                    <a:pt x="2017131" y="250284"/>
                  </a:lnTo>
                  <a:cubicBezTo>
                    <a:pt x="2017131" y="256986"/>
                    <a:pt x="2014469" y="263414"/>
                    <a:pt x="2009729" y="268154"/>
                  </a:cubicBezTo>
                  <a:cubicBezTo>
                    <a:pt x="2004990" y="272893"/>
                    <a:pt x="1998562" y="275555"/>
                    <a:pt x="1991860" y="275555"/>
                  </a:cubicBezTo>
                  <a:lnTo>
                    <a:pt x="25271" y="275555"/>
                  </a:lnTo>
                  <a:cubicBezTo>
                    <a:pt x="11314" y="275555"/>
                    <a:pt x="0" y="264241"/>
                    <a:pt x="0" y="250284"/>
                  </a:cubicBezTo>
                  <a:lnTo>
                    <a:pt x="0" y="25271"/>
                  </a:lnTo>
                  <a:cubicBezTo>
                    <a:pt x="0" y="18569"/>
                    <a:pt x="2663" y="12141"/>
                    <a:pt x="7402" y="7402"/>
                  </a:cubicBezTo>
                  <a:cubicBezTo>
                    <a:pt x="12141" y="2663"/>
                    <a:pt x="18569" y="0"/>
                    <a:pt x="25271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017131" cy="313655"/>
            </a:xfrm>
            <a:prstGeom prst="rect">
              <a:avLst/>
            </a:prstGeom>
          </p:spPr>
          <p:txBody>
            <a:bodyPr lIns="152400" tIns="152400" rIns="152400" bIns="152400" rtlCol="0" anchor="ctr"/>
            <a:lstStyle/>
            <a:p>
              <a:pPr marL="0" lvl="0" indent="0" algn="ctr">
                <a:lnSpc>
                  <a:spcPts val="4940"/>
                </a:lnSpc>
              </a:pPr>
              <a:r>
                <a:rPr lang="en-US" sz="3800">
                  <a:solidFill>
                    <a:srgbClr val="000001"/>
                  </a:solidFill>
                  <a:latin typeface="Inter"/>
                  <a:ea typeface="Inter"/>
                  <a:cs typeface="Inter"/>
                  <a:sym typeface="Inter"/>
                </a:rPr>
                <a:t>Pil sayısı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754587" y="7226992"/>
            <a:ext cx="7658794" cy="1046249"/>
            <a:chOff x="0" y="0"/>
            <a:chExt cx="2017131" cy="27555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017131" cy="275555"/>
            </a:xfrm>
            <a:custGeom>
              <a:avLst/>
              <a:gdLst/>
              <a:ahLst/>
              <a:cxnLst/>
              <a:rect l="l" t="t" r="r" b="b"/>
              <a:pathLst>
                <a:path w="2017131" h="275555">
                  <a:moveTo>
                    <a:pt x="25271" y="0"/>
                  </a:moveTo>
                  <a:lnTo>
                    <a:pt x="1991860" y="0"/>
                  </a:lnTo>
                  <a:cubicBezTo>
                    <a:pt x="2005817" y="0"/>
                    <a:pt x="2017131" y="11314"/>
                    <a:pt x="2017131" y="25271"/>
                  </a:cubicBezTo>
                  <a:lnTo>
                    <a:pt x="2017131" y="250284"/>
                  </a:lnTo>
                  <a:cubicBezTo>
                    <a:pt x="2017131" y="256986"/>
                    <a:pt x="2014469" y="263414"/>
                    <a:pt x="2009729" y="268154"/>
                  </a:cubicBezTo>
                  <a:cubicBezTo>
                    <a:pt x="2004990" y="272893"/>
                    <a:pt x="1998562" y="275555"/>
                    <a:pt x="1991860" y="275555"/>
                  </a:cubicBezTo>
                  <a:lnTo>
                    <a:pt x="25271" y="275555"/>
                  </a:lnTo>
                  <a:cubicBezTo>
                    <a:pt x="11314" y="275555"/>
                    <a:pt x="0" y="264241"/>
                    <a:pt x="0" y="250284"/>
                  </a:cubicBezTo>
                  <a:lnTo>
                    <a:pt x="0" y="25271"/>
                  </a:lnTo>
                  <a:cubicBezTo>
                    <a:pt x="0" y="18569"/>
                    <a:pt x="2663" y="12141"/>
                    <a:pt x="7402" y="7402"/>
                  </a:cubicBezTo>
                  <a:cubicBezTo>
                    <a:pt x="12141" y="2663"/>
                    <a:pt x="18569" y="0"/>
                    <a:pt x="25271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2017131" cy="313655"/>
            </a:xfrm>
            <a:prstGeom prst="rect">
              <a:avLst/>
            </a:prstGeom>
          </p:spPr>
          <p:txBody>
            <a:bodyPr lIns="152400" tIns="152400" rIns="152400" bIns="152400" rtlCol="0" anchor="ctr"/>
            <a:lstStyle/>
            <a:p>
              <a:pPr marL="0" lvl="0" indent="0" algn="ctr">
                <a:lnSpc>
                  <a:spcPts val="4940"/>
                </a:lnSpc>
              </a:pPr>
              <a:r>
                <a:rPr lang="en-US" sz="3800">
                  <a:solidFill>
                    <a:srgbClr val="000001"/>
                  </a:solidFill>
                  <a:latin typeface="Inter"/>
                  <a:ea typeface="Inter"/>
                  <a:cs typeface="Inter"/>
                  <a:sym typeface="Inter"/>
                </a:rPr>
                <a:t>Ampul parlaklığı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754587" y="8428022"/>
            <a:ext cx="7658794" cy="1046249"/>
            <a:chOff x="0" y="0"/>
            <a:chExt cx="2017131" cy="27555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017131" cy="275555"/>
            </a:xfrm>
            <a:custGeom>
              <a:avLst/>
              <a:gdLst/>
              <a:ahLst/>
              <a:cxnLst/>
              <a:rect l="l" t="t" r="r" b="b"/>
              <a:pathLst>
                <a:path w="2017131" h="275555">
                  <a:moveTo>
                    <a:pt x="25271" y="0"/>
                  </a:moveTo>
                  <a:lnTo>
                    <a:pt x="1991860" y="0"/>
                  </a:lnTo>
                  <a:cubicBezTo>
                    <a:pt x="2005817" y="0"/>
                    <a:pt x="2017131" y="11314"/>
                    <a:pt x="2017131" y="25271"/>
                  </a:cubicBezTo>
                  <a:lnTo>
                    <a:pt x="2017131" y="250284"/>
                  </a:lnTo>
                  <a:cubicBezTo>
                    <a:pt x="2017131" y="256986"/>
                    <a:pt x="2014469" y="263414"/>
                    <a:pt x="2009729" y="268154"/>
                  </a:cubicBezTo>
                  <a:cubicBezTo>
                    <a:pt x="2004990" y="272893"/>
                    <a:pt x="1998562" y="275555"/>
                    <a:pt x="1991860" y="275555"/>
                  </a:cubicBezTo>
                  <a:lnTo>
                    <a:pt x="25271" y="275555"/>
                  </a:lnTo>
                  <a:cubicBezTo>
                    <a:pt x="11314" y="275555"/>
                    <a:pt x="0" y="264241"/>
                    <a:pt x="0" y="250284"/>
                  </a:cubicBezTo>
                  <a:lnTo>
                    <a:pt x="0" y="25271"/>
                  </a:lnTo>
                  <a:cubicBezTo>
                    <a:pt x="0" y="18569"/>
                    <a:pt x="2663" y="12141"/>
                    <a:pt x="7402" y="7402"/>
                  </a:cubicBezTo>
                  <a:cubicBezTo>
                    <a:pt x="12141" y="2663"/>
                    <a:pt x="18569" y="0"/>
                    <a:pt x="25271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2017131" cy="313655"/>
            </a:xfrm>
            <a:prstGeom prst="rect">
              <a:avLst/>
            </a:prstGeom>
          </p:spPr>
          <p:txBody>
            <a:bodyPr lIns="152400" tIns="152400" rIns="152400" bIns="152400" rtlCol="0" anchor="ctr"/>
            <a:lstStyle/>
            <a:p>
              <a:pPr marL="0" lvl="0" indent="0" algn="ctr">
                <a:lnSpc>
                  <a:spcPts val="4940"/>
                </a:lnSpc>
              </a:pPr>
              <a:r>
                <a:rPr lang="en-US" sz="3800">
                  <a:solidFill>
                    <a:srgbClr val="000001"/>
                  </a:solidFill>
                  <a:latin typeface="Inter"/>
                  <a:ea typeface="Inter"/>
                  <a:cs typeface="Inter"/>
                  <a:sym typeface="Inter"/>
                </a:rPr>
                <a:t>ampul sayısı, anahtar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0" y="8641266"/>
            <a:ext cx="1645734" cy="1645734"/>
          </a:xfrm>
          <a:custGeom>
            <a:avLst/>
            <a:gdLst/>
            <a:ahLst/>
            <a:cxnLst/>
            <a:rect l="l" t="t" r="r" b="b"/>
            <a:pathLst>
              <a:path w="1645734" h="1645734">
                <a:moveTo>
                  <a:pt x="0" y="0"/>
                </a:moveTo>
                <a:lnTo>
                  <a:pt x="1645734" y="0"/>
                </a:lnTo>
                <a:lnTo>
                  <a:pt x="1645734" y="1645734"/>
                </a:lnTo>
                <a:lnTo>
                  <a:pt x="0" y="16457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7" name="Freeform 27"/>
          <p:cNvSpPr/>
          <p:nvPr/>
        </p:nvSpPr>
        <p:spPr>
          <a:xfrm>
            <a:off x="1781058" y="785515"/>
            <a:ext cx="6781145" cy="3583401"/>
          </a:xfrm>
          <a:custGeom>
            <a:avLst/>
            <a:gdLst/>
            <a:ahLst/>
            <a:cxnLst/>
            <a:rect l="l" t="t" r="r" b="b"/>
            <a:pathLst>
              <a:path w="6781145" h="3583401">
                <a:moveTo>
                  <a:pt x="0" y="0"/>
                </a:moveTo>
                <a:lnTo>
                  <a:pt x="6781145" y="0"/>
                </a:lnTo>
                <a:lnTo>
                  <a:pt x="6781145" y="3583402"/>
                </a:lnTo>
                <a:lnTo>
                  <a:pt x="0" y="35834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8" name="Freeform 28"/>
          <p:cNvSpPr/>
          <p:nvPr/>
        </p:nvSpPr>
        <p:spPr>
          <a:xfrm>
            <a:off x="10102191" y="785515"/>
            <a:ext cx="6404751" cy="3544955"/>
          </a:xfrm>
          <a:custGeom>
            <a:avLst/>
            <a:gdLst/>
            <a:ahLst/>
            <a:cxnLst/>
            <a:rect l="l" t="t" r="r" b="b"/>
            <a:pathLst>
              <a:path w="6404751" h="3544955">
                <a:moveTo>
                  <a:pt x="0" y="0"/>
                </a:moveTo>
                <a:lnTo>
                  <a:pt x="6404751" y="0"/>
                </a:lnTo>
                <a:lnTo>
                  <a:pt x="6404751" y="3544955"/>
                </a:lnTo>
                <a:lnTo>
                  <a:pt x="0" y="35449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0" name="Resim 29">
            <a:extLst>
              <a:ext uri="{FF2B5EF4-FFF2-40B4-BE49-F238E27FC236}">
                <a16:creationId xmlns:a16="http://schemas.microsoft.com/office/drawing/2014/main" id="{43DB3375-A42F-BE63-0063-13291F62C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112935">
        <p159:morph option="byObject"/>
      </p:transition>
    </mc:Choice>
    <mc:Fallback xmlns="">
      <p:transition advTm="112935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7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26158" y="4804050"/>
            <a:ext cx="5318012" cy="1046249"/>
            <a:chOff x="0" y="0"/>
            <a:chExt cx="1400629" cy="2755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00629" cy="275555"/>
            </a:xfrm>
            <a:custGeom>
              <a:avLst/>
              <a:gdLst/>
              <a:ahLst/>
              <a:cxnLst/>
              <a:rect l="l" t="t" r="r" b="b"/>
              <a:pathLst>
                <a:path w="1400629" h="275555">
                  <a:moveTo>
                    <a:pt x="36395" y="0"/>
                  </a:moveTo>
                  <a:lnTo>
                    <a:pt x="1364234" y="0"/>
                  </a:lnTo>
                  <a:cubicBezTo>
                    <a:pt x="1373886" y="0"/>
                    <a:pt x="1383143" y="3834"/>
                    <a:pt x="1389969" y="10660"/>
                  </a:cubicBezTo>
                  <a:cubicBezTo>
                    <a:pt x="1396794" y="17485"/>
                    <a:pt x="1400629" y="26742"/>
                    <a:pt x="1400629" y="36395"/>
                  </a:cubicBezTo>
                  <a:lnTo>
                    <a:pt x="1400629" y="239161"/>
                  </a:lnTo>
                  <a:cubicBezTo>
                    <a:pt x="1400629" y="248813"/>
                    <a:pt x="1396794" y="258070"/>
                    <a:pt x="1389969" y="264896"/>
                  </a:cubicBezTo>
                  <a:cubicBezTo>
                    <a:pt x="1383143" y="271721"/>
                    <a:pt x="1373886" y="275555"/>
                    <a:pt x="1364234" y="275555"/>
                  </a:cubicBezTo>
                  <a:lnTo>
                    <a:pt x="36395" y="275555"/>
                  </a:lnTo>
                  <a:cubicBezTo>
                    <a:pt x="26742" y="275555"/>
                    <a:pt x="17485" y="271721"/>
                    <a:pt x="10660" y="264896"/>
                  </a:cubicBezTo>
                  <a:cubicBezTo>
                    <a:pt x="3834" y="258070"/>
                    <a:pt x="0" y="248813"/>
                    <a:pt x="0" y="239161"/>
                  </a:cubicBezTo>
                  <a:lnTo>
                    <a:pt x="0" y="36395"/>
                  </a:lnTo>
                  <a:cubicBezTo>
                    <a:pt x="0" y="26742"/>
                    <a:pt x="3834" y="17485"/>
                    <a:pt x="10660" y="10660"/>
                  </a:cubicBezTo>
                  <a:cubicBezTo>
                    <a:pt x="17485" y="3834"/>
                    <a:pt x="26742" y="0"/>
                    <a:pt x="3639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00629" cy="313655"/>
            </a:xfrm>
            <a:prstGeom prst="rect">
              <a:avLst/>
            </a:prstGeom>
          </p:spPr>
          <p:txBody>
            <a:bodyPr lIns="152400" tIns="152400" rIns="152400" bIns="152400" rtlCol="0" anchor="ctr"/>
            <a:lstStyle/>
            <a:p>
              <a:pPr marL="0" lvl="0" indent="0" algn="ctr">
                <a:lnSpc>
                  <a:spcPts val="4940"/>
                </a:lnSpc>
              </a:pPr>
              <a:r>
                <a:rPr lang="en-US" sz="3800">
                  <a:solidFill>
                    <a:srgbClr val="000001"/>
                  </a:solidFill>
                  <a:latin typeface="Inter"/>
                  <a:ea typeface="Inter"/>
                  <a:cs typeface="Inter"/>
                  <a:sym typeface="Inter"/>
                </a:rPr>
                <a:t>HİPOTEZ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226158" y="6012224"/>
            <a:ext cx="5318012" cy="1046249"/>
            <a:chOff x="0" y="0"/>
            <a:chExt cx="1400629" cy="27555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00629" cy="275555"/>
            </a:xfrm>
            <a:custGeom>
              <a:avLst/>
              <a:gdLst/>
              <a:ahLst/>
              <a:cxnLst/>
              <a:rect l="l" t="t" r="r" b="b"/>
              <a:pathLst>
                <a:path w="1400629" h="275555">
                  <a:moveTo>
                    <a:pt x="36395" y="0"/>
                  </a:moveTo>
                  <a:lnTo>
                    <a:pt x="1364234" y="0"/>
                  </a:lnTo>
                  <a:cubicBezTo>
                    <a:pt x="1373886" y="0"/>
                    <a:pt x="1383143" y="3834"/>
                    <a:pt x="1389969" y="10660"/>
                  </a:cubicBezTo>
                  <a:cubicBezTo>
                    <a:pt x="1396794" y="17485"/>
                    <a:pt x="1400629" y="26742"/>
                    <a:pt x="1400629" y="36395"/>
                  </a:cubicBezTo>
                  <a:lnTo>
                    <a:pt x="1400629" y="239161"/>
                  </a:lnTo>
                  <a:cubicBezTo>
                    <a:pt x="1400629" y="248813"/>
                    <a:pt x="1396794" y="258070"/>
                    <a:pt x="1389969" y="264896"/>
                  </a:cubicBezTo>
                  <a:cubicBezTo>
                    <a:pt x="1383143" y="271721"/>
                    <a:pt x="1373886" y="275555"/>
                    <a:pt x="1364234" y="275555"/>
                  </a:cubicBezTo>
                  <a:lnTo>
                    <a:pt x="36395" y="275555"/>
                  </a:lnTo>
                  <a:cubicBezTo>
                    <a:pt x="26742" y="275555"/>
                    <a:pt x="17485" y="271721"/>
                    <a:pt x="10660" y="264896"/>
                  </a:cubicBezTo>
                  <a:cubicBezTo>
                    <a:pt x="3834" y="258070"/>
                    <a:pt x="0" y="248813"/>
                    <a:pt x="0" y="239161"/>
                  </a:cubicBezTo>
                  <a:lnTo>
                    <a:pt x="0" y="36395"/>
                  </a:lnTo>
                  <a:cubicBezTo>
                    <a:pt x="0" y="26742"/>
                    <a:pt x="3834" y="17485"/>
                    <a:pt x="10660" y="10660"/>
                  </a:cubicBezTo>
                  <a:cubicBezTo>
                    <a:pt x="17485" y="3834"/>
                    <a:pt x="26742" y="0"/>
                    <a:pt x="3639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400629" cy="313655"/>
            </a:xfrm>
            <a:prstGeom prst="rect">
              <a:avLst/>
            </a:prstGeom>
          </p:spPr>
          <p:txBody>
            <a:bodyPr lIns="152400" tIns="152400" rIns="152400" bIns="152400" rtlCol="0" anchor="ctr"/>
            <a:lstStyle/>
            <a:p>
              <a:pPr marL="0" lvl="0" indent="0" algn="ctr">
                <a:lnSpc>
                  <a:spcPts val="4940"/>
                </a:lnSpc>
              </a:pPr>
              <a:r>
                <a:rPr lang="en-US" sz="3800">
                  <a:solidFill>
                    <a:srgbClr val="000001"/>
                  </a:solidFill>
                  <a:latin typeface="Inter"/>
                  <a:ea typeface="Inter"/>
                  <a:cs typeface="Inter"/>
                  <a:sym typeface="Inter"/>
                </a:rPr>
                <a:t>BAĞIMSIZ DEĞİŞKEN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226158" y="7208492"/>
            <a:ext cx="5318012" cy="1064749"/>
            <a:chOff x="0" y="0"/>
            <a:chExt cx="1400629" cy="2804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00629" cy="280428"/>
            </a:xfrm>
            <a:custGeom>
              <a:avLst/>
              <a:gdLst/>
              <a:ahLst/>
              <a:cxnLst/>
              <a:rect l="l" t="t" r="r" b="b"/>
              <a:pathLst>
                <a:path w="1400629" h="280428">
                  <a:moveTo>
                    <a:pt x="36395" y="0"/>
                  </a:moveTo>
                  <a:lnTo>
                    <a:pt x="1364234" y="0"/>
                  </a:lnTo>
                  <a:cubicBezTo>
                    <a:pt x="1373886" y="0"/>
                    <a:pt x="1383143" y="3834"/>
                    <a:pt x="1389969" y="10660"/>
                  </a:cubicBezTo>
                  <a:cubicBezTo>
                    <a:pt x="1396794" y="17485"/>
                    <a:pt x="1400629" y="26742"/>
                    <a:pt x="1400629" y="36395"/>
                  </a:cubicBezTo>
                  <a:lnTo>
                    <a:pt x="1400629" y="244033"/>
                  </a:lnTo>
                  <a:cubicBezTo>
                    <a:pt x="1400629" y="253685"/>
                    <a:pt x="1396794" y="262943"/>
                    <a:pt x="1389969" y="269768"/>
                  </a:cubicBezTo>
                  <a:cubicBezTo>
                    <a:pt x="1383143" y="276593"/>
                    <a:pt x="1373886" y="280428"/>
                    <a:pt x="1364234" y="280428"/>
                  </a:cubicBezTo>
                  <a:lnTo>
                    <a:pt x="36395" y="280428"/>
                  </a:lnTo>
                  <a:cubicBezTo>
                    <a:pt x="26742" y="280428"/>
                    <a:pt x="17485" y="276593"/>
                    <a:pt x="10660" y="269768"/>
                  </a:cubicBezTo>
                  <a:cubicBezTo>
                    <a:pt x="3834" y="262943"/>
                    <a:pt x="0" y="253685"/>
                    <a:pt x="0" y="244033"/>
                  </a:cubicBezTo>
                  <a:lnTo>
                    <a:pt x="0" y="36395"/>
                  </a:lnTo>
                  <a:cubicBezTo>
                    <a:pt x="0" y="26742"/>
                    <a:pt x="3834" y="17485"/>
                    <a:pt x="10660" y="10660"/>
                  </a:cubicBezTo>
                  <a:cubicBezTo>
                    <a:pt x="17485" y="3834"/>
                    <a:pt x="26742" y="0"/>
                    <a:pt x="3639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00629" cy="318528"/>
            </a:xfrm>
            <a:prstGeom prst="rect">
              <a:avLst/>
            </a:prstGeom>
          </p:spPr>
          <p:txBody>
            <a:bodyPr lIns="152400" tIns="152400" rIns="152400" bIns="152400" rtlCol="0" anchor="ctr"/>
            <a:lstStyle/>
            <a:p>
              <a:pPr marL="0" lvl="0" indent="0" algn="ctr">
                <a:lnSpc>
                  <a:spcPts val="4940"/>
                </a:lnSpc>
              </a:pPr>
              <a:r>
                <a:rPr lang="en-US" sz="3800">
                  <a:solidFill>
                    <a:srgbClr val="000001"/>
                  </a:solidFill>
                  <a:latin typeface="Inter"/>
                  <a:ea typeface="Inter"/>
                  <a:cs typeface="Inter"/>
                  <a:sym typeface="Inter"/>
                </a:rPr>
                <a:t>BAĞIMLI DEĞİŞKEN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197583" y="8428022"/>
            <a:ext cx="5410411" cy="1046249"/>
            <a:chOff x="0" y="0"/>
            <a:chExt cx="1424964" cy="27555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24964" cy="275555"/>
            </a:xfrm>
            <a:custGeom>
              <a:avLst/>
              <a:gdLst/>
              <a:ahLst/>
              <a:cxnLst/>
              <a:rect l="l" t="t" r="r" b="b"/>
              <a:pathLst>
                <a:path w="1424964" h="275555">
                  <a:moveTo>
                    <a:pt x="35773" y="0"/>
                  </a:moveTo>
                  <a:lnTo>
                    <a:pt x="1389191" y="0"/>
                  </a:lnTo>
                  <a:cubicBezTo>
                    <a:pt x="1398679" y="0"/>
                    <a:pt x="1407778" y="3769"/>
                    <a:pt x="1414487" y="10478"/>
                  </a:cubicBezTo>
                  <a:cubicBezTo>
                    <a:pt x="1421195" y="17187"/>
                    <a:pt x="1424964" y="26286"/>
                    <a:pt x="1424964" y="35773"/>
                  </a:cubicBezTo>
                  <a:lnTo>
                    <a:pt x="1424964" y="239782"/>
                  </a:lnTo>
                  <a:cubicBezTo>
                    <a:pt x="1424964" y="259539"/>
                    <a:pt x="1408948" y="275555"/>
                    <a:pt x="1389191" y="275555"/>
                  </a:cubicBezTo>
                  <a:lnTo>
                    <a:pt x="35773" y="275555"/>
                  </a:lnTo>
                  <a:cubicBezTo>
                    <a:pt x="16016" y="275555"/>
                    <a:pt x="0" y="259539"/>
                    <a:pt x="0" y="239782"/>
                  </a:cubicBezTo>
                  <a:lnTo>
                    <a:pt x="0" y="35773"/>
                  </a:lnTo>
                  <a:cubicBezTo>
                    <a:pt x="0" y="16016"/>
                    <a:pt x="16016" y="0"/>
                    <a:pt x="3577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424964" cy="313655"/>
            </a:xfrm>
            <a:prstGeom prst="rect">
              <a:avLst/>
            </a:prstGeom>
          </p:spPr>
          <p:txBody>
            <a:bodyPr lIns="152400" tIns="152400" rIns="152400" bIns="152400" rtlCol="0" anchor="ctr"/>
            <a:lstStyle/>
            <a:p>
              <a:pPr marL="0" lvl="0" indent="0" algn="ctr">
                <a:lnSpc>
                  <a:spcPts val="4940"/>
                </a:lnSpc>
              </a:pPr>
              <a:r>
                <a:rPr lang="en-US" sz="3800">
                  <a:solidFill>
                    <a:srgbClr val="000001"/>
                  </a:solidFill>
                  <a:latin typeface="Inter"/>
                  <a:ea typeface="Inter"/>
                  <a:cs typeface="Inter"/>
                  <a:sym typeface="Inter"/>
                </a:rPr>
                <a:t>KONTROL DEĞİŞKENİ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830115" y="4804050"/>
            <a:ext cx="10122774" cy="1046249"/>
            <a:chOff x="0" y="0"/>
            <a:chExt cx="2666081" cy="27555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66080" cy="275555"/>
            </a:xfrm>
            <a:custGeom>
              <a:avLst/>
              <a:gdLst/>
              <a:ahLst/>
              <a:cxnLst/>
              <a:rect l="l" t="t" r="r" b="b"/>
              <a:pathLst>
                <a:path w="2666080" h="275555">
                  <a:moveTo>
                    <a:pt x="19120" y="0"/>
                  </a:moveTo>
                  <a:lnTo>
                    <a:pt x="2646961" y="0"/>
                  </a:lnTo>
                  <a:cubicBezTo>
                    <a:pt x="2652031" y="0"/>
                    <a:pt x="2656895" y="2014"/>
                    <a:pt x="2660480" y="5600"/>
                  </a:cubicBezTo>
                  <a:cubicBezTo>
                    <a:pt x="2664066" y="9186"/>
                    <a:pt x="2666080" y="14049"/>
                    <a:pt x="2666080" y="19120"/>
                  </a:cubicBezTo>
                  <a:lnTo>
                    <a:pt x="2666080" y="256435"/>
                  </a:lnTo>
                  <a:cubicBezTo>
                    <a:pt x="2666080" y="261506"/>
                    <a:pt x="2664066" y="266369"/>
                    <a:pt x="2660480" y="269955"/>
                  </a:cubicBezTo>
                  <a:cubicBezTo>
                    <a:pt x="2656895" y="273541"/>
                    <a:pt x="2652031" y="275555"/>
                    <a:pt x="2646961" y="275555"/>
                  </a:cubicBezTo>
                  <a:lnTo>
                    <a:pt x="19120" y="275555"/>
                  </a:lnTo>
                  <a:cubicBezTo>
                    <a:pt x="14049" y="275555"/>
                    <a:pt x="9186" y="273541"/>
                    <a:pt x="5600" y="269955"/>
                  </a:cubicBezTo>
                  <a:cubicBezTo>
                    <a:pt x="2014" y="266369"/>
                    <a:pt x="0" y="261506"/>
                    <a:pt x="0" y="256435"/>
                  </a:cubicBezTo>
                  <a:lnTo>
                    <a:pt x="0" y="19120"/>
                  </a:lnTo>
                  <a:cubicBezTo>
                    <a:pt x="0" y="14049"/>
                    <a:pt x="2014" y="9186"/>
                    <a:pt x="5600" y="5600"/>
                  </a:cubicBezTo>
                  <a:cubicBezTo>
                    <a:pt x="9186" y="2014"/>
                    <a:pt x="14049" y="0"/>
                    <a:pt x="19120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666081" cy="323180"/>
            </a:xfrm>
            <a:prstGeom prst="rect">
              <a:avLst/>
            </a:prstGeom>
          </p:spPr>
          <p:txBody>
            <a:bodyPr lIns="152400" tIns="152400" rIns="152400" bIns="152400" rtlCol="0" anchor="ctr"/>
            <a:lstStyle/>
            <a:p>
              <a:pPr marL="0" lvl="0" indent="0" algn="ctr">
                <a:lnSpc>
                  <a:spcPts val="4810"/>
                </a:lnSpc>
              </a:pPr>
              <a:r>
                <a:rPr lang="en-US" sz="3700">
                  <a:solidFill>
                    <a:srgbClr val="000001"/>
                  </a:solidFill>
                  <a:latin typeface="Inter"/>
                  <a:ea typeface="Inter"/>
                  <a:cs typeface="Inter"/>
                  <a:sym typeface="Inter"/>
                </a:rPr>
                <a:t> Ampul sayısı artarsa ampul parlaklığı azalır.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830115" y="6028343"/>
            <a:ext cx="7658794" cy="1046249"/>
            <a:chOff x="0" y="0"/>
            <a:chExt cx="2017131" cy="27555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17131" cy="275555"/>
            </a:xfrm>
            <a:custGeom>
              <a:avLst/>
              <a:gdLst/>
              <a:ahLst/>
              <a:cxnLst/>
              <a:rect l="l" t="t" r="r" b="b"/>
              <a:pathLst>
                <a:path w="2017131" h="275555">
                  <a:moveTo>
                    <a:pt x="25271" y="0"/>
                  </a:moveTo>
                  <a:lnTo>
                    <a:pt x="1991860" y="0"/>
                  </a:lnTo>
                  <a:cubicBezTo>
                    <a:pt x="2005817" y="0"/>
                    <a:pt x="2017131" y="11314"/>
                    <a:pt x="2017131" y="25271"/>
                  </a:cubicBezTo>
                  <a:lnTo>
                    <a:pt x="2017131" y="250284"/>
                  </a:lnTo>
                  <a:cubicBezTo>
                    <a:pt x="2017131" y="256986"/>
                    <a:pt x="2014469" y="263414"/>
                    <a:pt x="2009729" y="268154"/>
                  </a:cubicBezTo>
                  <a:cubicBezTo>
                    <a:pt x="2004990" y="272893"/>
                    <a:pt x="1998562" y="275555"/>
                    <a:pt x="1991860" y="275555"/>
                  </a:cubicBezTo>
                  <a:lnTo>
                    <a:pt x="25271" y="275555"/>
                  </a:lnTo>
                  <a:cubicBezTo>
                    <a:pt x="11314" y="275555"/>
                    <a:pt x="0" y="264241"/>
                    <a:pt x="0" y="250284"/>
                  </a:cubicBezTo>
                  <a:lnTo>
                    <a:pt x="0" y="25271"/>
                  </a:lnTo>
                  <a:cubicBezTo>
                    <a:pt x="0" y="18569"/>
                    <a:pt x="2663" y="12141"/>
                    <a:pt x="7402" y="7402"/>
                  </a:cubicBezTo>
                  <a:cubicBezTo>
                    <a:pt x="12141" y="2663"/>
                    <a:pt x="18569" y="0"/>
                    <a:pt x="25271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017131" cy="313655"/>
            </a:xfrm>
            <a:prstGeom prst="rect">
              <a:avLst/>
            </a:prstGeom>
          </p:spPr>
          <p:txBody>
            <a:bodyPr lIns="152400" tIns="152400" rIns="152400" bIns="152400" rtlCol="0" anchor="ctr"/>
            <a:lstStyle/>
            <a:p>
              <a:pPr marL="0" lvl="0" indent="0" algn="ctr">
                <a:lnSpc>
                  <a:spcPts val="4940"/>
                </a:lnSpc>
              </a:pPr>
              <a:r>
                <a:rPr lang="en-US" sz="3800">
                  <a:solidFill>
                    <a:srgbClr val="000001"/>
                  </a:solidFill>
                  <a:latin typeface="Inter"/>
                  <a:ea typeface="Inter"/>
                  <a:cs typeface="Inter"/>
                  <a:sym typeface="Inter"/>
                </a:rPr>
                <a:t>Ampul sayısı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830115" y="7226992"/>
            <a:ext cx="7658794" cy="1046249"/>
            <a:chOff x="0" y="0"/>
            <a:chExt cx="2017131" cy="27555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017131" cy="275555"/>
            </a:xfrm>
            <a:custGeom>
              <a:avLst/>
              <a:gdLst/>
              <a:ahLst/>
              <a:cxnLst/>
              <a:rect l="l" t="t" r="r" b="b"/>
              <a:pathLst>
                <a:path w="2017131" h="275555">
                  <a:moveTo>
                    <a:pt x="25271" y="0"/>
                  </a:moveTo>
                  <a:lnTo>
                    <a:pt x="1991860" y="0"/>
                  </a:lnTo>
                  <a:cubicBezTo>
                    <a:pt x="2005817" y="0"/>
                    <a:pt x="2017131" y="11314"/>
                    <a:pt x="2017131" y="25271"/>
                  </a:cubicBezTo>
                  <a:lnTo>
                    <a:pt x="2017131" y="250284"/>
                  </a:lnTo>
                  <a:cubicBezTo>
                    <a:pt x="2017131" y="256986"/>
                    <a:pt x="2014469" y="263414"/>
                    <a:pt x="2009729" y="268154"/>
                  </a:cubicBezTo>
                  <a:cubicBezTo>
                    <a:pt x="2004990" y="272893"/>
                    <a:pt x="1998562" y="275555"/>
                    <a:pt x="1991860" y="275555"/>
                  </a:cubicBezTo>
                  <a:lnTo>
                    <a:pt x="25271" y="275555"/>
                  </a:lnTo>
                  <a:cubicBezTo>
                    <a:pt x="11314" y="275555"/>
                    <a:pt x="0" y="264241"/>
                    <a:pt x="0" y="250284"/>
                  </a:cubicBezTo>
                  <a:lnTo>
                    <a:pt x="0" y="25271"/>
                  </a:lnTo>
                  <a:cubicBezTo>
                    <a:pt x="0" y="18569"/>
                    <a:pt x="2663" y="12141"/>
                    <a:pt x="7402" y="7402"/>
                  </a:cubicBezTo>
                  <a:cubicBezTo>
                    <a:pt x="12141" y="2663"/>
                    <a:pt x="18569" y="0"/>
                    <a:pt x="25271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2017131" cy="313655"/>
            </a:xfrm>
            <a:prstGeom prst="rect">
              <a:avLst/>
            </a:prstGeom>
          </p:spPr>
          <p:txBody>
            <a:bodyPr lIns="152400" tIns="152400" rIns="152400" bIns="152400" rtlCol="0" anchor="ctr"/>
            <a:lstStyle/>
            <a:p>
              <a:pPr marL="0" lvl="0" indent="0" algn="ctr">
                <a:lnSpc>
                  <a:spcPts val="4940"/>
                </a:lnSpc>
              </a:pPr>
              <a:r>
                <a:rPr lang="en-US" sz="3800">
                  <a:solidFill>
                    <a:srgbClr val="000001"/>
                  </a:solidFill>
                  <a:latin typeface="Inter"/>
                  <a:ea typeface="Inter"/>
                  <a:cs typeface="Inter"/>
                  <a:sym typeface="Inter"/>
                </a:rPr>
                <a:t>Ampul parlaklığı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830115" y="8428022"/>
            <a:ext cx="7658794" cy="1046249"/>
            <a:chOff x="0" y="0"/>
            <a:chExt cx="2017131" cy="27555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017131" cy="275555"/>
            </a:xfrm>
            <a:custGeom>
              <a:avLst/>
              <a:gdLst/>
              <a:ahLst/>
              <a:cxnLst/>
              <a:rect l="l" t="t" r="r" b="b"/>
              <a:pathLst>
                <a:path w="2017131" h="275555">
                  <a:moveTo>
                    <a:pt x="25271" y="0"/>
                  </a:moveTo>
                  <a:lnTo>
                    <a:pt x="1991860" y="0"/>
                  </a:lnTo>
                  <a:cubicBezTo>
                    <a:pt x="2005817" y="0"/>
                    <a:pt x="2017131" y="11314"/>
                    <a:pt x="2017131" y="25271"/>
                  </a:cubicBezTo>
                  <a:lnTo>
                    <a:pt x="2017131" y="250284"/>
                  </a:lnTo>
                  <a:cubicBezTo>
                    <a:pt x="2017131" y="256986"/>
                    <a:pt x="2014469" y="263414"/>
                    <a:pt x="2009729" y="268154"/>
                  </a:cubicBezTo>
                  <a:cubicBezTo>
                    <a:pt x="2004990" y="272893"/>
                    <a:pt x="1998562" y="275555"/>
                    <a:pt x="1991860" y="275555"/>
                  </a:cubicBezTo>
                  <a:lnTo>
                    <a:pt x="25271" y="275555"/>
                  </a:lnTo>
                  <a:cubicBezTo>
                    <a:pt x="11314" y="275555"/>
                    <a:pt x="0" y="264241"/>
                    <a:pt x="0" y="250284"/>
                  </a:cubicBezTo>
                  <a:lnTo>
                    <a:pt x="0" y="25271"/>
                  </a:lnTo>
                  <a:cubicBezTo>
                    <a:pt x="0" y="18569"/>
                    <a:pt x="2663" y="12141"/>
                    <a:pt x="7402" y="7402"/>
                  </a:cubicBezTo>
                  <a:cubicBezTo>
                    <a:pt x="12141" y="2663"/>
                    <a:pt x="18569" y="0"/>
                    <a:pt x="25271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2017131" cy="313655"/>
            </a:xfrm>
            <a:prstGeom prst="rect">
              <a:avLst/>
            </a:prstGeom>
          </p:spPr>
          <p:txBody>
            <a:bodyPr lIns="152400" tIns="152400" rIns="152400" bIns="152400" rtlCol="0" anchor="ctr"/>
            <a:lstStyle/>
            <a:p>
              <a:pPr marL="0" lvl="0" indent="0" algn="ctr">
                <a:lnSpc>
                  <a:spcPts val="4940"/>
                </a:lnSpc>
              </a:pPr>
              <a:r>
                <a:rPr lang="en-US" sz="3800">
                  <a:solidFill>
                    <a:srgbClr val="000001"/>
                  </a:solidFill>
                  <a:latin typeface="Inter"/>
                  <a:ea typeface="Inter"/>
                  <a:cs typeface="Inter"/>
                  <a:sym typeface="Inter"/>
                </a:rPr>
                <a:t>pil sayısı, anahtar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0" y="8641266"/>
            <a:ext cx="1645734" cy="1645734"/>
          </a:xfrm>
          <a:custGeom>
            <a:avLst/>
            <a:gdLst/>
            <a:ahLst/>
            <a:cxnLst/>
            <a:rect l="l" t="t" r="r" b="b"/>
            <a:pathLst>
              <a:path w="1645734" h="1645734">
                <a:moveTo>
                  <a:pt x="0" y="0"/>
                </a:moveTo>
                <a:lnTo>
                  <a:pt x="1645734" y="0"/>
                </a:lnTo>
                <a:lnTo>
                  <a:pt x="1645734" y="1645734"/>
                </a:lnTo>
                <a:lnTo>
                  <a:pt x="0" y="16457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7" name="Freeform 27"/>
          <p:cNvSpPr/>
          <p:nvPr/>
        </p:nvSpPr>
        <p:spPr>
          <a:xfrm>
            <a:off x="2175812" y="766465"/>
            <a:ext cx="6604046" cy="3863046"/>
          </a:xfrm>
          <a:custGeom>
            <a:avLst/>
            <a:gdLst/>
            <a:ahLst/>
            <a:cxnLst/>
            <a:rect l="l" t="t" r="r" b="b"/>
            <a:pathLst>
              <a:path w="6604046" h="3863046">
                <a:moveTo>
                  <a:pt x="0" y="0"/>
                </a:moveTo>
                <a:lnTo>
                  <a:pt x="6604046" y="0"/>
                </a:lnTo>
                <a:lnTo>
                  <a:pt x="6604046" y="3863046"/>
                </a:lnTo>
                <a:lnTo>
                  <a:pt x="0" y="38630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8" name="Freeform 28"/>
          <p:cNvSpPr/>
          <p:nvPr/>
        </p:nvSpPr>
        <p:spPr>
          <a:xfrm>
            <a:off x="9457452" y="785515"/>
            <a:ext cx="6750820" cy="3843996"/>
          </a:xfrm>
          <a:custGeom>
            <a:avLst/>
            <a:gdLst/>
            <a:ahLst/>
            <a:cxnLst/>
            <a:rect l="l" t="t" r="r" b="b"/>
            <a:pathLst>
              <a:path w="6750820" h="3843996">
                <a:moveTo>
                  <a:pt x="0" y="0"/>
                </a:moveTo>
                <a:lnTo>
                  <a:pt x="6750820" y="0"/>
                </a:lnTo>
                <a:lnTo>
                  <a:pt x="6750820" y="3843996"/>
                </a:lnTo>
                <a:lnTo>
                  <a:pt x="0" y="38439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9" name="Resim 28">
            <a:extLst>
              <a:ext uri="{FF2B5EF4-FFF2-40B4-BE49-F238E27FC236}">
                <a16:creationId xmlns:a16="http://schemas.microsoft.com/office/drawing/2014/main" id="{5BAE3B5A-1F5C-973B-DE87-73FEC589A3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107168">
        <p159:morph option="byObject"/>
      </p:transition>
    </mc:Choice>
    <mc:Fallback xmlns="">
      <p:transition advTm="10716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A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0500" y="5143500"/>
            <a:ext cx="18669000" cy="5334000"/>
            <a:chOff x="0" y="0"/>
            <a:chExt cx="4741333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41333" cy="1354667"/>
            </a:xfrm>
            <a:custGeom>
              <a:avLst/>
              <a:gdLst/>
              <a:ahLst/>
              <a:cxnLst/>
              <a:rect l="l" t="t" r="r" b="b"/>
              <a:pathLst>
                <a:path w="4741333" h="1354667">
                  <a:moveTo>
                    <a:pt x="0" y="0"/>
                  </a:moveTo>
                  <a:lnTo>
                    <a:pt x="4741333" y="0"/>
                  </a:lnTo>
                  <a:lnTo>
                    <a:pt x="4741333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38476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4741333" cy="1316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9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43000" y="1143000"/>
            <a:ext cx="16002000" cy="8382000"/>
            <a:chOff x="0" y="0"/>
            <a:chExt cx="4214519" cy="22076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14518" cy="2207605"/>
            </a:xfrm>
            <a:custGeom>
              <a:avLst/>
              <a:gdLst/>
              <a:ahLst/>
              <a:cxnLst/>
              <a:rect l="l" t="t" r="r" b="b"/>
              <a:pathLst>
                <a:path w="4214518" h="2207605">
                  <a:moveTo>
                    <a:pt x="12095" y="0"/>
                  </a:moveTo>
                  <a:lnTo>
                    <a:pt x="4202423" y="0"/>
                  </a:lnTo>
                  <a:cubicBezTo>
                    <a:pt x="4205631" y="0"/>
                    <a:pt x="4208707" y="1274"/>
                    <a:pt x="4210976" y="3543"/>
                  </a:cubicBezTo>
                  <a:cubicBezTo>
                    <a:pt x="4213244" y="5811"/>
                    <a:pt x="4214518" y="8887"/>
                    <a:pt x="4214518" y="12095"/>
                  </a:cubicBezTo>
                  <a:lnTo>
                    <a:pt x="4214518" y="2195510"/>
                  </a:lnTo>
                  <a:cubicBezTo>
                    <a:pt x="4214518" y="2198718"/>
                    <a:pt x="4213244" y="2201794"/>
                    <a:pt x="4210976" y="2204062"/>
                  </a:cubicBezTo>
                  <a:cubicBezTo>
                    <a:pt x="4208707" y="2206331"/>
                    <a:pt x="4205631" y="2207605"/>
                    <a:pt x="4202423" y="2207605"/>
                  </a:cubicBezTo>
                  <a:lnTo>
                    <a:pt x="12095" y="2207605"/>
                  </a:lnTo>
                  <a:cubicBezTo>
                    <a:pt x="8887" y="2207605"/>
                    <a:pt x="5811" y="2206331"/>
                    <a:pt x="3543" y="2204062"/>
                  </a:cubicBezTo>
                  <a:cubicBezTo>
                    <a:pt x="1274" y="2201794"/>
                    <a:pt x="0" y="2198718"/>
                    <a:pt x="0" y="2195510"/>
                  </a:cubicBezTo>
                  <a:lnTo>
                    <a:pt x="0" y="12095"/>
                  </a:lnTo>
                  <a:cubicBezTo>
                    <a:pt x="0" y="8887"/>
                    <a:pt x="1274" y="5811"/>
                    <a:pt x="3543" y="3543"/>
                  </a:cubicBezTo>
                  <a:cubicBezTo>
                    <a:pt x="5811" y="1274"/>
                    <a:pt x="8887" y="0"/>
                    <a:pt x="1209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14519" cy="2245705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marL="0" lvl="0" indent="0" algn="ctr">
                <a:lnSpc>
                  <a:spcPts val="51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95500" y="762000"/>
            <a:ext cx="14097000" cy="1905000"/>
            <a:chOff x="0" y="0"/>
            <a:chExt cx="3712790" cy="5017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12790" cy="501728"/>
            </a:xfrm>
            <a:custGeom>
              <a:avLst/>
              <a:gdLst/>
              <a:ahLst/>
              <a:cxnLst/>
              <a:rect l="l" t="t" r="r" b="b"/>
              <a:pathLst>
                <a:path w="3712790" h="501728">
                  <a:moveTo>
                    <a:pt x="13730" y="0"/>
                  </a:moveTo>
                  <a:lnTo>
                    <a:pt x="3699060" y="0"/>
                  </a:lnTo>
                  <a:cubicBezTo>
                    <a:pt x="3702702" y="0"/>
                    <a:pt x="3706194" y="1447"/>
                    <a:pt x="3708769" y="4021"/>
                  </a:cubicBezTo>
                  <a:cubicBezTo>
                    <a:pt x="3711344" y="6596"/>
                    <a:pt x="3712790" y="10088"/>
                    <a:pt x="3712790" y="13730"/>
                  </a:cubicBezTo>
                  <a:lnTo>
                    <a:pt x="3712790" y="487999"/>
                  </a:lnTo>
                  <a:cubicBezTo>
                    <a:pt x="3712790" y="495581"/>
                    <a:pt x="3706643" y="501728"/>
                    <a:pt x="3699060" y="501728"/>
                  </a:cubicBezTo>
                  <a:lnTo>
                    <a:pt x="13730" y="501728"/>
                  </a:lnTo>
                  <a:cubicBezTo>
                    <a:pt x="10088" y="501728"/>
                    <a:pt x="6596" y="500282"/>
                    <a:pt x="4021" y="497707"/>
                  </a:cubicBezTo>
                  <a:cubicBezTo>
                    <a:pt x="1447" y="495132"/>
                    <a:pt x="0" y="491640"/>
                    <a:pt x="0" y="487999"/>
                  </a:cubicBezTo>
                  <a:lnTo>
                    <a:pt x="0" y="13730"/>
                  </a:lnTo>
                  <a:cubicBezTo>
                    <a:pt x="0" y="10088"/>
                    <a:pt x="1447" y="6596"/>
                    <a:pt x="4021" y="4021"/>
                  </a:cubicBezTo>
                  <a:cubicBezTo>
                    <a:pt x="6596" y="1447"/>
                    <a:pt x="10088" y="0"/>
                    <a:pt x="13730" y="0"/>
                  </a:cubicBezTo>
                  <a:close/>
                </a:path>
              </a:pathLst>
            </a:custGeom>
            <a:solidFill>
              <a:srgbClr val="F2C748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23825"/>
              <a:ext cx="3712790" cy="625553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7699"/>
                </a:lnSpc>
              </a:pPr>
              <a:r>
                <a:rPr lang="en-US" sz="6999" b="1">
                  <a:solidFill>
                    <a:srgbClr val="000001"/>
                  </a:solidFill>
                  <a:latin typeface="Agrandir Narrow Ultra-Bold"/>
                  <a:ea typeface="Agrandir Narrow Ultra-Bold"/>
                  <a:cs typeface="Agrandir Narrow Ultra-Bold"/>
                  <a:sym typeface="Agrandir Narrow Ultra-Bold"/>
                </a:rPr>
                <a:t>Ampul parlaklıklarını kıyasla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0" y="8641266"/>
            <a:ext cx="1645734" cy="1645734"/>
          </a:xfrm>
          <a:custGeom>
            <a:avLst/>
            <a:gdLst/>
            <a:ahLst/>
            <a:cxnLst/>
            <a:rect l="l" t="t" r="r" b="b"/>
            <a:pathLst>
              <a:path w="1645734" h="1645734">
                <a:moveTo>
                  <a:pt x="0" y="0"/>
                </a:moveTo>
                <a:lnTo>
                  <a:pt x="1645734" y="0"/>
                </a:lnTo>
                <a:lnTo>
                  <a:pt x="1645734" y="1645734"/>
                </a:lnTo>
                <a:lnTo>
                  <a:pt x="0" y="16457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2095500" y="4154951"/>
            <a:ext cx="9829925" cy="3172527"/>
          </a:xfrm>
          <a:custGeom>
            <a:avLst/>
            <a:gdLst/>
            <a:ahLst/>
            <a:cxnLst/>
            <a:rect l="l" t="t" r="r" b="b"/>
            <a:pathLst>
              <a:path w="9829925" h="3172527">
                <a:moveTo>
                  <a:pt x="0" y="0"/>
                </a:moveTo>
                <a:lnTo>
                  <a:pt x="9829925" y="0"/>
                </a:lnTo>
                <a:lnTo>
                  <a:pt x="9829925" y="3172527"/>
                </a:lnTo>
                <a:lnTo>
                  <a:pt x="0" y="31725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8440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3" name="Group 13"/>
          <p:cNvGrpSpPr/>
          <p:nvPr/>
        </p:nvGrpSpPr>
        <p:grpSpPr>
          <a:xfrm>
            <a:off x="12238068" y="5143500"/>
            <a:ext cx="4395076" cy="1626734"/>
            <a:chOff x="0" y="0"/>
            <a:chExt cx="1157551" cy="4284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57551" cy="428440"/>
            </a:xfrm>
            <a:custGeom>
              <a:avLst/>
              <a:gdLst/>
              <a:ahLst/>
              <a:cxnLst/>
              <a:rect l="l" t="t" r="r" b="b"/>
              <a:pathLst>
                <a:path w="1157551" h="428440">
                  <a:moveTo>
                    <a:pt x="44037" y="0"/>
                  </a:moveTo>
                  <a:lnTo>
                    <a:pt x="1113513" y="0"/>
                  </a:lnTo>
                  <a:cubicBezTo>
                    <a:pt x="1137835" y="0"/>
                    <a:pt x="1157551" y="19716"/>
                    <a:pt x="1157551" y="44037"/>
                  </a:cubicBezTo>
                  <a:lnTo>
                    <a:pt x="1157551" y="384403"/>
                  </a:lnTo>
                  <a:cubicBezTo>
                    <a:pt x="1157551" y="396082"/>
                    <a:pt x="1152911" y="407283"/>
                    <a:pt x="1144653" y="415542"/>
                  </a:cubicBezTo>
                  <a:cubicBezTo>
                    <a:pt x="1136394" y="423801"/>
                    <a:pt x="1125193" y="428440"/>
                    <a:pt x="1113513" y="428440"/>
                  </a:cubicBezTo>
                  <a:lnTo>
                    <a:pt x="44037" y="428440"/>
                  </a:lnTo>
                  <a:cubicBezTo>
                    <a:pt x="32358" y="428440"/>
                    <a:pt x="21157" y="423801"/>
                    <a:pt x="12898" y="415542"/>
                  </a:cubicBezTo>
                  <a:cubicBezTo>
                    <a:pt x="4640" y="407283"/>
                    <a:pt x="0" y="396082"/>
                    <a:pt x="0" y="384403"/>
                  </a:cubicBezTo>
                  <a:lnTo>
                    <a:pt x="0" y="44037"/>
                  </a:lnTo>
                  <a:cubicBezTo>
                    <a:pt x="0" y="32358"/>
                    <a:pt x="4640" y="21157"/>
                    <a:pt x="12898" y="12898"/>
                  </a:cubicBezTo>
                  <a:cubicBezTo>
                    <a:pt x="21157" y="4640"/>
                    <a:pt x="32358" y="0"/>
                    <a:pt x="44037" y="0"/>
                  </a:cubicBezTo>
                  <a:close/>
                </a:path>
              </a:pathLst>
            </a:custGeom>
            <a:solidFill>
              <a:srgbClr val="F2C748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157551" cy="48559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2640"/>
                </a:lnSpc>
              </a:pPr>
              <a:endParaRPr/>
            </a:p>
          </p:txBody>
        </p:sp>
      </p:grpSp>
      <p:pic>
        <p:nvPicPr>
          <p:cNvPr id="16" name="Resim 15">
            <a:extLst>
              <a:ext uri="{FF2B5EF4-FFF2-40B4-BE49-F238E27FC236}">
                <a16:creationId xmlns:a16="http://schemas.microsoft.com/office/drawing/2014/main" id="{4FDF7A3D-5374-67D8-1F40-708CF245E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65303">
        <p159:morph option="byObject"/>
      </p:transition>
    </mc:Choice>
    <mc:Fallback xmlns="">
      <p:transition advTm="6530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75</Words>
  <Application>Microsoft Office PowerPoint</Application>
  <PresentationFormat>Özel</PresentationFormat>
  <Paragraphs>24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2" baseType="lpstr">
      <vt:lpstr>Inter Medium</vt:lpstr>
      <vt:lpstr>Calibri</vt:lpstr>
      <vt:lpstr>Arimo Bold</vt:lpstr>
      <vt:lpstr>Arial</vt:lpstr>
      <vt:lpstr>Agrandir Narrow Ultra-Bold</vt:lpstr>
      <vt:lpstr>Inter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Devreler</dc:title>
  <cp:lastModifiedBy>Nisa Nur Oran</cp:lastModifiedBy>
  <cp:revision>6</cp:revision>
  <dcterms:created xsi:type="dcterms:W3CDTF">2006-08-16T00:00:00Z</dcterms:created>
  <dcterms:modified xsi:type="dcterms:W3CDTF">2025-09-19T20:59:21Z</dcterms:modified>
  <dc:identifier>DAGnQYnbw28</dc:identifier>
</cp:coreProperties>
</file>