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8288000" cy="10287000"/>
  <p:notesSz cx="6858000" cy="9144000"/>
  <p:embeddedFontLst>
    <p:embeddedFont>
      <p:font typeface="Agrandir" panose="020B0604020202020204" charset="-94"/>
      <p:regular r:id="rId29"/>
    </p:embeddedFont>
    <p:embeddedFont>
      <p:font typeface="Agrandir Bold" panose="020B0604020202020204" charset="-94"/>
      <p:regular r:id="rId30"/>
    </p:embeddedFont>
    <p:embeddedFont>
      <p:font typeface="Agrandir Bold Italics" panose="020B0604020202020204" charset="-94"/>
      <p:regular r:id="rId31"/>
    </p:embeddedFont>
    <p:embeddedFont>
      <p:font typeface="Agrandir Heavy" panose="020B0604020202020204" charset="-94"/>
      <p:regular r:id="rId32"/>
    </p:embeddedFont>
    <p:embeddedFont>
      <p:font typeface="Agrandir Ultra-Bold" panose="020B0604020202020204" charset="-94"/>
      <p:regular r:id="rId33"/>
    </p:embeddedFont>
    <p:embeddedFont>
      <p:font typeface="Arimo Bold" panose="020B0604020202020204" charset="0"/>
      <p:regular r:id="rId34"/>
    </p:embeddedFont>
    <p:embeddedFont>
      <p:font typeface="Canva Sans" panose="020B0604020202020204" charset="0"/>
      <p:regular r:id="rId35"/>
    </p:embeddedFont>
    <p:embeddedFont>
      <p:font typeface="Canva Sans Bol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66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1.sv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10" Type="http://schemas.openxmlformats.org/officeDocument/2006/relationships/image" Target="../media/image60.gif"/><Relationship Id="rId4" Type="http://schemas.openxmlformats.org/officeDocument/2006/relationships/image" Target="../media/image56.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4.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4.sv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6.svg"/><Relationship Id="rId7" Type="http://schemas.openxmlformats.org/officeDocument/2006/relationships/image" Target="../media/image3.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4.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3.png"/><Relationship Id="rId4" Type="http://schemas.openxmlformats.org/officeDocument/2006/relationships/image" Target="../media/image72.sv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2.svg"/><Relationship Id="rId7" Type="http://schemas.openxmlformats.org/officeDocument/2006/relationships/image" Target="../media/image77.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gif"/><Relationship Id="rId2" Type="http://schemas.openxmlformats.org/officeDocument/2006/relationships/hyperlink" Target="https://www.instagram.com/mervehocaile/" TargetMode="Externa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https://www.youtube.com/@mervehocail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4.sv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sp>
        <p:nvSpPr>
          <p:cNvPr id="4" name="Freeform 4"/>
          <p:cNvSpPr/>
          <p:nvPr/>
        </p:nvSpPr>
        <p:spPr>
          <a:xfrm>
            <a:off x="-5510414" y="-1663947"/>
            <a:ext cx="13880539" cy="27168315"/>
          </a:xfrm>
          <a:custGeom>
            <a:avLst/>
            <a:gdLst/>
            <a:ahLst/>
            <a:cxnLst/>
            <a:rect l="l" t="t" r="r" b="b"/>
            <a:pathLst>
              <a:path w="13880539" h="27168315">
                <a:moveTo>
                  <a:pt x="0" y="0"/>
                </a:moveTo>
                <a:lnTo>
                  <a:pt x="13880539" y="0"/>
                </a:lnTo>
                <a:lnTo>
                  <a:pt x="13880539" y="27168315"/>
                </a:lnTo>
                <a:lnTo>
                  <a:pt x="0" y="271683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9917875" y="-1663947"/>
            <a:ext cx="13880539" cy="27168315"/>
          </a:xfrm>
          <a:custGeom>
            <a:avLst/>
            <a:gdLst/>
            <a:ahLst/>
            <a:cxnLst/>
            <a:rect l="l" t="t" r="r" b="b"/>
            <a:pathLst>
              <a:path w="13880539" h="27168315">
                <a:moveTo>
                  <a:pt x="0" y="0"/>
                </a:moveTo>
                <a:lnTo>
                  <a:pt x="13880539" y="0"/>
                </a:lnTo>
                <a:lnTo>
                  <a:pt x="13880539" y="27168315"/>
                </a:lnTo>
                <a:lnTo>
                  <a:pt x="0" y="271683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6" name="Group 6"/>
          <p:cNvGrpSpPr/>
          <p:nvPr/>
        </p:nvGrpSpPr>
        <p:grpSpPr>
          <a:xfrm>
            <a:off x="4346181" y="2417107"/>
            <a:ext cx="9595638" cy="6247105"/>
            <a:chOff x="0" y="0"/>
            <a:chExt cx="12794185" cy="8329473"/>
          </a:xfrm>
        </p:grpSpPr>
        <p:grpSp>
          <p:nvGrpSpPr>
            <p:cNvPr id="7" name="Group 7"/>
            <p:cNvGrpSpPr/>
            <p:nvPr/>
          </p:nvGrpSpPr>
          <p:grpSpPr>
            <a:xfrm>
              <a:off x="0" y="0"/>
              <a:ext cx="12794185" cy="8329473"/>
              <a:chOff x="0" y="0"/>
              <a:chExt cx="2343580" cy="1525755"/>
            </a:xfrm>
          </p:grpSpPr>
          <p:sp>
            <p:nvSpPr>
              <p:cNvPr id="8" name="Freeform 8"/>
              <p:cNvSpPr/>
              <p:nvPr/>
            </p:nvSpPr>
            <p:spPr>
              <a:xfrm>
                <a:off x="0" y="0"/>
                <a:ext cx="2343580" cy="1525755"/>
              </a:xfrm>
              <a:custGeom>
                <a:avLst/>
                <a:gdLst/>
                <a:ahLst/>
                <a:cxnLst/>
                <a:rect l="l" t="t" r="r" b="b"/>
                <a:pathLst>
                  <a:path w="2343580" h="1525755">
                    <a:moveTo>
                      <a:pt x="41148" y="0"/>
                    </a:moveTo>
                    <a:lnTo>
                      <a:pt x="2302432" y="0"/>
                    </a:lnTo>
                    <a:cubicBezTo>
                      <a:pt x="2325158" y="0"/>
                      <a:pt x="2343580" y="18422"/>
                      <a:pt x="2343580" y="41148"/>
                    </a:cubicBezTo>
                    <a:lnTo>
                      <a:pt x="2343580" y="1484607"/>
                    </a:lnTo>
                    <a:cubicBezTo>
                      <a:pt x="2343580" y="1507332"/>
                      <a:pt x="2325158" y="1525755"/>
                      <a:pt x="2302432" y="1525755"/>
                    </a:cubicBezTo>
                    <a:lnTo>
                      <a:pt x="41148" y="1525755"/>
                    </a:lnTo>
                    <a:cubicBezTo>
                      <a:pt x="18422" y="1525755"/>
                      <a:pt x="0" y="1507332"/>
                      <a:pt x="0" y="1484607"/>
                    </a:cubicBezTo>
                    <a:lnTo>
                      <a:pt x="0" y="41148"/>
                    </a:lnTo>
                    <a:cubicBezTo>
                      <a:pt x="0" y="18422"/>
                      <a:pt x="18422" y="0"/>
                      <a:pt x="41148" y="0"/>
                    </a:cubicBezTo>
                    <a:close/>
                  </a:path>
                </a:pathLst>
              </a:custGeom>
              <a:solidFill>
                <a:srgbClr val="F6F6E9"/>
              </a:solidFill>
              <a:ln w="19050" cap="rnd">
                <a:solidFill>
                  <a:srgbClr val="253439"/>
                </a:solidFill>
                <a:prstDash val="solid"/>
                <a:round/>
              </a:ln>
            </p:spPr>
            <p:txBody>
              <a:bodyPr/>
              <a:lstStyle/>
              <a:p>
                <a:endParaRPr lang="tr-TR"/>
              </a:p>
            </p:txBody>
          </p:sp>
          <p:sp>
            <p:nvSpPr>
              <p:cNvPr id="9" name="TextBox 9"/>
              <p:cNvSpPr txBox="1"/>
              <p:nvPr/>
            </p:nvSpPr>
            <p:spPr>
              <a:xfrm>
                <a:off x="0" y="-38100"/>
                <a:ext cx="2343580" cy="1563855"/>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679522" y="1265055"/>
              <a:ext cx="11435141" cy="6599443"/>
            </a:xfrm>
            <a:prstGeom prst="rect">
              <a:avLst/>
            </a:prstGeom>
          </p:spPr>
          <p:txBody>
            <a:bodyPr lIns="0" tIns="0" rIns="0" bIns="0" rtlCol="0" anchor="t">
              <a:spAutoFit/>
            </a:bodyPr>
            <a:lstStyle/>
            <a:p>
              <a:pPr algn="ctr">
                <a:lnSpc>
                  <a:spcPts val="12386"/>
                </a:lnSpc>
              </a:pPr>
              <a:r>
                <a:rPr lang="en-US" sz="10677" b="1">
                  <a:solidFill>
                    <a:srgbClr val="253439"/>
                  </a:solidFill>
                  <a:latin typeface="Agrandir Ultra-Bold"/>
                  <a:ea typeface="Agrandir Ultra-Bold"/>
                  <a:cs typeface="Agrandir Ultra-Bold"/>
                  <a:sym typeface="Agrandir Ultra-Bold"/>
                </a:rPr>
                <a:t>DESTEK VE HAREKET SİSTEMİ</a:t>
              </a:r>
            </a:p>
          </p:txBody>
        </p:sp>
      </p:grpSp>
      <p:grpSp>
        <p:nvGrpSpPr>
          <p:cNvPr id="11" name="Group 11"/>
          <p:cNvGrpSpPr/>
          <p:nvPr/>
        </p:nvGrpSpPr>
        <p:grpSpPr>
          <a:xfrm rot="-186166">
            <a:off x="5727905" y="602029"/>
            <a:ext cx="6825170" cy="2801153"/>
            <a:chOff x="-1" y="-172907"/>
            <a:chExt cx="9100227" cy="3734871"/>
          </a:xfrm>
        </p:grpSpPr>
        <p:sp>
          <p:nvSpPr>
            <p:cNvPr id="14" name="TextBox 14"/>
            <p:cNvSpPr txBox="1"/>
            <p:nvPr/>
          </p:nvSpPr>
          <p:spPr>
            <a:xfrm>
              <a:off x="-1" y="-172907"/>
              <a:ext cx="9100227" cy="3734871"/>
            </a:xfrm>
            <a:prstGeom prst="rect">
              <a:avLst/>
            </a:prstGeom>
          </p:spPr>
          <p:txBody>
            <a:bodyPr lIns="38652" tIns="38652" rIns="38652" bIns="38652" rtlCol="0" anchor="ctr"/>
            <a:lstStyle/>
            <a:p>
              <a:pPr algn="ctr">
                <a:lnSpc>
                  <a:spcPts val="2660"/>
                </a:lnSpc>
              </a:pPr>
              <a:endParaRPr/>
            </a:p>
          </p:txBody>
        </p:sp>
        <p:sp>
          <p:nvSpPr>
            <p:cNvPr id="15" name="TextBox 15"/>
            <p:cNvSpPr txBox="1"/>
            <p:nvPr/>
          </p:nvSpPr>
          <p:spPr>
            <a:xfrm>
              <a:off x="320059" y="1313145"/>
              <a:ext cx="8460110" cy="940428"/>
            </a:xfrm>
            <a:prstGeom prst="rect">
              <a:avLst/>
            </a:prstGeom>
          </p:spPr>
          <p:txBody>
            <a:bodyPr lIns="0" tIns="0" rIns="0" bIns="0" rtlCol="0" anchor="t">
              <a:spAutoFit/>
            </a:bodyPr>
            <a:lstStyle/>
            <a:p>
              <a:pPr algn="ctr">
                <a:lnSpc>
                  <a:spcPts val="5469"/>
                </a:lnSpc>
              </a:pPr>
              <a:endParaRPr lang="en-US" sz="4714" b="1" dirty="0">
                <a:solidFill>
                  <a:srgbClr val="253439"/>
                </a:solidFill>
                <a:latin typeface="Agrandir Heavy"/>
                <a:ea typeface="Agrandir Heavy"/>
                <a:cs typeface="Agrandir Heavy"/>
                <a:sym typeface="Agrandir Heavy"/>
              </a:endParaRPr>
            </a:p>
          </p:txBody>
        </p:sp>
      </p:grpSp>
      <p:sp>
        <p:nvSpPr>
          <p:cNvPr id="16" name="Freeform 16"/>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4"/>
            <a:stretch>
              <a:fillRect/>
            </a:stretch>
          </a:blipFill>
        </p:spPr>
        <p:txBody>
          <a:bodyPr/>
          <a:lstStyle/>
          <a:p>
            <a:endParaRPr lang="tr-TR"/>
          </a:p>
        </p:txBody>
      </p:sp>
      <p:pic>
        <p:nvPicPr>
          <p:cNvPr id="12" name="Resim 11">
            <a:extLst>
              <a:ext uri="{FF2B5EF4-FFF2-40B4-BE49-F238E27FC236}">
                <a16:creationId xmlns:a16="http://schemas.microsoft.com/office/drawing/2014/main" id="{48EBFA52-69C2-F580-B5F7-18B460EBCF55}"/>
              </a:ext>
            </a:extLst>
          </p:cNvPr>
          <p:cNvPicPr>
            <a:picLocks noChangeAspect="1"/>
          </p:cNvPicPr>
          <p:nvPr/>
        </p:nvPicPr>
        <p:blipFill>
          <a:blip r:embed="rId5"/>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sp>
        <p:nvSpPr>
          <p:cNvPr id="4" name="Freeform 4"/>
          <p:cNvSpPr/>
          <p:nvPr/>
        </p:nvSpPr>
        <p:spPr>
          <a:xfrm>
            <a:off x="6890520" y="-10989629"/>
            <a:ext cx="13880539" cy="27168315"/>
          </a:xfrm>
          <a:custGeom>
            <a:avLst/>
            <a:gdLst/>
            <a:ahLst/>
            <a:cxnLst/>
            <a:rect l="l" t="t" r="r" b="b"/>
            <a:pathLst>
              <a:path w="13880539" h="27168315">
                <a:moveTo>
                  <a:pt x="0" y="0"/>
                </a:moveTo>
                <a:lnTo>
                  <a:pt x="13880539" y="0"/>
                </a:lnTo>
                <a:lnTo>
                  <a:pt x="13880539" y="27168315"/>
                </a:lnTo>
                <a:lnTo>
                  <a:pt x="0" y="271683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5" name="Group 5"/>
          <p:cNvGrpSpPr/>
          <p:nvPr/>
        </p:nvGrpSpPr>
        <p:grpSpPr>
          <a:xfrm>
            <a:off x="10422924" y="3066615"/>
            <a:ext cx="5523821" cy="5335241"/>
            <a:chOff x="0" y="0"/>
            <a:chExt cx="7365095" cy="7113655"/>
          </a:xfrm>
        </p:grpSpPr>
        <p:grpSp>
          <p:nvGrpSpPr>
            <p:cNvPr id="6" name="Group 6"/>
            <p:cNvGrpSpPr/>
            <p:nvPr/>
          </p:nvGrpSpPr>
          <p:grpSpPr>
            <a:xfrm rot="7871480">
              <a:off x="2598045" y="2579622"/>
              <a:ext cx="4114800" cy="3600450"/>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7C898B"/>
              </a:solidFill>
            </p:spPr>
            <p:txBody>
              <a:bodyPr/>
              <a:lstStyle/>
              <a:p>
                <a:endParaRPr lang="tr-TR"/>
              </a:p>
            </p:txBody>
          </p:sp>
          <p:sp>
            <p:nvSpPr>
              <p:cNvPr id="8" name="TextBox 8"/>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0" y="0"/>
              <a:ext cx="4897475" cy="489747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75757" t="-101991" r="-173660" b="-51640"/>
                </a:stretch>
              </a:blipFill>
              <a:ln w="19050" cap="sq">
                <a:solidFill>
                  <a:srgbClr val="000000"/>
                </a:solidFill>
                <a:prstDash val="solid"/>
                <a:miter/>
              </a:ln>
            </p:spPr>
            <p:txBody>
              <a:bodyPr/>
              <a:lstStyle/>
              <a:p>
                <a:endParaRPr lang="tr-TR"/>
              </a:p>
            </p:txBody>
          </p:sp>
        </p:grpSp>
      </p:grpSp>
      <p:grpSp>
        <p:nvGrpSpPr>
          <p:cNvPr id="11" name="Group 11"/>
          <p:cNvGrpSpPr/>
          <p:nvPr/>
        </p:nvGrpSpPr>
        <p:grpSpPr>
          <a:xfrm>
            <a:off x="1028700" y="1811614"/>
            <a:ext cx="8665815" cy="7446686"/>
            <a:chOff x="0" y="0"/>
            <a:chExt cx="2282355" cy="1961267"/>
          </a:xfrm>
        </p:grpSpPr>
        <p:sp>
          <p:nvSpPr>
            <p:cNvPr id="12" name="Freeform 12"/>
            <p:cNvSpPr/>
            <p:nvPr/>
          </p:nvSpPr>
          <p:spPr>
            <a:xfrm>
              <a:off x="0" y="0"/>
              <a:ext cx="2282354" cy="1961267"/>
            </a:xfrm>
            <a:custGeom>
              <a:avLst/>
              <a:gdLst/>
              <a:ahLst/>
              <a:cxnLst/>
              <a:rect l="l" t="t" r="r" b="b"/>
              <a:pathLst>
                <a:path w="2282354" h="1961267">
                  <a:moveTo>
                    <a:pt x="45563" y="0"/>
                  </a:moveTo>
                  <a:lnTo>
                    <a:pt x="2236792" y="0"/>
                  </a:lnTo>
                  <a:cubicBezTo>
                    <a:pt x="2248876" y="0"/>
                    <a:pt x="2260465" y="4800"/>
                    <a:pt x="2269010" y="13345"/>
                  </a:cubicBezTo>
                  <a:cubicBezTo>
                    <a:pt x="2277554" y="21890"/>
                    <a:pt x="2282354" y="33479"/>
                    <a:pt x="2282354" y="45563"/>
                  </a:cubicBezTo>
                  <a:lnTo>
                    <a:pt x="2282354" y="1915704"/>
                  </a:lnTo>
                  <a:cubicBezTo>
                    <a:pt x="2282354" y="1927788"/>
                    <a:pt x="2277554" y="1939377"/>
                    <a:pt x="2269010" y="1947922"/>
                  </a:cubicBezTo>
                  <a:cubicBezTo>
                    <a:pt x="2260465" y="1956467"/>
                    <a:pt x="2248876" y="1961267"/>
                    <a:pt x="2236792" y="1961267"/>
                  </a:cubicBezTo>
                  <a:lnTo>
                    <a:pt x="45563" y="1961267"/>
                  </a:lnTo>
                  <a:cubicBezTo>
                    <a:pt x="33479" y="1961267"/>
                    <a:pt x="21890" y="1956467"/>
                    <a:pt x="13345" y="1947922"/>
                  </a:cubicBezTo>
                  <a:cubicBezTo>
                    <a:pt x="4800" y="1939377"/>
                    <a:pt x="0" y="1927788"/>
                    <a:pt x="0" y="1915704"/>
                  </a:cubicBezTo>
                  <a:lnTo>
                    <a:pt x="0" y="45563"/>
                  </a:lnTo>
                  <a:cubicBezTo>
                    <a:pt x="0" y="33479"/>
                    <a:pt x="4800" y="21890"/>
                    <a:pt x="13345" y="13345"/>
                  </a:cubicBezTo>
                  <a:cubicBezTo>
                    <a:pt x="21890" y="4800"/>
                    <a:pt x="33479" y="0"/>
                    <a:pt x="45563" y="0"/>
                  </a:cubicBezTo>
                  <a:close/>
                </a:path>
              </a:pathLst>
            </a:custGeom>
            <a:solidFill>
              <a:srgbClr val="F6F4F1"/>
            </a:solidFill>
            <a:ln w="19050" cap="rnd">
              <a:solidFill>
                <a:srgbClr val="253439"/>
              </a:solidFill>
              <a:prstDash val="solid"/>
              <a:round/>
            </a:ln>
          </p:spPr>
          <p:txBody>
            <a:bodyPr/>
            <a:lstStyle/>
            <a:p>
              <a:endParaRPr lang="tr-TR"/>
            </a:p>
          </p:txBody>
        </p:sp>
        <p:sp>
          <p:nvSpPr>
            <p:cNvPr id="13" name="TextBox 13"/>
            <p:cNvSpPr txBox="1"/>
            <p:nvPr/>
          </p:nvSpPr>
          <p:spPr>
            <a:xfrm>
              <a:off x="0" y="-38100"/>
              <a:ext cx="2282355" cy="1999367"/>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186166">
            <a:off x="1916153" y="1214317"/>
            <a:ext cx="6890908" cy="1194595"/>
            <a:chOff x="0" y="0"/>
            <a:chExt cx="9187878" cy="1592793"/>
          </a:xfrm>
        </p:grpSpPr>
        <p:grpSp>
          <p:nvGrpSpPr>
            <p:cNvPr id="15" name="Group 15"/>
            <p:cNvGrpSpPr/>
            <p:nvPr/>
          </p:nvGrpSpPr>
          <p:grpSpPr>
            <a:xfrm>
              <a:off x="0" y="0"/>
              <a:ext cx="9187878" cy="1592793"/>
              <a:chOff x="0" y="0"/>
              <a:chExt cx="2183208" cy="378477"/>
            </a:xfrm>
          </p:grpSpPr>
          <p:sp>
            <p:nvSpPr>
              <p:cNvPr id="16" name="Freeform 16"/>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EF597A"/>
              </a:solidFill>
              <a:ln w="19050" cap="sq">
                <a:solidFill>
                  <a:srgbClr val="253439"/>
                </a:solidFill>
                <a:prstDash val="solid"/>
                <a:miter/>
              </a:ln>
            </p:spPr>
            <p:txBody>
              <a:bodyPr/>
              <a:lstStyle/>
              <a:p>
                <a:endParaRPr lang="tr-TR"/>
              </a:p>
            </p:txBody>
          </p:sp>
          <p:sp>
            <p:nvSpPr>
              <p:cNvPr id="17" name="TextBox 17"/>
              <p:cNvSpPr txBox="1"/>
              <p:nvPr/>
            </p:nvSpPr>
            <p:spPr>
              <a:xfrm>
                <a:off x="0" y="-38100"/>
                <a:ext cx="2183208" cy="416577"/>
              </a:xfrm>
              <a:prstGeom prst="rect">
                <a:avLst/>
              </a:prstGeom>
            </p:spPr>
            <p:txBody>
              <a:bodyPr lIns="38652" tIns="38652" rIns="38652" bIns="38652" rtlCol="0" anchor="ctr"/>
              <a:lstStyle/>
              <a:p>
                <a:pPr algn="ctr">
                  <a:lnSpc>
                    <a:spcPts val="2660"/>
                  </a:lnSpc>
                </a:pPr>
                <a:endParaRPr/>
              </a:p>
            </p:txBody>
          </p:sp>
        </p:grpSp>
        <p:sp>
          <p:nvSpPr>
            <p:cNvPr id="18" name="TextBox 18"/>
            <p:cNvSpPr txBox="1"/>
            <p:nvPr/>
          </p:nvSpPr>
          <p:spPr>
            <a:xfrm>
              <a:off x="323141" y="294915"/>
              <a:ext cx="8541595" cy="999067"/>
            </a:xfrm>
            <a:prstGeom prst="rect">
              <a:avLst/>
            </a:prstGeom>
          </p:spPr>
          <p:txBody>
            <a:bodyPr lIns="0" tIns="0" rIns="0" bIns="0" rtlCol="0" anchor="t">
              <a:spAutoFit/>
            </a:bodyPr>
            <a:lstStyle/>
            <a:p>
              <a:pPr algn="ctr">
                <a:lnSpc>
                  <a:spcPts val="5071"/>
                </a:lnSpc>
              </a:pPr>
              <a:r>
                <a:rPr lang="en-US" sz="4372" b="1">
                  <a:solidFill>
                    <a:srgbClr val="253439"/>
                  </a:solidFill>
                  <a:latin typeface="Agrandir Heavy"/>
                  <a:ea typeface="Agrandir Heavy"/>
                  <a:cs typeface="Agrandir Heavy"/>
                  <a:sym typeface="Agrandir Heavy"/>
                </a:rPr>
                <a:t>SORU 1</a:t>
              </a:r>
            </a:p>
          </p:txBody>
        </p:sp>
      </p:grpSp>
      <p:sp>
        <p:nvSpPr>
          <p:cNvPr id="19" name="TextBox 19"/>
          <p:cNvSpPr txBox="1"/>
          <p:nvPr/>
        </p:nvSpPr>
        <p:spPr>
          <a:xfrm>
            <a:off x="1647274" y="3632266"/>
            <a:ext cx="7428667" cy="954939"/>
          </a:xfrm>
          <a:prstGeom prst="rect">
            <a:avLst/>
          </a:prstGeom>
        </p:spPr>
        <p:txBody>
          <a:bodyPr lIns="0" tIns="0" rIns="0" bIns="0" rtlCol="0" anchor="t">
            <a:spAutoFit/>
          </a:bodyPr>
          <a:lstStyle/>
          <a:p>
            <a:pPr marL="0" lvl="0" indent="0" algn="ctr">
              <a:lnSpc>
                <a:spcPts val="3540"/>
              </a:lnSpc>
              <a:spcBef>
                <a:spcPct val="0"/>
              </a:spcBef>
            </a:pPr>
            <a:r>
              <a:rPr lang="en-US" sz="2528" b="1" i="1">
                <a:solidFill>
                  <a:srgbClr val="253439"/>
                </a:solidFill>
                <a:latin typeface="Agrandir Bold Italics"/>
                <a:ea typeface="Agrandir Bold Italics"/>
                <a:cs typeface="Agrandir Bold Italics"/>
                <a:sym typeface="Agrandir Bold Italics"/>
              </a:rPr>
              <a:t>BACAĞIMIZDA BULUNAN UYLUK KEMİĞİ ŞEKİL BAKIMINDAN HANGİ TÜR KEMİKTİR?</a:t>
            </a:r>
          </a:p>
        </p:txBody>
      </p:sp>
      <p:grpSp>
        <p:nvGrpSpPr>
          <p:cNvPr id="20" name="Group 20"/>
          <p:cNvGrpSpPr/>
          <p:nvPr/>
        </p:nvGrpSpPr>
        <p:grpSpPr>
          <a:xfrm>
            <a:off x="3427595" y="4806280"/>
            <a:ext cx="5406746" cy="820142"/>
            <a:chOff x="0" y="0"/>
            <a:chExt cx="7208995" cy="1093522"/>
          </a:xfrm>
        </p:grpSpPr>
        <p:grpSp>
          <p:nvGrpSpPr>
            <p:cNvPr id="21" name="Group 21"/>
            <p:cNvGrpSpPr/>
            <p:nvPr/>
          </p:nvGrpSpPr>
          <p:grpSpPr>
            <a:xfrm>
              <a:off x="0" y="0"/>
              <a:ext cx="7208995" cy="1093522"/>
              <a:chOff x="0" y="0"/>
              <a:chExt cx="2495091" cy="378477"/>
            </a:xfrm>
          </p:grpSpPr>
          <p:sp>
            <p:nvSpPr>
              <p:cNvPr id="22" name="Freeform 22"/>
              <p:cNvSpPr/>
              <p:nvPr/>
            </p:nvSpPr>
            <p:spPr>
              <a:xfrm>
                <a:off x="0" y="0"/>
                <a:ext cx="2495091" cy="378477"/>
              </a:xfrm>
              <a:custGeom>
                <a:avLst/>
                <a:gdLst/>
                <a:ahLst/>
                <a:cxnLst/>
                <a:rect l="l" t="t" r="r" b="b"/>
                <a:pathLst>
                  <a:path w="2495091" h="378477">
                    <a:moveTo>
                      <a:pt x="28638" y="0"/>
                    </a:moveTo>
                    <a:lnTo>
                      <a:pt x="2466453" y="0"/>
                    </a:lnTo>
                    <a:cubicBezTo>
                      <a:pt x="2482269" y="0"/>
                      <a:pt x="2495091" y="12822"/>
                      <a:pt x="2495091" y="28638"/>
                    </a:cubicBezTo>
                    <a:lnTo>
                      <a:pt x="2495091" y="349839"/>
                    </a:lnTo>
                    <a:cubicBezTo>
                      <a:pt x="2495091" y="365655"/>
                      <a:pt x="2482269" y="378477"/>
                      <a:pt x="2466453" y="378477"/>
                    </a:cubicBezTo>
                    <a:lnTo>
                      <a:pt x="28638" y="378477"/>
                    </a:lnTo>
                    <a:cubicBezTo>
                      <a:pt x="12822" y="378477"/>
                      <a:pt x="0" y="365655"/>
                      <a:pt x="0" y="349839"/>
                    </a:cubicBezTo>
                    <a:lnTo>
                      <a:pt x="0" y="28638"/>
                    </a:lnTo>
                    <a:cubicBezTo>
                      <a:pt x="0" y="12822"/>
                      <a:pt x="12822" y="0"/>
                      <a:pt x="28638" y="0"/>
                    </a:cubicBezTo>
                    <a:close/>
                  </a:path>
                </a:pathLst>
              </a:custGeom>
              <a:solidFill>
                <a:srgbClr val="7C898B"/>
              </a:solidFill>
              <a:ln w="19050" cap="sq">
                <a:solidFill>
                  <a:srgbClr val="253439"/>
                </a:solidFill>
                <a:prstDash val="solid"/>
                <a:miter/>
              </a:ln>
            </p:spPr>
            <p:txBody>
              <a:bodyPr/>
              <a:lstStyle/>
              <a:p>
                <a:endParaRPr lang="tr-TR"/>
              </a:p>
            </p:txBody>
          </p:sp>
          <p:sp>
            <p:nvSpPr>
              <p:cNvPr id="23" name="TextBox 23"/>
              <p:cNvSpPr txBox="1"/>
              <p:nvPr/>
            </p:nvSpPr>
            <p:spPr>
              <a:xfrm>
                <a:off x="0" y="-38100"/>
                <a:ext cx="2495091" cy="416577"/>
              </a:xfrm>
              <a:prstGeom prst="rect">
                <a:avLst/>
              </a:prstGeom>
            </p:spPr>
            <p:txBody>
              <a:bodyPr lIns="28993" tIns="28993" rIns="28993" bIns="28993" rtlCol="0" anchor="ctr"/>
              <a:lstStyle/>
              <a:p>
                <a:pPr algn="ctr">
                  <a:lnSpc>
                    <a:spcPts val="2660"/>
                  </a:lnSpc>
                </a:pPr>
                <a:endParaRPr/>
              </a:p>
            </p:txBody>
          </p:sp>
        </p:grpSp>
        <p:sp>
          <p:nvSpPr>
            <p:cNvPr id="24" name="TextBox 24"/>
            <p:cNvSpPr txBox="1"/>
            <p:nvPr/>
          </p:nvSpPr>
          <p:spPr>
            <a:xfrm>
              <a:off x="253543" y="204744"/>
              <a:ext cx="6701909" cy="682464"/>
            </a:xfrm>
            <a:prstGeom prst="rect">
              <a:avLst/>
            </a:prstGeom>
          </p:spPr>
          <p:txBody>
            <a:bodyPr lIns="0" tIns="0" rIns="0" bIns="0" rtlCol="0" anchor="t">
              <a:spAutoFit/>
            </a:bodyPr>
            <a:lstStyle/>
            <a:p>
              <a:pPr algn="ctr">
                <a:lnSpc>
                  <a:spcPts val="3481"/>
                </a:lnSpc>
              </a:pPr>
              <a:r>
                <a:rPr lang="en-US" sz="3001" b="1">
                  <a:solidFill>
                    <a:srgbClr val="F6F4F1"/>
                  </a:solidFill>
                  <a:latin typeface="Agrandir Heavy"/>
                  <a:ea typeface="Agrandir Heavy"/>
                  <a:cs typeface="Agrandir Heavy"/>
                  <a:sym typeface="Agrandir Heavy"/>
                </a:rPr>
                <a:t>KISA KEMİK</a:t>
              </a:r>
            </a:p>
          </p:txBody>
        </p:sp>
      </p:grpSp>
      <p:grpSp>
        <p:nvGrpSpPr>
          <p:cNvPr id="25" name="Group 25"/>
          <p:cNvGrpSpPr/>
          <p:nvPr/>
        </p:nvGrpSpPr>
        <p:grpSpPr>
          <a:xfrm>
            <a:off x="1888874" y="4806280"/>
            <a:ext cx="1244264" cy="820142"/>
            <a:chOff x="0" y="0"/>
            <a:chExt cx="574200" cy="378477"/>
          </a:xfrm>
        </p:grpSpPr>
        <p:sp>
          <p:nvSpPr>
            <p:cNvPr id="26" name="Freeform 26"/>
            <p:cNvSpPr/>
            <p:nvPr/>
          </p:nvSpPr>
          <p:spPr>
            <a:xfrm>
              <a:off x="0" y="0"/>
              <a:ext cx="574200" cy="378477"/>
            </a:xfrm>
            <a:custGeom>
              <a:avLst/>
              <a:gdLst/>
              <a:ahLst/>
              <a:cxnLst/>
              <a:rect l="l" t="t" r="r" b="b"/>
              <a:pathLst>
                <a:path w="574200" h="378477">
                  <a:moveTo>
                    <a:pt x="124442" y="0"/>
                  </a:moveTo>
                  <a:lnTo>
                    <a:pt x="449758" y="0"/>
                  </a:lnTo>
                  <a:cubicBezTo>
                    <a:pt x="482762" y="0"/>
                    <a:pt x="514414" y="13111"/>
                    <a:pt x="537752" y="36448"/>
                  </a:cubicBezTo>
                  <a:cubicBezTo>
                    <a:pt x="561089" y="59786"/>
                    <a:pt x="574200" y="91438"/>
                    <a:pt x="574200" y="124442"/>
                  </a:cubicBezTo>
                  <a:lnTo>
                    <a:pt x="574200" y="254035"/>
                  </a:lnTo>
                  <a:cubicBezTo>
                    <a:pt x="574200" y="322762"/>
                    <a:pt x="518485" y="378477"/>
                    <a:pt x="449758" y="378477"/>
                  </a:cubicBezTo>
                  <a:lnTo>
                    <a:pt x="124442" y="378477"/>
                  </a:lnTo>
                  <a:cubicBezTo>
                    <a:pt x="55714" y="378477"/>
                    <a:pt x="0" y="322762"/>
                    <a:pt x="0" y="254035"/>
                  </a:cubicBezTo>
                  <a:lnTo>
                    <a:pt x="0" y="124442"/>
                  </a:lnTo>
                  <a:cubicBezTo>
                    <a:pt x="0" y="55714"/>
                    <a:pt x="55714" y="0"/>
                    <a:pt x="124442" y="0"/>
                  </a:cubicBezTo>
                  <a:close/>
                </a:path>
              </a:pathLst>
            </a:custGeom>
            <a:solidFill>
              <a:srgbClr val="7C898B"/>
            </a:solidFill>
            <a:ln w="19050" cap="sq">
              <a:solidFill>
                <a:srgbClr val="253439"/>
              </a:solidFill>
              <a:prstDash val="solid"/>
              <a:miter/>
            </a:ln>
          </p:spPr>
          <p:txBody>
            <a:bodyPr/>
            <a:lstStyle/>
            <a:p>
              <a:endParaRPr lang="tr-TR"/>
            </a:p>
          </p:txBody>
        </p:sp>
        <p:sp>
          <p:nvSpPr>
            <p:cNvPr id="27" name="TextBox 27"/>
            <p:cNvSpPr txBox="1"/>
            <p:nvPr/>
          </p:nvSpPr>
          <p:spPr>
            <a:xfrm>
              <a:off x="0" y="-38100"/>
              <a:ext cx="574200" cy="416577"/>
            </a:xfrm>
            <a:prstGeom prst="rect">
              <a:avLst/>
            </a:prstGeom>
          </p:spPr>
          <p:txBody>
            <a:bodyPr lIns="28993" tIns="28993" rIns="28993" bIns="28993" rtlCol="0" anchor="ctr"/>
            <a:lstStyle/>
            <a:p>
              <a:pPr algn="ctr">
                <a:lnSpc>
                  <a:spcPts val="2660"/>
                </a:lnSpc>
              </a:pPr>
              <a:endParaRPr/>
            </a:p>
          </p:txBody>
        </p:sp>
      </p:grpSp>
      <p:sp>
        <p:nvSpPr>
          <p:cNvPr id="28" name="TextBox 28"/>
          <p:cNvSpPr txBox="1"/>
          <p:nvPr/>
        </p:nvSpPr>
        <p:spPr>
          <a:xfrm>
            <a:off x="1932635" y="4940788"/>
            <a:ext cx="1156742" cy="529599"/>
          </a:xfrm>
          <a:prstGeom prst="rect">
            <a:avLst/>
          </a:prstGeom>
        </p:spPr>
        <p:txBody>
          <a:bodyPr lIns="0" tIns="0" rIns="0" bIns="0" rtlCol="0" anchor="t">
            <a:spAutoFit/>
          </a:bodyPr>
          <a:lstStyle/>
          <a:p>
            <a:pPr algn="ctr">
              <a:lnSpc>
                <a:spcPts val="3481"/>
              </a:lnSpc>
            </a:pPr>
            <a:r>
              <a:rPr lang="en-US" sz="3001" b="1">
                <a:solidFill>
                  <a:srgbClr val="F6F4F1"/>
                </a:solidFill>
                <a:latin typeface="Agrandir Heavy"/>
                <a:ea typeface="Agrandir Heavy"/>
                <a:cs typeface="Agrandir Heavy"/>
                <a:sym typeface="Agrandir Heavy"/>
              </a:rPr>
              <a:t>A</a:t>
            </a:r>
          </a:p>
        </p:txBody>
      </p:sp>
      <p:grpSp>
        <p:nvGrpSpPr>
          <p:cNvPr id="29" name="Group 29"/>
          <p:cNvGrpSpPr/>
          <p:nvPr/>
        </p:nvGrpSpPr>
        <p:grpSpPr>
          <a:xfrm>
            <a:off x="1888874" y="5845527"/>
            <a:ext cx="1244264" cy="820142"/>
            <a:chOff x="0" y="0"/>
            <a:chExt cx="574200" cy="378477"/>
          </a:xfrm>
        </p:grpSpPr>
        <p:sp>
          <p:nvSpPr>
            <p:cNvPr id="30" name="Freeform 30"/>
            <p:cNvSpPr/>
            <p:nvPr/>
          </p:nvSpPr>
          <p:spPr>
            <a:xfrm>
              <a:off x="0" y="0"/>
              <a:ext cx="574200" cy="378477"/>
            </a:xfrm>
            <a:custGeom>
              <a:avLst/>
              <a:gdLst/>
              <a:ahLst/>
              <a:cxnLst/>
              <a:rect l="l" t="t" r="r" b="b"/>
              <a:pathLst>
                <a:path w="574200" h="378477">
                  <a:moveTo>
                    <a:pt x="124442" y="0"/>
                  </a:moveTo>
                  <a:lnTo>
                    <a:pt x="449758" y="0"/>
                  </a:lnTo>
                  <a:cubicBezTo>
                    <a:pt x="482762" y="0"/>
                    <a:pt x="514414" y="13111"/>
                    <a:pt x="537752" y="36448"/>
                  </a:cubicBezTo>
                  <a:cubicBezTo>
                    <a:pt x="561089" y="59786"/>
                    <a:pt x="574200" y="91438"/>
                    <a:pt x="574200" y="124442"/>
                  </a:cubicBezTo>
                  <a:lnTo>
                    <a:pt x="574200" y="254035"/>
                  </a:lnTo>
                  <a:cubicBezTo>
                    <a:pt x="574200" y="322762"/>
                    <a:pt x="518485" y="378477"/>
                    <a:pt x="449758" y="378477"/>
                  </a:cubicBezTo>
                  <a:lnTo>
                    <a:pt x="124442" y="378477"/>
                  </a:lnTo>
                  <a:cubicBezTo>
                    <a:pt x="55714" y="378477"/>
                    <a:pt x="0" y="322762"/>
                    <a:pt x="0" y="254035"/>
                  </a:cubicBezTo>
                  <a:lnTo>
                    <a:pt x="0" y="124442"/>
                  </a:lnTo>
                  <a:cubicBezTo>
                    <a:pt x="0" y="55714"/>
                    <a:pt x="55714" y="0"/>
                    <a:pt x="124442" y="0"/>
                  </a:cubicBezTo>
                  <a:close/>
                </a:path>
              </a:pathLst>
            </a:custGeom>
            <a:solidFill>
              <a:srgbClr val="7C898B"/>
            </a:solidFill>
            <a:ln w="19050" cap="sq">
              <a:solidFill>
                <a:srgbClr val="253439"/>
              </a:solidFill>
              <a:prstDash val="solid"/>
              <a:miter/>
            </a:ln>
          </p:spPr>
          <p:txBody>
            <a:bodyPr/>
            <a:lstStyle/>
            <a:p>
              <a:endParaRPr lang="tr-TR"/>
            </a:p>
          </p:txBody>
        </p:sp>
        <p:sp>
          <p:nvSpPr>
            <p:cNvPr id="31" name="TextBox 31"/>
            <p:cNvSpPr txBox="1"/>
            <p:nvPr/>
          </p:nvSpPr>
          <p:spPr>
            <a:xfrm>
              <a:off x="0" y="-38100"/>
              <a:ext cx="574200" cy="416577"/>
            </a:xfrm>
            <a:prstGeom prst="rect">
              <a:avLst/>
            </a:prstGeom>
          </p:spPr>
          <p:txBody>
            <a:bodyPr lIns="28993" tIns="28993" rIns="28993" bIns="28993" rtlCol="0" anchor="ctr"/>
            <a:lstStyle/>
            <a:p>
              <a:pPr algn="ctr">
                <a:lnSpc>
                  <a:spcPts val="2660"/>
                </a:lnSpc>
              </a:pPr>
              <a:endParaRPr/>
            </a:p>
          </p:txBody>
        </p:sp>
      </p:grpSp>
      <p:sp>
        <p:nvSpPr>
          <p:cNvPr id="32" name="TextBox 32"/>
          <p:cNvSpPr txBox="1"/>
          <p:nvPr/>
        </p:nvSpPr>
        <p:spPr>
          <a:xfrm>
            <a:off x="1932635" y="5980035"/>
            <a:ext cx="1156742" cy="529599"/>
          </a:xfrm>
          <a:prstGeom prst="rect">
            <a:avLst/>
          </a:prstGeom>
        </p:spPr>
        <p:txBody>
          <a:bodyPr lIns="0" tIns="0" rIns="0" bIns="0" rtlCol="0" anchor="t">
            <a:spAutoFit/>
          </a:bodyPr>
          <a:lstStyle/>
          <a:p>
            <a:pPr algn="ctr">
              <a:lnSpc>
                <a:spcPts val="3481"/>
              </a:lnSpc>
            </a:pPr>
            <a:r>
              <a:rPr lang="en-US" sz="3001" b="1">
                <a:solidFill>
                  <a:srgbClr val="F6F4F1"/>
                </a:solidFill>
                <a:latin typeface="Agrandir Heavy"/>
                <a:ea typeface="Agrandir Heavy"/>
                <a:cs typeface="Agrandir Heavy"/>
                <a:sym typeface="Agrandir Heavy"/>
              </a:rPr>
              <a:t>B</a:t>
            </a:r>
          </a:p>
        </p:txBody>
      </p:sp>
      <p:grpSp>
        <p:nvGrpSpPr>
          <p:cNvPr id="33" name="Group 33"/>
          <p:cNvGrpSpPr/>
          <p:nvPr/>
        </p:nvGrpSpPr>
        <p:grpSpPr>
          <a:xfrm>
            <a:off x="1888874" y="6884775"/>
            <a:ext cx="1244264" cy="820142"/>
            <a:chOff x="0" y="0"/>
            <a:chExt cx="574200" cy="378477"/>
          </a:xfrm>
        </p:grpSpPr>
        <p:sp>
          <p:nvSpPr>
            <p:cNvPr id="34" name="Freeform 34"/>
            <p:cNvSpPr/>
            <p:nvPr/>
          </p:nvSpPr>
          <p:spPr>
            <a:xfrm>
              <a:off x="0" y="0"/>
              <a:ext cx="574200" cy="378477"/>
            </a:xfrm>
            <a:custGeom>
              <a:avLst/>
              <a:gdLst/>
              <a:ahLst/>
              <a:cxnLst/>
              <a:rect l="l" t="t" r="r" b="b"/>
              <a:pathLst>
                <a:path w="574200" h="378477">
                  <a:moveTo>
                    <a:pt x="124442" y="0"/>
                  </a:moveTo>
                  <a:lnTo>
                    <a:pt x="449758" y="0"/>
                  </a:lnTo>
                  <a:cubicBezTo>
                    <a:pt x="482762" y="0"/>
                    <a:pt x="514414" y="13111"/>
                    <a:pt x="537752" y="36448"/>
                  </a:cubicBezTo>
                  <a:cubicBezTo>
                    <a:pt x="561089" y="59786"/>
                    <a:pt x="574200" y="91438"/>
                    <a:pt x="574200" y="124442"/>
                  </a:cubicBezTo>
                  <a:lnTo>
                    <a:pt x="574200" y="254035"/>
                  </a:lnTo>
                  <a:cubicBezTo>
                    <a:pt x="574200" y="322762"/>
                    <a:pt x="518485" y="378477"/>
                    <a:pt x="449758" y="378477"/>
                  </a:cubicBezTo>
                  <a:lnTo>
                    <a:pt x="124442" y="378477"/>
                  </a:lnTo>
                  <a:cubicBezTo>
                    <a:pt x="55714" y="378477"/>
                    <a:pt x="0" y="322762"/>
                    <a:pt x="0" y="254035"/>
                  </a:cubicBezTo>
                  <a:lnTo>
                    <a:pt x="0" y="124442"/>
                  </a:lnTo>
                  <a:cubicBezTo>
                    <a:pt x="0" y="55714"/>
                    <a:pt x="55714" y="0"/>
                    <a:pt x="124442" y="0"/>
                  </a:cubicBezTo>
                  <a:close/>
                </a:path>
              </a:pathLst>
            </a:custGeom>
            <a:solidFill>
              <a:srgbClr val="7C898B"/>
            </a:solidFill>
            <a:ln w="19050" cap="sq">
              <a:solidFill>
                <a:srgbClr val="253439"/>
              </a:solidFill>
              <a:prstDash val="solid"/>
              <a:miter/>
            </a:ln>
          </p:spPr>
          <p:txBody>
            <a:bodyPr/>
            <a:lstStyle/>
            <a:p>
              <a:endParaRPr lang="tr-TR"/>
            </a:p>
          </p:txBody>
        </p:sp>
        <p:sp>
          <p:nvSpPr>
            <p:cNvPr id="35" name="TextBox 35"/>
            <p:cNvSpPr txBox="1"/>
            <p:nvPr/>
          </p:nvSpPr>
          <p:spPr>
            <a:xfrm>
              <a:off x="0" y="-38100"/>
              <a:ext cx="574200" cy="416577"/>
            </a:xfrm>
            <a:prstGeom prst="rect">
              <a:avLst/>
            </a:prstGeom>
          </p:spPr>
          <p:txBody>
            <a:bodyPr lIns="28993" tIns="28993" rIns="28993" bIns="28993" rtlCol="0" anchor="ctr"/>
            <a:lstStyle/>
            <a:p>
              <a:pPr algn="ctr">
                <a:lnSpc>
                  <a:spcPts val="2660"/>
                </a:lnSpc>
              </a:pPr>
              <a:endParaRPr/>
            </a:p>
          </p:txBody>
        </p:sp>
      </p:grpSp>
      <p:sp>
        <p:nvSpPr>
          <p:cNvPr id="36" name="TextBox 36"/>
          <p:cNvSpPr txBox="1"/>
          <p:nvPr/>
        </p:nvSpPr>
        <p:spPr>
          <a:xfrm>
            <a:off x="1932635" y="7019283"/>
            <a:ext cx="1156742" cy="530898"/>
          </a:xfrm>
          <a:prstGeom prst="rect">
            <a:avLst/>
          </a:prstGeom>
        </p:spPr>
        <p:txBody>
          <a:bodyPr lIns="0" tIns="0" rIns="0" bIns="0" rtlCol="0" anchor="t">
            <a:spAutoFit/>
          </a:bodyPr>
          <a:lstStyle/>
          <a:p>
            <a:pPr marL="0" lvl="0" indent="0" algn="ctr">
              <a:lnSpc>
                <a:spcPts val="3481"/>
              </a:lnSpc>
              <a:spcBef>
                <a:spcPct val="0"/>
              </a:spcBef>
            </a:pPr>
            <a:r>
              <a:rPr lang="en-US" sz="3001" b="1" u="none" strike="noStrike">
                <a:solidFill>
                  <a:srgbClr val="F6F4F1"/>
                </a:solidFill>
                <a:latin typeface="Agrandir Heavy"/>
                <a:ea typeface="Agrandir Heavy"/>
                <a:cs typeface="Agrandir Heavy"/>
                <a:sym typeface="Agrandir Heavy"/>
              </a:rPr>
              <a:t>C</a:t>
            </a:r>
          </a:p>
        </p:txBody>
      </p:sp>
      <p:grpSp>
        <p:nvGrpSpPr>
          <p:cNvPr id="37" name="Group 37"/>
          <p:cNvGrpSpPr/>
          <p:nvPr/>
        </p:nvGrpSpPr>
        <p:grpSpPr>
          <a:xfrm>
            <a:off x="3427595" y="5845527"/>
            <a:ext cx="5406746" cy="820142"/>
            <a:chOff x="0" y="0"/>
            <a:chExt cx="7208995" cy="1093522"/>
          </a:xfrm>
        </p:grpSpPr>
        <p:grpSp>
          <p:nvGrpSpPr>
            <p:cNvPr id="38" name="Group 38"/>
            <p:cNvGrpSpPr/>
            <p:nvPr/>
          </p:nvGrpSpPr>
          <p:grpSpPr>
            <a:xfrm>
              <a:off x="0" y="0"/>
              <a:ext cx="7208995" cy="1093522"/>
              <a:chOff x="0" y="0"/>
              <a:chExt cx="2495091" cy="378477"/>
            </a:xfrm>
          </p:grpSpPr>
          <p:sp>
            <p:nvSpPr>
              <p:cNvPr id="39" name="Freeform 39"/>
              <p:cNvSpPr/>
              <p:nvPr/>
            </p:nvSpPr>
            <p:spPr>
              <a:xfrm>
                <a:off x="0" y="0"/>
                <a:ext cx="2495091" cy="378477"/>
              </a:xfrm>
              <a:custGeom>
                <a:avLst/>
                <a:gdLst/>
                <a:ahLst/>
                <a:cxnLst/>
                <a:rect l="l" t="t" r="r" b="b"/>
                <a:pathLst>
                  <a:path w="2495091" h="378477">
                    <a:moveTo>
                      <a:pt x="28638" y="0"/>
                    </a:moveTo>
                    <a:lnTo>
                      <a:pt x="2466453" y="0"/>
                    </a:lnTo>
                    <a:cubicBezTo>
                      <a:pt x="2482269" y="0"/>
                      <a:pt x="2495091" y="12822"/>
                      <a:pt x="2495091" y="28638"/>
                    </a:cubicBezTo>
                    <a:lnTo>
                      <a:pt x="2495091" y="349839"/>
                    </a:lnTo>
                    <a:cubicBezTo>
                      <a:pt x="2495091" y="365655"/>
                      <a:pt x="2482269" y="378477"/>
                      <a:pt x="2466453" y="378477"/>
                    </a:cubicBezTo>
                    <a:lnTo>
                      <a:pt x="28638" y="378477"/>
                    </a:lnTo>
                    <a:cubicBezTo>
                      <a:pt x="12822" y="378477"/>
                      <a:pt x="0" y="365655"/>
                      <a:pt x="0" y="349839"/>
                    </a:cubicBezTo>
                    <a:lnTo>
                      <a:pt x="0" y="28638"/>
                    </a:lnTo>
                    <a:cubicBezTo>
                      <a:pt x="0" y="12822"/>
                      <a:pt x="12822" y="0"/>
                      <a:pt x="28638" y="0"/>
                    </a:cubicBezTo>
                    <a:close/>
                  </a:path>
                </a:pathLst>
              </a:custGeom>
              <a:solidFill>
                <a:srgbClr val="7C898B"/>
              </a:solidFill>
              <a:ln w="19050" cap="sq">
                <a:solidFill>
                  <a:srgbClr val="253439"/>
                </a:solidFill>
                <a:prstDash val="solid"/>
                <a:miter/>
              </a:ln>
            </p:spPr>
            <p:txBody>
              <a:bodyPr/>
              <a:lstStyle/>
              <a:p>
                <a:endParaRPr lang="tr-TR"/>
              </a:p>
            </p:txBody>
          </p:sp>
          <p:sp>
            <p:nvSpPr>
              <p:cNvPr id="40" name="TextBox 40"/>
              <p:cNvSpPr txBox="1"/>
              <p:nvPr/>
            </p:nvSpPr>
            <p:spPr>
              <a:xfrm>
                <a:off x="0" y="-38100"/>
                <a:ext cx="2495091" cy="416577"/>
              </a:xfrm>
              <a:prstGeom prst="rect">
                <a:avLst/>
              </a:prstGeom>
            </p:spPr>
            <p:txBody>
              <a:bodyPr lIns="28993" tIns="28993" rIns="28993" bIns="28993" rtlCol="0" anchor="ctr"/>
              <a:lstStyle/>
              <a:p>
                <a:pPr algn="ctr">
                  <a:lnSpc>
                    <a:spcPts val="2660"/>
                  </a:lnSpc>
                </a:pPr>
                <a:endParaRPr/>
              </a:p>
            </p:txBody>
          </p:sp>
        </p:grpSp>
        <p:sp>
          <p:nvSpPr>
            <p:cNvPr id="41" name="TextBox 41"/>
            <p:cNvSpPr txBox="1"/>
            <p:nvPr/>
          </p:nvSpPr>
          <p:spPr>
            <a:xfrm>
              <a:off x="253543" y="204744"/>
              <a:ext cx="6701909" cy="682464"/>
            </a:xfrm>
            <a:prstGeom prst="rect">
              <a:avLst/>
            </a:prstGeom>
          </p:spPr>
          <p:txBody>
            <a:bodyPr lIns="0" tIns="0" rIns="0" bIns="0" rtlCol="0" anchor="t">
              <a:spAutoFit/>
            </a:bodyPr>
            <a:lstStyle/>
            <a:p>
              <a:pPr algn="ctr">
                <a:lnSpc>
                  <a:spcPts val="3481"/>
                </a:lnSpc>
              </a:pPr>
              <a:r>
                <a:rPr lang="en-US" sz="3001" b="1">
                  <a:solidFill>
                    <a:srgbClr val="F6F4F1"/>
                  </a:solidFill>
                  <a:latin typeface="Agrandir Heavy"/>
                  <a:ea typeface="Agrandir Heavy"/>
                  <a:cs typeface="Agrandir Heavy"/>
                  <a:sym typeface="Agrandir Heavy"/>
                </a:rPr>
                <a:t>UZUN KEMİK</a:t>
              </a:r>
            </a:p>
          </p:txBody>
        </p:sp>
      </p:grpSp>
      <p:grpSp>
        <p:nvGrpSpPr>
          <p:cNvPr id="42" name="Group 42"/>
          <p:cNvGrpSpPr/>
          <p:nvPr/>
        </p:nvGrpSpPr>
        <p:grpSpPr>
          <a:xfrm>
            <a:off x="3427595" y="6884775"/>
            <a:ext cx="5406746" cy="820142"/>
            <a:chOff x="0" y="0"/>
            <a:chExt cx="7208995" cy="1093522"/>
          </a:xfrm>
        </p:grpSpPr>
        <p:grpSp>
          <p:nvGrpSpPr>
            <p:cNvPr id="43" name="Group 43"/>
            <p:cNvGrpSpPr/>
            <p:nvPr/>
          </p:nvGrpSpPr>
          <p:grpSpPr>
            <a:xfrm>
              <a:off x="0" y="0"/>
              <a:ext cx="7208995" cy="1093522"/>
              <a:chOff x="0" y="0"/>
              <a:chExt cx="2495091" cy="378477"/>
            </a:xfrm>
          </p:grpSpPr>
          <p:sp>
            <p:nvSpPr>
              <p:cNvPr id="44" name="Freeform 44"/>
              <p:cNvSpPr/>
              <p:nvPr/>
            </p:nvSpPr>
            <p:spPr>
              <a:xfrm>
                <a:off x="0" y="0"/>
                <a:ext cx="2495091" cy="378477"/>
              </a:xfrm>
              <a:custGeom>
                <a:avLst/>
                <a:gdLst/>
                <a:ahLst/>
                <a:cxnLst/>
                <a:rect l="l" t="t" r="r" b="b"/>
                <a:pathLst>
                  <a:path w="2495091" h="378477">
                    <a:moveTo>
                      <a:pt x="28638" y="0"/>
                    </a:moveTo>
                    <a:lnTo>
                      <a:pt x="2466453" y="0"/>
                    </a:lnTo>
                    <a:cubicBezTo>
                      <a:pt x="2482269" y="0"/>
                      <a:pt x="2495091" y="12822"/>
                      <a:pt x="2495091" y="28638"/>
                    </a:cubicBezTo>
                    <a:lnTo>
                      <a:pt x="2495091" y="349839"/>
                    </a:lnTo>
                    <a:cubicBezTo>
                      <a:pt x="2495091" y="365655"/>
                      <a:pt x="2482269" y="378477"/>
                      <a:pt x="2466453" y="378477"/>
                    </a:cubicBezTo>
                    <a:lnTo>
                      <a:pt x="28638" y="378477"/>
                    </a:lnTo>
                    <a:cubicBezTo>
                      <a:pt x="12822" y="378477"/>
                      <a:pt x="0" y="365655"/>
                      <a:pt x="0" y="349839"/>
                    </a:cubicBezTo>
                    <a:lnTo>
                      <a:pt x="0" y="28638"/>
                    </a:lnTo>
                    <a:cubicBezTo>
                      <a:pt x="0" y="12822"/>
                      <a:pt x="12822" y="0"/>
                      <a:pt x="28638" y="0"/>
                    </a:cubicBezTo>
                    <a:close/>
                  </a:path>
                </a:pathLst>
              </a:custGeom>
              <a:solidFill>
                <a:srgbClr val="7C898B"/>
              </a:solidFill>
              <a:ln w="19050" cap="sq">
                <a:solidFill>
                  <a:srgbClr val="253439"/>
                </a:solidFill>
                <a:prstDash val="solid"/>
                <a:miter/>
              </a:ln>
            </p:spPr>
            <p:txBody>
              <a:bodyPr/>
              <a:lstStyle/>
              <a:p>
                <a:endParaRPr lang="tr-TR"/>
              </a:p>
            </p:txBody>
          </p:sp>
          <p:sp>
            <p:nvSpPr>
              <p:cNvPr id="45" name="TextBox 45"/>
              <p:cNvSpPr txBox="1"/>
              <p:nvPr/>
            </p:nvSpPr>
            <p:spPr>
              <a:xfrm>
                <a:off x="0" y="-38100"/>
                <a:ext cx="2495091" cy="416577"/>
              </a:xfrm>
              <a:prstGeom prst="rect">
                <a:avLst/>
              </a:prstGeom>
            </p:spPr>
            <p:txBody>
              <a:bodyPr lIns="28993" tIns="28993" rIns="28993" bIns="28993" rtlCol="0" anchor="ctr"/>
              <a:lstStyle/>
              <a:p>
                <a:pPr algn="ctr">
                  <a:lnSpc>
                    <a:spcPts val="2660"/>
                  </a:lnSpc>
                </a:pPr>
                <a:endParaRPr/>
              </a:p>
            </p:txBody>
          </p:sp>
        </p:grpSp>
        <p:sp>
          <p:nvSpPr>
            <p:cNvPr id="46" name="TextBox 46"/>
            <p:cNvSpPr txBox="1"/>
            <p:nvPr/>
          </p:nvSpPr>
          <p:spPr>
            <a:xfrm>
              <a:off x="253543" y="204744"/>
              <a:ext cx="6701909" cy="682464"/>
            </a:xfrm>
            <a:prstGeom prst="rect">
              <a:avLst/>
            </a:prstGeom>
          </p:spPr>
          <p:txBody>
            <a:bodyPr lIns="0" tIns="0" rIns="0" bIns="0" rtlCol="0" anchor="t">
              <a:spAutoFit/>
            </a:bodyPr>
            <a:lstStyle/>
            <a:p>
              <a:pPr algn="ctr">
                <a:lnSpc>
                  <a:spcPts val="3481"/>
                </a:lnSpc>
              </a:pPr>
              <a:r>
                <a:rPr lang="en-US" sz="3001" b="1">
                  <a:solidFill>
                    <a:srgbClr val="F6F4F1"/>
                  </a:solidFill>
                  <a:latin typeface="Agrandir Heavy"/>
                  <a:ea typeface="Agrandir Heavy"/>
                  <a:cs typeface="Agrandir Heavy"/>
                  <a:sym typeface="Agrandir Heavy"/>
                </a:rPr>
                <a:t>YASSI KEMİK</a:t>
              </a:r>
            </a:p>
          </p:txBody>
        </p:sp>
      </p:grpSp>
      <p:sp>
        <p:nvSpPr>
          <p:cNvPr id="47" name="Freeform 47"/>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5"/>
            <a:stretch>
              <a:fillRect/>
            </a:stretch>
          </a:blipFill>
        </p:spPr>
        <p:txBody>
          <a:bodyPr/>
          <a:lstStyle/>
          <a:p>
            <a:endParaRPr lang="tr-TR"/>
          </a:p>
        </p:txBody>
      </p:sp>
      <p:pic>
        <p:nvPicPr>
          <p:cNvPr id="48" name="Resim 47">
            <a:extLst>
              <a:ext uri="{FF2B5EF4-FFF2-40B4-BE49-F238E27FC236}">
                <a16:creationId xmlns:a16="http://schemas.microsoft.com/office/drawing/2014/main" id="{93614B26-624D-FF4F-A7B8-71B0E93B2E8D}"/>
              </a:ext>
            </a:extLst>
          </p:cNvPr>
          <p:cNvPicPr>
            <a:picLocks noChangeAspect="1"/>
          </p:cNvPicPr>
          <p:nvPr/>
        </p:nvPicPr>
        <p:blipFill>
          <a:blip r:embed="rId6"/>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sp>
        <p:nvSpPr>
          <p:cNvPr id="4" name="Freeform 4"/>
          <p:cNvSpPr/>
          <p:nvPr/>
        </p:nvSpPr>
        <p:spPr>
          <a:xfrm>
            <a:off x="-2956263" y="-1449914"/>
            <a:ext cx="13880539" cy="27168315"/>
          </a:xfrm>
          <a:custGeom>
            <a:avLst/>
            <a:gdLst/>
            <a:ahLst/>
            <a:cxnLst/>
            <a:rect l="l" t="t" r="r" b="b"/>
            <a:pathLst>
              <a:path w="13880539" h="27168315">
                <a:moveTo>
                  <a:pt x="0" y="0"/>
                </a:moveTo>
                <a:lnTo>
                  <a:pt x="13880539" y="0"/>
                </a:lnTo>
                <a:lnTo>
                  <a:pt x="13880539" y="27168315"/>
                </a:lnTo>
                <a:lnTo>
                  <a:pt x="0" y="271683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5" name="Group 5"/>
          <p:cNvGrpSpPr/>
          <p:nvPr/>
        </p:nvGrpSpPr>
        <p:grpSpPr>
          <a:xfrm rot="1780363">
            <a:off x="4457680" y="3786489"/>
            <a:ext cx="3086100" cy="2700338"/>
            <a:chOff x="0" y="0"/>
            <a:chExt cx="812800" cy="711200"/>
          </a:xfrm>
        </p:grpSpPr>
        <p:sp>
          <p:nvSpPr>
            <p:cNvPr id="6" name="Freeform 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7C898B"/>
            </a:solidFill>
          </p:spPr>
          <p:txBody>
            <a:bodyPr/>
            <a:lstStyle/>
            <a:p>
              <a:endParaRPr lang="tr-TR"/>
            </a:p>
          </p:txBody>
        </p:sp>
        <p:sp>
          <p:nvSpPr>
            <p:cNvPr id="7" name="TextBox 7"/>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075502" y="5211015"/>
            <a:ext cx="3673106" cy="367310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38920" t="-24805" r="-238851" b="-201263"/>
              </a:stretch>
            </a:blipFill>
            <a:ln w="19050" cap="sq">
              <a:solidFill>
                <a:srgbClr val="000000"/>
              </a:solidFill>
              <a:prstDash val="solid"/>
              <a:miter/>
            </a:ln>
          </p:spPr>
          <p:txBody>
            <a:bodyPr/>
            <a:lstStyle/>
            <a:p>
              <a:endParaRPr lang="tr-TR"/>
            </a:p>
          </p:txBody>
        </p:sp>
      </p:grpSp>
      <p:grpSp>
        <p:nvGrpSpPr>
          <p:cNvPr id="10" name="Group 10"/>
          <p:cNvGrpSpPr/>
          <p:nvPr/>
        </p:nvGrpSpPr>
        <p:grpSpPr>
          <a:xfrm>
            <a:off x="8593485" y="1811614"/>
            <a:ext cx="8665815" cy="7446686"/>
            <a:chOff x="0" y="0"/>
            <a:chExt cx="2282355" cy="1961267"/>
          </a:xfrm>
        </p:grpSpPr>
        <p:sp>
          <p:nvSpPr>
            <p:cNvPr id="11" name="Freeform 11"/>
            <p:cNvSpPr/>
            <p:nvPr/>
          </p:nvSpPr>
          <p:spPr>
            <a:xfrm>
              <a:off x="0" y="0"/>
              <a:ext cx="2282354" cy="1961267"/>
            </a:xfrm>
            <a:custGeom>
              <a:avLst/>
              <a:gdLst/>
              <a:ahLst/>
              <a:cxnLst/>
              <a:rect l="l" t="t" r="r" b="b"/>
              <a:pathLst>
                <a:path w="2282354" h="1961267">
                  <a:moveTo>
                    <a:pt x="45563" y="0"/>
                  </a:moveTo>
                  <a:lnTo>
                    <a:pt x="2236792" y="0"/>
                  </a:lnTo>
                  <a:cubicBezTo>
                    <a:pt x="2248876" y="0"/>
                    <a:pt x="2260465" y="4800"/>
                    <a:pt x="2269010" y="13345"/>
                  </a:cubicBezTo>
                  <a:cubicBezTo>
                    <a:pt x="2277554" y="21890"/>
                    <a:pt x="2282354" y="33479"/>
                    <a:pt x="2282354" y="45563"/>
                  </a:cubicBezTo>
                  <a:lnTo>
                    <a:pt x="2282354" y="1915704"/>
                  </a:lnTo>
                  <a:cubicBezTo>
                    <a:pt x="2282354" y="1927788"/>
                    <a:pt x="2277554" y="1939377"/>
                    <a:pt x="2269010" y="1947922"/>
                  </a:cubicBezTo>
                  <a:cubicBezTo>
                    <a:pt x="2260465" y="1956467"/>
                    <a:pt x="2248876" y="1961267"/>
                    <a:pt x="2236792" y="1961267"/>
                  </a:cubicBezTo>
                  <a:lnTo>
                    <a:pt x="45563" y="1961267"/>
                  </a:lnTo>
                  <a:cubicBezTo>
                    <a:pt x="33479" y="1961267"/>
                    <a:pt x="21890" y="1956467"/>
                    <a:pt x="13345" y="1947922"/>
                  </a:cubicBezTo>
                  <a:cubicBezTo>
                    <a:pt x="4800" y="1939377"/>
                    <a:pt x="0" y="1927788"/>
                    <a:pt x="0" y="1915704"/>
                  </a:cubicBezTo>
                  <a:lnTo>
                    <a:pt x="0" y="45563"/>
                  </a:lnTo>
                  <a:cubicBezTo>
                    <a:pt x="0" y="33479"/>
                    <a:pt x="4800" y="21890"/>
                    <a:pt x="13345" y="13345"/>
                  </a:cubicBezTo>
                  <a:cubicBezTo>
                    <a:pt x="21890" y="4800"/>
                    <a:pt x="33479" y="0"/>
                    <a:pt x="45563" y="0"/>
                  </a:cubicBezTo>
                  <a:close/>
                </a:path>
              </a:pathLst>
            </a:custGeom>
            <a:solidFill>
              <a:srgbClr val="F6F4F1"/>
            </a:solidFill>
            <a:ln w="19050" cap="rnd">
              <a:solidFill>
                <a:srgbClr val="253439"/>
              </a:solidFill>
              <a:prstDash val="solid"/>
              <a:round/>
            </a:ln>
          </p:spPr>
          <p:txBody>
            <a:bodyPr/>
            <a:lstStyle/>
            <a:p>
              <a:endParaRPr lang="tr-TR"/>
            </a:p>
          </p:txBody>
        </p:sp>
        <p:sp>
          <p:nvSpPr>
            <p:cNvPr id="12" name="TextBox 12"/>
            <p:cNvSpPr txBox="1"/>
            <p:nvPr/>
          </p:nvSpPr>
          <p:spPr>
            <a:xfrm>
              <a:off x="0" y="-38100"/>
              <a:ext cx="2282355" cy="1999367"/>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186166">
            <a:off x="9480938" y="1214317"/>
            <a:ext cx="6890908" cy="1194595"/>
            <a:chOff x="0" y="0"/>
            <a:chExt cx="9187878" cy="1592793"/>
          </a:xfrm>
        </p:grpSpPr>
        <p:grpSp>
          <p:nvGrpSpPr>
            <p:cNvPr id="14" name="Group 14"/>
            <p:cNvGrpSpPr/>
            <p:nvPr/>
          </p:nvGrpSpPr>
          <p:grpSpPr>
            <a:xfrm>
              <a:off x="0" y="0"/>
              <a:ext cx="9187878" cy="1592793"/>
              <a:chOff x="0" y="0"/>
              <a:chExt cx="2183208" cy="378477"/>
            </a:xfrm>
          </p:grpSpPr>
          <p:sp>
            <p:nvSpPr>
              <p:cNvPr id="15" name="Freeform 15"/>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EF597A"/>
              </a:solidFill>
              <a:ln w="19050" cap="sq">
                <a:solidFill>
                  <a:srgbClr val="253439"/>
                </a:solidFill>
                <a:prstDash val="solid"/>
                <a:miter/>
              </a:ln>
            </p:spPr>
            <p:txBody>
              <a:bodyPr/>
              <a:lstStyle/>
              <a:p>
                <a:endParaRPr lang="tr-TR"/>
              </a:p>
            </p:txBody>
          </p:sp>
          <p:sp>
            <p:nvSpPr>
              <p:cNvPr id="16" name="TextBox 16"/>
              <p:cNvSpPr txBox="1"/>
              <p:nvPr/>
            </p:nvSpPr>
            <p:spPr>
              <a:xfrm>
                <a:off x="0" y="-38100"/>
                <a:ext cx="2183208" cy="416577"/>
              </a:xfrm>
              <a:prstGeom prst="rect">
                <a:avLst/>
              </a:prstGeom>
            </p:spPr>
            <p:txBody>
              <a:bodyPr lIns="38652" tIns="38652" rIns="38652" bIns="38652" rtlCol="0" anchor="ctr"/>
              <a:lstStyle/>
              <a:p>
                <a:pPr algn="ctr">
                  <a:lnSpc>
                    <a:spcPts val="2660"/>
                  </a:lnSpc>
                </a:pPr>
                <a:endParaRPr/>
              </a:p>
            </p:txBody>
          </p:sp>
        </p:grpSp>
        <p:sp>
          <p:nvSpPr>
            <p:cNvPr id="17" name="TextBox 17"/>
            <p:cNvSpPr txBox="1"/>
            <p:nvPr/>
          </p:nvSpPr>
          <p:spPr>
            <a:xfrm>
              <a:off x="323141" y="294915"/>
              <a:ext cx="8541595" cy="999067"/>
            </a:xfrm>
            <a:prstGeom prst="rect">
              <a:avLst/>
            </a:prstGeom>
          </p:spPr>
          <p:txBody>
            <a:bodyPr lIns="0" tIns="0" rIns="0" bIns="0" rtlCol="0" anchor="t">
              <a:spAutoFit/>
            </a:bodyPr>
            <a:lstStyle/>
            <a:p>
              <a:pPr algn="ctr">
                <a:lnSpc>
                  <a:spcPts val="5071"/>
                </a:lnSpc>
              </a:pPr>
              <a:r>
                <a:rPr lang="en-US" sz="4372" b="1">
                  <a:solidFill>
                    <a:srgbClr val="253439"/>
                  </a:solidFill>
                  <a:latin typeface="Agrandir Heavy"/>
                  <a:ea typeface="Agrandir Heavy"/>
                  <a:cs typeface="Agrandir Heavy"/>
                  <a:sym typeface="Agrandir Heavy"/>
                </a:rPr>
                <a:t>SORU 2</a:t>
              </a:r>
            </a:p>
          </p:txBody>
        </p:sp>
      </p:grpSp>
      <p:sp>
        <p:nvSpPr>
          <p:cNvPr id="18" name="TextBox 18"/>
          <p:cNvSpPr txBox="1"/>
          <p:nvPr/>
        </p:nvSpPr>
        <p:spPr>
          <a:xfrm>
            <a:off x="9212059" y="2936941"/>
            <a:ext cx="7428667" cy="954939"/>
          </a:xfrm>
          <a:prstGeom prst="rect">
            <a:avLst/>
          </a:prstGeom>
        </p:spPr>
        <p:txBody>
          <a:bodyPr lIns="0" tIns="0" rIns="0" bIns="0" rtlCol="0" anchor="t">
            <a:spAutoFit/>
          </a:bodyPr>
          <a:lstStyle/>
          <a:p>
            <a:pPr marL="0" lvl="0" indent="0" algn="ctr">
              <a:lnSpc>
                <a:spcPts val="3540"/>
              </a:lnSpc>
              <a:spcBef>
                <a:spcPct val="0"/>
              </a:spcBef>
            </a:pPr>
            <a:r>
              <a:rPr lang="en-US" sz="2528" b="1" i="1">
                <a:solidFill>
                  <a:srgbClr val="253439"/>
                </a:solidFill>
                <a:latin typeface="Agrandir Bold Italics"/>
                <a:ea typeface="Agrandir Bold Italics"/>
                <a:cs typeface="Agrandir Bold Italics"/>
                <a:sym typeface="Agrandir Bold Italics"/>
              </a:rPr>
              <a:t>KÜREK KEMİĞİ ŞEKİL BAKIMINDAN HANGİ TÜR KEMİKTİR?</a:t>
            </a:r>
          </a:p>
        </p:txBody>
      </p:sp>
      <p:grpSp>
        <p:nvGrpSpPr>
          <p:cNvPr id="19" name="Group 19"/>
          <p:cNvGrpSpPr/>
          <p:nvPr/>
        </p:nvGrpSpPr>
        <p:grpSpPr>
          <a:xfrm>
            <a:off x="10992380" y="4806280"/>
            <a:ext cx="5406746" cy="820142"/>
            <a:chOff x="0" y="0"/>
            <a:chExt cx="7208995" cy="1093522"/>
          </a:xfrm>
        </p:grpSpPr>
        <p:grpSp>
          <p:nvGrpSpPr>
            <p:cNvPr id="20" name="Group 20"/>
            <p:cNvGrpSpPr/>
            <p:nvPr/>
          </p:nvGrpSpPr>
          <p:grpSpPr>
            <a:xfrm>
              <a:off x="0" y="0"/>
              <a:ext cx="7208995" cy="1093522"/>
              <a:chOff x="0" y="0"/>
              <a:chExt cx="2495091" cy="378477"/>
            </a:xfrm>
          </p:grpSpPr>
          <p:sp>
            <p:nvSpPr>
              <p:cNvPr id="21" name="Freeform 21"/>
              <p:cNvSpPr/>
              <p:nvPr/>
            </p:nvSpPr>
            <p:spPr>
              <a:xfrm>
                <a:off x="0" y="0"/>
                <a:ext cx="2495091" cy="378477"/>
              </a:xfrm>
              <a:custGeom>
                <a:avLst/>
                <a:gdLst/>
                <a:ahLst/>
                <a:cxnLst/>
                <a:rect l="l" t="t" r="r" b="b"/>
                <a:pathLst>
                  <a:path w="2495091" h="378477">
                    <a:moveTo>
                      <a:pt x="28638" y="0"/>
                    </a:moveTo>
                    <a:lnTo>
                      <a:pt x="2466453" y="0"/>
                    </a:lnTo>
                    <a:cubicBezTo>
                      <a:pt x="2482269" y="0"/>
                      <a:pt x="2495091" y="12822"/>
                      <a:pt x="2495091" y="28638"/>
                    </a:cubicBezTo>
                    <a:lnTo>
                      <a:pt x="2495091" y="349839"/>
                    </a:lnTo>
                    <a:cubicBezTo>
                      <a:pt x="2495091" y="365655"/>
                      <a:pt x="2482269" y="378477"/>
                      <a:pt x="2466453" y="378477"/>
                    </a:cubicBezTo>
                    <a:lnTo>
                      <a:pt x="28638" y="378477"/>
                    </a:lnTo>
                    <a:cubicBezTo>
                      <a:pt x="12822" y="378477"/>
                      <a:pt x="0" y="365655"/>
                      <a:pt x="0" y="349839"/>
                    </a:cubicBezTo>
                    <a:lnTo>
                      <a:pt x="0" y="28638"/>
                    </a:lnTo>
                    <a:cubicBezTo>
                      <a:pt x="0" y="12822"/>
                      <a:pt x="12822" y="0"/>
                      <a:pt x="28638" y="0"/>
                    </a:cubicBezTo>
                    <a:close/>
                  </a:path>
                </a:pathLst>
              </a:custGeom>
              <a:solidFill>
                <a:srgbClr val="7C898B"/>
              </a:solidFill>
              <a:ln w="19050" cap="sq">
                <a:solidFill>
                  <a:srgbClr val="253439"/>
                </a:solidFill>
                <a:prstDash val="solid"/>
                <a:miter/>
              </a:ln>
            </p:spPr>
            <p:txBody>
              <a:bodyPr/>
              <a:lstStyle/>
              <a:p>
                <a:endParaRPr lang="tr-TR"/>
              </a:p>
            </p:txBody>
          </p:sp>
          <p:sp>
            <p:nvSpPr>
              <p:cNvPr id="22" name="TextBox 22"/>
              <p:cNvSpPr txBox="1"/>
              <p:nvPr/>
            </p:nvSpPr>
            <p:spPr>
              <a:xfrm>
                <a:off x="0" y="-38100"/>
                <a:ext cx="2495091" cy="416577"/>
              </a:xfrm>
              <a:prstGeom prst="rect">
                <a:avLst/>
              </a:prstGeom>
            </p:spPr>
            <p:txBody>
              <a:bodyPr lIns="28993" tIns="28993" rIns="28993" bIns="28993" rtlCol="0" anchor="ctr"/>
              <a:lstStyle/>
              <a:p>
                <a:pPr algn="ctr">
                  <a:lnSpc>
                    <a:spcPts val="2660"/>
                  </a:lnSpc>
                </a:pPr>
                <a:endParaRPr/>
              </a:p>
            </p:txBody>
          </p:sp>
        </p:grpSp>
        <p:sp>
          <p:nvSpPr>
            <p:cNvPr id="23" name="TextBox 23"/>
            <p:cNvSpPr txBox="1"/>
            <p:nvPr/>
          </p:nvSpPr>
          <p:spPr>
            <a:xfrm>
              <a:off x="253543" y="204744"/>
              <a:ext cx="6701909" cy="682464"/>
            </a:xfrm>
            <a:prstGeom prst="rect">
              <a:avLst/>
            </a:prstGeom>
          </p:spPr>
          <p:txBody>
            <a:bodyPr lIns="0" tIns="0" rIns="0" bIns="0" rtlCol="0" anchor="t">
              <a:spAutoFit/>
            </a:bodyPr>
            <a:lstStyle/>
            <a:p>
              <a:pPr algn="ctr">
                <a:lnSpc>
                  <a:spcPts val="3481"/>
                </a:lnSpc>
              </a:pPr>
              <a:r>
                <a:rPr lang="en-US" sz="3001" b="1">
                  <a:solidFill>
                    <a:srgbClr val="F6F4F1"/>
                  </a:solidFill>
                  <a:latin typeface="Agrandir Heavy"/>
                  <a:ea typeface="Agrandir Heavy"/>
                  <a:cs typeface="Agrandir Heavy"/>
                  <a:sym typeface="Agrandir Heavy"/>
                </a:rPr>
                <a:t>KISA KEMİK</a:t>
              </a:r>
            </a:p>
          </p:txBody>
        </p:sp>
      </p:grpSp>
      <p:grpSp>
        <p:nvGrpSpPr>
          <p:cNvPr id="24" name="Group 24"/>
          <p:cNvGrpSpPr/>
          <p:nvPr/>
        </p:nvGrpSpPr>
        <p:grpSpPr>
          <a:xfrm>
            <a:off x="9453659" y="4806280"/>
            <a:ext cx="1244264" cy="820142"/>
            <a:chOff x="0" y="0"/>
            <a:chExt cx="574200" cy="378477"/>
          </a:xfrm>
        </p:grpSpPr>
        <p:sp>
          <p:nvSpPr>
            <p:cNvPr id="25" name="Freeform 25"/>
            <p:cNvSpPr/>
            <p:nvPr/>
          </p:nvSpPr>
          <p:spPr>
            <a:xfrm>
              <a:off x="0" y="0"/>
              <a:ext cx="574200" cy="378477"/>
            </a:xfrm>
            <a:custGeom>
              <a:avLst/>
              <a:gdLst/>
              <a:ahLst/>
              <a:cxnLst/>
              <a:rect l="l" t="t" r="r" b="b"/>
              <a:pathLst>
                <a:path w="574200" h="378477">
                  <a:moveTo>
                    <a:pt x="124442" y="0"/>
                  </a:moveTo>
                  <a:lnTo>
                    <a:pt x="449758" y="0"/>
                  </a:lnTo>
                  <a:cubicBezTo>
                    <a:pt x="482762" y="0"/>
                    <a:pt x="514414" y="13111"/>
                    <a:pt x="537752" y="36448"/>
                  </a:cubicBezTo>
                  <a:cubicBezTo>
                    <a:pt x="561089" y="59786"/>
                    <a:pt x="574200" y="91438"/>
                    <a:pt x="574200" y="124442"/>
                  </a:cubicBezTo>
                  <a:lnTo>
                    <a:pt x="574200" y="254035"/>
                  </a:lnTo>
                  <a:cubicBezTo>
                    <a:pt x="574200" y="322762"/>
                    <a:pt x="518485" y="378477"/>
                    <a:pt x="449758" y="378477"/>
                  </a:cubicBezTo>
                  <a:lnTo>
                    <a:pt x="124442" y="378477"/>
                  </a:lnTo>
                  <a:cubicBezTo>
                    <a:pt x="55714" y="378477"/>
                    <a:pt x="0" y="322762"/>
                    <a:pt x="0" y="254035"/>
                  </a:cubicBezTo>
                  <a:lnTo>
                    <a:pt x="0" y="124442"/>
                  </a:lnTo>
                  <a:cubicBezTo>
                    <a:pt x="0" y="55714"/>
                    <a:pt x="55714" y="0"/>
                    <a:pt x="124442" y="0"/>
                  </a:cubicBezTo>
                  <a:close/>
                </a:path>
              </a:pathLst>
            </a:custGeom>
            <a:solidFill>
              <a:srgbClr val="7C898B"/>
            </a:solidFill>
            <a:ln w="19050" cap="sq">
              <a:solidFill>
                <a:srgbClr val="253439"/>
              </a:solidFill>
              <a:prstDash val="solid"/>
              <a:miter/>
            </a:ln>
          </p:spPr>
          <p:txBody>
            <a:bodyPr/>
            <a:lstStyle/>
            <a:p>
              <a:endParaRPr lang="tr-TR"/>
            </a:p>
          </p:txBody>
        </p:sp>
        <p:sp>
          <p:nvSpPr>
            <p:cNvPr id="26" name="TextBox 26"/>
            <p:cNvSpPr txBox="1"/>
            <p:nvPr/>
          </p:nvSpPr>
          <p:spPr>
            <a:xfrm>
              <a:off x="0" y="-38100"/>
              <a:ext cx="574200" cy="416577"/>
            </a:xfrm>
            <a:prstGeom prst="rect">
              <a:avLst/>
            </a:prstGeom>
          </p:spPr>
          <p:txBody>
            <a:bodyPr lIns="28993" tIns="28993" rIns="28993" bIns="28993" rtlCol="0" anchor="ctr"/>
            <a:lstStyle/>
            <a:p>
              <a:pPr algn="ctr">
                <a:lnSpc>
                  <a:spcPts val="2660"/>
                </a:lnSpc>
              </a:pPr>
              <a:endParaRPr/>
            </a:p>
          </p:txBody>
        </p:sp>
      </p:grpSp>
      <p:sp>
        <p:nvSpPr>
          <p:cNvPr id="27" name="TextBox 27"/>
          <p:cNvSpPr txBox="1"/>
          <p:nvPr/>
        </p:nvSpPr>
        <p:spPr>
          <a:xfrm>
            <a:off x="9497420" y="4940788"/>
            <a:ext cx="1156742" cy="529599"/>
          </a:xfrm>
          <a:prstGeom prst="rect">
            <a:avLst/>
          </a:prstGeom>
        </p:spPr>
        <p:txBody>
          <a:bodyPr lIns="0" tIns="0" rIns="0" bIns="0" rtlCol="0" anchor="t">
            <a:spAutoFit/>
          </a:bodyPr>
          <a:lstStyle/>
          <a:p>
            <a:pPr algn="ctr">
              <a:lnSpc>
                <a:spcPts val="3481"/>
              </a:lnSpc>
            </a:pPr>
            <a:r>
              <a:rPr lang="en-US" sz="3001" b="1">
                <a:solidFill>
                  <a:srgbClr val="F6F4F1"/>
                </a:solidFill>
                <a:latin typeface="Agrandir Heavy"/>
                <a:ea typeface="Agrandir Heavy"/>
                <a:cs typeface="Agrandir Heavy"/>
                <a:sym typeface="Agrandir Heavy"/>
              </a:rPr>
              <a:t>A</a:t>
            </a:r>
          </a:p>
        </p:txBody>
      </p:sp>
      <p:grpSp>
        <p:nvGrpSpPr>
          <p:cNvPr id="28" name="Group 28"/>
          <p:cNvGrpSpPr/>
          <p:nvPr/>
        </p:nvGrpSpPr>
        <p:grpSpPr>
          <a:xfrm>
            <a:off x="9453659" y="5845527"/>
            <a:ext cx="1244264" cy="820142"/>
            <a:chOff x="0" y="0"/>
            <a:chExt cx="574200" cy="378477"/>
          </a:xfrm>
        </p:grpSpPr>
        <p:sp>
          <p:nvSpPr>
            <p:cNvPr id="29" name="Freeform 29"/>
            <p:cNvSpPr/>
            <p:nvPr/>
          </p:nvSpPr>
          <p:spPr>
            <a:xfrm>
              <a:off x="0" y="0"/>
              <a:ext cx="574200" cy="378477"/>
            </a:xfrm>
            <a:custGeom>
              <a:avLst/>
              <a:gdLst/>
              <a:ahLst/>
              <a:cxnLst/>
              <a:rect l="l" t="t" r="r" b="b"/>
              <a:pathLst>
                <a:path w="574200" h="378477">
                  <a:moveTo>
                    <a:pt x="124442" y="0"/>
                  </a:moveTo>
                  <a:lnTo>
                    <a:pt x="449758" y="0"/>
                  </a:lnTo>
                  <a:cubicBezTo>
                    <a:pt x="482762" y="0"/>
                    <a:pt x="514414" y="13111"/>
                    <a:pt x="537752" y="36448"/>
                  </a:cubicBezTo>
                  <a:cubicBezTo>
                    <a:pt x="561089" y="59786"/>
                    <a:pt x="574200" y="91438"/>
                    <a:pt x="574200" y="124442"/>
                  </a:cubicBezTo>
                  <a:lnTo>
                    <a:pt x="574200" y="254035"/>
                  </a:lnTo>
                  <a:cubicBezTo>
                    <a:pt x="574200" y="322762"/>
                    <a:pt x="518485" y="378477"/>
                    <a:pt x="449758" y="378477"/>
                  </a:cubicBezTo>
                  <a:lnTo>
                    <a:pt x="124442" y="378477"/>
                  </a:lnTo>
                  <a:cubicBezTo>
                    <a:pt x="55714" y="378477"/>
                    <a:pt x="0" y="322762"/>
                    <a:pt x="0" y="254035"/>
                  </a:cubicBezTo>
                  <a:lnTo>
                    <a:pt x="0" y="124442"/>
                  </a:lnTo>
                  <a:cubicBezTo>
                    <a:pt x="0" y="55714"/>
                    <a:pt x="55714" y="0"/>
                    <a:pt x="124442" y="0"/>
                  </a:cubicBezTo>
                  <a:close/>
                </a:path>
              </a:pathLst>
            </a:custGeom>
            <a:solidFill>
              <a:srgbClr val="7C898B"/>
            </a:solidFill>
            <a:ln w="19050" cap="sq">
              <a:solidFill>
                <a:srgbClr val="253439"/>
              </a:solidFill>
              <a:prstDash val="solid"/>
              <a:miter/>
            </a:ln>
          </p:spPr>
          <p:txBody>
            <a:bodyPr/>
            <a:lstStyle/>
            <a:p>
              <a:endParaRPr lang="tr-TR"/>
            </a:p>
          </p:txBody>
        </p:sp>
        <p:sp>
          <p:nvSpPr>
            <p:cNvPr id="30" name="TextBox 30"/>
            <p:cNvSpPr txBox="1"/>
            <p:nvPr/>
          </p:nvSpPr>
          <p:spPr>
            <a:xfrm>
              <a:off x="0" y="-38100"/>
              <a:ext cx="574200" cy="416577"/>
            </a:xfrm>
            <a:prstGeom prst="rect">
              <a:avLst/>
            </a:prstGeom>
          </p:spPr>
          <p:txBody>
            <a:bodyPr lIns="28993" tIns="28993" rIns="28993" bIns="28993" rtlCol="0" anchor="ctr"/>
            <a:lstStyle/>
            <a:p>
              <a:pPr algn="ctr">
                <a:lnSpc>
                  <a:spcPts val="2660"/>
                </a:lnSpc>
              </a:pPr>
              <a:endParaRPr/>
            </a:p>
          </p:txBody>
        </p:sp>
      </p:grpSp>
      <p:sp>
        <p:nvSpPr>
          <p:cNvPr id="31" name="TextBox 31"/>
          <p:cNvSpPr txBox="1"/>
          <p:nvPr/>
        </p:nvSpPr>
        <p:spPr>
          <a:xfrm>
            <a:off x="9497420" y="5980035"/>
            <a:ext cx="1156742" cy="529599"/>
          </a:xfrm>
          <a:prstGeom prst="rect">
            <a:avLst/>
          </a:prstGeom>
        </p:spPr>
        <p:txBody>
          <a:bodyPr lIns="0" tIns="0" rIns="0" bIns="0" rtlCol="0" anchor="t">
            <a:spAutoFit/>
          </a:bodyPr>
          <a:lstStyle/>
          <a:p>
            <a:pPr algn="ctr">
              <a:lnSpc>
                <a:spcPts val="3481"/>
              </a:lnSpc>
            </a:pPr>
            <a:r>
              <a:rPr lang="en-US" sz="3001" b="1">
                <a:solidFill>
                  <a:srgbClr val="F6F4F1"/>
                </a:solidFill>
                <a:latin typeface="Agrandir Heavy"/>
                <a:ea typeface="Agrandir Heavy"/>
                <a:cs typeface="Agrandir Heavy"/>
                <a:sym typeface="Agrandir Heavy"/>
              </a:rPr>
              <a:t>B</a:t>
            </a:r>
          </a:p>
        </p:txBody>
      </p:sp>
      <p:grpSp>
        <p:nvGrpSpPr>
          <p:cNvPr id="32" name="Group 32"/>
          <p:cNvGrpSpPr/>
          <p:nvPr/>
        </p:nvGrpSpPr>
        <p:grpSpPr>
          <a:xfrm>
            <a:off x="9453659" y="6884775"/>
            <a:ext cx="1244264" cy="820142"/>
            <a:chOff x="0" y="0"/>
            <a:chExt cx="574200" cy="378477"/>
          </a:xfrm>
        </p:grpSpPr>
        <p:sp>
          <p:nvSpPr>
            <p:cNvPr id="33" name="Freeform 33"/>
            <p:cNvSpPr/>
            <p:nvPr/>
          </p:nvSpPr>
          <p:spPr>
            <a:xfrm>
              <a:off x="0" y="0"/>
              <a:ext cx="574200" cy="378477"/>
            </a:xfrm>
            <a:custGeom>
              <a:avLst/>
              <a:gdLst/>
              <a:ahLst/>
              <a:cxnLst/>
              <a:rect l="l" t="t" r="r" b="b"/>
              <a:pathLst>
                <a:path w="574200" h="378477">
                  <a:moveTo>
                    <a:pt x="124442" y="0"/>
                  </a:moveTo>
                  <a:lnTo>
                    <a:pt x="449758" y="0"/>
                  </a:lnTo>
                  <a:cubicBezTo>
                    <a:pt x="482762" y="0"/>
                    <a:pt x="514414" y="13111"/>
                    <a:pt x="537752" y="36448"/>
                  </a:cubicBezTo>
                  <a:cubicBezTo>
                    <a:pt x="561089" y="59786"/>
                    <a:pt x="574200" y="91438"/>
                    <a:pt x="574200" y="124442"/>
                  </a:cubicBezTo>
                  <a:lnTo>
                    <a:pt x="574200" y="254035"/>
                  </a:lnTo>
                  <a:cubicBezTo>
                    <a:pt x="574200" y="322762"/>
                    <a:pt x="518485" y="378477"/>
                    <a:pt x="449758" y="378477"/>
                  </a:cubicBezTo>
                  <a:lnTo>
                    <a:pt x="124442" y="378477"/>
                  </a:lnTo>
                  <a:cubicBezTo>
                    <a:pt x="55714" y="378477"/>
                    <a:pt x="0" y="322762"/>
                    <a:pt x="0" y="254035"/>
                  </a:cubicBezTo>
                  <a:lnTo>
                    <a:pt x="0" y="124442"/>
                  </a:lnTo>
                  <a:cubicBezTo>
                    <a:pt x="0" y="55714"/>
                    <a:pt x="55714" y="0"/>
                    <a:pt x="124442" y="0"/>
                  </a:cubicBezTo>
                  <a:close/>
                </a:path>
              </a:pathLst>
            </a:custGeom>
            <a:solidFill>
              <a:srgbClr val="7C898B"/>
            </a:solidFill>
            <a:ln w="19050" cap="sq">
              <a:solidFill>
                <a:srgbClr val="253439"/>
              </a:solidFill>
              <a:prstDash val="solid"/>
              <a:miter/>
            </a:ln>
          </p:spPr>
          <p:txBody>
            <a:bodyPr/>
            <a:lstStyle/>
            <a:p>
              <a:endParaRPr lang="tr-TR"/>
            </a:p>
          </p:txBody>
        </p:sp>
        <p:sp>
          <p:nvSpPr>
            <p:cNvPr id="34" name="TextBox 34"/>
            <p:cNvSpPr txBox="1"/>
            <p:nvPr/>
          </p:nvSpPr>
          <p:spPr>
            <a:xfrm>
              <a:off x="0" y="-38100"/>
              <a:ext cx="574200" cy="416577"/>
            </a:xfrm>
            <a:prstGeom prst="rect">
              <a:avLst/>
            </a:prstGeom>
          </p:spPr>
          <p:txBody>
            <a:bodyPr lIns="28993" tIns="28993" rIns="28993" bIns="28993" rtlCol="0" anchor="ctr"/>
            <a:lstStyle/>
            <a:p>
              <a:pPr algn="ctr">
                <a:lnSpc>
                  <a:spcPts val="2660"/>
                </a:lnSpc>
              </a:pPr>
              <a:endParaRPr/>
            </a:p>
          </p:txBody>
        </p:sp>
      </p:grpSp>
      <p:sp>
        <p:nvSpPr>
          <p:cNvPr id="35" name="TextBox 35"/>
          <p:cNvSpPr txBox="1"/>
          <p:nvPr/>
        </p:nvSpPr>
        <p:spPr>
          <a:xfrm>
            <a:off x="9497420" y="7019283"/>
            <a:ext cx="1156742" cy="530898"/>
          </a:xfrm>
          <a:prstGeom prst="rect">
            <a:avLst/>
          </a:prstGeom>
        </p:spPr>
        <p:txBody>
          <a:bodyPr lIns="0" tIns="0" rIns="0" bIns="0" rtlCol="0" anchor="t">
            <a:spAutoFit/>
          </a:bodyPr>
          <a:lstStyle/>
          <a:p>
            <a:pPr marL="0" lvl="0" indent="0" algn="ctr">
              <a:lnSpc>
                <a:spcPts val="3481"/>
              </a:lnSpc>
              <a:spcBef>
                <a:spcPct val="0"/>
              </a:spcBef>
            </a:pPr>
            <a:r>
              <a:rPr lang="en-US" sz="3001" b="1" u="none" strike="noStrike">
                <a:solidFill>
                  <a:srgbClr val="F6F4F1"/>
                </a:solidFill>
                <a:latin typeface="Agrandir Heavy"/>
                <a:ea typeface="Agrandir Heavy"/>
                <a:cs typeface="Agrandir Heavy"/>
                <a:sym typeface="Agrandir Heavy"/>
              </a:rPr>
              <a:t>C</a:t>
            </a:r>
          </a:p>
        </p:txBody>
      </p:sp>
      <p:grpSp>
        <p:nvGrpSpPr>
          <p:cNvPr id="36" name="Group 36"/>
          <p:cNvGrpSpPr/>
          <p:nvPr/>
        </p:nvGrpSpPr>
        <p:grpSpPr>
          <a:xfrm>
            <a:off x="10992380" y="5845527"/>
            <a:ext cx="5406746" cy="820142"/>
            <a:chOff x="0" y="0"/>
            <a:chExt cx="7208995" cy="1093522"/>
          </a:xfrm>
        </p:grpSpPr>
        <p:grpSp>
          <p:nvGrpSpPr>
            <p:cNvPr id="37" name="Group 37"/>
            <p:cNvGrpSpPr/>
            <p:nvPr/>
          </p:nvGrpSpPr>
          <p:grpSpPr>
            <a:xfrm>
              <a:off x="0" y="0"/>
              <a:ext cx="7208995" cy="1093522"/>
              <a:chOff x="0" y="0"/>
              <a:chExt cx="2495091" cy="378477"/>
            </a:xfrm>
          </p:grpSpPr>
          <p:sp>
            <p:nvSpPr>
              <p:cNvPr id="38" name="Freeform 38"/>
              <p:cNvSpPr/>
              <p:nvPr/>
            </p:nvSpPr>
            <p:spPr>
              <a:xfrm>
                <a:off x="0" y="0"/>
                <a:ext cx="2495091" cy="378477"/>
              </a:xfrm>
              <a:custGeom>
                <a:avLst/>
                <a:gdLst/>
                <a:ahLst/>
                <a:cxnLst/>
                <a:rect l="l" t="t" r="r" b="b"/>
                <a:pathLst>
                  <a:path w="2495091" h="378477">
                    <a:moveTo>
                      <a:pt x="28638" y="0"/>
                    </a:moveTo>
                    <a:lnTo>
                      <a:pt x="2466453" y="0"/>
                    </a:lnTo>
                    <a:cubicBezTo>
                      <a:pt x="2482269" y="0"/>
                      <a:pt x="2495091" y="12822"/>
                      <a:pt x="2495091" y="28638"/>
                    </a:cubicBezTo>
                    <a:lnTo>
                      <a:pt x="2495091" y="349839"/>
                    </a:lnTo>
                    <a:cubicBezTo>
                      <a:pt x="2495091" y="365655"/>
                      <a:pt x="2482269" y="378477"/>
                      <a:pt x="2466453" y="378477"/>
                    </a:cubicBezTo>
                    <a:lnTo>
                      <a:pt x="28638" y="378477"/>
                    </a:lnTo>
                    <a:cubicBezTo>
                      <a:pt x="12822" y="378477"/>
                      <a:pt x="0" y="365655"/>
                      <a:pt x="0" y="349839"/>
                    </a:cubicBezTo>
                    <a:lnTo>
                      <a:pt x="0" y="28638"/>
                    </a:lnTo>
                    <a:cubicBezTo>
                      <a:pt x="0" y="12822"/>
                      <a:pt x="12822" y="0"/>
                      <a:pt x="28638" y="0"/>
                    </a:cubicBezTo>
                    <a:close/>
                  </a:path>
                </a:pathLst>
              </a:custGeom>
              <a:solidFill>
                <a:srgbClr val="7C898B"/>
              </a:solidFill>
              <a:ln w="19050" cap="sq">
                <a:solidFill>
                  <a:srgbClr val="253439"/>
                </a:solidFill>
                <a:prstDash val="solid"/>
                <a:miter/>
              </a:ln>
            </p:spPr>
            <p:txBody>
              <a:bodyPr/>
              <a:lstStyle/>
              <a:p>
                <a:endParaRPr lang="tr-TR"/>
              </a:p>
            </p:txBody>
          </p:sp>
          <p:sp>
            <p:nvSpPr>
              <p:cNvPr id="39" name="TextBox 39"/>
              <p:cNvSpPr txBox="1"/>
              <p:nvPr/>
            </p:nvSpPr>
            <p:spPr>
              <a:xfrm>
                <a:off x="0" y="-38100"/>
                <a:ext cx="2495091" cy="416577"/>
              </a:xfrm>
              <a:prstGeom prst="rect">
                <a:avLst/>
              </a:prstGeom>
            </p:spPr>
            <p:txBody>
              <a:bodyPr lIns="28993" tIns="28993" rIns="28993" bIns="28993" rtlCol="0" anchor="ctr"/>
              <a:lstStyle/>
              <a:p>
                <a:pPr algn="ctr">
                  <a:lnSpc>
                    <a:spcPts val="2660"/>
                  </a:lnSpc>
                </a:pPr>
                <a:endParaRPr/>
              </a:p>
            </p:txBody>
          </p:sp>
        </p:grpSp>
        <p:sp>
          <p:nvSpPr>
            <p:cNvPr id="40" name="TextBox 40"/>
            <p:cNvSpPr txBox="1"/>
            <p:nvPr/>
          </p:nvSpPr>
          <p:spPr>
            <a:xfrm>
              <a:off x="253543" y="204744"/>
              <a:ext cx="6701909" cy="682464"/>
            </a:xfrm>
            <a:prstGeom prst="rect">
              <a:avLst/>
            </a:prstGeom>
          </p:spPr>
          <p:txBody>
            <a:bodyPr lIns="0" tIns="0" rIns="0" bIns="0" rtlCol="0" anchor="t">
              <a:spAutoFit/>
            </a:bodyPr>
            <a:lstStyle/>
            <a:p>
              <a:pPr algn="ctr">
                <a:lnSpc>
                  <a:spcPts val="3481"/>
                </a:lnSpc>
              </a:pPr>
              <a:r>
                <a:rPr lang="en-US" sz="3001" b="1">
                  <a:solidFill>
                    <a:srgbClr val="F6F4F1"/>
                  </a:solidFill>
                  <a:latin typeface="Agrandir Heavy"/>
                  <a:ea typeface="Agrandir Heavy"/>
                  <a:cs typeface="Agrandir Heavy"/>
                  <a:sym typeface="Agrandir Heavy"/>
                </a:rPr>
                <a:t>UZUN KEMİK</a:t>
              </a:r>
            </a:p>
          </p:txBody>
        </p:sp>
      </p:grpSp>
      <p:grpSp>
        <p:nvGrpSpPr>
          <p:cNvPr id="41" name="Group 41"/>
          <p:cNvGrpSpPr/>
          <p:nvPr/>
        </p:nvGrpSpPr>
        <p:grpSpPr>
          <a:xfrm>
            <a:off x="10992380" y="6884775"/>
            <a:ext cx="5406746" cy="820142"/>
            <a:chOff x="0" y="0"/>
            <a:chExt cx="7208995" cy="1093522"/>
          </a:xfrm>
        </p:grpSpPr>
        <p:grpSp>
          <p:nvGrpSpPr>
            <p:cNvPr id="42" name="Group 42"/>
            <p:cNvGrpSpPr/>
            <p:nvPr/>
          </p:nvGrpSpPr>
          <p:grpSpPr>
            <a:xfrm>
              <a:off x="0" y="0"/>
              <a:ext cx="7208995" cy="1093522"/>
              <a:chOff x="0" y="0"/>
              <a:chExt cx="2495091" cy="378477"/>
            </a:xfrm>
          </p:grpSpPr>
          <p:sp>
            <p:nvSpPr>
              <p:cNvPr id="43" name="Freeform 43"/>
              <p:cNvSpPr/>
              <p:nvPr/>
            </p:nvSpPr>
            <p:spPr>
              <a:xfrm>
                <a:off x="0" y="0"/>
                <a:ext cx="2495091" cy="378477"/>
              </a:xfrm>
              <a:custGeom>
                <a:avLst/>
                <a:gdLst/>
                <a:ahLst/>
                <a:cxnLst/>
                <a:rect l="l" t="t" r="r" b="b"/>
                <a:pathLst>
                  <a:path w="2495091" h="378477">
                    <a:moveTo>
                      <a:pt x="28638" y="0"/>
                    </a:moveTo>
                    <a:lnTo>
                      <a:pt x="2466453" y="0"/>
                    </a:lnTo>
                    <a:cubicBezTo>
                      <a:pt x="2482269" y="0"/>
                      <a:pt x="2495091" y="12822"/>
                      <a:pt x="2495091" y="28638"/>
                    </a:cubicBezTo>
                    <a:lnTo>
                      <a:pt x="2495091" y="349839"/>
                    </a:lnTo>
                    <a:cubicBezTo>
                      <a:pt x="2495091" y="365655"/>
                      <a:pt x="2482269" y="378477"/>
                      <a:pt x="2466453" y="378477"/>
                    </a:cubicBezTo>
                    <a:lnTo>
                      <a:pt x="28638" y="378477"/>
                    </a:lnTo>
                    <a:cubicBezTo>
                      <a:pt x="12822" y="378477"/>
                      <a:pt x="0" y="365655"/>
                      <a:pt x="0" y="349839"/>
                    </a:cubicBezTo>
                    <a:lnTo>
                      <a:pt x="0" y="28638"/>
                    </a:lnTo>
                    <a:cubicBezTo>
                      <a:pt x="0" y="12822"/>
                      <a:pt x="12822" y="0"/>
                      <a:pt x="28638" y="0"/>
                    </a:cubicBezTo>
                    <a:close/>
                  </a:path>
                </a:pathLst>
              </a:custGeom>
              <a:solidFill>
                <a:srgbClr val="7C898B"/>
              </a:solidFill>
              <a:ln w="19050" cap="sq">
                <a:solidFill>
                  <a:srgbClr val="253439"/>
                </a:solidFill>
                <a:prstDash val="solid"/>
                <a:miter/>
              </a:ln>
            </p:spPr>
            <p:txBody>
              <a:bodyPr/>
              <a:lstStyle/>
              <a:p>
                <a:endParaRPr lang="tr-TR"/>
              </a:p>
            </p:txBody>
          </p:sp>
          <p:sp>
            <p:nvSpPr>
              <p:cNvPr id="44" name="TextBox 44"/>
              <p:cNvSpPr txBox="1"/>
              <p:nvPr/>
            </p:nvSpPr>
            <p:spPr>
              <a:xfrm>
                <a:off x="0" y="-38100"/>
                <a:ext cx="2495091" cy="416577"/>
              </a:xfrm>
              <a:prstGeom prst="rect">
                <a:avLst/>
              </a:prstGeom>
            </p:spPr>
            <p:txBody>
              <a:bodyPr lIns="28993" tIns="28993" rIns="28993" bIns="28993" rtlCol="0" anchor="ctr"/>
              <a:lstStyle/>
              <a:p>
                <a:pPr algn="ctr">
                  <a:lnSpc>
                    <a:spcPts val="2660"/>
                  </a:lnSpc>
                </a:pPr>
                <a:endParaRPr/>
              </a:p>
            </p:txBody>
          </p:sp>
        </p:grpSp>
        <p:sp>
          <p:nvSpPr>
            <p:cNvPr id="45" name="TextBox 45"/>
            <p:cNvSpPr txBox="1"/>
            <p:nvPr/>
          </p:nvSpPr>
          <p:spPr>
            <a:xfrm>
              <a:off x="253543" y="204744"/>
              <a:ext cx="6701909" cy="682464"/>
            </a:xfrm>
            <a:prstGeom prst="rect">
              <a:avLst/>
            </a:prstGeom>
          </p:spPr>
          <p:txBody>
            <a:bodyPr lIns="0" tIns="0" rIns="0" bIns="0" rtlCol="0" anchor="t">
              <a:spAutoFit/>
            </a:bodyPr>
            <a:lstStyle/>
            <a:p>
              <a:pPr algn="ctr">
                <a:lnSpc>
                  <a:spcPts val="3481"/>
                </a:lnSpc>
              </a:pPr>
              <a:r>
                <a:rPr lang="en-US" sz="3001" b="1">
                  <a:solidFill>
                    <a:srgbClr val="F6F4F1"/>
                  </a:solidFill>
                  <a:latin typeface="Agrandir Heavy"/>
                  <a:ea typeface="Agrandir Heavy"/>
                  <a:cs typeface="Agrandir Heavy"/>
                  <a:sym typeface="Agrandir Heavy"/>
                </a:rPr>
                <a:t>YASSI KEMİK</a:t>
              </a:r>
            </a:p>
          </p:txBody>
        </p:sp>
      </p:grpSp>
      <p:sp>
        <p:nvSpPr>
          <p:cNvPr id="46" name="Freeform 46"/>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5"/>
            <a:stretch>
              <a:fillRect/>
            </a:stretch>
          </a:blipFill>
        </p:spPr>
        <p:txBody>
          <a:bodyPr/>
          <a:lstStyle/>
          <a:p>
            <a:endParaRPr lang="tr-TR"/>
          </a:p>
        </p:txBody>
      </p:sp>
      <p:pic>
        <p:nvPicPr>
          <p:cNvPr id="47" name="Resim 46">
            <a:extLst>
              <a:ext uri="{FF2B5EF4-FFF2-40B4-BE49-F238E27FC236}">
                <a16:creationId xmlns:a16="http://schemas.microsoft.com/office/drawing/2014/main" id="{92BA8A3B-C4B9-D64D-7D54-6725799C4F29}"/>
              </a:ext>
            </a:extLst>
          </p:cNvPr>
          <p:cNvPicPr>
            <a:picLocks noChangeAspect="1"/>
          </p:cNvPicPr>
          <p:nvPr/>
        </p:nvPicPr>
        <p:blipFill>
          <a:blip r:embed="rId6"/>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sp>
        <p:nvSpPr>
          <p:cNvPr id="4" name="Freeform 4"/>
          <p:cNvSpPr/>
          <p:nvPr/>
        </p:nvSpPr>
        <p:spPr>
          <a:xfrm>
            <a:off x="7164559" y="-2589532"/>
            <a:ext cx="13880539" cy="27168315"/>
          </a:xfrm>
          <a:custGeom>
            <a:avLst/>
            <a:gdLst/>
            <a:ahLst/>
            <a:cxnLst/>
            <a:rect l="l" t="t" r="r" b="b"/>
            <a:pathLst>
              <a:path w="13880539" h="27168315">
                <a:moveTo>
                  <a:pt x="0" y="0"/>
                </a:moveTo>
                <a:lnTo>
                  <a:pt x="13880539" y="0"/>
                </a:lnTo>
                <a:lnTo>
                  <a:pt x="13880539" y="27168314"/>
                </a:lnTo>
                <a:lnTo>
                  <a:pt x="0" y="271683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5" name="Group 5"/>
          <p:cNvGrpSpPr/>
          <p:nvPr/>
        </p:nvGrpSpPr>
        <p:grpSpPr>
          <a:xfrm>
            <a:off x="12911364" y="1180867"/>
            <a:ext cx="5071336" cy="5651514"/>
            <a:chOff x="0" y="0"/>
            <a:chExt cx="6761782" cy="7535352"/>
          </a:xfrm>
        </p:grpSpPr>
        <p:grpSp>
          <p:nvGrpSpPr>
            <p:cNvPr id="6" name="Group 6"/>
            <p:cNvGrpSpPr/>
            <p:nvPr/>
          </p:nvGrpSpPr>
          <p:grpSpPr>
            <a:xfrm rot="-8807786">
              <a:off x="649920" y="3102161"/>
              <a:ext cx="4114800" cy="3600450"/>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7C898B"/>
              </a:solidFill>
            </p:spPr>
            <p:txBody>
              <a:bodyPr/>
              <a:lstStyle/>
              <a:p>
                <a:endParaRPr lang="tr-TR"/>
              </a:p>
            </p:txBody>
          </p:sp>
          <p:sp>
            <p:nvSpPr>
              <p:cNvPr id="8" name="TextBox 8"/>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864307" y="0"/>
              <a:ext cx="4897475" cy="489747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42139" t="-13926" r="-137633" b="-100400"/>
                </a:stretch>
              </a:blipFill>
              <a:ln w="19050" cap="sq">
                <a:solidFill>
                  <a:srgbClr val="000000"/>
                </a:solidFill>
                <a:prstDash val="solid"/>
                <a:miter/>
              </a:ln>
            </p:spPr>
            <p:txBody>
              <a:bodyPr/>
              <a:lstStyle/>
              <a:p>
                <a:endParaRPr lang="tr-TR"/>
              </a:p>
            </p:txBody>
          </p:sp>
        </p:grpSp>
      </p:grpSp>
      <p:grpSp>
        <p:nvGrpSpPr>
          <p:cNvPr id="11" name="Group 11"/>
          <p:cNvGrpSpPr/>
          <p:nvPr/>
        </p:nvGrpSpPr>
        <p:grpSpPr>
          <a:xfrm>
            <a:off x="1028700" y="1811614"/>
            <a:ext cx="8665815" cy="7446686"/>
            <a:chOff x="0" y="0"/>
            <a:chExt cx="2282355" cy="1961267"/>
          </a:xfrm>
        </p:grpSpPr>
        <p:sp>
          <p:nvSpPr>
            <p:cNvPr id="12" name="Freeform 12"/>
            <p:cNvSpPr/>
            <p:nvPr/>
          </p:nvSpPr>
          <p:spPr>
            <a:xfrm>
              <a:off x="0" y="0"/>
              <a:ext cx="2282354" cy="1961267"/>
            </a:xfrm>
            <a:custGeom>
              <a:avLst/>
              <a:gdLst/>
              <a:ahLst/>
              <a:cxnLst/>
              <a:rect l="l" t="t" r="r" b="b"/>
              <a:pathLst>
                <a:path w="2282354" h="1961267">
                  <a:moveTo>
                    <a:pt x="45563" y="0"/>
                  </a:moveTo>
                  <a:lnTo>
                    <a:pt x="2236792" y="0"/>
                  </a:lnTo>
                  <a:cubicBezTo>
                    <a:pt x="2248876" y="0"/>
                    <a:pt x="2260465" y="4800"/>
                    <a:pt x="2269010" y="13345"/>
                  </a:cubicBezTo>
                  <a:cubicBezTo>
                    <a:pt x="2277554" y="21890"/>
                    <a:pt x="2282354" y="33479"/>
                    <a:pt x="2282354" y="45563"/>
                  </a:cubicBezTo>
                  <a:lnTo>
                    <a:pt x="2282354" y="1915704"/>
                  </a:lnTo>
                  <a:cubicBezTo>
                    <a:pt x="2282354" y="1927788"/>
                    <a:pt x="2277554" y="1939377"/>
                    <a:pt x="2269010" y="1947922"/>
                  </a:cubicBezTo>
                  <a:cubicBezTo>
                    <a:pt x="2260465" y="1956467"/>
                    <a:pt x="2248876" y="1961267"/>
                    <a:pt x="2236792" y="1961267"/>
                  </a:cubicBezTo>
                  <a:lnTo>
                    <a:pt x="45563" y="1961267"/>
                  </a:lnTo>
                  <a:cubicBezTo>
                    <a:pt x="33479" y="1961267"/>
                    <a:pt x="21890" y="1956467"/>
                    <a:pt x="13345" y="1947922"/>
                  </a:cubicBezTo>
                  <a:cubicBezTo>
                    <a:pt x="4800" y="1939377"/>
                    <a:pt x="0" y="1927788"/>
                    <a:pt x="0" y="1915704"/>
                  </a:cubicBezTo>
                  <a:lnTo>
                    <a:pt x="0" y="45563"/>
                  </a:lnTo>
                  <a:cubicBezTo>
                    <a:pt x="0" y="33479"/>
                    <a:pt x="4800" y="21890"/>
                    <a:pt x="13345" y="13345"/>
                  </a:cubicBezTo>
                  <a:cubicBezTo>
                    <a:pt x="21890" y="4800"/>
                    <a:pt x="33479" y="0"/>
                    <a:pt x="45563" y="0"/>
                  </a:cubicBezTo>
                  <a:close/>
                </a:path>
              </a:pathLst>
            </a:custGeom>
            <a:solidFill>
              <a:srgbClr val="F6F4F1"/>
            </a:solidFill>
            <a:ln w="19050" cap="rnd">
              <a:solidFill>
                <a:srgbClr val="253439"/>
              </a:solidFill>
              <a:prstDash val="solid"/>
              <a:round/>
            </a:ln>
          </p:spPr>
          <p:txBody>
            <a:bodyPr/>
            <a:lstStyle/>
            <a:p>
              <a:endParaRPr lang="tr-TR"/>
            </a:p>
          </p:txBody>
        </p:sp>
        <p:sp>
          <p:nvSpPr>
            <p:cNvPr id="13" name="TextBox 13"/>
            <p:cNvSpPr txBox="1"/>
            <p:nvPr/>
          </p:nvSpPr>
          <p:spPr>
            <a:xfrm>
              <a:off x="0" y="-38100"/>
              <a:ext cx="2282355" cy="1999367"/>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rot="-186166">
            <a:off x="1916153" y="1214317"/>
            <a:ext cx="6890908" cy="1194595"/>
            <a:chOff x="0" y="0"/>
            <a:chExt cx="9187878" cy="1592793"/>
          </a:xfrm>
        </p:grpSpPr>
        <p:grpSp>
          <p:nvGrpSpPr>
            <p:cNvPr id="15" name="Group 15"/>
            <p:cNvGrpSpPr/>
            <p:nvPr/>
          </p:nvGrpSpPr>
          <p:grpSpPr>
            <a:xfrm>
              <a:off x="0" y="0"/>
              <a:ext cx="9187878" cy="1592793"/>
              <a:chOff x="0" y="0"/>
              <a:chExt cx="2183208" cy="378477"/>
            </a:xfrm>
          </p:grpSpPr>
          <p:sp>
            <p:nvSpPr>
              <p:cNvPr id="16" name="Freeform 16"/>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EF597A"/>
              </a:solidFill>
              <a:ln w="19050" cap="sq">
                <a:solidFill>
                  <a:srgbClr val="253439"/>
                </a:solidFill>
                <a:prstDash val="solid"/>
                <a:miter/>
              </a:ln>
            </p:spPr>
            <p:txBody>
              <a:bodyPr/>
              <a:lstStyle/>
              <a:p>
                <a:endParaRPr lang="tr-TR"/>
              </a:p>
            </p:txBody>
          </p:sp>
          <p:sp>
            <p:nvSpPr>
              <p:cNvPr id="17" name="TextBox 17"/>
              <p:cNvSpPr txBox="1"/>
              <p:nvPr/>
            </p:nvSpPr>
            <p:spPr>
              <a:xfrm>
                <a:off x="0" y="-38100"/>
                <a:ext cx="2183208" cy="416577"/>
              </a:xfrm>
              <a:prstGeom prst="rect">
                <a:avLst/>
              </a:prstGeom>
            </p:spPr>
            <p:txBody>
              <a:bodyPr lIns="38652" tIns="38652" rIns="38652" bIns="38652" rtlCol="0" anchor="ctr"/>
              <a:lstStyle/>
              <a:p>
                <a:pPr algn="ctr">
                  <a:lnSpc>
                    <a:spcPts val="2660"/>
                  </a:lnSpc>
                </a:pPr>
                <a:endParaRPr/>
              </a:p>
            </p:txBody>
          </p:sp>
        </p:grpSp>
        <p:sp>
          <p:nvSpPr>
            <p:cNvPr id="18" name="TextBox 18"/>
            <p:cNvSpPr txBox="1"/>
            <p:nvPr/>
          </p:nvSpPr>
          <p:spPr>
            <a:xfrm>
              <a:off x="323141" y="294915"/>
              <a:ext cx="8541595" cy="999067"/>
            </a:xfrm>
            <a:prstGeom prst="rect">
              <a:avLst/>
            </a:prstGeom>
          </p:spPr>
          <p:txBody>
            <a:bodyPr lIns="0" tIns="0" rIns="0" bIns="0" rtlCol="0" anchor="t">
              <a:spAutoFit/>
            </a:bodyPr>
            <a:lstStyle/>
            <a:p>
              <a:pPr algn="ctr">
                <a:lnSpc>
                  <a:spcPts val="5071"/>
                </a:lnSpc>
              </a:pPr>
              <a:r>
                <a:rPr lang="en-US" sz="4372" b="1">
                  <a:solidFill>
                    <a:srgbClr val="253439"/>
                  </a:solidFill>
                  <a:latin typeface="Agrandir Heavy"/>
                  <a:ea typeface="Agrandir Heavy"/>
                  <a:cs typeface="Agrandir Heavy"/>
                  <a:sym typeface="Agrandir Heavy"/>
                </a:rPr>
                <a:t>SORU 3</a:t>
              </a:r>
            </a:p>
          </p:txBody>
        </p:sp>
      </p:grpSp>
      <p:sp>
        <p:nvSpPr>
          <p:cNvPr id="19" name="TextBox 19"/>
          <p:cNvSpPr txBox="1"/>
          <p:nvPr/>
        </p:nvSpPr>
        <p:spPr>
          <a:xfrm>
            <a:off x="1647274" y="2936941"/>
            <a:ext cx="7428667" cy="954939"/>
          </a:xfrm>
          <a:prstGeom prst="rect">
            <a:avLst/>
          </a:prstGeom>
        </p:spPr>
        <p:txBody>
          <a:bodyPr lIns="0" tIns="0" rIns="0" bIns="0" rtlCol="0" anchor="t">
            <a:spAutoFit/>
          </a:bodyPr>
          <a:lstStyle/>
          <a:p>
            <a:pPr marL="0" lvl="0" indent="0" algn="ctr">
              <a:lnSpc>
                <a:spcPts val="3540"/>
              </a:lnSpc>
              <a:spcBef>
                <a:spcPct val="0"/>
              </a:spcBef>
            </a:pPr>
            <a:r>
              <a:rPr lang="en-US" sz="2528" b="1" i="1">
                <a:solidFill>
                  <a:srgbClr val="253439"/>
                </a:solidFill>
                <a:latin typeface="Agrandir Bold Italics"/>
                <a:ea typeface="Agrandir Bold Italics"/>
                <a:cs typeface="Agrandir Bold Italics"/>
                <a:sym typeface="Agrandir Bold Italics"/>
              </a:rPr>
              <a:t>OMUR KEMİKLERİ ŞEKİL BAKIMINDAN HANGİ TÜR KEMİKTİR?</a:t>
            </a:r>
          </a:p>
        </p:txBody>
      </p:sp>
      <p:grpSp>
        <p:nvGrpSpPr>
          <p:cNvPr id="20" name="Group 20"/>
          <p:cNvGrpSpPr/>
          <p:nvPr/>
        </p:nvGrpSpPr>
        <p:grpSpPr>
          <a:xfrm>
            <a:off x="3427595" y="4806280"/>
            <a:ext cx="5406746" cy="820142"/>
            <a:chOff x="0" y="0"/>
            <a:chExt cx="7208995" cy="1093522"/>
          </a:xfrm>
        </p:grpSpPr>
        <p:grpSp>
          <p:nvGrpSpPr>
            <p:cNvPr id="21" name="Group 21"/>
            <p:cNvGrpSpPr/>
            <p:nvPr/>
          </p:nvGrpSpPr>
          <p:grpSpPr>
            <a:xfrm>
              <a:off x="0" y="0"/>
              <a:ext cx="7208995" cy="1093522"/>
              <a:chOff x="0" y="0"/>
              <a:chExt cx="2495091" cy="378477"/>
            </a:xfrm>
          </p:grpSpPr>
          <p:sp>
            <p:nvSpPr>
              <p:cNvPr id="22" name="Freeform 22"/>
              <p:cNvSpPr/>
              <p:nvPr/>
            </p:nvSpPr>
            <p:spPr>
              <a:xfrm>
                <a:off x="0" y="0"/>
                <a:ext cx="2495091" cy="378477"/>
              </a:xfrm>
              <a:custGeom>
                <a:avLst/>
                <a:gdLst/>
                <a:ahLst/>
                <a:cxnLst/>
                <a:rect l="l" t="t" r="r" b="b"/>
                <a:pathLst>
                  <a:path w="2495091" h="378477">
                    <a:moveTo>
                      <a:pt x="28638" y="0"/>
                    </a:moveTo>
                    <a:lnTo>
                      <a:pt x="2466453" y="0"/>
                    </a:lnTo>
                    <a:cubicBezTo>
                      <a:pt x="2482269" y="0"/>
                      <a:pt x="2495091" y="12822"/>
                      <a:pt x="2495091" y="28638"/>
                    </a:cubicBezTo>
                    <a:lnTo>
                      <a:pt x="2495091" y="349839"/>
                    </a:lnTo>
                    <a:cubicBezTo>
                      <a:pt x="2495091" y="365655"/>
                      <a:pt x="2482269" y="378477"/>
                      <a:pt x="2466453" y="378477"/>
                    </a:cubicBezTo>
                    <a:lnTo>
                      <a:pt x="28638" y="378477"/>
                    </a:lnTo>
                    <a:cubicBezTo>
                      <a:pt x="12822" y="378477"/>
                      <a:pt x="0" y="365655"/>
                      <a:pt x="0" y="349839"/>
                    </a:cubicBezTo>
                    <a:lnTo>
                      <a:pt x="0" y="28638"/>
                    </a:lnTo>
                    <a:cubicBezTo>
                      <a:pt x="0" y="12822"/>
                      <a:pt x="12822" y="0"/>
                      <a:pt x="28638" y="0"/>
                    </a:cubicBezTo>
                    <a:close/>
                  </a:path>
                </a:pathLst>
              </a:custGeom>
              <a:solidFill>
                <a:srgbClr val="7C898B"/>
              </a:solidFill>
              <a:ln w="19050" cap="sq">
                <a:solidFill>
                  <a:srgbClr val="253439"/>
                </a:solidFill>
                <a:prstDash val="solid"/>
                <a:miter/>
              </a:ln>
            </p:spPr>
            <p:txBody>
              <a:bodyPr/>
              <a:lstStyle/>
              <a:p>
                <a:endParaRPr lang="tr-TR"/>
              </a:p>
            </p:txBody>
          </p:sp>
          <p:sp>
            <p:nvSpPr>
              <p:cNvPr id="23" name="TextBox 23"/>
              <p:cNvSpPr txBox="1"/>
              <p:nvPr/>
            </p:nvSpPr>
            <p:spPr>
              <a:xfrm>
                <a:off x="0" y="-38100"/>
                <a:ext cx="2495091" cy="416577"/>
              </a:xfrm>
              <a:prstGeom prst="rect">
                <a:avLst/>
              </a:prstGeom>
            </p:spPr>
            <p:txBody>
              <a:bodyPr lIns="28993" tIns="28993" rIns="28993" bIns="28993" rtlCol="0" anchor="ctr"/>
              <a:lstStyle/>
              <a:p>
                <a:pPr algn="ctr">
                  <a:lnSpc>
                    <a:spcPts val="2660"/>
                  </a:lnSpc>
                </a:pPr>
                <a:endParaRPr/>
              </a:p>
            </p:txBody>
          </p:sp>
        </p:grpSp>
        <p:sp>
          <p:nvSpPr>
            <p:cNvPr id="24" name="TextBox 24"/>
            <p:cNvSpPr txBox="1"/>
            <p:nvPr/>
          </p:nvSpPr>
          <p:spPr>
            <a:xfrm>
              <a:off x="253543" y="204744"/>
              <a:ext cx="6701909" cy="682464"/>
            </a:xfrm>
            <a:prstGeom prst="rect">
              <a:avLst/>
            </a:prstGeom>
          </p:spPr>
          <p:txBody>
            <a:bodyPr lIns="0" tIns="0" rIns="0" bIns="0" rtlCol="0" anchor="t">
              <a:spAutoFit/>
            </a:bodyPr>
            <a:lstStyle/>
            <a:p>
              <a:pPr algn="ctr">
                <a:lnSpc>
                  <a:spcPts val="3481"/>
                </a:lnSpc>
              </a:pPr>
              <a:r>
                <a:rPr lang="en-US" sz="3001" b="1">
                  <a:solidFill>
                    <a:srgbClr val="F6F4F1"/>
                  </a:solidFill>
                  <a:latin typeface="Agrandir Heavy"/>
                  <a:ea typeface="Agrandir Heavy"/>
                  <a:cs typeface="Agrandir Heavy"/>
                  <a:sym typeface="Agrandir Heavy"/>
                </a:rPr>
                <a:t>KISA KEMİK</a:t>
              </a:r>
            </a:p>
          </p:txBody>
        </p:sp>
      </p:grpSp>
      <p:grpSp>
        <p:nvGrpSpPr>
          <p:cNvPr id="25" name="Group 25"/>
          <p:cNvGrpSpPr/>
          <p:nvPr/>
        </p:nvGrpSpPr>
        <p:grpSpPr>
          <a:xfrm>
            <a:off x="1888874" y="4806280"/>
            <a:ext cx="1244264" cy="820142"/>
            <a:chOff x="0" y="0"/>
            <a:chExt cx="574200" cy="378477"/>
          </a:xfrm>
        </p:grpSpPr>
        <p:sp>
          <p:nvSpPr>
            <p:cNvPr id="26" name="Freeform 26"/>
            <p:cNvSpPr/>
            <p:nvPr/>
          </p:nvSpPr>
          <p:spPr>
            <a:xfrm>
              <a:off x="0" y="0"/>
              <a:ext cx="574200" cy="378477"/>
            </a:xfrm>
            <a:custGeom>
              <a:avLst/>
              <a:gdLst/>
              <a:ahLst/>
              <a:cxnLst/>
              <a:rect l="l" t="t" r="r" b="b"/>
              <a:pathLst>
                <a:path w="574200" h="378477">
                  <a:moveTo>
                    <a:pt x="124442" y="0"/>
                  </a:moveTo>
                  <a:lnTo>
                    <a:pt x="449758" y="0"/>
                  </a:lnTo>
                  <a:cubicBezTo>
                    <a:pt x="482762" y="0"/>
                    <a:pt x="514414" y="13111"/>
                    <a:pt x="537752" y="36448"/>
                  </a:cubicBezTo>
                  <a:cubicBezTo>
                    <a:pt x="561089" y="59786"/>
                    <a:pt x="574200" y="91438"/>
                    <a:pt x="574200" y="124442"/>
                  </a:cubicBezTo>
                  <a:lnTo>
                    <a:pt x="574200" y="254035"/>
                  </a:lnTo>
                  <a:cubicBezTo>
                    <a:pt x="574200" y="322762"/>
                    <a:pt x="518485" y="378477"/>
                    <a:pt x="449758" y="378477"/>
                  </a:cubicBezTo>
                  <a:lnTo>
                    <a:pt x="124442" y="378477"/>
                  </a:lnTo>
                  <a:cubicBezTo>
                    <a:pt x="55714" y="378477"/>
                    <a:pt x="0" y="322762"/>
                    <a:pt x="0" y="254035"/>
                  </a:cubicBezTo>
                  <a:lnTo>
                    <a:pt x="0" y="124442"/>
                  </a:lnTo>
                  <a:cubicBezTo>
                    <a:pt x="0" y="55714"/>
                    <a:pt x="55714" y="0"/>
                    <a:pt x="124442" y="0"/>
                  </a:cubicBezTo>
                  <a:close/>
                </a:path>
              </a:pathLst>
            </a:custGeom>
            <a:solidFill>
              <a:srgbClr val="7C898B"/>
            </a:solidFill>
            <a:ln w="19050" cap="sq">
              <a:solidFill>
                <a:srgbClr val="253439"/>
              </a:solidFill>
              <a:prstDash val="solid"/>
              <a:miter/>
            </a:ln>
          </p:spPr>
          <p:txBody>
            <a:bodyPr/>
            <a:lstStyle/>
            <a:p>
              <a:endParaRPr lang="tr-TR"/>
            </a:p>
          </p:txBody>
        </p:sp>
        <p:sp>
          <p:nvSpPr>
            <p:cNvPr id="27" name="TextBox 27"/>
            <p:cNvSpPr txBox="1"/>
            <p:nvPr/>
          </p:nvSpPr>
          <p:spPr>
            <a:xfrm>
              <a:off x="0" y="-38100"/>
              <a:ext cx="574200" cy="416577"/>
            </a:xfrm>
            <a:prstGeom prst="rect">
              <a:avLst/>
            </a:prstGeom>
          </p:spPr>
          <p:txBody>
            <a:bodyPr lIns="28993" tIns="28993" rIns="28993" bIns="28993" rtlCol="0" anchor="ctr"/>
            <a:lstStyle/>
            <a:p>
              <a:pPr algn="ctr">
                <a:lnSpc>
                  <a:spcPts val="2660"/>
                </a:lnSpc>
              </a:pPr>
              <a:endParaRPr/>
            </a:p>
          </p:txBody>
        </p:sp>
      </p:grpSp>
      <p:sp>
        <p:nvSpPr>
          <p:cNvPr id="28" name="TextBox 28"/>
          <p:cNvSpPr txBox="1"/>
          <p:nvPr/>
        </p:nvSpPr>
        <p:spPr>
          <a:xfrm>
            <a:off x="1932635" y="4940788"/>
            <a:ext cx="1156742" cy="529599"/>
          </a:xfrm>
          <a:prstGeom prst="rect">
            <a:avLst/>
          </a:prstGeom>
        </p:spPr>
        <p:txBody>
          <a:bodyPr lIns="0" tIns="0" rIns="0" bIns="0" rtlCol="0" anchor="t">
            <a:spAutoFit/>
          </a:bodyPr>
          <a:lstStyle/>
          <a:p>
            <a:pPr algn="ctr">
              <a:lnSpc>
                <a:spcPts val="3481"/>
              </a:lnSpc>
            </a:pPr>
            <a:r>
              <a:rPr lang="en-US" sz="3001" b="1">
                <a:solidFill>
                  <a:srgbClr val="F6F4F1"/>
                </a:solidFill>
                <a:latin typeface="Agrandir Heavy"/>
                <a:ea typeface="Agrandir Heavy"/>
                <a:cs typeface="Agrandir Heavy"/>
                <a:sym typeface="Agrandir Heavy"/>
              </a:rPr>
              <a:t>A</a:t>
            </a:r>
          </a:p>
        </p:txBody>
      </p:sp>
      <p:grpSp>
        <p:nvGrpSpPr>
          <p:cNvPr id="29" name="Group 29"/>
          <p:cNvGrpSpPr/>
          <p:nvPr/>
        </p:nvGrpSpPr>
        <p:grpSpPr>
          <a:xfrm>
            <a:off x="1888874" y="5845527"/>
            <a:ext cx="1244264" cy="820142"/>
            <a:chOff x="0" y="0"/>
            <a:chExt cx="574200" cy="378477"/>
          </a:xfrm>
        </p:grpSpPr>
        <p:sp>
          <p:nvSpPr>
            <p:cNvPr id="30" name="Freeform 30"/>
            <p:cNvSpPr/>
            <p:nvPr/>
          </p:nvSpPr>
          <p:spPr>
            <a:xfrm>
              <a:off x="0" y="0"/>
              <a:ext cx="574200" cy="378477"/>
            </a:xfrm>
            <a:custGeom>
              <a:avLst/>
              <a:gdLst/>
              <a:ahLst/>
              <a:cxnLst/>
              <a:rect l="l" t="t" r="r" b="b"/>
              <a:pathLst>
                <a:path w="574200" h="378477">
                  <a:moveTo>
                    <a:pt x="124442" y="0"/>
                  </a:moveTo>
                  <a:lnTo>
                    <a:pt x="449758" y="0"/>
                  </a:lnTo>
                  <a:cubicBezTo>
                    <a:pt x="482762" y="0"/>
                    <a:pt x="514414" y="13111"/>
                    <a:pt x="537752" y="36448"/>
                  </a:cubicBezTo>
                  <a:cubicBezTo>
                    <a:pt x="561089" y="59786"/>
                    <a:pt x="574200" y="91438"/>
                    <a:pt x="574200" y="124442"/>
                  </a:cubicBezTo>
                  <a:lnTo>
                    <a:pt x="574200" y="254035"/>
                  </a:lnTo>
                  <a:cubicBezTo>
                    <a:pt x="574200" y="322762"/>
                    <a:pt x="518485" y="378477"/>
                    <a:pt x="449758" y="378477"/>
                  </a:cubicBezTo>
                  <a:lnTo>
                    <a:pt x="124442" y="378477"/>
                  </a:lnTo>
                  <a:cubicBezTo>
                    <a:pt x="55714" y="378477"/>
                    <a:pt x="0" y="322762"/>
                    <a:pt x="0" y="254035"/>
                  </a:cubicBezTo>
                  <a:lnTo>
                    <a:pt x="0" y="124442"/>
                  </a:lnTo>
                  <a:cubicBezTo>
                    <a:pt x="0" y="55714"/>
                    <a:pt x="55714" y="0"/>
                    <a:pt x="124442" y="0"/>
                  </a:cubicBezTo>
                  <a:close/>
                </a:path>
              </a:pathLst>
            </a:custGeom>
            <a:solidFill>
              <a:srgbClr val="7C898B"/>
            </a:solidFill>
            <a:ln w="19050" cap="sq">
              <a:solidFill>
                <a:srgbClr val="253439"/>
              </a:solidFill>
              <a:prstDash val="solid"/>
              <a:miter/>
            </a:ln>
          </p:spPr>
          <p:txBody>
            <a:bodyPr/>
            <a:lstStyle/>
            <a:p>
              <a:endParaRPr lang="tr-TR"/>
            </a:p>
          </p:txBody>
        </p:sp>
        <p:sp>
          <p:nvSpPr>
            <p:cNvPr id="31" name="TextBox 31"/>
            <p:cNvSpPr txBox="1"/>
            <p:nvPr/>
          </p:nvSpPr>
          <p:spPr>
            <a:xfrm>
              <a:off x="0" y="-38100"/>
              <a:ext cx="574200" cy="416577"/>
            </a:xfrm>
            <a:prstGeom prst="rect">
              <a:avLst/>
            </a:prstGeom>
          </p:spPr>
          <p:txBody>
            <a:bodyPr lIns="28993" tIns="28993" rIns="28993" bIns="28993" rtlCol="0" anchor="ctr"/>
            <a:lstStyle/>
            <a:p>
              <a:pPr algn="ctr">
                <a:lnSpc>
                  <a:spcPts val="2660"/>
                </a:lnSpc>
              </a:pPr>
              <a:endParaRPr/>
            </a:p>
          </p:txBody>
        </p:sp>
      </p:grpSp>
      <p:sp>
        <p:nvSpPr>
          <p:cNvPr id="32" name="TextBox 32"/>
          <p:cNvSpPr txBox="1"/>
          <p:nvPr/>
        </p:nvSpPr>
        <p:spPr>
          <a:xfrm>
            <a:off x="1932635" y="5980035"/>
            <a:ext cx="1156742" cy="529599"/>
          </a:xfrm>
          <a:prstGeom prst="rect">
            <a:avLst/>
          </a:prstGeom>
        </p:spPr>
        <p:txBody>
          <a:bodyPr lIns="0" tIns="0" rIns="0" bIns="0" rtlCol="0" anchor="t">
            <a:spAutoFit/>
          </a:bodyPr>
          <a:lstStyle/>
          <a:p>
            <a:pPr algn="ctr">
              <a:lnSpc>
                <a:spcPts val="3481"/>
              </a:lnSpc>
            </a:pPr>
            <a:r>
              <a:rPr lang="en-US" sz="3001" b="1">
                <a:solidFill>
                  <a:srgbClr val="F6F4F1"/>
                </a:solidFill>
                <a:latin typeface="Agrandir Heavy"/>
                <a:ea typeface="Agrandir Heavy"/>
                <a:cs typeface="Agrandir Heavy"/>
                <a:sym typeface="Agrandir Heavy"/>
              </a:rPr>
              <a:t>B</a:t>
            </a:r>
          </a:p>
        </p:txBody>
      </p:sp>
      <p:grpSp>
        <p:nvGrpSpPr>
          <p:cNvPr id="33" name="Group 33"/>
          <p:cNvGrpSpPr/>
          <p:nvPr/>
        </p:nvGrpSpPr>
        <p:grpSpPr>
          <a:xfrm>
            <a:off x="1888874" y="6884775"/>
            <a:ext cx="1244264" cy="820142"/>
            <a:chOff x="0" y="0"/>
            <a:chExt cx="574200" cy="378477"/>
          </a:xfrm>
        </p:grpSpPr>
        <p:sp>
          <p:nvSpPr>
            <p:cNvPr id="34" name="Freeform 34"/>
            <p:cNvSpPr/>
            <p:nvPr/>
          </p:nvSpPr>
          <p:spPr>
            <a:xfrm>
              <a:off x="0" y="0"/>
              <a:ext cx="574200" cy="378477"/>
            </a:xfrm>
            <a:custGeom>
              <a:avLst/>
              <a:gdLst/>
              <a:ahLst/>
              <a:cxnLst/>
              <a:rect l="l" t="t" r="r" b="b"/>
              <a:pathLst>
                <a:path w="574200" h="378477">
                  <a:moveTo>
                    <a:pt x="124442" y="0"/>
                  </a:moveTo>
                  <a:lnTo>
                    <a:pt x="449758" y="0"/>
                  </a:lnTo>
                  <a:cubicBezTo>
                    <a:pt x="482762" y="0"/>
                    <a:pt x="514414" y="13111"/>
                    <a:pt x="537752" y="36448"/>
                  </a:cubicBezTo>
                  <a:cubicBezTo>
                    <a:pt x="561089" y="59786"/>
                    <a:pt x="574200" y="91438"/>
                    <a:pt x="574200" y="124442"/>
                  </a:cubicBezTo>
                  <a:lnTo>
                    <a:pt x="574200" y="254035"/>
                  </a:lnTo>
                  <a:cubicBezTo>
                    <a:pt x="574200" y="322762"/>
                    <a:pt x="518485" y="378477"/>
                    <a:pt x="449758" y="378477"/>
                  </a:cubicBezTo>
                  <a:lnTo>
                    <a:pt x="124442" y="378477"/>
                  </a:lnTo>
                  <a:cubicBezTo>
                    <a:pt x="55714" y="378477"/>
                    <a:pt x="0" y="322762"/>
                    <a:pt x="0" y="254035"/>
                  </a:cubicBezTo>
                  <a:lnTo>
                    <a:pt x="0" y="124442"/>
                  </a:lnTo>
                  <a:cubicBezTo>
                    <a:pt x="0" y="55714"/>
                    <a:pt x="55714" y="0"/>
                    <a:pt x="124442" y="0"/>
                  </a:cubicBezTo>
                  <a:close/>
                </a:path>
              </a:pathLst>
            </a:custGeom>
            <a:solidFill>
              <a:srgbClr val="7C898B"/>
            </a:solidFill>
            <a:ln w="19050" cap="sq">
              <a:solidFill>
                <a:srgbClr val="253439"/>
              </a:solidFill>
              <a:prstDash val="solid"/>
              <a:miter/>
            </a:ln>
          </p:spPr>
          <p:txBody>
            <a:bodyPr/>
            <a:lstStyle/>
            <a:p>
              <a:endParaRPr lang="tr-TR"/>
            </a:p>
          </p:txBody>
        </p:sp>
        <p:sp>
          <p:nvSpPr>
            <p:cNvPr id="35" name="TextBox 35"/>
            <p:cNvSpPr txBox="1"/>
            <p:nvPr/>
          </p:nvSpPr>
          <p:spPr>
            <a:xfrm>
              <a:off x="0" y="-38100"/>
              <a:ext cx="574200" cy="416577"/>
            </a:xfrm>
            <a:prstGeom prst="rect">
              <a:avLst/>
            </a:prstGeom>
          </p:spPr>
          <p:txBody>
            <a:bodyPr lIns="28993" tIns="28993" rIns="28993" bIns="28993" rtlCol="0" anchor="ctr"/>
            <a:lstStyle/>
            <a:p>
              <a:pPr algn="ctr">
                <a:lnSpc>
                  <a:spcPts val="2660"/>
                </a:lnSpc>
              </a:pPr>
              <a:endParaRPr/>
            </a:p>
          </p:txBody>
        </p:sp>
      </p:grpSp>
      <p:sp>
        <p:nvSpPr>
          <p:cNvPr id="36" name="TextBox 36"/>
          <p:cNvSpPr txBox="1"/>
          <p:nvPr/>
        </p:nvSpPr>
        <p:spPr>
          <a:xfrm>
            <a:off x="1932635" y="7019283"/>
            <a:ext cx="1156742" cy="530898"/>
          </a:xfrm>
          <a:prstGeom prst="rect">
            <a:avLst/>
          </a:prstGeom>
        </p:spPr>
        <p:txBody>
          <a:bodyPr lIns="0" tIns="0" rIns="0" bIns="0" rtlCol="0" anchor="t">
            <a:spAutoFit/>
          </a:bodyPr>
          <a:lstStyle/>
          <a:p>
            <a:pPr marL="0" lvl="0" indent="0" algn="ctr">
              <a:lnSpc>
                <a:spcPts val="3481"/>
              </a:lnSpc>
              <a:spcBef>
                <a:spcPct val="0"/>
              </a:spcBef>
            </a:pPr>
            <a:r>
              <a:rPr lang="en-US" sz="3001" b="1" u="none" strike="noStrike">
                <a:solidFill>
                  <a:srgbClr val="F6F4F1"/>
                </a:solidFill>
                <a:latin typeface="Agrandir Heavy"/>
                <a:ea typeface="Agrandir Heavy"/>
                <a:cs typeface="Agrandir Heavy"/>
                <a:sym typeface="Agrandir Heavy"/>
              </a:rPr>
              <a:t>C</a:t>
            </a:r>
          </a:p>
        </p:txBody>
      </p:sp>
      <p:grpSp>
        <p:nvGrpSpPr>
          <p:cNvPr id="37" name="Group 37"/>
          <p:cNvGrpSpPr/>
          <p:nvPr/>
        </p:nvGrpSpPr>
        <p:grpSpPr>
          <a:xfrm>
            <a:off x="3427595" y="5845527"/>
            <a:ext cx="5406746" cy="820142"/>
            <a:chOff x="0" y="0"/>
            <a:chExt cx="7208995" cy="1093522"/>
          </a:xfrm>
        </p:grpSpPr>
        <p:grpSp>
          <p:nvGrpSpPr>
            <p:cNvPr id="38" name="Group 38"/>
            <p:cNvGrpSpPr/>
            <p:nvPr/>
          </p:nvGrpSpPr>
          <p:grpSpPr>
            <a:xfrm>
              <a:off x="0" y="0"/>
              <a:ext cx="7208995" cy="1093522"/>
              <a:chOff x="0" y="0"/>
              <a:chExt cx="2495091" cy="378477"/>
            </a:xfrm>
          </p:grpSpPr>
          <p:sp>
            <p:nvSpPr>
              <p:cNvPr id="39" name="Freeform 39"/>
              <p:cNvSpPr/>
              <p:nvPr/>
            </p:nvSpPr>
            <p:spPr>
              <a:xfrm>
                <a:off x="0" y="0"/>
                <a:ext cx="2495091" cy="378477"/>
              </a:xfrm>
              <a:custGeom>
                <a:avLst/>
                <a:gdLst/>
                <a:ahLst/>
                <a:cxnLst/>
                <a:rect l="l" t="t" r="r" b="b"/>
                <a:pathLst>
                  <a:path w="2495091" h="378477">
                    <a:moveTo>
                      <a:pt x="28638" y="0"/>
                    </a:moveTo>
                    <a:lnTo>
                      <a:pt x="2466453" y="0"/>
                    </a:lnTo>
                    <a:cubicBezTo>
                      <a:pt x="2482269" y="0"/>
                      <a:pt x="2495091" y="12822"/>
                      <a:pt x="2495091" y="28638"/>
                    </a:cubicBezTo>
                    <a:lnTo>
                      <a:pt x="2495091" y="349839"/>
                    </a:lnTo>
                    <a:cubicBezTo>
                      <a:pt x="2495091" y="365655"/>
                      <a:pt x="2482269" y="378477"/>
                      <a:pt x="2466453" y="378477"/>
                    </a:cubicBezTo>
                    <a:lnTo>
                      <a:pt x="28638" y="378477"/>
                    </a:lnTo>
                    <a:cubicBezTo>
                      <a:pt x="12822" y="378477"/>
                      <a:pt x="0" y="365655"/>
                      <a:pt x="0" y="349839"/>
                    </a:cubicBezTo>
                    <a:lnTo>
                      <a:pt x="0" y="28638"/>
                    </a:lnTo>
                    <a:cubicBezTo>
                      <a:pt x="0" y="12822"/>
                      <a:pt x="12822" y="0"/>
                      <a:pt x="28638" y="0"/>
                    </a:cubicBezTo>
                    <a:close/>
                  </a:path>
                </a:pathLst>
              </a:custGeom>
              <a:solidFill>
                <a:srgbClr val="7C898B"/>
              </a:solidFill>
              <a:ln w="19050" cap="sq">
                <a:solidFill>
                  <a:srgbClr val="253439"/>
                </a:solidFill>
                <a:prstDash val="solid"/>
                <a:miter/>
              </a:ln>
            </p:spPr>
            <p:txBody>
              <a:bodyPr/>
              <a:lstStyle/>
              <a:p>
                <a:endParaRPr lang="tr-TR"/>
              </a:p>
            </p:txBody>
          </p:sp>
          <p:sp>
            <p:nvSpPr>
              <p:cNvPr id="40" name="TextBox 40"/>
              <p:cNvSpPr txBox="1"/>
              <p:nvPr/>
            </p:nvSpPr>
            <p:spPr>
              <a:xfrm>
                <a:off x="0" y="-38100"/>
                <a:ext cx="2495091" cy="416577"/>
              </a:xfrm>
              <a:prstGeom prst="rect">
                <a:avLst/>
              </a:prstGeom>
            </p:spPr>
            <p:txBody>
              <a:bodyPr lIns="28993" tIns="28993" rIns="28993" bIns="28993" rtlCol="0" anchor="ctr"/>
              <a:lstStyle/>
              <a:p>
                <a:pPr algn="ctr">
                  <a:lnSpc>
                    <a:spcPts val="2660"/>
                  </a:lnSpc>
                </a:pPr>
                <a:endParaRPr/>
              </a:p>
            </p:txBody>
          </p:sp>
        </p:grpSp>
        <p:sp>
          <p:nvSpPr>
            <p:cNvPr id="41" name="TextBox 41"/>
            <p:cNvSpPr txBox="1"/>
            <p:nvPr/>
          </p:nvSpPr>
          <p:spPr>
            <a:xfrm>
              <a:off x="253543" y="204744"/>
              <a:ext cx="6701909" cy="682464"/>
            </a:xfrm>
            <a:prstGeom prst="rect">
              <a:avLst/>
            </a:prstGeom>
          </p:spPr>
          <p:txBody>
            <a:bodyPr lIns="0" tIns="0" rIns="0" bIns="0" rtlCol="0" anchor="t">
              <a:spAutoFit/>
            </a:bodyPr>
            <a:lstStyle/>
            <a:p>
              <a:pPr algn="ctr">
                <a:lnSpc>
                  <a:spcPts val="3481"/>
                </a:lnSpc>
              </a:pPr>
              <a:r>
                <a:rPr lang="en-US" sz="3001" b="1">
                  <a:solidFill>
                    <a:srgbClr val="F6F4F1"/>
                  </a:solidFill>
                  <a:latin typeface="Agrandir Heavy"/>
                  <a:ea typeface="Agrandir Heavy"/>
                  <a:cs typeface="Agrandir Heavy"/>
                  <a:sym typeface="Agrandir Heavy"/>
                </a:rPr>
                <a:t>UZUN KEMİK</a:t>
              </a:r>
            </a:p>
          </p:txBody>
        </p:sp>
      </p:grpSp>
      <p:grpSp>
        <p:nvGrpSpPr>
          <p:cNvPr id="42" name="Group 42"/>
          <p:cNvGrpSpPr/>
          <p:nvPr/>
        </p:nvGrpSpPr>
        <p:grpSpPr>
          <a:xfrm>
            <a:off x="3427595" y="6884775"/>
            <a:ext cx="5406746" cy="820142"/>
            <a:chOff x="0" y="0"/>
            <a:chExt cx="7208995" cy="1093522"/>
          </a:xfrm>
        </p:grpSpPr>
        <p:grpSp>
          <p:nvGrpSpPr>
            <p:cNvPr id="43" name="Group 43"/>
            <p:cNvGrpSpPr/>
            <p:nvPr/>
          </p:nvGrpSpPr>
          <p:grpSpPr>
            <a:xfrm>
              <a:off x="0" y="0"/>
              <a:ext cx="7208995" cy="1093522"/>
              <a:chOff x="0" y="0"/>
              <a:chExt cx="2495091" cy="378477"/>
            </a:xfrm>
          </p:grpSpPr>
          <p:sp>
            <p:nvSpPr>
              <p:cNvPr id="44" name="Freeform 44"/>
              <p:cNvSpPr/>
              <p:nvPr/>
            </p:nvSpPr>
            <p:spPr>
              <a:xfrm>
                <a:off x="0" y="0"/>
                <a:ext cx="2495091" cy="378477"/>
              </a:xfrm>
              <a:custGeom>
                <a:avLst/>
                <a:gdLst/>
                <a:ahLst/>
                <a:cxnLst/>
                <a:rect l="l" t="t" r="r" b="b"/>
                <a:pathLst>
                  <a:path w="2495091" h="378477">
                    <a:moveTo>
                      <a:pt x="28638" y="0"/>
                    </a:moveTo>
                    <a:lnTo>
                      <a:pt x="2466453" y="0"/>
                    </a:lnTo>
                    <a:cubicBezTo>
                      <a:pt x="2482269" y="0"/>
                      <a:pt x="2495091" y="12822"/>
                      <a:pt x="2495091" y="28638"/>
                    </a:cubicBezTo>
                    <a:lnTo>
                      <a:pt x="2495091" y="349839"/>
                    </a:lnTo>
                    <a:cubicBezTo>
                      <a:pt x="2495091" y="365655"/>
                      <a:pt x="2482269" y="378477"/>
                      <a:pt x="2466453" y="378477"/>
                    </a:cubicBezTo>
                    <a:lnTo>
                      <a:pt x="28638" y="378477"/>
                    </a:lnTo>
                    <a:cubicBezTo>
                      <a:pt x="12822" y="378477"/>
                      <a:pt x="0" y="365655"/>
                      <a:pt x="0" y="349839"/>
                    </a:cubicBezTo>
                    <a:lnTo>
                      <a:pt x="0" y="28638"/>
                    </a:lnTo>
                    <a:cubicBezTo>
                      <a:pt x="0" y="12822"/>
                      <a:pt x="12822" y="0"/>
                      <a:pt x="28638" y="0"/>
                    </a:cubicBezTo>
                    <a:close/>
                  </a:path>
                </a:pathLst>
              </a:custGeom>
              <a:solidFill>
                <a:srgbClr val="7C898B"/>
              </a:solidFill>
              <a:ln w="19050" cap="sq">
                <a:solidFill>
                  <a:srgbClr val="253439"/>
                </a:solidFill>
                <a:prstDash val="solid"/>
                <a:miter/>
              </a:ln>
            </p:spPr>
            <p:txBody>
              <a:bodyPr/>
              <a:lstStyle/>
              <a:p>
                <a:endParaRPr lang="tr-TR"/>
              </a:p>
            </p:txBody>
          </p:sp>
          <p:sp>
            <p:nvSpPr>
              <p:cNvPr id="45" name="TextBox 45"/>
              <p:cNvSpPr txBox="1"/>
              <p:nvPr/>
            </p:nvSpPr>
            <p:spPr>
              <a:xfrm>
                <a:off x="0" y="-38100"/>
                <a:ext cx="2495091" cy="416577"/>
              </a:xfrm>
              <a:prstGeom prst="rect">
                <a:avLst/>
              </a:prstGeom>
            </p:spPr>
            <p:txBody>
              <a:bodyPr lIns="28993" tIns="28993" rIns="28993" bIns="28993" rtlCol="0" anchor="ctr"/>
              <a:lstStyle/>
              <a:p>
                <a:pPr algn="ctr">
                  <a:lnSpc>
                    <a:spcPts val="2660"/>
                  </a:lnSpc>
                </a:pPr>
                <a:endParaRPr/>
              </a:p>
            </p:txBody>
          </p:sp>
        </p:grpSp>
        <p:sp>
          <p:nvSpPr>
            <p:cNvPr id="46" name="TextBox 46"/>
            <p:cNvSpPr txBox="1"/>
            <p:nvPr/>
          </p:nvSpPr>
          <p:spPr>
            <a:xfrm>
              <a:off x="253543" y="204744"/>
              <a:ext cx="6701909" cy="682464"/>
            </a:xfrm>
            <a:prstGeom prst="rect">
              <a:avLst/>
            </a:prstGeom>
          </p:spPr>
          <p:txBody>
            <a:bodyPr lIns="0" tIns="0" rIns="0" bIns="0" rtlCol="0" anchor="t">
              <a:spAutoFit/>
            </a:bodyPr>
            <a:lstStyle/>
            <a:p>
              <a:pPr algn="ctr">
                <a:lnSpc>
                  <a:spcPts val="3481"/>
                </a:lnSpc>
              </a:pPr>
              <a:r>
                <a:rPr lang="en-US" sz="3001" b="1">
                  <a:solidFill>
                    <a:srgbClr val="F6F4F1"/>
                  </a:solidFill>
                  <a:latin typeface="Agrandir Heavy"/>
                  <a:ea typeface="Agrandir Heavy"/>
                  <a:cs typeface="Agrandir Heavy"/>
                  <a:sym typeface="Agrandir Heavy"/>
                </a:rPr>
                <a:t>YASSI KEMİK</a:t>
              </a:r>
            </a:p>
          </p:txBody>
        </p:sp>
      </p:grpSp>
      <p:sp>
        <p:nvSpPr>
          <p:cNvPr id="47" name="TextBox 47"/>
          <p:cNvSpPr txBox="1"/>
          <p:nvPr/>
        </p:nvSpPr>
        <p:spPr>
          <a:xfrm>
            <a:off x="3617752" y="8058530"/>
            <a:ext cx="5026431" cy="530898"/>
          </a:xfrm>
          <a:prstGeom prst="rect">
            <a:avLst/>
          </a:prstGeom>
        </p:spPr>
        <p:txBody>
          <a:bodyPr lIns="0" tIns="0" rIns="0" bIns="0" rtlCol="0" anchor="t">
            <a:spAutoFit/>
          </a:bodyPr>
          <a:lstStyle/>
          <a:p>
            <a:pPr algn="ctr">
              <a:lnSpc>
                <a:spcPts val="3481"/>
              </a:lnSpc>
            </a:pPr>
            <a:r>
              <a:rPr lang="en-US" sz="3001" b="1">
                <a:solidFill>
                  <a:srgbClr val="F6F4F1"/>
                </a:solidFill>
                <a:latin typeface="Agrandir Heavy"/>
                <a:ea typeface="Agrandir Heavy"/>
                <a:cs typeface="Agrandir Heavy"/>
                <a:sym typeface="Agrandir Heavy"/>
              </a:rPr>
              <a:t>Sternum</a:t>
            </a:r>
          </a:p>
        </p:txBody>
      </p:sp>
      <p:sp>
        <p:nvSpPr>
          <p:cNvPr id="48" name="Freeform 48"/>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5"/>
            <a:stretch>
              <a:fillRect/>
            </a:stretch>
          </a:blipFill>
        </p:spPr>
        <p:txBody>
          <a:bodyPr/>
          <a:lstStyle/>
          <a:p>
            <a:endParaRPr lang="tr-TR"/>
          </a:p>
        </p:txBody>
      </p:sp>
      <p:pic>
        <p:nvPicPr>
          <p:cNvPr id="49" name="Resim 48">
            <a:extLst>
              <a:ext uri="{FF2B5EF4-FFF2-40B4-BE49-F238E27FC236}">
                <a16:creationId xmlns:a16="http://schemas.microsoft.com/office/drawing/2014/main" id="{DB5D2FCB-195C-84BC-EBB1-E9A17DDE907A}"/>
              </a:ext>
            </a:extLst>
          </p:cNvPr>
          <p:cNvPicPr>
            <a:picLocks noChangeAspect="1"/>
          </p:cNvPicPr>
          <p:nvPr/>
        </p:nvPicPr>
        <p:blipFill>
          <a:blip r:embed="rId6"/>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a:off x="406952" y="1395428"/>
            <a:ext cx="17134961" cy="8407570"/>
            <a:chOff x="0" y="0"/>
            <a:chExt cx="4512912" cy="2214339"/>
          </a:xfrm>
        </p:grpSpPr>
        <p:sp>
          <p:nvSpPr>
            <p:cNvPr id="5" name="Freeform 5"/>
            <p:cNvSpPr/>
            <p:nvPr/>
          </p:nvSpPr>
          <p:spPr>
            <a:xfrm>
              <a:off x="0" y="0"/>
              <a:ext cx="4512912" cy="2214339"/>
            </a:xfrm>
            <a:custGeom>
              <a:avLst/>
              <a:gdLst/>
              <a:ahLst/>
              <a:cxnLst/>
              <a:rect l="l" t="t" r="r" b="b"/>
              <a:pathLst>
                <a:path w="4512912" h="2214339">
                  <a:moveTo>
                    <a:pt x="23043" y="0"/>
                  </a:moveTo>
                  <a:lnTo>
                    <a:pt x="4489869" y="0"/>
                  </a:lnTo>
                  <a:cubicBezTo>
                    <a:pt x="4502595" y="0"/>
                    <a:pt x="4512912" y="10317"/>
                    <a:pt x="4512912" y="23043"/>
                  </a:cubicBezTo>
                  <a:lnTo>
                    <a:pt x="4512912" y="2191296"/>
                  </a:lnTo>
                  <a:cubicBezTo>
                    <a:pt x="4512912" y="2197408"/>
                    <a:pt x="4510484" y="2203269"/>
                    <a:pt x="4506163" y="2207590"/>
                  </a:cubicBezTo>
                  <a:cubicBezTo>
                    <a:pt x="4501841" y="2211911"/>
                    <a:pt x="4495980" y="2214339"/>
                    <a:pt x="4489869" y="2214339"/>
                  </a:cubicBezTo>
                  <a:lnTo>
                    <a:pt x="23043" y="2214339"/>
                  </a:lnTo>
                  <a:cubicBezTo>
                    <a:pt x="16931" y="2214339"/>
                    <a:pt x="11070" y="2211911"/>
                    <a:pt x="6749" y="2207590"/>
                  </a:cubicBezTo>
                  <a:cubicBezTo>
                    <a:pt x="2428" y="2203269"/>
                    <a:pt x="0" y="2197408"/>
                    <a:pt x="0" y="2191296"/>
                  </a:cubicBezTo>
                  <a:lnTo>
                    <a:pt x="0" y="23043"/>
                  </a:lnTo>
                  <a:cubicBezTo>
                    <a:pt x="0" y="16931"/>
                    <a:pt x="2428" y="11070"/>
                    <a:pt x="6749" y="6749"/>
                  </a:cubicBezTo>
                  <a:cubicBezTo>
                    <a:pt x="11070" y="2428"/>
                    <a:pt x="16931" y="0"/>
                    <a:pt x="23043" y="0"/>
                  </a:cubicBezTo>
                  <a:close/>
                </a:path>
              </a:pathLst>
            </a:custGeom>
            <a:solidFill>
              <a:srgbClr val="253439"/>
            </a:solidFill>
            <a:ln w="19050" cap="rnd">
              <a:solidFill>
                <a:srgbClr val="253439"/>
              </a:solidFill>
              <a:prstDash val="solid"/>
              <a:round/>
            </a:ln>
          </p:spPr>
          <p:txBody>
            <a:bodyPr/>
            <a:lstStyle/>
            <a:p>
              <a:endParaRPr lang="tr-TR"/>
            </a:p>
          </p:txBody>
        </p:sp>
        <p:sp>
          <p:nvSpPr>
            <p:cNvPr id="6" name="TextBox 6"/>
            <p:cNvSpPr txBox="1"/>
            <p:nvPr/>
          </p:nvSpPr>
          <p:spPr>
            <a:xfrm>
              <a:off x="0" y="-38100"/>
              <a:ext cx="4512912" cy="2252439"/>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8804996" y="1395428"/>
            <a:ext cx="8407570" cy="8407570"/>
          </a:xfrm>
          <a:custGeom>
            <a:avLst/>
            <a:gdLst/>
            <a:ahLst/>
            <a:cxnLst/>
            <a:rect l="l" t="t" r="r" b="b"/>
            <a:pathLst>
              <a:path w="8407570" h="8407570">
                <a:moveTo>
                  <a:pt x="0" y="0"/>
                </a:moveTo>
                <a:lnTo>
                  <a:pt x="8407570" y="0"/>
                </a:lnTo>
                <a:lnTo>
                  <a:pt x="8407570" y="8407569"/>
                </a:lnTo>
                <a:lnTo>
                  <a:pt x="0" y="84075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8" name="Freeform 8"/>
          <p:cNvSpPr/>
          <p:nvPr/>
        </p:nvSpPr>
        <p:spPr>
          <a:xfrm>
            <a:off x="406952" y="1395428"/>
            <a:ext cx="8407570" cy="8407570"/>
          </a:xfrm>
          <a:custGeom>
            <a:avLst/>
            <a:gdLst/>
            <a:ahLst/>
            <a:cxnLst/>
            <a:rect l="l" t="t" r="r" b="b"/>
            <a:pathLst>
              <a:path w="8407570" h="8407570">
                <a:moveTo>
                  <a:pt x="0" y="0"/>
                </a:moveTo>
                <a:lnTo>
                  <a:pt x="8407569" y="0"/>
                </a:lnTo>
                <a:lnTo>
                  <a:pt x="8407569" y="8407569"/>
                </a:lnTo>
                <a:lnTo>
                  <a:pt x="0" y="84075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9" name="Group 9"/>
          <p:cNvGrpSpPr/>
          <p:nvPr/>
        </p:nvGrpSpPr>
        <p:grpSpPr>
          <a:xfrm rot="-186166">
            <a:off x="3753733" y="400348"/>
            <a:ext cx="10441399" cy="2781925"/>
            <a:chOff x="0" y="0"/>
            <a:chExt cx="13921865" cy="3709233"/>
          </a:xfrm>
        </p:grpSpPr>
        <p:grpSp>
          <p:nvGrpSpPr>
            <p:cNvPr id="10" name="Group 10"/>
            <p:cNvGrpSpPr/>
            <p:nvPr/>
          </p:nvGrpSpPr>
          <p:grpSpPr>
            <a:xfrm>
              <a:off x="0" y="0"/>
              <a:ext cx="13921865" cy="3709233"/>
              <a:chOff x="0" y="0"/>
              <a:chExt cx="2183208" cy="581677"/>
            </a:xfrm>
          </p:grpSpPr>
          <p:sp>
            <p:nvSpPr>
              <p:cNvPr id="11" name="Freeform 11"/>
              <p:cNvSpPr/>
              <p:nvPr/>
            </p:nvSpPr>
            <p:spPr>
              <a:xfrm>
                <a:off x="0" y="0"/>
                <a:ext cx="2183208" cy="581677"/>
              </a:xfrm>
              <a:custGeom>
                <a:avLst/>
                <a:gdLst/>
                <a:ahLst/>
                <a:cxnLst/>
                <a:rect l="l" t="t" r="r" b="b"/>
                <a:pathLst>
                  <a:path w="2183208" h="581677">
                    <a:moveTo>
                      <a:pt x="0" y="0"/>
                    </a:moveTo>
                    <a:lnTo>
                      <a:pt x="2183208" y="0"/>
                    </a:lnTo>
                    <a:lnTo>
                      <a:pt x="2183208" y="581677"/>
                    </a:lnTo>
                    <a:lnTo>
                      <a:pt x="0" y="581677"/>
                    </a:lnTo>
                    <a:close/>
                  </a:path>
                </a:pathLst>
              </a:custGeom>
              <a:solidFill>
                <a:srgbClr val="EF597A"/>
              </a:solidFill>
              <a:ln w="19050" cap="sq">
                <a:solidFill>
                  <a:srgbClr val="253439"/>
                </a:solidFill>
                <a:prstDash val="solid"/>
                <a:miter/>
              </a:ln>
            </p:spPr>
            <p:txBody>
              <a:bodyPr/>
              <a:lstStyle/>
              <a:p>
                <a:endParaRPr lang="tr-TR"/>
              </a:p>
            </p:txBody>
          </p:sp>
          <p:sp>
            <p:nvSpPr>
              <p:cNvPr id="12" name="TextBox 12"/>
              <p:cNvSpPr txBox="1"/>
              <p:nvPr/>
            </p:nvSpPr>
            <p:spPr>
              <a:xfrm>
                <a:off x="0" y="-38100"/>
                <a:ext cx="2183208" cy="619777"/>
              </a:xfrm>
              <a:prstGeom prst="rect">
                <a:avLst/>
              </a:prstGeom>
            </p:spPr>
            <p:txBody>
              <a:bodyPr lIns="38652" tIns="38652" rIns="38652" bIns="38652" rtlCol="0" anchor="ctr"/>
              <a:lstStyle/>
              <a:p>
                <a:pPr algn="ctr">
                  <a:lnSpc>
                    <a:spcPts val="2660"/>
                  </a:lnSpc>
                </a:pPr>
                <a:endParaRPr/>
              </a:p>
            </p:txBody>
          </p:sp>
        </p:grpSp>
        <p:sp>
          <p:nvSpPr>
            <p:cNvPr id="13" name="TextBox 13"/>
            <p:cNvSpPr txBox="1"/>
            <p:nvPr/>
          </p:nvSpPr>
          <p:spPr>
            <a:xfrm>
              <a:off x="489637" y="458135"/>
              <a:ext cx="12942591" cy="2798327"/>
            </a:xfrm>
            <a:prstGeom prst="rect">
              <a:avLst/>
            </a:prstGeom>
          </p:spPr>
          <p:txBody>
            <a:bodyPr lIns="0" tIns="0" rIns="0" bIns="0" rtlCol="0" anchor="t">
              <a:spAutoFit/>
            </a:bodyPr>
            <a:lstStyle/>
            <a:p>
              <a:pPr algn="ctr">
                <a:lnSpc>
                  <a:spcPts val="7684"/>
                </a:lnSpc>
              </a:pPr>
              <a:r>
                <a:rPr lang="en-US" sz="6624" b="1">
                  <a:solidFill>
                    <a:srgbClr val="253439"/>
                  </a:solidFill>
                  <a:latin typeface="Agrandir Heavy"/>
                  <a:ea typeface="Agrandir Heavy"/>
                  <a:cs typeface="Agrandir Heavy"/>
                  <a:sym typeface="Agrandir Heavy"/>
                </a:rPr>
                <a:t>KEMİKLERİN GÖREVLERİ</a:t>
              </a:r>
            </a:p>
          </p:txBody>
        </p:sp>
      </p:grpSp>
      <p:grpSp>
        <p:nvGrpSpPr>
          <p:cNvPr id="14" name="Group 14"/>
          <p:cNvGrpSpPr/>
          <p:nvPr/>
        </p:nvGrpSpPr>
        <p:grpSpPr>
          <a:xfrm>
            <a:off x="1028700" y="3786665"/>
            <a:ext cx="4331885" cy="2713669"/>
            <a:chOff x="0" y="0"/>
            <a:chExt cx="1140908" cy="714711"/>
          </a:xfrm>
        </p:grpSpPr>
        <p:sp>
          <p:nvSpPr>
            <p:cNvPr id="15" name="Freeform 15"/>
            <p:cNvSpPr/>
            <p:nvPr/>
          </p:nvSpPr>
          <p:spPr>
            <a:xfrm>
              <a:off x="0" y="0"/>
              <a:ext cx="1140908" cy="714711"/>
            </a:xfrm>
            <a:custGeom>
              <a:avLst/>
              <a:gdLst/>
              <a:ahLst/>
              <a:cxnLst/>
              <a:rect l="l" t="t" r="r" b="b"/>
              <a:pathLst>
                <a:path w="1140908" h="714711">
                  <a:moveTo>
                    <a:pt x="91147" y="0"/>
                  </a:moveTo>
                  <a:lnTo>
                    <a:pt x="1049761" y="0"/>
                  </a:lnTo>
                  <a:cubicBezTo>
                    <a:pt x="1100100" y="0"/>
                    <a:pt x="1140908" y="40808"/>
                    <a:pt x="1140908" y="91147"/>
                  </a:cubicBezTo>
                  <a:lnTo>
                    <a:pt x="1140908" y="623564"/>
                  </a:lnTo>
                  <a:cubicBezTo>
                    <a:pt x="1140908" y="647738"/>
                    <a:pt x="1131305" y="670922"/>
                    <a:pt x="1114212" y="688015"/>
                  </a:cubicBezTo>
                  <a:cubicBezTo>
                    <a:pt x="1097118" y="705108"/>
                    <a:pt x="1073935" y="714711"/>
                    <a:pt x="1049761" y="714711"/>
                  </a:cubicBezTo>
                  <a:lnTo>
                    <a:pt x="91147" y="714711"/>
                  </a:lnTo>
                  <a:cubicBezTo>
                    <a:pt x="40808" y="714711"/>
                    <a:pt x="0" y="673903"/>
                    <a:pt x="0" y="623564"/>
                  </a:cubicBezTo>
                  <a:lnTo>
                    <a:pt x="0" y="91147"/>
                  </a:lnTo>
                  <a:cubicBezTo>
                    <a:pt x="0" y="40808"/>
                    <a:pt x="40808" y="0"/>
                    <a:pt x="91147" y="0"/>
                  </a:cubicBezTo>
                  <a:close/>
                </a:path>
              </a:pathLst>
            </a:custGeom>
            <a:solidFill>
              <a:srgbClr val="F6F6E9"/>
            </a:solidFill>
            <a:ln w="19050" cap="rnd">
              <a:solidFill>
                <a:srgbClr val="253439"/>
              </a:solidFill>
              <a:prstDash val="solid"/>
              <a:round/>
            </a:ln>
          </p:spPr>
          <p:txBody>
            <a:bodyPr/>
            <a:lstStyle/>
            <a:p>
              <a:endParaRPr lang="tr-TR"/>
            </a:p>
          </p:txBody>
        </p:sp>
        <p:sp>
          <p:nvSpPr>
            <p:cNvPr id="16" name="TextBox 16"/>
            <p:cNvSpPr txBox="1"/>
            <p:nvPr/>
          </p:nvSpPr>
          <p:spPr>
            <a:xfrm>
              <a:off x="0" y="-66675"/>
              <a:ext cx="1140908" cy="781386"/>
            </a:xfrm>
            <a:prstGeom prst="rect">
              <a:avLst/>
            </a:prstGeom>
          </p:spPr>
          <p:txBody>
            <a:bodyPr lIns="50800" tIns="50800" rIns="50800" bIns="50800" rtlCol="0" anchor="ctr"/>
            <a:lstStyle/>
            <a:p>
              <a:pPr algn="ctr">
                <a:lnSpc>
                  <a:spcPts val="5039"/>
                </a:lnSpc>
                <a:spcBef>
                  <a:spcPct val="0"/>
                </a:spcBef>
              </a:pPr>
              <a:r>
                <a:rPr lang="en-US" sz="3599">
                  <a:solidFill>
                    <a:srgbClr val="000000"/>
                  </a:solidFill>
                  <a:latin typeface="Canva Sans"/>
                  <a:ea typeface="Canva Sans"/>
                  <a:cs typeface="Canva Sans"/>
                  <a:sym typeface="Canva Sans"/>
                </a:rPr>
                <a:t>Vücudun dik durmasını sağlar.</a:t>
              </a:r>
            </a:p>
          </p:txBody>
        </p:sp>
      </p:grpSp>
      <p:grpSp>
        <p:nvGrpSpPr>
          <p:cNvPr id="17" name="Group 17"/>
          <p:cNvGrpSpPr/>
          <p:nvPr/>
        </p:nvGrpSpPr>
        <p:grpSpPr>
          <a:xfrm>
            <a:off x="6808490" y="3771776"/>
            <a:ext cx="4331885" cy="2713669"/>
            <a:chOff x="0" y="0"/>
            <a:chExt cx="1140908" cy="714711"/>
          </a:xfrm>
        </p:grpSpPr>
        <p:sp>
          <p:nvSpPr>
            <p:cNvPr id="18" name="Freeform 18"/>
            <p:cNvSpPr/>
            <p:nvPr/>
          </p:nvSpPr>
          <p:spPr>
            <a:xfrm>
              <a:off x="0" y="0"/>
              <a:ext cx="1140908" cy="714711"/>
            </a:xfrm>
            <a:custGeom>
              <a:avLst/>
              <a:gdLst/>
              <a:ahLst/>
              <a:cxnLst/>
              <a:rect l="l" t="t" r="r" b="b"/>
              <a:pathLst>
                <a:path w="1140908" h="714711">
                  <a:moveTo>
                    <a:pt x="91147" y="0"/>
                  </a:moveTo>
                  <a:lnTo>
                    <a:pt x="1049761" y="0"/>
                  </a:lnTo>
                  <a:cubicBezTo>
                    <a:pt x="1100100" y="0"/>
                    <a:pt x="1140908" y="40808"/>
                    <a:pt x="1140908" y="91147"/>
                  </a:cubicBezTo>
                  <a:lnTo>
                    <a:pt x="1140908" y="623564"/>
                  </a:lnTo>
                  <a:cubicBezTo>
                    <a:pt x="1140908" y="647738"/>
                    <a:pt x="1131305" y="670922"/>
                    <a:pt x="1114212" y="688015"/>
                  </a:cubicBezTo>
                  <a:cubicBezTo>
                    <a:pt x="1097118" y="705108"/>
                    <a:pt x="1073935" y="714711"/>
                    <a:pt x="1049761" y="714711"/>
                  </a:cubicBezTo>
                  <a:lnTo>
                    <a:pt x="91147" y="714711"/>
                  </a:lnTo>
                  <a:cubicBezTo>
                    <a:pt x="40808" y="714711"/>
                    <a:pt x="0" y="673903"/>
                    <a:pt x="0" y="623564"/>
                  </a:cubicBezTo>
                  <a:lnTo>
                    <a:pt x="0" y="91147"/>
                  </a:lnTo>
                  <a:cubicBezTo>
                    <a:pt x="0" y="40808"/>
                    <a:pt x="40808" y="0"/>
                    <a:pt x="91147" y="0"/>
                  </a:cubicBezTo>
                  <a:close/>
                </a:path>
              </a:pathLst>
            </a:custGeom>
            <a:solidFill>
              <a:srgbClr val="F6F6E9"/>
            </a:solidFill>
            <a:ln w="19050" cap="rnd">
              <a:solidFill>
                <a:srgbClr val="253439"/>
              </a:solidFill>
              <a:prstDash val="solid"/>
              <a:round/>
            </a:ln>
          </p:spPr>
          <p:txBody>
            <a:bodyPr/>
            <a:lstStyle/>
            <a:p>
              <a:endParaRPr lang="tr-TR"/>
            </a:p>
          </p:txBody>
        </p:sp>
        <p:sp>
          <p:nvSpPr>
            <p:cNvPr id="19" name="TextBox 19"/>
            <p:cNvSpPr txBox="1"/>
            <p:nvPr/>
          </p:nvSpPr>
          <p:spPr>
            <a:xfrm>
              <a:off x="0" y="-66675"/>
              <a:ext cx="1140908" cy="781386"/>
            </a:xfrm>
            <a:prstGeom prst="rect">
              <a:avLst/>
            </a:prstGeom>
          </p:spPr>
          <p:txBody>
            <a:bodyPr lIns="50800" tIns="50800" rIns="50800" bIns="50800" rtlCol="0" anchor="ctr"/>
            <a:lstStyle/>
            <a:p>
              <a:pPr algn="ctr">
                <a:lnSpc>
                  <a:spcPts val="5039"/>
                </a:lnSpc>
                <a:spcBef>
                  <a:spcPct val="0"/>
                </a:spcBef>
              </a:pPr>
              <a:r>
                <a:rPr lang="en-US" sz="3599">
                  <a:solidFill>
                    <a:srgbClr val="000000"/>
                  </a:solidFill>
                  <a:latin typeface="Canva Sans"/>
                  <a:ea typeface="Canva Sans"/>
                  <a:cs typeface="Canva Sans"/>
                  <a:sym typeface="Canva Sans"/>
                </a:rPr>
                <a:t>Kan yapımında görevlidir. </a:t>
              </a:r>
            </a:p>
          </p:txBody>
        </p:sp>
      </p:grpSp>
      <p:grpSp>
        <p:nvGrpSpPr>
          <p:cNvPr id="20" name="Group 20"/>
          <p:cNvGrpSpPr/>
          <p:nvPr/>
        </p:nvGrpSpPr>
        <p:grpSpPr>
          <a:xfrm>
            <a:off x="12588175" y="3786665"/>
            <a:ext cx="4331885" cy="2713669"/>
            <a:chOff x="0" y="0"/>
            <a:chExt cx="1140908" cy="714711"/>
          </a:xfrm>
        </p:grpSpPr>
        <p:sp>
          <p:nvSpPr>
            <p:cNvPr id="21" name="Freeform 21"/>
            <p:cNvSpPr/>
            <p:nvPr/>
          </p:nvSpPr>
          <p:spPr>
            <a:xfrm>
              <a:off x="0" y="0"/>
              <a:ext cx="1140908" cy="714711"/>
            </a:xfrm>
            <a:custGeom>
              <a:avLst/>
              <a:gdLst/>
              <a:ahLst/>
              <a:cxnLst/>
              <a:rect l="l" t="t" r="r" b="b"/>
              <a:pathLst>
                <a:path w="1140908" h="714711">
                  <a:moveTo>
                    <a:pt x="91147" y="0"/>
                  </a:moveTo>
                  <a:lnTo>
                    <a:pt x="1049761" y="0"/>
                  </a:lnTo>
                  <a:cubicBezTo>
                    <a:pt x="1100100" y="0"/>
                    <a:pt x="1140908" y="40808"/>
                    <a:pt x="1140908" y="91147"/>
                  </a:cubicBezTo>
                  <a:lnTo>
                    <a:pt x="1140908" y="623564"/>
                  </a:lnTo>
                  <a:cubicBezTo>
                    <a:pt x="1140908" y="647738"/>
                    <a:pt x="1131305" y="670922"/>
                    <a:pt x="1114212" y="688015"/>
                  </a:cubicBezTo>
                  <a:cubicBezTo>
                    <a:pt x="1097118" y="705108"/>
                    <a:pt x="1073935" y="714711"/>
                    <a:pt x="1049761" y="714711"/>
                  </a:cubicBezTo>
                  <a:lnTo>
                    <a:pt x="91147" y="714711"/>
                  </a:lnTo>
                  <a:cubicBezTo>
                    <a:pt x="40808" y="714711"/>
                    <a:pt x="0" y="673903"/>
                    <a:pt x="0" y="623564"/>
                  </a:cubicBezTo>
                  <a:lnTo>
                    <a:pt x="0" y="91147"/>
                  </a:lnTo>
                  <a:cubicBezTo>
                    <a:pt x="0" y="40808"/>
                    <a:pt x="40808" y="0"/>
                    <a:pt x="91147" y="0"/>
                  </a:cubicBezTo>
                  <a:close/>
                </a:path>
              </a:pathLst>
            </a:custGeom>
            <a:solidFill>
              <a:srgbClr val="F6F6E9"/>
            </a:solidFill>
            <a:ln w="19050" cap="rnd">
              <a:solidFill>
                <a:srgbClr val="253439"/>
              </a:solidFill>
              <a:prstDash val="solid"/>
              <a:round/>
            </a:ln>
          </p:spPr>
          <p:txBody>
            <a:bodyPr/>
            <a:lstStyle/>
            <a:p>
              <a:endParaRPr lang="tr-TR"/>
            </a:p>
          </p:txBody>
        </p:sp>
        <p:sp>
          <p:nvSpPr>
            <p:cNvPr id="22" name="TextBox 22"/>
            <p:cNvSpPr txBox="1"/>
            <p:nvPr/>
          </p:nvSpPr>
          <p:spPr>
            <a:xfrm>
              <a:off x="0" y="-47625"/>
              <a:ext cx="1140908" cy="762336"/>
            </a:xfrm>
            <a:prstGeom prst="rect">
              <a:avLst/>
            </a:prstGeom>
          </p:spPr>
          <p:txBody>
            <a:bodyPr lIns="50800" tIns="50800" rIns="50800" bIns="50800" rtlCol="0" anchor="ctr"/>
            <a:lstStyle/>
            <a:p>
              <a:pPr algn="ctr">
                <a:lnSpc>
                  <a:spcPts val="4339"/>
                </a:lnSpc>
                <a:spcBef>
                  <a:spcPct val="0"/>
                </a:spcBef>
              </a:pPr>
              <a:r>
                <a:rPr lang="en-US" sz="3099">
                  <a:solidFill>
                    <a:srgbClr val="000000"/>
                  </a:solidFill>
                  <a:latin typeface="Canva Sans"/>
                  <a:ea typeface="Canva Sans"/>
                  <a:cs typeface="Canva Sans"/>
                  <a:sym typeface="Canva Sans"/>
                </a:rPr>
                <a:t>Kasların tutunmasını sağlayarak hareket etmemize yardımcı olur.</a:t>
              </a:r>
            </a:p>
          </p:txBody>
        </p:sp>
      </p:grpSp>
      <p:grpSp>
        <p:nvGrpSpPr>
          <p:cNvPr id="23" name="Group 23"/>
          <p:cNvGrpSpPr/>
          <p:nvPr/>
        </p:nvGrpSpPr>
        <p:grpSpPr>
          <a:xfrm>
            <a:off x="1028700" y="6821717"/>
            <a:ext cx="4331885" cy="2713669"/>
            <a:chOff x="0" y="0"/>
            <a:chExt cx="1140908" cy="714711"/>
          </a:xfrm>
        </p:grpSpPr>
        <p:sp>
          <p:nvSpPr>
            <p:cNvPr id="24" name="Freeform 24"/>
            <p:cNvSpPr/>
            <p:nvPr/>
          </p:nvSpPr>
          <p:spPr>
            <a:xfrm>
              <a:off x="0" y="0"/>
              <a:ext cx="1140908" cy="714711"/>
            </a:xfrm>
            <a:custGeom>
              <a:avLst/>
              <a:gdLst/>
              <a:ahLst/>
              <a:cxnLst/>
              <a:rect l="l" t="t" r="r" b="b"/>
              <a:pathLst>
                <a:path w="1140908" h="714711">
                  <a:moveTo>
                    <a:pt x="91147" y="0"/>
                  </a:moveTo>
                  <a:lnTo>
                    <a:pt x="1049761" y="0"/>
                  </a:lnTo>
                  <a:cubicBezTo>
                    <a:pt x="1100100" y="0"/>
                    <a:pt x="1140908" y="40808"/>
                    <a:pt x="1140908" y="91147"/>
                  </a:cubicBezTo>
                  <a:lnTo>
                    <a:pt x="1140908" y="623564"/>
                  </a:lnTo>
                  <a:cubicBezTo>
                    <a:pt x="1140908" y="647738"/>
                    <a:pt x="1131305" y="670922"/>
                    <a:pt x="1114212" y="688015"/>
                  </a:cubicBezTo>
                  <a:cubicBezTo>
                    <a:pt x="1097118" y="705108"/>
                    <a:pt x="1073935" y="714711"/>
                    <a:pt x="1049761" y="714711"/>
                  </a:cubicBezTo>
                  <a:lnTo>
                    <a:pt x="91147" y="714711"/>
                  </a:lnTo>
                  <a:cubicBezTo>
                    <a:pt x="40808" y="714711"/>
                    <a:pt x="0" y="673903"/>
                    <a:pt x="0" y="623564"/>
                  </a:cubicBezTo>
                  <a:lnTo>
                    <a:pt x="0" y="91147"/>
                  </a:lnTo>
                  <a:cubicBezTo>
                    <a:pt x="0" y="40808"/>
                    <a:pt x="40808" y="0"/>
                    <a:pt x="91147" y="0"/>
                  </a:cubicBezTo>
                  <a:close/>
                </a:path>
              </a:pathLst>
            </a:custGeom>
            <a:solidFill>
              <a:srgbClr val="F6F6E9"/>
            </a:solidFill>
            <a:ln w="19050" cap="rnd">
              <a:solidFill>
                <a:srgbClr val="253439"/>
              </a:solidFill>
              <a:prstDash val="solid"/>
              <a:round/>
            </a:ln>
          </p:spPr>
          <p:txBody>
            <a:bodyPr/>
            <a:lstStyle/>
            <a:p>
              <a:endParaRPr lang="tr-TR"/>
            </a:p>
          </p:txBody>
        </p:sp>
        <p:sp>
          <p:nvSpPr>
            <p:cNvPr id="25" name="TextBox 25"/>
            <p:cNvSpPr txBox="1"/>
            <p:nvPr/>
          </p:nvSpPr>
          <p:spPr>
            <a:xfrm>
              <a:off x="0" y="-66675"/>
              <a:ext cx="1140908" cy="781386"/>
            </a:xfrm>
            <a:prstGeom prst="rect">
              <a:avLst/>
            </a:prstGeom>
          </p:spPr>
          <p:txBody>
            <a:bodyPr lIns="50800" tIns="50800" rIns="50800" bIns="50800" rtlCol="0" anchor="ctr"/>
            <a:lstStyle/>
            <a:p>
              <a:pPr algn="ctr">
                <a:lnSpc>
                  <a:spcPts val="5039"/>
                </a:lnSpc>
                <a:spcBef>
                  <a:spcPct val="0"/>
                </a:spcBef>
              </a:pPr>
              <a:r>
                <a:rPr lang="en-US" sz="3599">
                  <a:solidFill>
                    <a:srgbClr val="000000"/>
                  </a:solidFill>
                  <a:latin typeface="Canva Sans"/>
                  <a:ea typeface="Canva Sans"/>
                  <a:cs typeface="Canva Sans"/>
                  <a:sym typeface="Canva Sans"/>
                </a:rPr>
                <a:t>Yağ depo eder.</a:t>
              </a:r>
            </a:p>
          </p:txBody>
        </p:sp>
      </p:grpSp>
      <p:grpSp>
        <p:nvGrpSpPr>
          <p:cNvPr id="26" name="Group 26"/>
          <p:cNvGrpSpPr/>
          <p:nvPr/>
        </p:nvGrpSpPr>
        <p:grpSpPr>
          <a:xfrm>
            <a:off x="6808490" y="6794405"/>
            <a:ext cx="4331885" cy="2713669"/>
            <a:chOff x="0" y="0"/>
            <a:chExt cx="1140908" cy="714711"/>
          </a:xfrm>
        </p:grpSpPr>
        <p:sp>
          <p:nvSpPr>
            <p:cNvPr id="27" name="Freeform 27"/>
            <p:cNvSpPr/>
            <p:nvPr/>
          </p:nvSpPr>
          <p:spPr>
            <a:xfrm>
              <a:off x="0" y="0"/>
              <a:ext cx="1140908" cy="714711"/>
            </a:xfrm>
            <a:custGeom>
              <a:avLst/>
              <a:gdLst/>
              <a:ahLst/>
              <a:cxnLst/>
              <a:rect l="l" t="t" r="r" b="b"/>
              <a:pathLst>
                <a:path w="1140908" h="714711">
                  <a:moveTo>
                    <a:pt x="91147" y="0"/>
                  </a:moveTo>
                  <a:lnTo>
                    <a:pt x="1049761" y="0"/>
                  </a:lnTo>
                  <a:cubicBezTo>
                    <a:pt x="1100100" y="0"/>
                    <a:pt x="1140908" y="40808"/>
                    <a:pt x="1140908" y="91147"/>
                  </a:cubicBezTo>
                  <a:lnTo>
                    <a:pt x="1140908" y="623564"/>
                  </a:lnTo>
                  <a:cubicBezTo>
                    <a:pt x="1140908" y="647738"/>
                    <a:pt x="1131305" y="670922"/>
                    <a:pt x="1114212" y="688015"/>
                  </a:cubicBezTo>
                  <a:cubicBezTo>
                    <a:pt x="1097118" y="705108"/>
                    <a:pt x="1073935" y="714711"/>
                    <a:pt x="1049761" y="714711"/>
                  </a:cubicBezTo>
                  <a:lnTo>
                    <a:pt x="91147" y="714711"/>
                  </a:lnTo>
                  <a:cubicBezTo>
                    <a:pt x="40808" y="714711"/>
                    <a:pt x="0" y="673903"/>
                    <a:pt x="0" y="623564"/>
                  </a:cubicBezTo>
                  <a:lnTo>
                    <a:pt x="0" y="91147"/>
                  </a:lnTo>
                  <a:cubicBezTo>
                    <a:pt x="0" y="40808"/>
                    <a:pt x="40808" y="0"/>
                    <a:pt x="91147" y="0"/>
                  </a:cubicBezTo>
                  <a:close/>
                </a:path>
              </a:pathLst>
            </a:custGeom>
            <a:solidFill>
              <a:srgbClr val="F6F6E9"/>
            </a:solidFill>
            <a:ln w="19050" cap="rnd">
              <a:solidFill>
                <a:srgbClr val="253439"/>
              </a:solidFill>
              <a:prstDash val="solid"/>
              <a:round/>
            </a:ln>
          </p:spPr>
          <p:txBody>
            <a:bodyPr/>
            <a:lstStyle/>
            <a:p>
              <a:endParaRPr lang="tr-TR"/>
            </a:p>
          </p:txBody>
        </p:sp>
        <p:sp>
          <p:nvSpPr>
            <p:cNvPr id="28" name="TextBox 28"/>
            <p:cNvSpPr txBox="1"/>
            <p:nvPr/>
          </p:nvSpPr>
          <p:spPr>
            <a:xfrm>
              <a:off x="0" y="-66675"/>
              <a:ext cx="1140908" cy="781386"/>
            </a:xfrm>
            <a:prstGeom prst="rect">
              <a:avLst/>
            </a:prstGeom>
          </p:spPr>
          <p:txBody>
            <a:bodyPr lIns="50800" tIns="50800" rIns="50800" bIns="50800" rtlCol="0" anchor="ctr"/>
            <a:lstStyle/>
            <a:p>
              <a:pPr algn="ctr">
                <a:lnSpc>
                  <a:spcPts val="4619"/>
                </a:lnSpc>
                <a:spcBef>
                  <a:spcPct val="0"/>
                </a:spcBef>
              </a:pPr>
              <a:r>
                <a:rPr lang="en-US" sz="3299">
                  <a:solidFill>
                    <a:srgbClr val="000000"/>
                  </a:solidFill>
                  <a:latin typeface="Canva Sans"/>
                  <a:ea typeface="Canva Sans"/>
                  <a:cs typeface="Canva Sans"/>
                  <a:sym typeface="Canva Sans"/>
                </a:rPr>
                <a:t>İç organlara tutunma görevi yapar ve onları dış etkilere karşı korur.</a:t>
              </a:r>
            </a:p>
          </p:txBody>
        </p:sp>
      </p:grpSp>
      <p:grpSp>
        <p:nvGrpSpPr>
          <p:cNvPr id="29" name="Group 29"/>
          <p:cNvGrpSpPr/>
          <p:nvPr/>
        </p:nvGrpSpPr>
        <p:grpSpPr>
          <a:xfrm>
            <a:off x="12588175" y="6821717"/>
            <a:ext cx="4331885" cy="2713669"/>
            <a:chOff x="0" y="0"/>
            <a:chExt cx="1140908" cy="714711"/>
          </a:xfrm>
        </p:grpSpPr>
        <p:sp>
          <p:nvSpPr>
            <p:cNvPr id="30" name="Freeform 30"/>
            <p:cNvSpPr/>
            <p:nvPr/>
          </p:nvSpPr>
          <p:spPr>
            <a:xfrm>
              <a:off x="0" y="0"/>
              <a:ext cx="1140908" cy="714711"/>
            </a:xfrm>
            <a:custGeom>
              <a:avLst/>
              <a:gdLst/>
              <a:ahLst/>
              <a:cxnLst/>
              <a:rect l="l" t="t" r="r" b="b"/>
              <a:pathLst>
                <a:path w="1140908" h="714711">
                  <a:moveTo>
                    <a:pt x="91147" y="0"/>
                  </a:moveTo>
                  <a:lnTo>
                    <a:pt x="1049761" y="0"/>
                  </a:lnTo>
                  <a:cubicBezTo>
                    <a:pt x="1100100" y="0"/>
                    <a:pt x="1140908" y="40808"/>
                    <a:pt x="1140908" y="91147"/>
                  </a:cubicBezTo>
                  <a:lnTo>
                    <a:pt x="1140908" y="623564"/>
                  </a:lnTo>
                  <a:cubicBezTo>
                    <a:pt x="1140908" y="647738"/>
                    <a:pt x="1131305" y="670922"/>
                    <a:pt x="1114212" y="688015"/>
                  </a:cubicBezTo>
                  <a:cubicBezTo>
                    <a:pt x="1097118" y="705108"/>
                    <a:pt x="1073935" y="714711"/>
                    <a:pt x="1049761" y="714711"/>
                  </a:cubicBezTo>
                  <a:lnTo>
                    <a:pt x="91147" y="714711"/>
                  </a:lnTo>
                  <a:cubicBezTo>
                    <a:pt x="40808" y="714711"/>
                    <a:pt x="0" y="673903"/>
                    <a:pt x="0" y="623564"/>
                  </a:cubicBezTo>
                  <a:lnTo>
                    <a:pt x="0" y="91147"/>
                  </a:lnTo>
                  <a:cubicBezTo>
                    <a:pt x="0" y="40808"/>
                    <a:pt x="40808" y="0"/>
                    <a:pt x="91147" y="0"/>
                  </a:cubicBezTo>
                  <a:close/>
                </a:path>
              </a:pathLst>
            </a:custGeom>
            <a:solidFill>
              <a:srgbClr val="F6F6E9"/>
            </a:solidFill>
            <a:ln w="19050" cap="rnd">
              <a:solidFill>
                <a:srgbClr val="253439"/>
              </a:solidFill>
              <a:prstDash val="solid"/>
              <a:round/>
            </a:ln>
          </p:spPr>
          <p:txBody>
            <a:bodyPr/>
            <a:lstStyle/>
            <a:p>
              <a:endParaRPr lang="tr-TR"/>
            </a:p>
          </p:txBody>
        </p:sp>
        <p:sp>
          <p:nvSpPr>
            <p:cNvPr id="31" name="TextBox 31"/>
            <p:cNvSpPr txBox="1"/>
            <p:nvPr/>
          </p:nvSpPr>
          <p:spPr>
            <a:xfrm>
              <a:off x="0" y="-47625"/>
              <a:ext cx="1140908" cy="762336"/>
            </a:xfrm>
            <a:prstGeom prst="rect">
              <a:avLst/>
            </a:prstGeom>
          </p:spPr>
          <p:txBody>
            <a:bodyPr lIns="50800" tIns="50800" rIns="50800" bIns="50800" rtlCol="0" anchor="ctr"/>
            <a:lstStyle/>
            <a:p>
              <a:pPr algn="ctr">
                <a:lnSpc>
                  <a:spcPts val="4339"/>
                </a:lnSpc>
                <a:spcBef>
                  <a:spcPct val="0"/>
                </a:spcBef>
              </a:pPr>
              <a:r>
                <a:rPr lang="en-US" sz="3099">
                  <a:solidFill>
                    <a:srgbClr val="000000"/>
                  </a:solidFill>
                  <a:latin typeface="Canva Sans"/>
                  <a:ea typeface="Canva Sans"/>
                  <a:cs typeface="Canva Sans"/>
                  <a:sym typeface="Canva Sans"/>
                </a:rPr>
                <a:t>Vücut için gerekli olan kalsiyum, fosfor, magnezyum gibi mineralleri depolar.</a:t>
              </a:r>
            </a:p>
          </p:txBody>
        </p:sp>
      </p:grpSp>
      <p:sp>
        <p:nvSpPr>
          <p:cNvPr id="32" name="Freeform 32"/>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4"/>
            <a:stretch>
              <a:fillRect/>
            </a:stretch>
          </a:blipFill>
        </p:spPr>
        <p:txBody>
          <a:bodyPr/>
          <a:lstStyle/>
          <a:p>
            <a:endParaRPr lang="tr-TR"/>
          </a:p>
        </p:txBody>
      </p:sp>
      <p:pic>
        <p:nvPicPr>
          <p:cNvPr id="33" name="Resim 32">
            <a:extLst>
              <a:ext uri="{FF2B5EF4-FFF2-40B4-BE49-F238E27FC236}">
                <a16:creationId xmlns:a16="http://schemas.microsoft.com/office/drawing/2014/main" id="{EAF927BE-592B-08F5-8375-A006DEA39C3A}"/>
              </a:ext>
            </a:extLst>
          </p:cNvPr>
          <p:cNvPicPr>
            <a:picLocks noChangeAspect="1"/>
          </p:cNvPicPr>
          <p:nvPr/>
        </p:nvPicPr>
        <p:blipFill>
          <a:blip r:embed="rId5"/>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a:off x="406952" y="1395428"/>
            <a:ext cx="17134961" cy="8407570"/>
            <a:chOff x="0" y="0"/>
            <a:chExt cx="4512912" cy="2214339"/>
          </a:xfrm>
        </p:grpSpPr>
        <p:sp>
          <p:nvSpPr>
            <p:cNvPr id="5" name="Freeform 5"/>
            <p:cNvSpPr/>
            <p:nvPr/>
          </p:nvSpPr>
          <p:spPr>
            <a:xfrm>
              <a:off x="0" y="0"/>
              <a:ext cx="4512912" cy="2214339"/>
            </a:xfrm>
            <a:custGeom>
              <a:avLst/>
              <a:gdLst/>
              <a:ahLst/>
              <a:cxnLst/>
              <a:rect l="l" t="t" r="r" b="b"/>
              <a:pathLst>
                <a:path w="4512912" h="2214339">
                  <a:moveTo>
                    <a:pt x="23043" y="0"/>
                  </a:moveTo>
                  <a:lnTo>
                    <a:pt x="4489869" y="0"/>
                  </a:lnTo>
                  <a:cubicBezTo>
                    <a:pt x="4502595" y="0"/>
                    <a:pt x="4512912" y="10317"/>
                    <a:pt x="4512912" y="23043"/>
                  </a:cubicBezTo>
                  <a:lnTo>
                    <a:pt x="4512912" y="2191296"/>
                  </a:lnTo>
                  <a:cubicBezTo>
                    <a:pt x="4512912" y="2197408"/>
                    <a:pt x="4510484" y="2203269"/>
                    <a:pt x="4506163" y="2207590"/>
                  </a:cubicBezTo>
                  <a:cubicBezTo>
                    <a:pt x="4501841" y="2211911"/>
                    <a:pt x="4495980" y="2214339"/>
                    <a:pt x="4489869" y="2214339"/>
                  </a:cubicBezTo>
                  <a:lnTo>
                    <a:pt x="23043" y="2214339"/>
                  </a:lnTo>
                  <a:cubicBezTo>
                    <a:pt x="16931" y="2214339"/>
                    <a:pt x="11070" y="2211911"/>
                    <a:pt x="6749" y="2207590"/>
                  </a:cubicBezTo>
                  <a:cubicBezTo>
                    <a:pt x="2428" y="2203269"/>
                    <a:pt x="0" y="2197408"/>
                    <a:pt x="0" y="2191296"/>
                  </a:cubicBezTo>
                  <a:lnTo>
                    <a:pt x="0" y="23043"/>
                  </a:lnTo>
                  <a:cubicBezTo>
                    <a:pt x="0" y="16931"/>
                    <a:pt x="2428" y="11070"/>
                    <a:pt x="6749" y="6749"/>
                  </a:cubicBezTo>
                  <a:cubicBezTo>
                    <a:pt x="11070" y="2428"/>
                    <a:pt x="16931" y="0"/>
                    <a:pt x="23043" y="0"/>
                  </a:cubicBezTo>
                  <a:close/>
                </a:path>
              </a:pathLst>
            </a:custGeom>
            <a:solidFill>
              <a:srgbClr val="253439"/>
            </a:solidFill>
            <a:ln w="19050" cap="rnd">
              <a:solidFill>
                <a:srgbClr val="253439"/>
              </a:solidFill>
              <a:prstDash val="solid"/>
              <a:round/>
            </a:ln>
          </p:spPr>
          <p:txBody>
            <a:bodyPr/>
            <a:lstStyle/>
            <a:p>
              <a:endParaRPr lang="tr-TR"/>
            </a:p>
          </p:txBody>
        </p:sp>
        <p:sp>
          <p:nvSpPr>
            <p:cNvPr id="6" name="TextBox 6"/>
            <p:cNvSpPr txBox="1"/>
            <p:nvPr/>
          </p:nvSpPr>
          <p:spPr>
            <a:xfrm>
              <a:off x="0" y="-38100"/>
              <a:ext cx="4512912" cy="2252439"/>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86166">
            <a:off x="3923300" y="579362"/>
            <a:ext cx="10441399" cy="1810102"/>
            <a:chOff x="0" y="0"/>
            <a:chExt cx="13921865" cy="2413469"/>
          </a:xfrm>
        </p:grpSpPr>
        <p:grpSp>
          <p:nvGrpSpPr>
            <p:cNvPr id="8" name="Group 8"/>
            <p:cNvGrpSpPr/>
            <p:nvPr/>
          </p:nvGrpSpPr>
          <p:grpSpPr>
            <a:xfrm>
              <a:off x="0" y="0"/>
              <a:ext cx="13921865" cy="2413469"/>
              <a:chOff x="0" y="0"/>
              <a:chExt cx="2183208" cy="378477"/>
            </a:xfrm>
          </p:grpSpPr>
          <p:sp>
            <p:nvSpPr>
              <p:cNvPr id="9" name="Freeform 9"/>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EF597A"/>
              </a:solidFill>
              <a:ln w="19050" cap="sq">
                <a:solidFill>
                  <a:srgbClr val="253439"/>
                </a:solidFill>
                <a:prstDash val="solid"/>
                <a:miter/>
              </a:ln>
            </p:spPr>
            <p:txBody>
              <a:bodyPr/>
              <a:lstStyle/>
              <a:p>
                <a:endParaRPr lang="tr-TR"/>
              </a:p>
            </p:txBody>
          </p:sp>
          <p:sp>
            <p:nvSpPr>
              <p:cNvPr id="10" name="TextBox 10"/>
              <p:cNvSpPr txBox="1"/>
              <p:nvPr/>
            </p:nvSpPr>
            <p:spPr>
              <a:xfrm>
                <a:off x="0" y="-38100"/>
                <a:ext cx="2183208" cy="416577"/>
              </a:xfrm>
              <a:prstGeom prst="rect">
                <a:avLst/>
              </a:prstGeom>
            </p:spPr>
            <p:txBody>
              <a:bodyPr lIns="38652" tIns="38652" rIns="38652" bIns="38652" rtlCol="0" anchor="ctr"/>
              <a:lstStyle/>
              <a:p>
                <a:pPr algn="ctr">
                  <a:lnSpc>
                    <a:spcPts val="2660"/>
                  </a:lnSpc>
                </a:pPr>
                <a:endParaRPr/>
              </a:p>
            </p:txBody>
          </p:sp>
        </p:grpSp>
        <p:sp>
          <p:nvSpPr>
            <p:cNvPr id="11" name="TextBox 11"/>
            <p:cNvSpPr txBox="1"/>
            <p:nvPr/>
          </p:nvSpPr>
          <p:spPr>
            <a:xfrm>
              <a:off x="489637" y="458135"/>
              <a:ext cx="12942591" cy="1502562"/>
            </a:xfrm>
            <a:prstGeom prst="rect">
              <a:avLst/>
            </a:prstGeom>
          </p:spPr>
          <p:txBody>
            <a:bodyPr lIns="0" tIns="0" rIns="0" bIns="0" rtlCol="0" anchor="t">
              <a:spAutoFit/>
            </a:bodyPr>
            <a:lstStyle/>
            <a:p>
              <a:pPr algn="ctr">
                <a:lnSpc>
                  <a:spcPts val="7684"/>
                </a:lnSpc>
              </a:pPr>
              <a:r>
                <a:rPr lang="en-US" sz="6624" b="1">
                  <a:solidFill>
                    <a:srgbClr val="253439"/>
                  </a:solidFill>
                  <a:latin typeface="Agrandir Heavy"/>
                  <a:ea typeface="Agrandir Heavy"/>
                  <a:cs typeface="Agrandir Heavy"/>
                  <a:sym typeface="Agrandir Heavy"/>
                </a:rPr>
                <a:t>KIKIRDAK</a:t>
              </a:r>
            </a:p>
          </p:txBody>
        </p:sp>
      </p:grpSp>
      <p:grpSp>
        <p:nvGrpSpPr>
          <p:cNvPr id="12" name="Group 12"/>
          <p:cNvGrpSpPr/>
          <p:nvPr/>
        </p:nvGrpSpPr>
        <p:grpSpPr>
          <a:xfrm>
            <a:off x="1198268" y="2885543"/>
            <a:ext cx="6885353" cy="6462451"/>
            <a:chOff x="0" y="0"/>
            <a:chExt cx="1813426" cy="1702045"/>
          </a:xfrm>
        </p:grpSpPr>
        <p:sp>
          <p:nvSpPr>
            <p:cNvPr id="13" name="Freeform 13"/>
            <p:cNvSpPr/>
            <p:nvPr/>
          </p:nvSpPr>
          <p:spPr>
            <a:xfrm>
              <a:off x="0" y="0"/>
              <a:ext cx="1813427" cy="1702045"/>
            </a:xfrm>
            <a:custGeom>
              <a:avLst/>
              <a:gdLst/>
              <a:ahLst/>
              <a:cxnLst/>
              <a:rect l="l" t="t" r="r" b="b"/>
              <a:pathLst>
                <a:path w="1813427" h="1702045">
                  <a:moveTo>
                    <a:pt x="57345" y="0"/>
                  </a:moveTo>
                  <a:lnTo>
                    <a:pt x="1756082" y="0"/>
                  </a:lnTo>
                  <a:cubicBezTo>
                    <a:pt x="1787753" y="0"/>
                    <a:pt x="1813427" y="25674"/>
                    <a:pt x="1813427" y="57345"/>
                  </a:cubicBezTo>
                  <a:lnTo>
                    <a:pt x="1813427" y="1644700"/>
                  </a:lnTo>
                  <a:cubicBezTo>
                    <a:pt x="1813427" y="1676371"/>
                    <a:pt x="1787753" y="1702045"/>
                    <a:pt x="1756082" y="1702045"/>
                  </a:cubicBezTo>
                  <a:lnTo>
                    <a:pt x="57345" y="1702045"/>
                  </a:lnTo>
                  <a:cubicBezTo>
                    <a:pt x="25674" y="1702045"/>
                    <a:pt x="0" y="1676371"/>
                    <a:pt x="0" y="1644700"/>
                  </a:cubicBezTo>
                  <a:lnTo>
                    <a:pt x="0" y="57345"/>
                  </a:lnTo>
                  <a:cubicBezTo>
                    <a:pt x="0" y="25674"/>
                    <a:pt x="25674" y="0"/>
                    <a:pt x="57345" y="0"/>
                  </a:cubicBezTo>
                  <a:close/>
                </a:path>
              </a:pathLst>
            </a:custGeom>
            <a:solidFill>
              <a:srgbClr val="F6F6E9"/>
            </a:solidFill>
            <a:ln w="19050" cap="rnd">
              <a:solidFill>
                <a:srgbClr val="253439"/>
              </a:solidFill>
              <a:prstDash val="solid"/>
              <a:round/>
            </a:ln>
          </p:spPr>
          <p:txBody>
            <a:bodyPr/>
            <a:lstStyle/>
            <a:p>
              <a:endParaRPr lang="tr-TR"/>
            </a:p>
          </p:txBody>
        </p:sp>
        <p:sp>
          <p:nvSpPr>
            <p:cNvPr id="14" name="TextBox 14"/>
            <p:cNvSpPr txBox="1"/>
            <p:nvPr/>
          </p:nvSpPr>
          <p:spPr>
            <a:xfrm>
              <a:off x="0" y="-47625"/>
              <a:ext cx="1813426" cy="1749670"/>
            </a:xfrm>
            <a:prstGeom prst="rect">
              <a:avLst/>
            </a:prstGeom>
          </p:spPr>
          <p:txBody>
            <a:bodyPr lIns="50800" tIns="50800" rIns="50800" bIns="50800" rtlCol="0" anchor="ctr"/>
            <a:lstStyle/>
            <a:p>
              <a:pPr algn="ctr">
                <a:lnSpc>
                  <a:spcPts val="4199"/>
                </a:lnSpc>
                <a:spcBef>
                  <a:spcPct val="0"/>
                </a:spcBef>
              </a:pPr>
              <a:r>
                <a:rPr lang="en-US" sz="2999">
                  <a:solidFill>
                    <a:srgbClr val="000000"/>
                  </a:solidFill>
                  <a:latin typeface="Canva Sans"/>
                  <a:ea typeface="Canva Sans"/>
                  <a:cs typeface="Canva Sans"/>
                  <a:sym typeface="Canva Sans"/>
                </a:rPr>
                <a:t>Kıkırdak, kemik kadar sert olmayan esnek bir yapıdadır. Vücudumuzda hakeket edebilen eklemlerde, burun ucunda, kaburgaların uç kısmında, soluk ve yemek borusunda bulunur. Kemiklerin uç kısmında bulunan kıkırdak, esnek yapısı sayesinde bu kemiklerin zarar görmesini ve başka organlara zarar vermesini engeller. Kaygan yapısı sayesinde ise eklemlerde kemiklerin aşınmasına engel olur. </a:t>
              </a:r>
            </a:p>
          </p:txBody>
        </p:sp>
      </p:grpSp>
      <p:sp>
        <p:nvSpPr>
          <p:cNvPr id="15" name="Freeform 15"/>
          <p:cNvSpPr/>
          <p:nvPr/>
        </p:nvSpPr>
        <p:spPr>
          <a:xfrm>
            <a:off x="8974432" y="2885543"/>
            <a:ext cx="1781362" cy="3025667"/>
          </a:xfrm>
          <a:custGeom>
            <a:avLst/>
            <a:gdLst/>
            <a:ahLst/>
            <a:cxnLst/>
            <a:rect l="l" t="t" r="r" b="b"/>
            <a:pathLst>
              <a:path w="1781362" h="3025667">
                <a:moveTo>
                  <a:pt x="0" y="0"/>
                </a:moveTo>
                <a:lnTo>
                  <a:pt x="1781362" y="0"/>
                </a:lnTo>
                <a:lnTo>
                  <a:pt x="1781362" y="3025668"/>
                </a:lnTo>
                <a:lnTo>
                  <a:pt x="0" y="3025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6" name="Freeform 16"/>
          <p:cNvSpPr/>
          <p:nvPr/>
        </p:nvSpPr>
        <p:spPr>
          <a:xfrm>
            <a:off x="11391718" y="2392338"/>
            <a:ext cx="2492881" cy="2928495"/>
          </a:xfrm>
          <a:custGeom>
            <a:avLst/>
            <a:gdLst/>
            <a:ahLst/>
            <a:cxnLst/>
            <a:rect l="l" t="t" r="r" b="b"/>
            <a:pathLst>
              <a:path w="2492881" h="2928495">
                <a:moveTo>
                  <a:pt x="0" y="0"/>
                </a:moveTo>
                <a:lnTo>
                  <a:pt x="2492881" y="0"/>
                </a:lnTo>
                <a:lnTo>
                  <a:pt x="2492881" y="2928495"/>
                </a:lnTo>
                <a:lnTo>
                  <a:pt x="0" y="29284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7" name="Freeform 17"/>
          <p:cNvSpPr/>
          <p:nvPr/>
        </p:nvSpPr>
        <p:spPr>
          <a:xfrm>
            <a:off x="14178865" y="2036502"/>
            <a:ext cx="3083696" cy="3106998"/>
          </a:xfrm>
          <a:custGeom>
            <a:avLst/>
            <a:gdLst/>
            <a:ahLst/>
            <a:cxnLst/>
            <a:rect l="l" t="t" r="r" b="b"/>
            <a:pathLst>
              <a:path w="3083696" h="3106998">
                <a:moveTo>
                  <a:pt x="0" y="0"/>
                </a:moveTo>
                <a:lnTo>
                  <a:pt x="3083696" y="0"/>
                </a:lnTo>
                <a:lnTo>
                  <a:pt x="3083696" y="3106998"/>
                </a:lnTo>
                <a:lnTo>
                  <a:pt x="0" y="31069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8" name="Freeform 18"/>
          <p:cNvSpPr/>
          <p:nvPr/>
        </p:nvSpPr>
        <p:spPr>
          <a:xfrm>
            <a:off x="10755794" y="5320833"/>
            <a:ext cx="1271847" cy="4114800"/>
          </a:xfrm>
          <a:custGeom>
            <a:avLst/>
            <a:gdLst/>
            <a:ahLst/>
            <a:cxnLst/>
            <a:rect l="l" t="t" r="r" b="b"/>
            <a:pathLst>
              <a:path w="1271847" h="4114800">
                <a:moveTo>
                  <a:pt x="0" y="0"/>
                </a:moveTo>
                <a:lnTo>
                  <a:pt x="1271847" y="0"/>
                </a:lnTo>
                <a:lnTo>
                  <a:pt x="127184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9" name="Freeform 19"/>
          <p:cNvSpPr/>
          <p:nvPr/>
        </p:nvSpPr>
        <p:spPr>
          <a:xfrm>
            <a:off x="12922991" y="5320833"/>
            <a:ext cx="3703320" cy="4114800"/>
          </a:xfrm>
          <a:custGeom>
            <a:avLst/>
            <a:gdLst/>
            <a:ahLst/>
            <a:cxnLst/>
            <a:rect l="l" t="t" r="r" b="b"/>
            <a:pathLst>
              <a:path w="3703320" h="4114800">
                <a:moveTo>
                  <a:pt x="0" y="0"/>
                </a:moveTo>
                <a:lnTo>
                  <a:pt x="3703320" y="0"/>
                </a:lnTo>
                <a:lnTo>
                  <a:pt x="370332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20" name="Freeform 20"/>
          <p:cNvSpPr/>
          <p:nvPr/>
        </p:nvSpPr>
        <p:spPr>
          <a:xfrm>
            <a:off x="8379304" y="6116769"/>
            <a:ext cx="1908347" cy="3318864"/>
          </a:xfrm>
          <a:custGeom>
            <a:avLst/>
            <a:gdLst/>
            <a:ahLst/>
            <a:cxnLst/>
            <a:rect l="l" t="t" r="r" b="b"/>
            <a:pathLst>
              <a:path w="1908347" h="3318864">
                <a:moveTo>
                  <a:pt x="0" y="0"/>
                </a:moveTo>
                <a:lnTo>
                  <a:pt x="1908347" y="0"/>
                </a:lnTo>
                <a:lnTo>
                  <a:pt x="1908347" y="3318864"/>
                </a:lnTo>
                <a:lnTo>
                  <a:pt x="0" y="33188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tr-TR"/>
          </a:p>
        </p:txBody>
      </p:sp>
      <p:sp>
        <p:nvSpPr>
          <p:cNvPr id="21" name="Freeform 21"/>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14"/>
            <a:stretch>
              <a:fillRect/>
            </a:stretch>
          </a:blipFill>
        </p:spPr>
        <p:txBody>
          <a:bodyPr/>
          <a:lstStyle/>
          <a:p>
            <a:endParaRPr lang="tr-TR"/>
          </a:p>
        </p:txBody>
      </p:sp>
      <p:pic>
        <p:nvPicPr>
          <p:cNvPr id="22" name="Resim 21">
            <a:extLst>
              <a:ext uri="{FF2B5EF4-FFF2-40B4-BE49-F238E27FC236}">
                <a16:creationId xmlns:a16="http://schemas.microsoft.com/office/drawing/2014/main" id="{7544F995-656B-E1CA-4633-D02C5996C525}"/>
              </a:ext>
            </a:extLst>
          </p:cNvPr>
          <p:cNvPicPr>
            <a:picLocks noChangeAspect="1"/>
          </p:cNvPicPr>
          <p:nvPr/>
        </p:nvPicPr>
        <p:blipFill>
          <a:blip r:embed="rId15"/>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rot="-186166">
            <a:off x="633579" y="4214052"/>
            <a:ext cx="16560164" cy="2870839"/>
            <a:chOff x="0" y="0"/>
            <a:chExt cx="22080219" cy="3827786"/>
          </a:xfrm>
        </p:grpSpPr>
        <p:grpSp>
          <p:nvGrpSpPr>
            <p:cNvPr id="5" name="Group 5"/>
            <p:cNvGrpSpPr/>
            <p:nvPr/>
          </p:nvGrpSpPr>
          <p:grpSpPr>
            <a:xfrm>
              <a:off x="0" y="0"/>
              <a:ext cx="22080219" cy="3827786"/>
              <a:chOff x="0" y="0"/>
              <a:chExt cx="2183208" cy="378477"/>
            </a:xfrm>
          </p:grpSpPr>
          <p:sp>
            <p:nvSpPr>
              <p:cNvPr id="6" name="Freeform 6"/>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EF597A"/>
              </a:solidFill>
              <a:ln w="19050" cap="sq">
                <a:solidFill>
                  <a:srgbClr val="253439"/>
                </a:solidFill>
                <a:prstDash val="solid"/>
                <a:miter/>
              </a:ln>
            </p:spPr>
            <p:txBody>
              <a:bodyPr/>
              <a:lstStyle/>
              <a:p>
                <a:endParaRPr lang="tr-TR"/>
              </a:p>
            </p:txBody>
          </p:sp>
          <p:sp>
            <p:nvSpPr>
              <p:cNvPr id="7" name="TextBox 7"/>
              <p:cNvSpPr txBox="1"/>
              <p:nvPr/>
            </p:nvSpPr>
            <p:spPr>
              <a:xfrm>
                <a:off x="0" y="-38100"/>
                <a:ext cx="2183208" cy="416577"/>
              </a:xfrm>
              <a:prstGeom prst="rect">
                <a:avLst/>
              </a:prstGeom>
            </p:spPr>
            <p:txBody>
              <a:bodyPr lIns="38652" tIns="38652" rIns="38652" bIns="38652" rtlCol="0" anchor="ctr"/>
              <a:lstStyle/>
              <a:p>
                <a:pPr algn="ctr">
                  <a:lnSpc>
                    <a:spcPts val="2659"/>
                  </a:lnSpc>
                </a:pPr>
                <a:endParaRPr/>
              </a:p>
            </p:txBody>
          </p:sp>
        </p:grpSp>
        <p:sp>
          <p:nvSpPr>
            <p:cNvPr id="8" name="TextBox 8"/>
            <p:cNvSpPr txBox="1"/>
            <p:nvPr/>
          </p:nvSpPr>
          <p:spPr>
            <a:xfrm>
              <a:off x="776570" y="726246"/>
              <a:ext cx="20527079" cy="2383439"/>
            </a:xfrm>
            <a:prstGeom prst="rect">
              <a:avLst/>
            </a:prstGeom>
          </p:spPr>
          <p:txBody>
            <a:bodyPr lIns="0" tIns="0" rIns="0" bIns="0" rtlCol="0" anchor="t">
              <a:spAutoFit/>
            </a:bodyPr>
            <a:lstStyle/>
            <a:p>
              <a:pPr algn="ctr">
                <a:lnSpc>
                  <a:spcPts val="12188"/>
                </a:lnSpc>
              </a:pPr>
              <a:r>
                <a:rPr lang="en-US" sz="10507" b="1">
                  <a:solidFill>
                    <a:srgbClr val="253439"/>
                  </a:solidFill>
                  <a:latin typeface="Agrandir Heavy"/>
                  <a:ea typeface="Agrandir Heavy"/>
                  <a:cs typeface="Agrandir Heavy"/>
                  <a:sym typeface="Agrandir Heavy"/>
                </a:rPr>
                <a:t>EKLEMLER</a:t>
              </a:r>
            </a:p>
          </p:txBody>
        </p:sp>
      </p:grpSp>
      <p:sp>
        <p:nvSpPr>
          <p:cNvPr id="9" name="Freeform 9"/>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2"/>
            <a:stretch>
              <a:fillRect/>
            </a:stretch>
          </a:blipFill>
        </p:spPr>
        <p:txBody>
          <a:bodyPr/>
          <a:lstStyle/>
          <a:p>
            <a:endParaRPr lang="tr-TR"/>
          </a:p>
        </p:txBody>
      </p:sp>
      <p:pic>
        <p:nvPicPr>
          <p:cNvPr id="10" name="Resim 9">
            <a:extLst>
              <a:ext uri="{FF2B5EF4-FFF2-40B4-BE49-F238E27FC236}">
                <a16:creationId xmlns:a16="http://schemas.microsoft.com/office/drawing/2014/main" id="{A7717314-CA16-2588-3EE5-6CBBBE0BA71E}"/>
              </a:ext>
            </a:extLst>
          </p:cNvPr>
          <p:cNvPicPr>
            <a:picLocks noChangeAspect="1"/>
          </p:cNvPicPr>
          <p:nvPr/>
        </p:nvPicPr>
        <p:blipFill>
          <a:blip r:embed="rId3"/>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a:off x="406952" y="1395428"/>
            <a:ext cx="17134961" cy="8407570"/>
            <a:chOff x="0" y="0"/>
            <a:chExt cx="4512912" cy="2214339"/>
          </a:xfrm>
        </p:grpSpPr>
        <p:sp>
          <p:nvSpPr>
            <p:cNvPr id="5" name="Freeform 5"/>
            <p:cNvSpPr/>
            <p:nvPr/>
          </p:nvSpPr>
          <p:spPr>
            <a:xfrm>
              <a:off x="0" y="0"/>
              <a:ext cx="4512912" cy="2214339"/>
            </a:xfrm>
            <a:custGeom>
              <a:avLst/>
              <a:gdLst/>
              <a:ahLst/>
              <a:cxnLst/>
              <a:rect l="l" t="t" r="r" b="b"/>
              <a:pathLst>
                <a:path w="4512912" h="2214339">
                  <a:moveTo>
                    <a:pt x="23043" y="0"/>
                  </a:moveTo>
                  <a:lnTo>
                    <a:pt x="4489869" y="0"/>
                  </a:lnTo>
                  <a:cubicBezTo>
                    <a:pt x="4502595" y="0"/>
                    <a:pt x="4512912" y="10317"/>
                    <a:pt x="4512912" y="23043"/>
                  </a:cubicBezTo>
                  <a:lnTo>
                    <a:pt x="4512912" y="2191296"/>
                  </a:lnTo>
                  <a:cubicBezTo>
                    <a:pt x="4512912" y="2197408"/>
                    <a:pt x="4510484" y="2203269"/>
                    <a:pt x="4506163" y="2207590"/>
                  </a:cubicBezTo>
                  <a:cubicBezTo>
                    <a:pt x="4501841" y="2211911"/>
                    <a:pt x="4495980" y="2214339"/>
                    <a:pt x="4489869" y="2214339"/>
                  </a:cubicBezTo>
                  <a:lnTo>
                    <a:pt x="23043" y="2214339"/>
                  </a:lnTo>
                  <a:cubicBezTo>
                    <a:pt x="16931" y="2214339"/>
                    <a:pt x="11070" y="2211911"/>
                    <a:pt x="6749" y="2207590"/>
                  </a:cubicBezTo>
                  <a:cubicBezTo>
                    <a:pt x="2428" y="2203269"/>
                    <a:pt x="0" y="2197408"/>
                    <a:pt x="0" y="2191296"/>
                  </a:cubicBezTo>
                  <a:lnTo>
                    <a:pt x="0" y="23043"/>
                  </a:lnTo>
                  <a:cubicBezTo>
                    <a:pt x="0" y="16931"/>
                    <a:pt x="2428" y="11070"/>
                    <a:pt x="6749" y="6749"/>
                  </a:cubicBezTo>
                  <a:cubicBezTo>
                    <a:pt x="11070" y="2428"/>
                    <a:pt x="16931" y="0"/>
                    <a:pt x="23043" y="0"/>
                  </a:cubicBezTo>
                  <a:close/>
                </a:path>
              </a:pathLst>
            </a:custGeom>
            <a:solidFill>
              <a:srgbClr val="253439"/>
            </a:solidFill>
            <a:ln w="19050" cap="rnd">
              <a:solidFill>
                <a:srgbClr val="253439"/>
              </a:solidFill>
              <a:prstDash val="solid"/>
              <a:round/>
            </a:ln>
          </p:spPr>
          <p:txBody>
            <a:bodyPr/>
            <a:lstStyle/>
            <a:p>
              <a:endParaRPr lang="tr-TR"/>
            </a:p>
          </p:txBody>
        </p:sp>
        <p:sp>
          <p:nvSpPr>
            <p:cNvPr id="6" name="TextBox 6"/>
            <p:cNvSpPr txBox="1"/>
            <p:nvPr/>
          </p:nvSpPr>
          <p:spPr>
            <a:xfrm>
              <a:off x="0" y="-38100"/>
              <a:ext cx="4512912" cy="2252439"/>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86166">
            <a:off x="3870699" y="490377"/>
            <a:ext cx="10441399" cy="1810102"/>
            <a:chOff x="0" y="0"/>
            <a:chExt cx="13921865" cy="2413469"/>
          </a:xfrm>
        </p:grpSpPr>
        <p:grpSp>
          <p:nvGrpSpPr>
            <p:cNvPr id="8" name="Group 8"/>
            <p:cNvGrpSpPr/>
            <p:nvPr/>
          </p:nvGrpSpPr>
          <p:grpSpPr>
            <a:xfrm>
              <a:off x="0" y="0"/>
              <a:ext cx="13921865" cy="2413469"/>
              <a:chOff x="0" y="0"/>
              <a:chExt cx="2183208" cy="378477"/>
            </a:xfrm>
          </p:grpSpPr>
          <p:sp>
            <p:nvSpPr>
              <p:cNvPr id="9" name="Freeform 9"/>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EF597A"/>
              </a:solidFill>
              <a:ln w="19050" cap="sq">
                <a:solidFill>
                  <a:srgbClr val="253439"/>
                </a:solidFill>
                <a:prstDash val="solid"/>
                <a:miter/>
              </a:ln>
            </p:spPr>
            <p:txBody>
              <a:bodyPr/>
              <a:lstStyle/>
              <a:p>
                <a:endParaRPr lang="tr-TR"/>
              </a:p>
            </p:txBody>
          </p:sp>
          <p:sp>
            <p:nvSpPr>
              <p:cNvPr id="10" name="TextBox 10"/>
              <p:cNvSpPr txBox="1"/>
              <p:nvPr/>
            </p:nvSpPr>
            <p:spPr>
              <a:xfrm>
                <a:off x="0" y="-38100"/>
                <a:ext cx="2183208" cy="416577"/>
              </a:xfrm>
              <a:prstGeom prst="rect">
                <a:avLst/>
              </a:prstGeom>
            </p:spPr>
            <p:txBody>
              <a:bodyPr lIns="38652" tIns="38652" rIns="38652" bIns="38652" rtlCol="0" anchor="ctr"/>
              <a:lstStyle/>
              <a:p>
                <a:pPr algn="ctr">
                  <a:lnSpc>
                    <a:spcPts val="2660"/>
                  </a:lnSpc>
                </a:pPr>
                <a:endParaRPr/>
              </a:p>
            </p:txBody>
          </p:sp>
        </p:grpSp>
        <p:sp>
          <p:nvSpPr>
            <p:cNvPr id="11" name="TextBox 11"/>
            <p:cNvSpPr txBox="1"/>
            <p:nvPr/>
          </p:nvSpPr>
          <p:spPr>
            <a:xfrm>
              <a:off x="489637" y="458135"/>
              <a:ext cx="12942591" cy="1502562"/>
            </a:xfrm>
            <a:prstGeom prst="rect">
              <a:avLst/>
            </a:prstGeom>
          </p:spPr>
          <p:txBody>
            <a:bodyPr lIns="0" tIns="0" rIns="0" bIns="0" rtlCol="0" anchor="t">
              <a:spAutoFit/>
            </a:bodyPr>
            <a:lstStyle/>
            <a:p>
              <a:pPr algn="ctr">
                <a:lnSpc>
                  <a:spcPts val="7684"/>
                </a:lnSpc>
              </a:pPr>
              <a:r>
                <a:rPr lang="en-US" sz="6624" b="1">
                  <a:solidFill>
                    <a:srgbClr val="253439"/>
                  </a:solidFill>
                  <a:latin typeface="Agrandir Heavy"/>
                  <a:ea typeface="Agrandir Heavy"/>
                  <a:cs typeface="Agrandir Heavy"/>
                  <a:sym typeface="Agrandir Heavy"/>
                </a:rPr>
                <a:t>EKLEMLER</a:t>
              </a:r>
            </a:p>
          </p:txBody>
        </p:sp>
      </p:grpSp>
      <p:grpSp>
        <p:nvGrpSpPr>
          <p:cNvPr id="12" name="Group 12"/>
          <p:cNvGrpSpPr/>
          <p:nvPr/>
        </p:nvGrpSpPr>
        <p:grpSpPr>
          <a:xfrm>
            <a:off x="1198268" y="2885543"/>
            <a:ext cx="6885353" cy="6174928"/>
            <a:chOff x="0" y="0"/>
            <a:chExt cx="1813426" cy="1626318"/>
          </a:xfrm>
        </p:grpSpPr>
        <p:sp>
          <p:nvSpPr>
            <p:cNvPr id="13" name="Freeform 13"/>
            <p:cNvSpPr/>
            <p:nvPr/>
          </p:nvSpPr>
          <p:spPr>
            <a:xfrm>
              <a:off x="0" y="0"/>
              <a:ext cx="1813427" cy="1626318"/>
            </a:xfrm>
            <a:custGeom>
              <a:avLst/>
              <a:gdLst/>
              <a:ahLst/>
              <a:cxnLst/>
              <a:rect l="l" t="t" r="r" b="b"/>
              <a:pathLst>
                <a:path w="1813427" h="1626318">
                  <a:moveTo>
                    <a:pt x="57345" y="0"/>
                  </a:moveTo>
                  <a:lnTo>
                    <a:pt x="1756082" y="0"/>
                  </a:lnTo>
                  <a:cubicBezTo>
                    <a:pt x="1787753" y="0"/>
                    <a:pt x="1813427" y="25674"/>
                    <a:pt x="1813427" y="57345"/>
                  </a:cubicBezTo>
                  <a:lnTo>
                    <a:pt x="1813427" y="1568974"/>
                  </a:lnTo>
                  <a:cubicBezTo>
                    <a:pt x="1813427" y="1600644"/>
                    <a:pt x="1787753" y="1626318"/>
                    <a:pt x="1756082" y="1626318"/>
                  </a:cubicBezTo>
                  <a:lnTo>
                    <a:pt x="57345" y="1626318"/>
                  </a:lnTo>
                  <a:cubicBezTo>
                    <a:pt x="25674" y="1626318"/>
                    <a:pt x="0" y="1600644"/>
                    <a:pt x="0" y="1568974"/>
                  </a:cubicBezTo>
                  <a:lnTo>
                    <a:pt x="0" y="57345"/>
                  </a:lnTo>
                  <a:cubicBezTo>
                    <a:pt x="0" y="25674"/>
                    <a:pt x="25674" y="0"/>
                    <a:pt x="57345" y="0"/>
                  </a:cubicBezTo>
                  <a:close/>
                </a:path>
              </a:pathLst>
            </a:custGeom>
            <a:solidFill>
              <a:srgbClr val="F6F6E9"/>
            </a:solidFill>
            <a:ln w="19050" cap="rnd">
              <a:solidFill>
                <a:srgbClr val="253439"/>
              </a:solidFill>
              <a:prstDash val="solid"/>
              <a:round/>
            </a:ln>
          </p:spPr>
          <p:txBody>
            <a:bodyPr/>
            <a:lstStyle/>
            <a:p>
              <a:endParaRPr lang="tr-TR"/>
            </a:p>
          </p:txBody>
        </p:sp>
        <p:sp>
          <p:nvSpPr>
            <p:cNvPr id="14" name="TextBox 14"/>
            <p:cNvSpPr txBox="1"/>
            <p:nvPr/>
          </p:nvSpPr>
          <p:spPr>
            <a:xfrm>
              <a:off x="0" y="-66675"/>
              <a:ext cx="1813426" cy="1692993"/>
            </a:xfrm>
            <a:prstGeom prst="rect">
              <a:avLst/>
            </a:prstGeom>
          </p:spPr>
          <p:txBody>
            <a:bodyPr lIns="50800" tIns="50800" rIns="50800" bIns="50800" rtlCol="0" anchor="ctr"/>
            <a:lstStyle/>
            <a:p>
              <a:pPr algn="ctr">
                <a:lnSpc>
                  <a:spcPts val="5039"/>
                </a:lnSpc>
                <a:spcBef>
                  <a:spcPct val="0"/>
                </a:spcBef>
              </a:pPr>
              <a:r>
                <a:rPr lang="en-US" sz="3599">
                  <a:solidFill>
                    <a:srgbClr val="000000"/>
                  </a:solidFill>
                  <a:latin typeface="Canva Sans"/>
                  <a:ea typeface="Canva Sans"/>
                  <a:cs typeface="Canva Sans"/>
                  <a:sym typeface="Canva Sans"/>
                </a:rPr>
                <a:t>Kemiklerin bir araya geldiği yerde bulunan ve iki kemiği birbirine bağlayan yapıya eklem adı verilir. </a:t>
              </a:r>
            </a:p>
          </p:txBody>
        </p:sp>
      </p:grpSp>
      <p:sp>
        <p:nvSpPr>
          <p:cNvPr id="15" name="Freeform 15"/>
          <p:cNvSpPr/>
          <p:nvPr/>
        </p:nvSpPr>
        <p:spPr>
          <a:xfrm>
            <a:off x="9398352" y="3541812"/>
            <a:ext cx="2566607" cy="4114800"/>
          </a:xfrm>
          <a:custGeom>
            <a:avLst/>
            <a:gdLst/>
            <a:ahLst/>
            <a:cxnLst/>
            <a:rect l="l" t="t" r="r" b="b"/>
            <a:pathLst>
              <a:path w="2566607" h="4114800">
                <a:moveTo>
                  <a:pt x="0" y="0"/>
                </a:moveTo>
                <a:lnTo>
                  <a:pt x="2566606" y="0"/>
                </a:lnTo>
                <a:lnTo>
                  <a:pt x="256660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6" name="Freeform 16"/>
          <p:cNvSpPr/>
          <p:nvPr/>
        </p:nvSpPr>
        <p:spPr>
          <a:xfrm>
            <a:off x="12767882" y="3541812"/>
            <a:ext cx="3708463" cy="4114800"/>
          </a:xfrm>
          <a:custGeom>
            <a:avLst/>
            <a:gdLst/>
            <a:ahLst/>
            <a:cxnLst/>
            <a:rect l="l" t="t" r="r" b="b"/>
            <a:pathLst>
              <a:path w="3708463" h="4114800">
                <a:moveTo>
                  <a:pt x="0" y="0"/>
                </a:moveTo>
                <a:lnTo>
                  <a:pt x="3708463" y="0"/>
                </a:lnTo>
                <a:lnTo>
                  <a:pt x="370846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7" name="Freeform 17"/>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6"/>
            <a:stretch>
              <a:fillRect/>
            </a:stretch>
          </a:blipFill>
        </p:spPr>
        <p:txBody>
          <a:bodyPr/>
          <a:lstStyle/>
          <a:p>
            <a:endParaRPr lang="tr-TR"/>
          </a:p>
        </p:txBody>
      </p:sp>
      <p:pic>
        <p:nvPicPr>
          <p:cNvPr id="18" name="Resim 17">
            <a:extLst>
              <a:ext uri="{FF2B5EF4-FFF2-40B4-BE49-F238E27FC236}">
                <a16:creationId xmlns:a16="http://schemas.microsoft.com/office/drawing/2014/main" id="{93C3349F-5571-1C7B-69CC-DB2BA4F607F0}"/>
              </a:ext>
            </a:extLst>
          </p:cNvPr>
          <p:cNvPicPr>
            <a:picLocks noChangeAspect="1"/>
          </p:cNvPicPr>
          <p:nvPr/>
        </p:nvPicPr>
        <p:blipFill>
          <a:blip r:embed="rId7"/>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a:off x="576519" y="2166853"/>
            <a:ext cx="17134961" cy="8407570"/>
            <a:chOff x="0" y="0"/>
            <a:chExt cx="4512912" cy="2214339"/>
          </a:xfrm>
        </p:grpSpPr>
        <p:sp>
          <p:nvSpPr>
            <p:cNvPr id="5" name="Freeform 5"/>
            <p:cNvSpPr/>
            <p:nvPr/>
          </p:nvSpPr>
          <p:spPr>
            <a:xfrm>
              <a:off x="0" y="0"/>
              <a:ext cx="4512912" cy="2214339"/>
            </a:xfrm>
            <a:custGeom>
              <a:avLst/>
              <a:gdLst/>
              <a:ahLst/>
              <a:cxnLst/>
              <a:rect l="l" t="t" r="r" b="b"/>
              <a:pathLst>
                <a:path w="4512912" h="2214339">
                  <a:moveTo>
                    <a:pt x="23043" y="0"/>
                  </a:moveTo>
                  <a:lnTo>
                    <a:pt x="4489869" y="0"/>
                  </a:lnTo>
                  <a:cubicBezTo>
                    <a:pt x="4502595" y="0"/>
                    <a:pt x="4512912" y="10317"/>
                    <a:pt x="4512912" y="23043"/>
                  </a:cubicBezTo>
                  <a:lnTo>
                    <a:pt x="4512912" y="2191296"/>
                  </a:lnTo>
                  <a:cubicBezTo>
                    <a:pt x="4512912" y="2197408"/>
                    <a:pt x="4510484" y="2203269"/>
                    <a:pt x="4506163" y="2207590"/>
                  </a:cubicBezTo>
                  <a:cubicBezTo>
                    <a:pt x="4501841" y="2211911"/>
                    <a:pt x="4495980" y="2214339"/>
                    <a:pt x="4489869" y="2214339"/>
                  </a:cubicBezTo>
                  <a:lnTo>
                    <a:pt x="23043" y="2214339"/>
                  </a:lnTo>
                  <a:cubicBezTo>
                    <a:pt x="16931" y="2214339"/>
                    <a:pt x="11070" y="2211911"/>
                    <a:pt x="6749" y="2207590"/>
                  </a:cubicBezTo>
                  <a:cubicBezTo>
                    <a:pt x="2428" y="2203269"/>
                    <a:pt x="0" y="2197408"/>
                    <a:pt x="0" y="2191296"/>
                  </a:cubicBezTo>
                  <a:lnTo>
                    <a:pt x="0" y="23043"/>
                  </a:lnTo>
                  <a:cubicBezTo>
                    <a:pt x="0" y="16931"/>
                    <a:pt x="2428" y="11070"/>
                    <a:pt x="6749" y="6749"/>
                  </a:cubicBezTo>
                  <a:cubicBezTo>
                    <a:pt x="11070" y="2428"/>
                    <a:pt x="16931" y="0"/>
                    <a:pt x="23043" y="0"/>
                  </a:cubicBezTo>
                  <a:close/>
                </a:path>
              </a:pathLst>
            </a:custGeom>
            <a:solidFill>
              <a:srgbClr val="253439"/>
            </a:solidFill>
            <a:ln w="19050" cap="rnd">
              <a:solidFill>
                <a:srgbClr val="253439"/>
              </a:solidFill>
              <a:prstDash val="solid"/>
              <a:round/>
            </a:ln>
          </p:spPr>
          <p:txBody>
            <a:bodyPr/>
            <a:lstStyle/>
            <a:p>
              <a:endParaRPr lang="tr-TR"/>
            </a:p>
          </p:txBody>
        </p:sp>
        <p:sp>
          <p:nvSpPr>
            <p:cNvPr id="6" name="TextBox 6"/>
            <p:cNvSpPr txBox="1"/>
            <p:nvPr/>
          </p:nvSpPr>
          <p:spPr>
            <a:xfrm>
              <a:off x="0" y="-38100"/>
              <a:ext cx="4512912" cy="2252439"/>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86166">
            <a:off x="3923300" y="488952"/>
            <a:ext cx="10441399" cy="3753748"/>
            <a:chOff x="0" y="0"/>
            <a:chExt cx="13921865" cy="5004998"/>
          </a:xfrm>
        </p:grpSpPr>
        <p:grpSp>
          <p:nvGrpSpPr>
            <p:cNvPr id="8" name="Group 8"/>
            <p:cNvGrpSpPr/>
            <p:nvPr/>
          </p:nvGrpSpPr>
          <p:grpSpPr>
            <a:xfrm>
              <a:off x="0" y="0"/>
              <a:ext cx="13921865" cy="5004998"/>
              <a:chOff x="0" y="0"/>
              <a:chExt cx="2183208" cy="784877"/>
            </a:xfrm>
          </p:grpSpPr>
          <p:sp>
            <p:nvSpPr>
              <p:cNvPr id="9" name="Freeform 9"/>
              <p:cNvSpPr/>
              <p:nvPr/>
            </p:nvSpPr>
            <p:spPr>
              <a:xfrm>
                <a:off x="0" y="0"/>
                <a:ext cx="2183208" cy="784877"/>
              </a:xfrm>
              <a:custGeom>
                <a:avLst/>
                <a:gdLst/>
                <a:ahLst/>
                <a:cxnLst/>
                <a:rect l="l" t="t" r="r" b="b"/>
                <a:pathLst>
                  <a:path w="2183208" h="784877">
                    <a:moveTo>
                      <a:pt x="0" y="0"/>
                    </a:moveTo>
                    <a:lnTo>
                      <a:pt x="2183208" y="0"/>
                    </a:lnTo>
                    <a:lnTo>
                      <a:pt x="2183208" y="784877"/>
                    </a:lnTo>
                    <a:lnTo>
                      <a:pt x="0" y="784877"/>
                    </a:lnTo>
                    <a:close/>
                  </a:path>
                </a:pathLst>
              </a:custGeom>
              <a:solidFill>
                <a:srgbClr val="EF597A"/>
              </a:solidFill>
              <a:ln w="19050" cap="sq">
                <a:solidFill>
                  <a:srgbClr val="253439"/>
                </a:solidFill>
                <a:prstDash val="solid"/>
                <a:miter/>
              </a:ln>
            </p:spPr>
            <p:txBody>
              <a:bodyPr/>
              <a:lstStyle/>
              <a:p>
                <a:endParaRPr lang="tr-TR"/>
              </a:p>
            </p:txBody>
          </p:sp>
          <p:sp>
            <p:nvSpPr>
              <p:cNvPr id="10" name="TextBox 10"/>
              <p:cNvSpPr txBox="1"/>
              <p:nvPr/>
            </p:nvSpPr>
            <p:spPr>
              <a:xfrm>
                <a:off x="0" y="-38100"/>
                <a:ext cx="2183208" cy="822977"/>
              </a:xfrm>
              <a:prstGeom prst="rect">
                <a:avLst/>
              </a:prstGeom>
            </p:spPr>
            <p:txBody>
              <a:bodyPr lIns="38652" tIns="38652" rIns="38652" bIns="38652" rtlCol="0" anchor="ctr"/>
              <a:lstStyle/>
              <a:p>
                <a:pPr algn="ctr">
                  <a:lnSpc>
                    <a:spcPts val="2660"/>
                  </a:lnSpc>
                </a:pPr>
                <a:endParaRPr/>
              </a:p>
            </p:txBody>
          </p:sp>
        </p:grpSp>
        <p:sp>
          <p:nvSpPr>
            <p:cNvPr id="11" name="TextBox 11"/>
            <p:cNvSpPr txBox="1"/>
            <p:nvPr/>
          </p:nvSpPr>
          <p:spPr>
            <a:xfrm>
              <a:off x="489637" y="458135"/>
              <a:ext cx="12942591" cy="4094091"/>
            </a:xfrm>
            <a:prstGeom prst="rect">
              <a:avLst/>
            </a:prstGeom>
          </p:spPr>
          <p:txBody>
            <a:bodyPr lIns="0" tIns="0" rIns="0" bIns="0" rtlCol="0" anchor="t">
              <a:spAutoFit/>
            </a:bodyPr>
            <a:lstStyle/>
            <a:p>
              <a:pPr algn="ctr">
                <a:lnSpc>
                  <a:spcPts val="7684"/>
                </a:lnSpc>
              </a:pPr>
              <a:r>
                <a:rPr lang="en-US" sz="6624" b="1">
                  <a:solidFill>
                    <a:srgbClr val="253439"/>
                  </a:solidFill>
                  <a:latin typeface="Agrandir Heavy"/>
                  <a:ea typeface="Agrandir Heavy"/>
                  <a:cs typeface="Agrandir Heavy"/>
                  <a:sym typeface="Agrandir Heavy"/>
                </a:rPr>
                <a:t>EKLEMLER HAREKET YETENEKLERİNE GÖRE ÜÇE AYRILIR</a:t>
              </a:r>
            </a:p>
          </p:txBody>
        </p:sp>
      </p:grpSp>
      <p:grpSp>
        <p:nvGrpSpPr>
          <p:cNvPr id="12" name="Group 12"/>
          <p:cNvGrpSpPr/>
          <p:nvPr/>
        </p:nvGrpSpPr>
        <p:grpSpPr>
          <a:xfrm>
            <a:off x="1628100" y="5060284"/>
            <a:ext cx="2766490" cy="276649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898B"/>
            </a:solidFill>
            <a:ln w="19050" cap="sq">
              <a:solidFill>
                <a:srgbClr val="253439"/>
              </a:solidFill>
              <a:prstDash val="solid"/>
              <a:miter/>
            </a:ln>
          </p:spPr>
          <p:txBody>
            <a:bodyPr/>
            <a:lstStyle/>
            <a:p>
              <a:endParaRPr lang="tr-TR"/>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7591187" y="5060284"/>
            <a:ext cx="2766490" cy="276649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A6AB"/>
            </a:solidFill>
            <a:ln w="19050" cap="sq">
              <a:solidFill>
                <a:srgbClr val="253439"/>
              </a:solidFill>
              <a:prstDash val="solid"/>
              <a:miter/>
            </a:ln>
          </p:spPr>
          <p:txBody>
            <a:bodyPr/>
            <a:lstStyle/>
            <a:p>
              <a:endParaRPr lang="tr-TR"/>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2686361" y="5060284"/>
            <a:ext cx="2766490" cy="27664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597A"/>
            </a:solidFill>
            <a:ln w="19050" cap="sq">
              <a:solidFill>
                <a:srgbClr val="253439"/>
              </a:solidFill>
              <a:prstDash val="solid"/>
              <a:miter/>
            </a:ln>
          </p:spPr>
          <p:txBody>
            <a:bodyPr/>
            <a:lstStyle/>
            <a:p>
              <a:endParaRPr lang="tr-TR"/>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2166985" y="5624745"/>
            <a:ext cx="1688721" cy="1878966"/>
          </a:xfrm>
          <a:custGeom>
            <a:avLst/>
            <a:gdLst/>
            <a:ahLst/>
            <a:cxnLst/>
            <a:rect l="l" t="t" r="r" b="b"/>
            <a:pathLst>
              <a:path w="1688721" h="1878966">
                <a:moveTo>
                  <a:pt x="0" y="0"/>
                </a:moveTo>
                <a:lnTo>
                  <a:pt x="1688720" y="0"/>
                </a:lnTo>
                <a:lnTo>
                  <a:pt x="1688720" y="1878966"/>
                </a:lnTo>
                <a:lnTo>
                  <a:pt x="0" y="187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22" name="Freeform 22"/>
          <p:cNvSpPr/>
          <p:nvPr/>
        </p:nvSpPr>
        <p:spPr>
          <a:xfrm>
            <a:off x="7831573" y="5220590"/>
            <a:ext cx="2285719" cy="2300095"/>
          </a:xfrm>
          <a:custGeom>
            <a:avLst/>
            <a:gdLst/>
            <a:ahLst/>
            <a:cxnLst/>
            <a:rect l="l" t="t" r="r" b="b"/>
            <a:pathLst>
              <a:path w="2285719" h="2300095">
                <a:moveTo>
                  <a:pt x="0" y="0"/>
                </a:moveTo>
                <a:lnTo>
                  <a:pt x="2285719" y="0"/>
                </a:lnTo>
                <a:lnTo>
                  <a:pt x="2285719" y="2300095"/>
                </a:lnTo>
                <a:lnTo>
                  <a:pt x="0" y="2300095"/>
                </a:lnTo>
                <a:lnTo>
                  <a:pt x="0" y="0"/>
                </a:lnTo>
                <a:close/>
              </a:path>
            </a:pathLst>
          </a:custGeom>
          <a:blipFill>
            <a:blip r:embed="rId4"/>
            <a:stretch>
              <a:fillRect/>
            </a:stretch>
          </a:blipFill>
        </p:spPr>
        <p:txBody>
          <a:bodyPr/>
          <a:lstStyle/>
          <a:p>
            <a:endParaRPr lang="tr-TR"/>
          </a:p>
        </p:txBody>
      </p:sp>
      <p:sp>
        <p:nvSpPr>
          <p:cNvPr id="23" name="Freeform 23"/>
          <p:cNvSpPr/>
          <p:nvPr/>
        </p:nvSpPr>
        <p:spPr>
          <a:xfrm>
            <a:off x="12905264" y="5333747"/>
            <a:ext cx="2328684" cy="2460961"/>
          </a:xfrm>
          <a:custGeom>
            <a:avLst/>
            <a:gdLst/>
            <a:ahLst/>
            <a:cxnLst/>
            <a:rect l="l" t="t" r="r" b="b"/>
            <a:pathLst>
              <a:path w="2328684" h="2460961">
                <a:moveTo>
                  <a:pt x="0" y="0"/>
                </a:moveTo>
                <a:lnTo>
                  <a:pt x="2328685" y="0"/>
                </a:lnTo>
                <a:lnTo>
                  <a:pt x="2328685" y="2460961"/>
                </a:lnTo>
                <a:lnTo>
                  <a:pt x="0" y="2460961"/>
                </a:lnTo>
                <a:lnTo>
                  <a:pt x="0" y="0"/>
                </a:lnTo>
                <a:close/>
              </a:path>
            </a:pathLst>
          </a:custGeom>
          <a:blipFill>
            <a:blip r:embed="rId5"/>
            <a:stretch>
              <a:fillRect/>
            </a:stretch>
          </a:blipFill>
        </p:spPr>
        <p:txBody>
          <a:bodyPr/>
          <a:lstStyle/>
          <a:p>
            <a:endParaRPr lang="tr-TR"/>
          </a:p>
        </p:txBody>
      </p:sp>
      <p:sp>
        <p:nvSpPr>
          <p:cNvPr id="24" name="TextBox 24"/>
          <p:cNvSpPr txBox="1"/>
          <p:nvPr/>
        </p:nvSpPr>
        <p:spPr>
          <a:xfrm>
            <a:off x="469495" y="8243880"/>
            <a:ext cx="5561409" cy="725751"/>
          </a:xfrm>
          <a:prstGeom prst="rect">
            <a:avLst/>
          </a:prstGeom>
        </p:spPr>
        <p:txBody>
          <a:bodyPr lIns="0" tIns="0" rIns="0" bIns="0" rtlCol="0" anchor="t">
            <a:spAutoFit/>
          </a:bodyPr>
          <a:lstStyle/>
          <a:p>
            <a:pPr marL="0" lvl="0" indent="0" algn="ctr">
              <a:lnSpc>
                <a:spcPts val="5147"/>
              </a:lnSpc>
              <a:spcBef>
                <a:spcPct val="0"/>
              </a:spcBef>
            </a:pPr>
            <a:r>
              <a:rPr lang="en-US" sz="3677">
                <a:solidFill>
                  <a:srgbClr val="F6F4F1"/>
                </a:solidFill>
                <a:latin typeface="Agrandir"/>
                <a:ea typeface="Agrandir"/>
                <a:cs typeface="Agrandir"/>
                <a:sym typeface="Agrandir"/>
              </a:rPr>
              <a:t>OYNAR EKLEM</a:t>
            </a:r>
          </a:p>
        </p:txBody>
      </p:sp>
      <p:sp>
        <p:nvSpPr>
          <p:cNvPr id="25" name="TextBox 25"/>
          <p:cNvSpPr txBox="1"/>
          <p:nvPr/>
        </p:nvSpPr>
        <p:spPr>
          <a:xfrm>
            <a:off x="6193728" y="8234355"/>
            <a:ext cx="5561409" cy="768297"/>
          </a:xfrm>
          <a:prstGeom prst="rect">
            <a:avLst/>
          </a:prstGeom>
        </p:spPr>
        <p:txBody>
          <a:bodyPr lIns="0" tIns="0" rIns="0" bIns="0" rtlCol="0" anchor="t">
            <a:spAutoFit/>
          </a:bodyPr>
          <a:lstStyle/>
          <a:p>
            <a:pPr marL="0" lvl="0" indent="0" algn="ctr">
              <a:lnSpc>
                <a:spcPts val="5427"/>
              </a:lnSpc>
              <a:spcBef>
                <a:spcPct val="0"/>
              </a:spcBef>
            </a:pPr>
            <a:r>
              <a:rPr lang="en-US" sz="3877">
                <a:solidFill>
                  <a:srgbClr val="F6F4F1"/>
                </a:solidFill>
                <a:latin typeface="Agrandir"/>
                <a:ea typeface="Agrandir"/>
                <a:cs typeface="Agrandir"/>
                <a:sym typeface="Agrandir"/>
              </a:rPr>
              <a:t>YARI OYNAR EKLEM</a:t>
            </a:r>
          </a:p>
        </p:txBody>
      </p:sp>
      <p:sp>
        <p:nvSpPr>
          <p:cNvPr id="26" name="TextBox 26"/>
          <p:cNvSpPr txBox="1"/>
          <p:nvPr/>
        </p:nvSpPr>
        <p:spPr>
          <a:xfrm>
            <a:off x="11356432" y="8234355"/>
            <a:ext cx="5561409" cy="768297"/>
          </a:xfrm>
          <a:prstGeom prst="rect">
            <a:avLst/>
          </a:prstGeom>
        </p:spPr>
        <p:txBody>
          <a:bodyPr lIns="0" tIns="0" rIns="0" bIns="0" rtlCol="0" anchor="t">
            <a:spAutoFit/>
          </a:bodyPr>
          <a:lstStyle/>
          <a:p>
            <a:pPr marL="0" lvl="0" indent="0" algn="ctr">
              <a:lnSpc>
                <a:spcPts val="5427"/>
              </a:lnSpc>
              <a:spcBef>
                <a:spcPct val="0"/>
              </a:spcBef>
            </a:pPr>
            <a:r>
              <a:rPr lang="en-US" sz="3877">
                <a:solidFill>
                  <a:srgbClr val="F6F4F1"/>
                </a:solidFill>
                <a:latin typeface="Agrandir"/>
                <a:ea typeface="Agrandir"/>
                <a:cs typeface="Agrandir"/>
                <a:sym typeface="Agrandir"/>
              </a:rPr>
              <a:t>OYNAMAZ EKLEM</a:t>
            </a:r>
          </a:p>
        </p:txBody>
      </p:sp>
      <p:sp>
        <p:nvSpPr>
          <p:cNvPr id="27" name="Freeform 27"/>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6"/>
            <a:stretch>
              <a:fillRect/>
            </a:stretch>
          </a:blipFill>
        </p:spPr>
        <p:txBody>
          <a:bodyPr/>
          <a:lstStyle/>
          <a:p>
            <a:endParaRPr lang="tr-TR"/>
          </a:p>
        </p:txBody>
      </p:sp>
      <p:pic>
        <p:nvPicPr>
          <p:cNvPr id="28" name="Resim 27">
            <a:extLst>
              <a:ext uri="{FF2B5EF4-FFF2-40B4-BE49-F238E27FC236}">
                <a16:creationId xmlns:a16="http://schemas.microsoft.com/office/drawing/2014/main" id="{E71F15D6-D612-D800-F302-F448775FB762}"/>
              </a:ext>
            </a:extLst>
          </p:cNvPr>
          <p:cNvPicPr>
            <a:picLocks noChangeAspect="1"/>
          </p:cNvPicPr>
          <p:nvPr/>
        </p:nvPicPr>
        <p:blipFill>
          <a:blip r:embed="rId7"/>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a:off x="406952" y="1250767"/>
            <a:ext cx="17249129" cy="8630242"/>
            <a:chOff x="0" y="-38100"/>
            <a:chExt cx="4542981" cy="2272985"/>
          </a:xfrm>
          <a:solidFill>
            <a:schemeClr val="tx1"/>
          </a:solidFill>
        </p:grpSpPr>
        <p:sp>
          <p:nvSpPr>
            <p:cNvPr id="5" name="Freeform 5"/>
            <p:cNvSpPr/>
            <p:nvPr/>
          </p:nvSpPr>
          <p:spPr>
            <a:xfrm>
              <a:off x="30069" y="20546"/>
              <a:ext cx="4512912" cy="2214339"/>
            </a:xfrm>
            <a:custGeom>
              <a:avLst/>
              <a:gdLst/>
              <a:ahLst/>
              <a:cxnLst/>
              <a:rect l="l" t="t" r="r" b="b"/>
              <a:pathLst>
                <a:path w="4512912" h="2214339">
                  <a:moveTo>
                    <a:pt x="23043" y="0"/>
                  </a:moveTo>
                  <a:lnTo>
                    <a:pt x="4489869" y="0"/>
                  </a:lnTo>
                  <a:cubicBezTo>
                    <a:pt x="4502595" y="0"/>
                    <a:pt x="4512912" y="10317"/>
                    <a:pt x="4512912" y="23043"/>
                  </a:cubicBezTo>
                  <a:lnTo>
                    <a:pt x="4512912" y="2191296"/>
                  </a:lnTo>
                  <a:cubicBezTo>
                    <a:pt x="4512912" y="2197408"/>
                    <a:pt x="4510484" y="2203269"/>
                    <a:pt x="4506163" y="2207590"/>
                  </a:cubicBezTo>
                  <a:cubicBezTo>
                    <a:pt x="4501841" y="2211911"/>
                    <a:pt x="4495980" y="2214339"/>
                    <a:pt x="4489869" y="2214339"/>
                  </a:cubicBezTo>
                  <a:lnTo>
                    <a:pt x="23043" y="2214339"/>
                  </a:lnTo>
                  <a:cubicBezTo>
                    <a:pt x="16931" y="2214339"/>
                    <a:pt x="11070" y="2211911"/>
                    <a:pt x="6749" y="2207590"/>
                  </a:cubicBezTo>
                  <a:cubicBezTo>
                    <a:pt x="2428" y="2203269"/>
                    <a:pt x="0" y="2197408"/>
                    <a:pt x="0" y="2191296"/>
                  </a:cubicBezTo>
                  <a:lnTo>
                    <a:pt x="0" y="23043"/>
                  </a:lnTo>
                  <a:cubicBezTo>
                    <a:pt x="0" y="16931"/>
                    <a:pt x="2428" y="11070"/>
                    <a:pt x="6749" y="6749"/>
                  </a:cubicBezTo>
                  <a:cubicBezTo>
                    <a:pt x="11070" y="2428"/>
                    <a:pt x="16931" y="0"/>
                    <a:pt x="23043" y="0"/>
                  </a:cubicBezTo>
                  <a:close/>
                </a:path>
              </a:pathLst>
            </a:custGeom>
            <a:grpFill/>
            <a:ln w="19050" cap="rnd">
              <a:solidFill>
                <a:srgbClr val="253439"/>
              </a:solidFill>
              <a:prstDash val="solid"/>
              <a:round/>
            </a:ln>
          </p:spPr>
          <p:txBody>
            <a:bodyPr/>
            <a:lstStyle/>
            <a:p>
              <a:endParaRPr lang="tr-TR" dirty="0"/>
            </a:p>
          </p:txBody>
        </p:sp>
        <p:sp>
          <p:nvSpPr>
            <p:cNvPr id="6" name="TextBox 6"/>
            <p:cNvSpPr txBox="1"/>
            <p:nvPr/>
          </p:nvSpPr>
          <p:spPr>
            <a:xfrm>
              <a:off x="0" y="-38100"/>
              <a:ext cx="4512912" cy="2252439"/>
            </a:xfrm>
            <a:prstGeom prst="rect">
              <a:avLst/>
            </a:prstGeom>
            <a:grpFill/>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86166">
            <a:off x="3923300" y="579362"/>
            <a:ext cx="10441399" cy="1810102"/>
            <a:chOff x="0" y="0"/>
            <a:chExt cx="13921865" cy="2413469"/>
          </a:xfrm>
        </p:grpSpPr>
        <p:grpSp>
          <p:nvGrpSpPr>
            <p:cNvPr id="8" name="Group 8"/>
            <p:cNvGrpSpPr/>
            <p:nvPr/>
          </p:nvGrpSpPr>
          <p:grpSpPr>
            <a:xfrm>
              <a:off x="0" y="0"/>
              <a:ext cx="13921865" cy="2413469"/>
              <a:chOff x="0" y="0"/>
              <a:chExt cx="2183208" cy="378477"/>
            </a:xfrm>
          </p:grpSpPr>
          <p:sp>
            <p:nvSpPr>
              <p:cNvPr id="9" name="Freeform 9"/>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EF597A"/>
              </a:solidFill>
              <a:ln w="19050" cap="sq">
                <a:solidFill>
                  <a:srgbClr val="253439"/>
                </a:solidFill>
                <a:prstDash val="solid"/>
                <a:miter/>
              </a:ln>
            </p:spPr>
            <p:txBody>
              <a:bodyPr/>
              <a:lstStyle/>
              <a:p>
                <a:endParaRPr lang="tr-TR"/>
              </a:p>
            </p:txBody>
          </p:sp>
          <p:sp>
            <p:nvSpPr>
              <p:cNvPr id="10" name="TextBox 10"/>
              <p:cNvSpPr txBox="1"/>
              <p:nvPr/>
            </p:nvSpPr>
            <p:spPr>
              <a:xfrm>
                <a:off x="0" y="-38100"/>
                <a:ext cx="2183208" cy="416577"/>
              </a:xfrm>
              <a:prstGeom prst="rect">
                <a:avLst/>
              </a:prstGeom>
            </p:spPr>
            <p:txBody>
              <a:bodyPr lIns="38652" tIns="38652" rIns="38652" bIns="38652" rtlCol="0" anchor="ctr"/>
              <a:lstStyle/>
              <a:p>
                <a:pPr algn="ctr">
                  <a:lnSpc>
                    <a:spcPts val="2660"/>
                  </a:lnSpc>
                </a:pPr>
                <a:endParaRPr/>
              </a:p>
            </p:txBody>
          </p:sp>
        </p:grpSp>
        <p:sp>
          <p:nvSpPr>
            <p:cNvPr id="11" name="TextBox 11"/>
            <p:cNvSpPr txBox="1"/>
            <p:nvPr/>
          </p:nvSpPr>
          <p:spPr>
            <a:xfrm>
              <a:off x="489637" y="458135"/>
              <a:ext cx="12942591" cy="1502562"/>
            </a:xfrm>
            <a:prstGeom prst="rect">
              <a:avLst/>
            </a:prstGeom>
          </p:spPr>
          <p:txBody>
            <a:bodyPr lIns="0" tIns="0" rIns="0" bIns="0" rtlCol="0" anchor="t">
              <a:spAutoFit/>
            </a:bodyPr>
            <a:lstStyle/>
            <a:p>
              <a:pPr algn="ctr">
                <a:lnSpc>
                  <a:spcPts val="7684"/>
                </a:lnSpc>
              </a:pPr>
              <a:r>
                <a:rPr lang="en-US" sz="6624" b="1">
                  <a:solidFill>
                    <a:srgbClr val="253439"/>
                  </a:solidFill>
                  <a:latin typeface="Agrandir Heavy"/>
                  <a:ea typeface="Agrandir Heavy"/>
                  <a:cs typeface="Agrandir Heavy"/>
                  <a:sym typeface="Agrandir Heavy"/>
                </a:rPr>
                <a:t>OYNAR EKLEM</a:t>
              </a:r>
            </a:p>
          </p:txBody>
        </p:sp>
      </p:grpSp>
      <p:sp>
        <p:nvSpPr>
          <p:cNvPr id="12" name="Freeform 12"/>
          <p:cNvSpPr/>
          <p:nvPr/>
        </p:nvSpPr>
        <p:spPr>
          <a:xfrm>
            <a:off x="818380" y="1484412"/>
            <a:ext cx="2803208" cy="4114800"/>
          </a:xfrm>
          <a:custGeom>
            <a:avLst/>
            <a:gdLst/>
            <a:ahLst/>
            <a:cxnLst/>
            <a:rect l="l" t="t" r="r" b="b"/>
            <a:pathLst>
              <a:path w="2803208" h="4114800">
                <a:moveTo>
                  <a:pt x="0" y="0"/>
                </a:moveTo>
                <a:lnTo>
                  <a:pt x="2803207" y="0"/>
                </a:lnTo>
                <a:lnTo>
                  <a:pt x="280320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3" name="Freeform 13"/>
          <p:cNvSpPr/>
          <p:nvPr/>
        </p:nvSpPr>
        <p:spPr>
          <a:xfrm>
            <a:off x="7711535" y="1757819"/>
            <a:ext cx="2864930" cy="4114800"/>
          </a:xfrm>
          <a:custGeom>
            <a:avLst/>
            <a:gdLst/>
            <a:ahLst/>
            <a:cxnLst/>
            <a:rect l="l" t="t" r="r" b="b"/>
            <a:pathLst>
              <a:path w="2864930" h="4114800">
                <a:moveTo>
                  <a:pt x="0" y="0"/>
                </a:moveTo>
                <a:lnTo>
                  <a:pt x="2864930" y="0"/>
                </a:lnTo>
                <a:lnTo>
                  <a:pt x="286493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4" name="Freeform 14"/>
          <p:cNvSpPr/>
          <p:nvPr/>
        </p:nvSpPr>
        <p:spPr>
          <a:xfrm>
            <a:off x="13766584" y="1484412"/>
            <a:ext cx="3775329" cy="4114800"/>
          </a:xfrm>
          <a:custGeom>
            <a:avLst/>
            <a:gdLst/>
            <a:ahLst/>
            <a:cxnLst/>
            <a:rect l="l" t="t" r="r" b="b"/>
            <a:pathLst>
              <a:path w="3775329" h="4114800">
                <a:moveTo>
                  <a:pt x="0" y="0"/>
                </a:moveTo>
                <a:lnTo>
                  <a:pt x="3775329" y="0"/>
                </a:lnTo>
                <a:lnTo>
                  <a:pt x="377532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grpSp>
        <p:nvGrpSpPr>
          <p:cNvPr id="16" name="Group 16"/>
          <p:cNvGrpSpPr/>
          <p:nvPr/>
        </p:nvGrpSpPr>
        <p:grpSpPr>
          <a:xfrm>
            <a:off x="631918" y="5930382"/>
            <a:ext cx="4511405" cy="3687934"/>
            <a:chOff x="0" y="0"/>
            <a:chExt cx="1188189" cy="971308"/>
          </a:xfrm>
        </p:grpSpPr>
        <p:sp>
          <p:nvSpPr>
            <p:cNvPr id="17" name="Freeform 17"/>
            <p:cNvSpPr/>
            <p:nvPr/>
          </p:nvSpPr>
          <p:spPr>
            <a:xfrm>
              <a:off x="0" y="0"/>
              <a:ext cx="1188189" cy="971308"/>
            </a:xfrm>
            <a:custGeom>
              <a:avLst/>
              <a:gdLst/>
              <a:ahLst/>
              <a:cxnLst/>
              <a:rect l="l" t="t" r="r" b="b"/>
              <a:pathLst>
                <a:path w="1188189" h="971308">
                  <a:moveTo>
                    <a:pt x="87520" y="0"/>
                  </a:moveTo>
                  <a:lnTo>
                    <a:pt x="1100669" y="0"/>
                  </a:lnTo>
                  <a:cubicBezTo>
                    <a:pt x="1149005" y="0"/>
                    <a:pt x="1188189" y="39184"/>
                    <a:pt x="1188189" y="87520"/>
                  </a:cubicBezTo>
                  <a:lnTo>
                    <a:pt x="1188189" y="883788"/>
                  </a:lnTo>
                  <a:cubicBezTo>
                    <a:pt x="1188189" y="932124"/>
                    <a:pt x="1149005" y="971308"/>
                    <a:pt x="1100669" y="971308"/>
                  </a:cubicBezTo>
                  <a:lnTo>
                    <a:pt x="87520" y="971308"/>
                  </a:lnTo>
                  <a:cubicBezTo>
                    <a:pt x="39184" y="971308"/>
                    <a:pt x="0" y="932124"/>
                    <a:pt x="0" y="883788"/>
                  </a:cubicBezTo>
                  <a:lnTo>
                    <a:pt x="0" y="87520"/>
                  </a:lnTo>
                  <a:cubicBezTo>
                    <a:pt x="0" y="39184"/>
                    <a:pt x="39184" y="0"/>
                    <a:pt x="87520" y="0"/>
                  </a:cubicBezTo>
                  <a:close/>
                </a:path>
              </a:pathLst>
            </a:custGeom>
            <a:solidFill>
              <a:srgbClr val="F6F6E9"/>
            </a:solidFill>
            <a:ln w="19050" cap="rnd">
              <a:solidFill>
                <a:srgbClr val="253439"/>
              </a:solidFill>
              <a:prstDash val="solid"/>
              <a:round/>
            </a:ln>
          </p:spPr>
          <p:txBody>
            <a:bodyPr/>
            <a:lstStyle/>
            <a:p>
              <a:endParaRPr lang="tr-TR"/>
            </a:p>
          </p:txBody>
        </p:sp>
        <p:sp>
          <p:nvSpPr>
            <p:cNvPr id="18" name="TextBox 18"/>
            <p:cNvSpPr txBox="1"/>
            <p:nvPr/>
          </p:nvSpPr>
          <p:spPr>
            <a:xfrm>
              <a:off x="0" y="-66675"/>
              <a:ext cx="1188189" cy="1037983"/>
            </a:xfrm>
            <a:prstGeom prst="rect">
              <a:avLst/>
            </a:prstGeom>
          </p:spPr>
          <p:txBody>
            <a:bodyPr lIns="50800" tIns="50800" rIns="50800" bIns="50800" rtlCol="0" anchor="ctr"/>
            <a:lstStyle/>
            <a:p>
              <a:pPr algn="ctr">
                <a:lnSpc>
                  <a:spcPts val="5039"/>
                </a:lnSpc>
              </a:pPr>
              <a:r>
                <a:rPr lang="en-US" sz="3599">
                  <a:solidFill>
                    <a:srgbClr val="000000"/>
                  </a:solidFill>
                  <a:latin typeface="Canva Sans"/>
                  <a:ea typeface="Canva Sans"/>
                  <a:cs typeface="Canva Sans"/>
                  <a:sym typeface="Canva Sans"/>
                </a:rPr>
                <a:t>Dirsek eklemi</a:t>
              </a:r>
            </a:p>
            <a:p>
              <a:pPr algn="ctr">
                <a:lnSpc>
                  <a:spcPts val="5039"/>
                </a:lnSpc>
              </a:pPr>
              <a:r>
                <a:rPr lang="en-US" sz="3599">
                  <a:solidFill>
                    <a:srgbClr val="000000"/>
                  </a:solidFill>
                  <a:latin typeface="Canva Sans"/>
                  <a:ea typeface="Canva Sans"/>
                  <a:cs typeface="Canva Sans"/>
                  <a:sym typeface="Canva Sans"/>
                </a:rPr>
                <a:t>Diz eklemi</a:t>
              </a:r>
            </a:p>
            <a:p>
              <a:pPr algn="ctr">
                <a:lnSpc>
                  <a:spcPts val="5039"/>
                </a:lnSpc>
              </a:pPr>
              <a:r>
                <a:rPr lang="en-US" sz="3599">
                  <a:solidFill>
                    <a:srgbClr val="000000"/>
                  </a:solidFill>
                  <a:latin typeface="Canva Sans"/>
                  <a:ea typeface="Canva Sans"/>
                  <a:cs typeface="Canva Sans"/>
                  <a:sym typeface="Canva Sans"/>
                </a:rPr>
                <a:t>Parmak eklemleri</a:t>
              </a:r>
            </a:p>
            <a:p>
              <a:pPr algn="ctr">
                <a:lnSpc>
                  <a:spcPts val="5039"/>
                </a:lnSpc>
                <a:spcBef>
                  <a:spcPct val="0"/>
                </a:spcBef>
              </a:pPr>
              <a:r>
                <a:rPr lang="en-US" sz="3599">
                  <a:solidFill>
                    <a:srgbClr val="000000"/>
                  </a:solidFill>
                  <a:latin typeface="Canva Sans"/>
                  <a:ea typeface="Canva Sans"/>
                  <a:cs typeface="Canva Sans"/>
                  <a:sym typeface="Canva Sans"/>
                </a:rPr>
                <a:t>Omuz</a:t>
              </a:r>
            </a:p>
          </p:txBody>
        </p:sp>
      </p:grpSp>
      <p:sp>
        <p:nvSpPr>
          <p:cNvPr id="19" name="Freeform 19"/>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8"/>
            <a:stretch>
              <a:fillRect/>
            </a:stretch>
          </a:blipFill>
        </p:spPr>
        <p:txBody>
          <a:bodyPr/>
          <a:lstStyle/>
          <a:p>
            <a:endParaRPr lang="tr-TR"/>
          </a:p>
        </p:txBody>
      </p:sp>
      <p:pic>
        <p:nvPicPr>
          <p:cNvPr id="20" name="Resim 19">
            <a:extLst>
              <a:ext uri="{FF2B5EF4-FFF2-40B4-BE49-F238E27FC236}">
                <a16:creationId xmlns:a16="http://schemas.microsoft.com/office/drawing/2014/main" id="{CE319D75-04E3-E976-4DCB-D8CED3FF2ABB}"/>
              </a:ext>
            </a:extLst>
          </p:cNvPr>
          <p:cNvPicPr>
            <a:picLocks noChangeAspect="1"/>
          </p:cNvPicPr>
          <p:nvPr/>
        </p:nvPicPr>
        <p:blipFill>
          <a:blip r:embed="rId9"/>
          <a:stretch>
            <a:fillRect/>
          </a:stretch>
        </p:blipFill>
        <p:spPr>
          <a:xfrm>
            <a:off x="1755704" y="9494996"/>
            <a:ext cx="6220693" cy="543001"/>
          </a:xfrm>
          <a:prstGeom prst="rect">
            <a:avLst/>
          </a:prstGeom>
        </p:spPr>
      </p:pic>
      <p:pic>
        <p:nvPicPr>
          <p:cNvPr id="1026" name="Picture 2" descr="Dans Eden Iskelet GIF - Dans eden iskelet - Discover &amp; Share ...">
            <a:extLst>
              <a:ext uri="{FF2B5EF4-FFF2-40B4-BE49-F238E27FC236}">
                <a16:creationId xmlns:a16="http://schemas.microsoft.com/office/drawing/2014/main" id="{196FEAEF-C178-4529-CC25-466EAAA689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19758" y="5225832"/>
            <a:ext cx="3943350" cy="44093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a:off x="406952" y="1395428"/>
            <a:ext cx="17134961" cy="8407570"/>
            <a:chOff x="0" y="0"/>
            <a:chExt cx="4512912" cy="2214339"/>
          </a:xfrm>
        </p:grpSpPr>
        <p:sp>
          <p:nvSpPr>
            <p:cNvPr id="5" name="Freeform 5"/>
            <p:cNvSpPr/>
            <p:nvPr/>
          </p:nvSpPr>
          <p:spPr>
            <a:xfrm>
              <a:off x="0" y="0"/>
              <a:ext cx="4512912" cy="2214339"/>
            </a:xfrm>
            <a:custGeom>
              <a:avLst/>
              <a:gdLst/>
              <a:ahLst/>
              <a:cxnLst/>
              <a:rect l="l" t="t" r="r" b="b"/>
              <a:pathLst>
                <a:path w="4512912" h="2214339">
                  <a:moveTo>
                    <a:pt x="23043" y="0"/>
                  </a:moveTo>
                  <a:lnTo>
                    <a:pt x="4489869" y="0"/>
                  </a:lnTo>
                  <a:cubicBezTo>
                    <a:pt x="4502595" y="0"/>
                    <a:pt x="4512912" y="10317"/>
                    <a:pt x="4512912" y="23043"/>
                  </a:cubicBezTo>
                  <a:lnTo>
                    <a:pt x="4512912" y="2191296"/>
                  </a:lnTo>
                  <a:cubicBezTo>
                    <a:pt x="4512912" y="2197408"/>
                    <a:pt x="4510484" y="2203269"/>
                    <a:pt x="4506163" y="2207590"/>
                  </a:cubicBezTo>
                  <a:cubicBezTo>
                    <a:pt x="4501841" y="2211911"/>
                    <a:pt x="4495980" y="2214339"/>
                    <a:pt x="4489869" y="2214339"/>
                  </a:cubicBezTo>
                  <a:lnTo>
                    <a:pt x="23043" y="2214339"/>
                  </a:lnTo>
                  <a:cubicBezTo>
                    <a:pt x="16931" y="2214339"/>
                    <a:pt x="11070" y="2211911"/>
                    <a:pt x="6749" y="2207590"/>
                  </a:cubicBezTo>
                  <a:cubicBezTo>
                    <a:pt x="2428" y="2203269"/>
                    <a:pt x="0" y="2197408"/>
                    <a:pt x="0" y="2191296"/>
                  </a:cubicBezTo>
                  <a:lnTo>
                    <a:pt x="0" y="23043"/>
                  </a:lnTo>
                  <a:cubicBezTo>
                    <a:pt x="0" y="16931"/>
                    <a:pt x="2428" y="11070"/>
                    <a:pt x="6749" y="6749"/>
                  </a:cubicBezTo>
                  <a:cubicBezTo>
                    <a:pt x="11070" y="2428"/>
                    <a:pt x="16931" y="0"/>
                    <a:pt x="23043" y="0"/>
                  </a:cubicBezTo>
                  <a:close/>
                </a:path>
              </a:pathLst>
            </a:custGeom>
            <a:solidFill>
              <a:srgbClr val="253439"/>
            </a:solidFill>
            <a:ln w="19050" cap="rnd">
              <a:solidFill>
                <a:srgbClr val="253439"/>
              </a:solidFill>
              <a:prstDash val="solid"/>
              <a:round/>
            </a:ln>
          </p:spPr>
          <p:txBody>
            <a:bodyPr/>
            <a:lstStyle/>
            <a:p>
              <a:endParaRPr lang="tr-TR"/>
            </a:p>
          </p:txBody>
        </p:sp>
        <p:sp>
          <p:nvSpPr>
            <p:cNvPr id="6" name="TextBox 6"/>
            <p:cNvSpPr txBox="1"/>
            <p:nvPr/>
          </p:nvSpPr>
          <p:spPr>
            <a:xfrm>
              <a:off x="0" y="-38100"/>
              <a:ext cx="4512912" cy="2252439"/>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86166">
            <a:off x="3923300" y="579362"/>
            <a:ext cx="10441399" cy="1810102"/>
            <a:chOff x="0" y="0"/>
            <a:chExt cx="13921865" cy="2413469"/>
          </a:xfrm>
        </p:grpSpPr>
        <p:grpSp>
          <p:nvGrpSpPr>
            <p:cNvPr id="8" name="Group 8"/>
            <p:cNvGrpSpPr/>
            <p:nvPr/>
          </p:nvGrpSpPr>
          <p:grpSpPr>
            <a:xfrm>
              <a:off x="0" y="0"/>
              <a:ext cx="13921865" cy="2413469"/>
              <a:chOff x="0" y="0"/>
              <a:chExt cx="2183208" cy="378477"/>
            </a:xfrm>
          </p:grpSpPr>
          <p:sp>
            <p:nvSpPr>
              <p:cNvPr id="9" name="Freeform 9"/>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EF597A"/>
              </a:solidFill>
              <a:ln w="19050" cap="sq">
                <a:solidFill>
                  <a:srgbClr val="253439"/>
                </a:solidFill>
                <a:prstDash val="solid"/>
                <a:miter/>
              </a:ln>
            </p:spPr>
            <p:txBody>
              <a:bodyPr/>
              <a:lstStyle/>
              <a:p>
                <a:endParaRPr lang="tr-TR"/>
              </a:p>
            </p:txBody>
          </p:sp>
          <p:sp>
            <p:nvSpPr>
              <p:cNvPr id="10" name="TextBox 10"/>
              <p:cNvSpPr txBox="1"/>
              <p:nvPr/>
            </p:nvSpPr>
            <p:spPr>
              <a:xfrm>
                <a:off x="0" y="-38100"/>
                <a:ext cx="2183208" cy="416577"/>
              </a:xfrm>
              <a:prstGeom prst="rect">
                <a:avLst/>
              </a:prstGeom>
            </p:spPr>
            <p:txBody>
              <a:bodyPr lIns="38652" tIns="38652" rIns="38652" bIns="38652" rtlCol="0" anchor="ctr"/>
              <a:lstStyle/>
              <a:p>
                <a:pPr algn="ctr">
                  <a:lnSpc>
                    <a:spcPts val="2660"/>
                  </a:lnSpc>
                </a:pPr>
                <a:endParaRPr/>
              </a:p>
            </p:txBody>
          </p:sp>
        </p:grpSp>
        <p:sp>
          <p:nvSpPr>
            <p:cNvPr id="11" name="TextBox 11"/>
            <p:cNvSpPr txBox="1"/>
            <p:nvPr/>
          </p:nvSpPr>
          <p:spPr>
            <a:xfrm>
              <a:off x="489637" y="458135"/>
              <a:ext cx="12942591" cy="1502562"/>
            </a:xfrm>
            <a:prstGeom prst="rect">
              <a:avLst/>
            </a:prstGeom>
          </p:spPr>
          <p:txBody>
            <a:bodyPr lIns="0" tIns="0" rIns="0" bIns="0" rtlCol="0" anchor="t">
              <a:spAutoFit/>
            </a:bodyPr>
            <a:lstStyle/>
            <a:p>
              <a:pPr algn="ctr">
                <a:lnSpc>
                  <a:spcPts val="7684"/>
                </a:lnSpc>
              </a:pPr>
              <a:r>
                <a:rPr lang="en-US" sz="6624" b="1">
                  <a:solidFill>
                    <a:srgbClr val="253439"/>
                  </a:solidFill>
                  <a:latin typeface="Agrandir Heavy"/>
                  <a:ea typeface="Agrandir Heavy"/>
                  <a:cs typeface="Agrandir Heavy"/>
                  <a:sym typeface="Agrandir Heavy"/>
                </a:rPr>
                <a:t>YARI OYNAR EKLEM</a:t>
              </a:r>
            </a:p>
          </p:txBody>
        </p:sp>
      </p:grpSp>
      <p:grpSp>
        <p:nvGrpSpPr>
          <p:cNvPr id="12" name="Group 12"/>
          <p:cNvGrpSpPr/>
          <p:nvPr/>
        </p:nvGrpSpPr>
        <p:grpSpPr>
          <a:xfrm>
            <a:off x="631918" y="5930382"/>
            <a:ext cx="4511405" cy="3687934"/>
            <a:chOff x="0" y="0"/>
            <a:chExt cx="1188189" cy="971308"/>
          </a:xfrm>
        </p:grpSpPr>
        <p:sp>
          <p:nvSpPr>
            <p:cNvPr id="13" name="Freeform 13"/>
            <p:cNvSpPr/>
            <p:nvPr/>
          </p:nvSpPr>
          <p:spPr>
            <a:xfrm>
              <a:off x="0" y="0"/>
              <a:ext cx="1188189" cy="971308"/>
            </a:xfrm>
            <a:custGeom>
              <a:avLst/>
              <a:gdLst/>
              <a:ahLst/>
              <a:cxnLst/>
              <a:rect l="l" t="t" r="r" b="b"/>
              <a:pathLst>
                <a:path w="1188189" h="971308">
                  <a:moveTo>
                    <a:pt x="87520" y="0"/>
                  </a:moveTo>
                  <a:lnTo>
                    <a:pt x="1100669" y="0"/>
                  </a:lnTo>
                  <a:cubicBezTo>
                    <a:pt x="1149005" y="0"/>
                    <a:pt x="1188189" y="39184"/>
                    <a:pt x="1188189" y="87520"/>
                  </a:cubicBezTo>
                  <a:lnTo>
                    <a:pt x="1188189" y="883788"/>
                  </a:lnTo>
                  <a:cubicBezTo>
                    <a:pt x="1188189" y="932124"/>
                    <a:pt x="1149005" y="971308"/>
                    <a:pt x="1100669" y="971308"/>
                  </a:cubicBezTo>
                  <a:lnTo>
                    <a:pt x="87520" y="971308"/>
                  </a:lnTo>
                  <a:cubicBezTo>
                    <a:pt x="39184" y="971308"/>
                    <a:pt x="0" y="932124"/>
                    <a:pt x="0" y="883788"/>
                  </a:cubicBezTo>
                  <a:lnTo>
                    <a:pt x="0" y="87520"/>
                  </a:lnTo>
                  <a:cubicBezTo>
                    <a:pt x="0" y="39184"/>
                    <a:pt x="39184" y="0"/>
                    <a:pt x="87520" y="0"/>
                  </a:cubicBezTo>
                  <a:close/>
                </a:path>
              </a:pathLst>
            </a:custGeom>
            <a:solidFill>
              <a:srgbClr val="F6F6E9"/>
            </a:solidFill>
            <a:ln w="19050" cap="rnd">
              <a:solidFill>
                <a:srgbClr val="253439"/>
              </a:solidFill>
              <a:prstDash val="solid"/>
              <a:round/>
            </a:ln>
          </p:spPr>
          <p:txBody>
            <a:bodyPr/>
            <a:lstStyle/>
            <a:p>
              <a:endParaRPr lang="tr-TR"/>
            </a:p>
          </p:txBody>
        </p:sp>
        <p:sp>
          <p:nvSpPr>
            <p:cNvPr id="14" name="TextBox 14"/>
            <p:cNvSpPr txBox="1"/>
            <p:nvPr/>
          </p:nvSpPr>
          <p:spPr>
            <a:xfrm>
              <a:off x="0" y="-66675"/>
              <a:ext cx="1188189" cy="1037983"/>
            </a:xfrm>
            <a:prstGeom prst="rect">
              <a:avLst/>
            </a:prstGeom>
          </p:spPr>
          <p:txBody>
            <a:bodyPr lIns="50800" tIns="50800" rIns="50800" bIns="50800" rtlCol="0" anchor="ctr"/>
            <a:lstStyle/>
            <a:p>
              <a:pPr algn="ctr">
                <a:lnSpc>
                  <a:spcPts val="5039"/>
                </a:lnSpc>
              </a:pPr>
              <a:r>
                <a:rPr lang="en-US" sz="3599">
                  <a:solidFill>
                    <a:srgbClr val="000000"/>
                  </a:solidFill>
                  <a:latin typeface="Canva Sans"/>
                  <a:ea typeface="Canva Sans"/>
                  <a:cs typeface="Canva Sans"/>
                  <a:sym typeface="Canva Sans"/>
                </a:rPr>
                <a:t>Boyun</a:t>
              </a:r>
            </a:p>
            <a:p>
              <a:pPr algn="ctr">
                <a:lnSpc>
                  <a:spcPts val="5039"/>
                </a:lnSpc>
              </a:pPr>
              <a:r>
                <a:rPr lang="en-US" sz="3599">
                  <a:solidFill>
                    <a:srgbClr val="000000"/>
                  </a:solidFill>
                  <a:latin typeface="Canva Sans"/>
                  <a:ea typeface="Canva Sans"/>
                  <a:cs typeface="Canva Sans"/>
                  <a:sym typeface="Canva Sans"/>
                </a:rPr>
                <a:t>Alt çene </a:t>
              </a:r>
            </a:p>
            <a:p>
              <a:pPr algn="ctr">
                <a:lnSpc>
                  <a:spcPts val="5039"/>
                </a:lnSpc>
              </a:pPr>
              <a:r>
                <a:rPr lang="en-US" sz="3599">
                  <a:solidFill>
                    <a:srgbClr val="000000"/>
                  </a:solidFill>
                  <a:latin typeface="Canva Sans"/>
                  <a:ea typeface="Canva Sans"/>
                  <a:cs typeface="Canva Sans"/>
                  <a:sym typeface="Canva Sans"/>
                </a:rPr>
                <a:t>Bel</a:t>
              </a:r>
            </a:p>
            <a:p>
              <a:pPr algn="ctr">
                <a:lnSpc>
                  <a:spcPts val="5039"/>
                </a:lnSpc>
                <a:spcBef>
                  <a:spcPct val="0"/>
                </a:spcBef>
              </a:pPr>
              <a:r>
                <a:rPr lang="en-US" sz="3599">
                  <a:solidFill>
                    <a:srgbClr val="000000"/>
                  </a:solidFill>
                  <a:latin typeface="Canva Sans"/>
                  <a:ea typeface="Canva Sans"/>
                  <a:cs typeface="Canva Sans"/>
                  <a:sym typeface="Canva Sans"/>
                </a:rPr>
                <a:t>Boyun</a:t>
              </a:r>
            </a:p>
          </p:txBody>
        </p:sp>
      </p:grpSp>
      <p:pic>
        <p:nvPicPr>
          <p:cNvPr id="15" name="Picture 15"/>
          <p:cNvPicPr>
            <a:picLocks noChangeAspect="1"/>
          </p:cNvPicPr>
          <p:nvPr/>
        </p:nvPicPr>
        <p:blipFill>
          <a:blip r:embed="rId2"/>
          <a:srcRect/>
          <a:stretch>
            <a:fillRect/>
          </a:stretch>
        </p:blipFill>
        <p:spPr>
          <a:xfrm>
            <a:off x="406952" y="1690161"/>
            <a:ext cx="6926565" cy="3909052"/>
          </a:xfrm>
          <a:prstGeom prst="rect">
            <a:avLst/>
          </a:prstGeom>
        </p:spPr>
      </p:pic>
      <p:sp>
        <p:nvSpPr>
          <p:cNvPr id="16" name="Freeform 16"/>
          <p:cNvSpPr/>
          <p:nvPr/>
        </p:nvSpPr>
        <p:spPr>
          <a:xfrm>
            <a:off x="6704170" y="3644687"/>
            <a:ext cx="3573255" cy="3595728"/>
          </a:xfrm>
          <a:custGeom>
            <a:avLst/>
            <a:gdLst/>
            <a:ahLst/>
            <a:cxnLst/>
            <a:rect l="l" t="t" r="r" b="b"/>
            <a:pathLst>
              <a:path w="3573255" h="3595728">
                <a:moveTo>
                  <a:pt x="0" y="0"/>
                </a:moveTo>
                <a:lnTo>
                  <a:pt x="3573255" y="0"/>
                </a:lnTo>
                <a:lnTo>
                  <a:pt x="3573255" y="3595728"/>
                </a:lnTo>
                <a:lnTo>
                  <a:pt x="0" y="3595728"/>
                </a:lnTo>
                <a:lnTo>
                  <a:pt x="0" y="0"/>
                </a:lnTo>
                <a:close/>
              </a:path>
            </a:pathLst>
          </a:custGeom>
          <a:blipFill>
            <a:blip r:embed="rId3"/>
            <a:stretch>
              <a:fillRect/>
            </a:stretch>
          </a:blipFill>
        </p:spPr>
        <p:txBody>
          <a:bodyPr/>
          <a:lstStyle/>
          <a:p>
            <a:endParaRPr lang="tr-TR"/>
          </a:p>
        </p:txBody>
      </p:sp>
      <p:sp>
        <p:nvSpPr>
          <p:cNvPr id="17" name="Freeform 17"/>
          <p:cNvSpPr/>
          <p:nvPr/>
        </p:nvSpPr>
        <p:spPr>
          <a:xfrm>
            <a:off x="11838272" y="3644687"/>
            <a:ext cx="5115405" cy="5613613"/>
          </a:xfrm>
          <a:custGeom>
            <a:avLst/>
            <a:gdLst/>
            <a:ahLst/>
            <a:cxnLst/>
            <a:rect l="l" t="t" r="r" b="b"/>
            <a:pathLst>
              <a:path w="5115405" h="5613613">
                <a:moveTo>
                  <a:pt x="0" y="0"/>
                </a:moveTo>
                <a:lnTo>
                  <a:pt x="5115405" y="0"/>
                </a:lnTo>
                <a:lnTo>
                  <a:pt x="5115405" y="5613613"/>
                </a:lnTo>
                <a:lnTo>
                  <a:pt x="0" y="56136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8" name="Freeform 18"/>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6"/>
            <a:stretch>
              <a:fillRect/>
            </a:stretch>
          </a:blipFill>
        </p:spPr>
        <p:txBody>
          <a:bodyPr/>
          <a:lstStyle/>
          <a:p>
            <a:endParaRPr lang="tr-TR"/>
          </a:p>
        </p:txBody>
      </p:sp>
      <p:pic>
        <p:nvPicPr>
          <p:cNvPr id="19" name="Resim 18">
            <a:extLst>
              <a:ext uri="{FF2B5EF4-FFF2-40B4-BE49-F238E27FC236}">
                <a16:creationId xmlns:a16="http://schemas.microsoft.com/office/drawing/2014/main" id="{FD006BE1-B15B-71F6-B032-57D1CD2BD4BD}"/>
              </a:ext>
            </a:extLst>
          </p:cNvPr>
          <p:cNvPicPr>
            <a:picLocks noChangeAspect="1"/>
          </p:cNvPicPr>
          <p:nvPr/>
        </p:nvPicPr>
        <p:blipFill>
          <a:blip r:embed="rId7"/>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a:off x="576519" y="2166853"/>
            <a:ext cx="17134961" cy="8407570"/>
            <a:chOff x="0" y="0"/>
            <a:chExt cx="4512912" cy="2214339"/>
          </a:xfrm>
        </p:grpSpPr>
        <p:sp>
          <p:nvSpPr>
            <p:cNvPr id="5" name="Freeform 5"/>
            <p:cNvSpPr/>
            <p:nvPr/>
          </p:nvSpPr>
          <p:spPr>
            <a:xfrm>
              <a:off x="0" y="0"/>
              <a:ext cx="4512912" cy="2214339"/>
            </a:xfrm>
            <a:custGeom>
              <a:avLst/>
              <a:gdLst/>
              <a:ahLst/>
              <a:cxnLst/>
              <a:rect l="l" t="t" r="r" b="b"/>
              <a:pathLst>
                <a:path w="4512912" h="2214339">
                  <a:moveTo>
                    <a:pt x="23043" y="0"/>
                  </a:moveTo>
                  <a:lnTo>
                    <a:pt x="4489869" y="0"/>
                  </a:lnTo>
                  <a:cubicBezTo>
                    <a:pt x="4502595" y="0"/>
                    <a:pt x="4512912" y="10317"/>
                    <a:pt x="4512912" y="23043"/>
                  </a:cubicBezTo>
                  <a:lnTo>
                    <a:pt x="4512912" y="2191296"/>
                  </a:lnTo>
                  <a:cubicBezTo>
                    <a:pt x="4512912" y="2197408"/>
                    <a:pt x="4510484" y="2203269"/>
                    <a:pt x="4506163" y="2207590"/>
                  </a:cubicBezTo>
                  <a:cubicBezTo>
                    <a:pt x="4501841" y="2211911"/>
                    <a:pt x="4495980" y="2214339"/>
                    <a:pt x="4489869" y="2214339"/>
                  </a:cubicBezTo>
                  <a:lnTo>
                    <a:pt x="23043" y="2214339"/>
                  </a:lnTo>
                  <a:cubicBezTo>
                    <a:pt x="16931" y="2214339"/>
                    <a:pt x="11070" y="2211911"/>
                    <a:pt x="6749" y="2207590"/>
                  </a:cubicBezTo>
                  <a:cubicBezTo>
                    <a:pt x="2428" y="2203269"/>
                    <a:pt x="0" y="2197408"/>
                    <a:pt x="0" y="2191296"/>
                  </a:cubicBezTo>
                  <a:lnTo>
                    <a:pt x="0" y="23043"/>
                  </a:lnTo>
                  <a:cubicBezTo>
                    <a:pt x="0" y="16931"/>
                    <a:pt x="2428" y="11070"/>
                    <a:pt x="6749" y="6749"/>
                  </a:cubicBezTo>
                  <a:cubicBezTo>
                    <a:pt x="11070" y="2428"/>
                    <a:pt x="16931" y="0"/>
                    <a:pt x="23043" y="0"/>
                  </a:cubicBezTo>
                  <a:close/>
                </a:path>
              </a:pathLst>
            </a:custGeom>
            <a:solidFill>
              <a:srgbClr val="253439"/>
            </a:solidFill>
            <a:ln w="19050" cap="rnd">
              <a:solidFill>
                <a:srgbClr val="253439"/>
              </a:solidFill>
              <a:prstDash val="solid"/>
              <a:round/>
            </a:ln>
          </p:spPr>
          <p:txBody>
            <a:bodyPr/>
            <a:lstStyle/>
            <a:p>
              <a:endParaRPr lang="tr-TR"/>
            </a:p>
          </p:txBody>
        </p:sp>
        <p:sp>
          <p:nvSpPr>
            <p:cNvPr id="6" name="TextBox 6"/>
            <p:cNvSpPr txBox="1"/>
            <p:nvPr/>
          </p:nvSpPr>
          <p:spPr>
            <a:xfrm>
              <a:off x="0" y="-38100"/>
              <a:ext cx="4512912" cy="2252439"/>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86166">
            <a:off x="3923300" y="488952"/>
            <a:ext cx="10441399" cy="3753748"/>
            <a:chOff x="0" y="0"/>
            <a:chExt cx="13921865" cy="5004998"/>
          </a:xfrm>
        </p:grpSpPr>
        <p:grpSp>
          <p:nvGrpSpPr>
            <p:cNvPr id="8" name="Group 8"/>
            <p:cNvGrpSpPr/>
            <p:nvPr/>
          </p:nvGrpSpPr>
          <p:grpSpPr>
            <a:xfrm>
              <a:off x="0" y="0"/>
              <a:ext cx="13921865" cy="5004998"/>
              <a:chOff x="0" y="0"/>
              <a:chExt cx="2183208" cy="784877"/>
            </a:xfrm>
          </p:grpSpPr>
          <p:sp>
            <p:nvSpPr>
              <p:cNvPr id="9" name="Freeform 9"/>
              <p:cNvSpPr/>
              <p:nvPr/>
            </p:nvSpPr>
            <p:spPr>
              <a:xfrm>
                <a:off x="0" y="0"/>
                <a:ext cx="2183208" cy="784877"/>
              </a:xfrm>
              <a:custGeom>
                <a:avLst/>
                <a:gdLst/>
                <a:ahLst/>
                <a:cxnLst/>
                <a:rect l="l" t="t" r="r" b="b"/>
                <a:pathLst>
                  <a:path w="2183208" h="784877">
                    <a:moveTo>
                      <a:pt x="0" y="0"/>
                    </a:moveTo>
                    <a:lnTo>
                      <a:pt x="2183208" y="0"/>
                    </a:lnTo>
                    <a:lnTo>
                      <a:pt x="2183208" y="784877"/>
                    </a:lnTo>
                    <a:lnTo>
                      <a:pt x="0" y="784877"/>
                    </a:lnTo>
                    <a:close/>
                  </a:path>
                </a:pathLst>
              </a:custGeom>
              <a:solidFill>
                <a:srgbClr val="EF597A"/>
              </a:solidFill>
              <a:ln w="19050" cap="sq">
                <a:solidFill>
                  <a:srgbClr val="253439"/>
                </a:solidFill>
                <a:prstDash val="solid"/>
                <a:miter/>
              </a:ln>
            </p:spPr>
            <p:txBody>
              <a:bodyPr/>
              <a:lstStyle/>
              <a:p>
                <a:endParaRPr lang="tr-TR"/>
              </a:p>
            </p:txBody>
          </p:sp>
          <p:sp>
            <p:nvSpPr>
              <p:cNvPr id="10" name="TextBox 10"/>
              <p:cNvSpPr txBox="1"/>
              <p:nvPr/>
            </p:nvSpPr>
            <p:spPr>
              <a:xfrm>
                <a:off x="0" y="-38100"/>
                <a:ext cx="2183208" cy="822977"/>
              </a:xfrm>
              <a:prstGeom prst="rect">
                <a:avLst/>
              </a:prstGeom>
            </p:spPr>
            <p:txBody>
              <a:bodyPr lIns="38652" tIns="38652" rIns="38652" bIns="38652" rtlCol="0" anchor="ctr"/>
              <a:lstStyle/>
              <a:p>
                <a:pPr algn="ctr">
                  <a:lnSpc>
                    <a:spcPts val="2660"/>
                  </a:lnSpc>
                </a:pPr>
                <a:endParaRPr/>
              </a:p>
            </p:txBody>
          </p:sp>
        </p:grpSp>
        <p:sp>
          <p:nvSpPr>
            <p:cNvPr id="11" name="TextBox 11"/>
            <p:cNvSpPr txBox="1"/>
            <p:nvPr/>
          </p:nvSpPr>
          <p:spPr>
            <a:xfrm>
              <a:off x="489637" y="458135"/>
              <a:ext cx="12942591" cy="4094091"/>
            </a:xfrm>
            <a:prstGeom prst="rect">
              <a:avLst/>
            </a:prstGeom>
          </p:spPr>
          <p:txBody>
            <a:bodyPr lIns="0" tIns="0" rIns="0" bIns="0" rtlCol="0" anchor="t">
              <a:spAutoFit/>
            </a:bodyPr>
            <a:lstStyle/>
            <a:p>
              <a:pPr algn="ctr">
                <a:lnSpc>
                  <a:spcPts val="7684"/>
                </a:lnSpc>
              </a:pPr>
              <a:r>
                <a:rPr lang="en-US" sz="6624" b="1">
                  <a:solidFill>
                    <a:srgbClr val="253439"/>
                  </a:solidFill>
                  <a:latin typeface="Agrandir Heavy"/>
                  <a:ea typeface="Agrandir Heavy"/>
                  <a:cs typeface="Agrandir Heavy"/>
                  <a:sym typeface="Agrandir Heavy"/>
                </a:rPr>
                <a:t>DESTEK VE HAREKET SİSTEMİ NELERDEN OLUŞUR?</a:t>
              </a:r>
            </a:p>
          </p:txBody>
        </p:sp>
      </p:grpSp>
      <p:grpSp>
        <p:nvGrpSpPr>
          <p:cNvPr id="12" name="Group 12"/>
          <p:cNvGrpSpPr/>
          <p:nvPr/>
        </p:nvGrpSpPr>
        <p:grpSpPr>
          <a:xfrm>
            <a:off x="1628100" y="5060284"/>
            <a:ext cx="2766490" cy="276649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898B"/>
            </a:solidFill>
            <a:ln w="19050" cap="sq">
              <a:solidFill>
                <a:srgbClr val="253439"/>
              </a:solidFill>
              <a:prstDash val="solid"/>
              <a:miter/>
            </a:ln>
          </p:spPr>
          <p:txBody>
            <a:bodyPr/>
            <a:lstStyle/>
            <a:p>
              <a:endParaRPr lang="tr-TR"/>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7591187" y="5060284"/>
            <a:ext cx="2766490" cy="276649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F4F1"/>
            </a:solidFill>
            <a:ln w="19050" cap="sq">
              <a:solidFill>
                <a:srgbClr val="253439"/>
              </a:solidFill>
              <a:prstDash val="solid"/>
              <a:miter/>
            </a:ln>
          </p:spPr>
          <p:txBody>
            <a:bodyPr/>
            <a:lstStyle/>
            <a:p>
              <a:endParaRPr lang="tr-TR"/>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2686361" y="5060284"/>
            <a:ext cx="2766490" cy="27664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597A"/>
            </a:solidFill>
            <a:ln w="19050" cap="sq">
              <a:solidFill>
                <a:srgbClr val="253439"/>
              </a:solidFill>
              <a:prstDash val="solid"/>
              <a:miter/>
            </a:ln>
          </p:spPr>
          <p:txBody>
            <a:bodyPr/>
            <a:lstStyle/>
            <a:p>
              <a:endParaRPr lang="tr-TR"/>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2105809" y="5126245"/>
            <a:ext cx="2288781" cy="2634568"/>
          </a:xfrm>
          <a:custGeom>
            <a:avLst/>
            <a:gdLst/>
            <a:ahLst/>
            <a:cxnLst/>
            <a:rect l="l" t="t" r="r" b="b"/>
            <a:pathLst>
              <a:path w="2288781" h="2634568">
                <a:moveTo>
                  <a:pt x="0" y="0"/>
                </a:moveTo>
                <a:lnTo>
                  <a:pt x="2288781" y="0"/>
                </a:lnTo>
                <a:lnTo>
                  <a:pt x="2288781" y="2634568"/>
                </a:lnTo>
                <a:lnTo>
                  <a:pt x="0" y="2634568"/>
                </a:lnTo>
                <a:lnTo>
                  <a:pt x="0" y="0"/>
                </a:lnTo>
                <a:close/>
              </a:path>
            </a:pathLst>
          </a:custGeom>
          <a:blipFill>
            <a:blip r:embed="rId2"/>
            <a:stretch>
              <a:fillRect/>
            </a:stretch>
          </a:blipFill>
        </p:spPr>
        <p:txBody>
          <a:bodyPr/>
          <a:lstStyle/>
          <a:p>
            <a:endParaRPr lang="tr-TR"/>
          </a:p>
        </p:txBody>
      </p:sp>
      <p:sp>
        <p:nvSpPr>
          <p:cNvPr id="22" name="Freeform 22"/>
          <p:cNvSpPr/>
          <p:nvPr/>
        </p:nvSpPr>
        <p:spPr>
          <a:xfrm>
            <a:off x="7967867" y="5250677"/>
            <a:ext cx="2013130" cy="2239922"/>
          </a:xfrm>
          <a:custGeom>
            <a:avLst/>
            <a:gdLst/>
            <a:ahLst/>
            <a:cxnLst/>
            <a:rect l="l" t="t" r="r" b="b"/>
            <a:pathLst>
              <a:path w="2013130" h="2239922">
                <a:moveTo>
                  <a:pt x="0" y="0"/>
                </a:moveTo>
                <a:lnTo>
                  <a:pt x="2013130" y="0"/>
                </a:lnTo>
                <a:lnTo>
                  <a:pt x="2013130" y="2239921"/>
                </a:lnTo>
                <a:lnTo>
                  <a:pt x="0" y="22399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23" name="Freeform 23"/>
          <p:cNvSpPr/>
          <p:nvPr/>
        </p:nvSpPr>
        <p:spPr>
          <a:xfrm>
            <a:off x="12672147" y="4907747"/>
            <a:ext cx="2929978" cy="2853066"/>
          </a:xfrm>
          <a:custGeom>
            <a:avLst/>
            <a:gdLst/>
            <a:ahLst/>
            <a:cxnLst/>
            <a:rect l="l" t="t" r="r" b="b"/>
            <a:pathLst>
              <a:path w="2929978" h="2853066">
                <a:moveTo>
                  <a:pt x="0" y="0"/>
                </a:moveTo>
                <a:lnTo>
                  <a:pt x="2929978" y="0"/>
                </a:lnTo>
                <a:lnTo>
                  <a:pt x="2929978" y="2853066"/>
                </a:lnTo>
                <a:lnTo>
                  <a:pt x="0" y="2853066"/>
                </a:lnTo>
                <a:lnTo>
                  <a:pt x="0" y="0"/>
                </a:lnTo>
                <a:close/>
              </a:path>
            </a:pathLst>
          </a:custGeom>
          <a:blipFill>
            <a:blip r:embed="rId5"/>
            <a:stretch>
              <a:fillRect/>
            </a:stretch>
          </a:blipFill>
        </p:spPr>
        <p:txBody>
          <a:bodyPr/>
          <a:lstStyle/>
          <a:p>
            <a:endParaRPr lang="tr-TR"/>
          </a:p>
        </p:txBody>
      </p:sp>
      <p:sp>
        <p:nvSpPr>
          <p:cNvPr id="24" name="TextBox 24"/>
          <p:cNvSpPr txBox="1"/>
          <p:nvPr/>
        </p:nvSpPr>
        <p:spPr>
          <a:xfrm>
            <a:off x="469495" y="8243880"/>
            <a:ext cx="5561409" cy="725751"/>
          </a:xfrm>
          <a:prstGeom prst="rect">
            <a:avLst/>
          </a:prstGeom>
        </p:spPr>
        <p:txBody>
          <a:bodyPr lIns="0" tIns="0" rIns="0" bIns="0" rtlCol="0" anchor="t">
            <a:spAutoFit/>
          </a:bodyPr>
          <a:lstStyle/>
          <a:p>
            <a:pPr marL="0" lvl="0" indent="0" algn="ctr">
              <a:lnSpc>
                <a:spcPts val="5147"/>
              </a:lnSpc>
              <a:spcBef>
                <a:spcPct val="0"/>
              </a:spcBef>
            </a:pPr>
            <a:r>
              <a:rPr lang="en-US" sz="3677">
                <a:solidFill>
                  <a:srgbClr val="F6F4F1"/>
                </a:solidFill>
                <a:latin typeface="Agrandir"/>
                <a:ea typeface="Agrandir"/>
                <a:cs typeface="Agrandir"/>
                <a:sym typeface="Agrandir"/>
              </a:rPr>
              <a:t>İSKELET VE KEMİKLER</a:t>
            </a:r>
          </a:p>
        </p:txBody>
      </p:sp>
      <p:sp>
        <p:nvSpPr>
          <p:cNvPr id="25" name="TextBox 25"/>
          <p:cNvSpPr txBox="1"/>
          <p:nvPr/>
        </p:nvSpPr>
        <p:spPr>
          <a:xfrm>
            <a:off x="6193728" y="8234355"/>
            <a:ext cx="5561409" cy="768297"/>
          </a:xfrm>
          <a:prstGeom prst="rect">
            <a:avLst/>
          </a:prstGeom>
        </p:spPr>
        <p:txBody>
          <a:bodyPr lIns="0" tIns="0" rIns="0" bIns="0" rtlCol="0" anchor="t">
            <a:spAutoFit/>
          </a:bodyPr>
          <a:lstStyle/>
          <a:p>
            <a:pPr marL="0" lvl="0" indent="0" algn="ctr">
              <a:lnSpc>
                <a:spcPts val="5427"/>
              </a:lnSpc>
              <a:spcBef>
                <a:spcPct val="0"/>
              </a:spcBef>
            </a:pPr>
            <a:r>
              <a:rPr lang="en-US" sz="3877">
                <a:solidFill>
                  <a:srgbClr val="F6F4F1"/>
                </a:solidFill>
                <a:latin typeface="Agrandir"/>
                <a:ea typeface="Agrandir"/>
                <a:cs typeface="Agrandir"/>
                <a:sym typeface="Agrandir"/>
              </a:rPr>
              <a:t>EKLEMLER</a:t>
            </a:r>
          </a:p>
        </p:txBody>
      </p:sp>
      <p:sp>
        <p:nvSpPr>
          <p:cNvPr id="26" name="TextBox 26"/>
          <p:cNvSpPr txBox="1"/>
          <p:nvPr/>
        </p:nvSpPr>
        <p:spPr>
          <a:xfrm>
            <a:off x="11356432" y="8234355"/>
            <a:ext cx="5561409" cy="768297"/>
          </a:xfrm>
          <a:prstGeom prst="rect">
            <a:avLst/>
          </a:prstGeom>
        </p:spPr>
        <p:txBody>
          <a:bodyPr lIns="0" tIns="0" rIns="0" bIns="0" rtlCol="0" anchor="t">
            <a:spAutoFit/>
          </a:bodyPr>
          <a:lstStyle/>
          <a:p>
            <a:pPr marL="0" lvl="0" indent="0" algn="ctr">
              <a:lnSpc>
                <a:spcPts val="5427"/>
              </a:lnSpc>
              <a:spcBef>
                <a:spcPct val="0"/>
              </a:spcBef>
            </a:pPr>
            <a:r>
              <a:rPr lang="en-US" sz="3877">
                <a:solidFill>
                  <a:srgbClr val="F6F4F1"/>
                </a:solidFill>
                <a:latin typeface="Agrandir"/>
                <a:ea typeface="Agrandir"/>
                <a:cs typeface="Agrandir"/>
                <a:sym typeface="Agrandir"/>
              </a:rPr>
              <a:t>KASLAR</a:t>
            </a:r>
          </a:p>
        </p:txBody>
      </p:sp>
      <p:sp>
        <p:nvSpPr>
          <p:cNvPr id="27" name="Freeform 27"/>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6"/>
            <a:stretch>
              <a:fillRect/>
            </a:stretch>
          </a:blipFill>
        </p:spPr>
        <p:txBody>
          <a:bodyPr/>
          <a:lstStyle/>
          <a:p>
            <a:endParaRPr lang="tr-TR"/>
          </a:p>
        </p:txBody>
      </p:sp>
      <p:pic>
        <p:nvPicPr>
          <p:cNvPr id="28" name="Resim 27">
            <a:extLst>
              <a:ext uri="{FF2B5EF4-FFF2-40B4-BE49-F238E27FC236}">
                <a16:creationId xmlns:a16="http://schemas.microsoft.com/office/drawing/2014/main" id="{CB61BFE7-EBBD-FF5A-C944-17956FF13FC3}"/>
              </a:ext>
            </a:extLst>
          </p:cNvPr>
          <p:cNvPicPr>
            <a:picLocks noChangeAspect="1"/>
          </p:cNvPicPr>
          <p:nvPr/>
        </p:nvPicPr>
        <p:blipFill>
          <a:blip r:embed="rId7"/>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a:off x="406952" y="1395428"/>
            <a:ext cx="17134961" cy="8407570"/>
            <a:chOff x="0" y="0"/>
            <a:chExt cx="4512912" cy="2214339"/>
          </a:xfrm>
        </p:grpSpPr>
        <p:sp>
          <p:nvSpPr>
            <p:cNvPr id="5" name="Freeform 5"/>
            <p:cNvSpPr/>
            <p:nvPr/>
          </p:nvSpPr>
          <p:spPr>
            <a:xfrm>
              <a:off x="0" y="0"/>
              <a:ext cx="4512912" cy="2214339"/>
            </a:xfrm>
            <a:custGeom>
              <a:avLst/>
              <a:gdLst/>
              <a:ahLst/>
              <a:cxnLst/>
              <a:rect l="l" t="t" r="r" b="b"/>
              <a:pathLst>
                <a:path w="4512912" h="2214339">
                  <a:moveTo>
                    <a:pt x="23043" y="0"/>
                  </a:moveTo>
                  <a:lnTo>
                    <a:pt x="4489869" y="0"/>
                  </a:lnTo>
                  <a:cubicBezTo>
                    <a:pt x="4502595" y="0"/>
                    <a:pt x="4512912" y="10317"/>
                    <a:pt x="4512912" y="23043"/>
                  </a:cubicBezTo>
                  <a:lnTo>
                    <a:pt x="4512912" y="2191296"/>
                  </a:lnTo>
                  <a:cubicBezTo>
                    <a:pt x="4512912" y="2197408"/>
                    <a:pt x="4510484" y="2203269"/>
                    <a:pt x="4506163" y="2207590"/>
                  </a:cubicBezTo>
                  <a:cubicBezTo>
                    <a:pt x="4501841" y="2211911"/>
                    <a:pt x="4495980" y="2214339"/>
                    <a:pt x="4489869" y="2214339"/>
                  </a:cubicBezTo>
                  <a:lnTo>
                    <a:pt x="23043" y="2214339"/>
                  </a:lnTo>
                  <a:cubicBezTo>
                    <a:pt x="16931" y="2214339"/>
                    <a:pt x="11070" y="2211911"/>
                    <a:pt x="6749" y="2207590"/>
                  </a:cubicBezTo>
                  <a:cubicBezTo>
                    <a:pt x="2428" y="2203269"/>
                    <a:pt x="0" y="2197408"/>
                    <a:pt x="0" y="2191296"/>
                  </a:cubicBezTo>
                  <a:lnTo>
                    <a:pt x="0" y="23043"/>
                  </a:lnTo>
                  <a:cubicBezTo>
                    <a:pt x="0" y="16931"/>
                    <a:pt x="2428" y="11070"/>
                    <a:pt x="6749" y="6749"/>
                  </a:cubicBezTo>
                  <a:cubicBezTo>
                    <a:pt x="11070" y="2428"/>
                    <a:pt x="16931" y="0"/>
                    <a:pt x="23043" y="0"/>
                  </a:cubicBezTo>
                  <a:close/>
                </a:path>
              </a:pathLst>
            </a:custGeom>
            <a:solidFill>
              <a:srgbClr val="253439"/>
            </a:solidFill>
            <a:ln w="19050" cap="rnd">
              <a:solidFill>
                <a:srgbClr val="253439"/>
              </a:solidFill>
              <a:prstDash val="solid"/>
              <a:round/>
            </a:ln>
          </p:spPr>
          <p:txBody>
            <a:bodyPr/>
            <a:lstStyle/>
            <a:p>
              <a:endParaRPr lang="tr-TR"/>
            </a:p>
          </p:txBody>
        </p:sp>
        <p:sp>
          <p:nvSpPr>
            <p:cNvPr id="6" name="TextBox 6"/>
            <p:cNvSpPr txBox="1"/>
            <p:nvPr/>
          </p:nvSpPr>
          <p:spPr>
            <a:xfrm>
              <a:off x="0" y="-38100"/>
              <a:ext cx="4512912" cy="2252439"/>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86166">
            <a:off x="3923300" y="579362"/>
            <a:ext cx="10441399" cy="1810102"/>
            <a:chOff x="0" y="0"/>
            <a:chExt cx="13921865" cy="2413469"/>
          </a:xfrm>
        </p:grpSpPr>
        <p:grpSp>
          <p:nvGrpSpPr>
            <p:cNvPr id="8" name="Group 8"/>
            <p:cNvGrpSpPr/>
            <p:nvPr/>
          </p:nvGrpSpPr>
          <p:grpSpPr>
            <a:xfrm>
              <a:off x="0" y="0"/>
              <a:ext cx="13921865" cy="2413469"/>
              <a:chOff x="0" y="0"/>
              <a:chExt cx="2183208" cy="378477"/>
            </a:xfrm>
          </p:grpSpPr>
          <p:sp>
            <p:nvSpPr>
              <p:cNvPr id="9" name="Freeform 9"/>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EF597A"/>
              </a:solidFill>
              <a:ln w="19050" cap="sq">
                <a:solidFill>
                  <a:srgbClr val="253439"/>
                </a:solidFill>
                <a:prstDash val="solid"/>
                <a:miter/>
              </a:ln>
            </p:spPr>
            <p:txBody>
              <a:bodyPr/>
              <a:lstStyle/>
              <a:p>
                <a:endParaRPr lang="tr-TR"/>
              </a:p>
            </p:txBody>
          </p:sp>
          <p:sp>
            <p:nvSpPr>
              <p:cNvPr id="10" name="TextBox 10"/>
              <p:cNvSpPr txBox="1"/>
              <p:nvPr/>
            </p:nvSpPr>
            <p:spPr>
              <a:xfrm>
                <a:off x="0" y="-38100"/>
                <a:ext cx="2183208" cy="416577"/>
              </a:xfrm>
              <a:prstGeom prst="rect">
                <a:avLst/>
              </a:prstGeom>
            </p:spPr>
            <p:txBody>
              <a:bodyPr lIns="38652" tIns="38652" rIns="38652" bIns="38652" rtlCol="0" anchor="ctr"/>
              <a:lstStyle/>
              <a:p>
                <a:pPr algn="ctr">
                  <a:lnSpc>
                    <a:spcPts val="2660"/>
                  </a:lnSpc>
                </a:pPr>
                <a:endParaRPr/>
              </a:p>
            </p:txBody>
          </p:sp>
        </p:grpSp>
        <p:sp>
          <p:nvSpPr>
            <p:cNvPr id="11" name="TextBox 11"/>
            <p:cNvSpPr txBox="1"/>
            <p:nvPr/>
          </p:nvSpPr>
          <p:spPr>
            <a:xfrm>
              <a:off x="489637" y="458135"/>
              <a:ext cx="12942591" cy="1502562"/>
            </a:xfrm>
            <a:prstGeom prst="rect">
              <a:avLst/>
            </a:prstGeom>
          </p:spPr>
          <p:txBody>
            <a:bodyPr lIns="0" tIns="0" rIns="0" bIns="0" rtlCol="0" anchor="t">
              <a:spAutoFit/>
            </a:bodyPr>
            <a:lstStyle/>
            <a:p>
              <a:pPr algn="ctr">
                <a:lnSpc>
                  <a:spcPts val="7684"/>
                </a:lnSpc>
              </a:pPr>
              <a:r>
                <a:rPr lang="en-US" sz="6624" b="1">
                  <a:solidFill>
                    <a:srgbClr val="253439"/>
                  </a:solidFill>
                  <a:latin typeface="Agrandir Heavy"/>
                  <a:ea typeface="Agrandir Heavy"/>
                  <a:cs typeface="Agrandir Heavy"/>
                  <a:sym typeface="Agrandir Heavy"/>
                </a:rPr>
                <a:t>OYNAMAZ EKLEM</a:t>
              </a:r>
            </a:p>
          </p:txBody>
        </p:sp>
      </p:grpSp>
      <p:grpSp>
        <p:nvGrpSpPr>
          <p:cNvPr id="12" name="Group 12"/>
          <p:cNvGrpSpPr/>
          <p:nvPr/>
        </p:nvGrpSpPr>
        <p:grpSpPr>
          <a:xfrm>
            <a:off x="631918" y="5930382"/>
            <a:ext cx="4511405" cy="3687934"/>
            <a:chOff x="0" y="0"/>
            <a:chExt cx="1188189" cy="971308"/>
          </a:xfrm>
        </p:grpSpPr>
        <p:sp>
          <p:nvSpPr>
            <p:cNvPr id="13" name="Freeform 13"/>
            <p:cNvSpPr/>
            <p:nvPr/>
          </p:nvSpPr>
          <p:spPr>
            <a:xfrm>
              <a:off x="0" y="0"/>
              <a:ext cx="1188189" cy="971308"/>
            </a:xfrm>
            <a:custGeom>
              <a:avLst/>
              <a:gdLst/>
              <a:ahLst/>
              <a:cxnLst/>
              <a:rect l="l" t="t" r="r" b="b"/>
              <a:pathLst>
                <a:path w="1188189" h="971308">
                  <a:moveTo>
                    <a:pt x="87520" y="0"/>
                  </a:moveTo>
                  <a:lnTo>
                    <a:pt x="1100669" y="0"/>
                  </a:lnTo>
                  <a:cubicBezTo>
                    <a:pt x="1149005" y="0"/>
                    <a:pt x="1188189" y="39184"/>
                    <a:pt x="1188189" y="87520"/>
                  </a:cubicBezTo>
                  <a:lnTo>
                    <a:pt x="1188189" y="883788"/>
                  </a:lnTo>
                  <a:cubicBezTo>
                    <a:pt x="1188189" y="932124"/>
                    <a:pt x="1149005" y="971308"/>
                    <a:pt x="1100669" y="971308"/>
                  </a:cubicBezTo>
                  <a:lnTo>
                    <a:pt x="87520" y="971308"/>
                  </a:lnTo>
                  <a:cubicBezTo>
                    <a:pt x="39184" y="971308"/>
                    <a:pt x="0" y="932124"/>
                    <a:pt x="0" y="883788"/>
                  </a:cubicBezTo>
                  <a:lnTo>
                    <a:pt x="0" y="87520"/>
                  </a:lnTo>
                  <a:cubicBezTo>
                    <a:pt x="0" y="39184"/>
                    <a:pt x="39184" y="0"/>
                    <a:pt x="87520" y="0"/>
                  </a:cubicBezTo>
                  <a:close/>
                </a:path>
              </a:pathLst>
            </a:custGeom>
            <a:solidFill>
              <a:srgbClr val="F6F6E9"/>
            </a:solidFill>
            <a:ln w="19050" cap="rnd">
              <a:solidFill>
                <a:srgbClr val="253439"/>
              </a:solidFill>
              <a:prstDash val="solid"/>
              <a:round/>
            </a:ln>
          </p:spPr>
          <p:txBody>
            <a:bodyPr/>
            <a:lstStyle/>
            <a:p>
              <a:endParaRPr lang="tr-TR"/>
            </a:p>
          </p:txBody>
        </p:sp>
        <p:sp>
          <p:nvSpPr>
            <p:cNvPr id="14" name="TextBox 14"/>
            <p:cNvSpPr txBox="1"/>
            <p:nvPr/>
          </p:nvSpPr>
          <p:spPr>
            <a:xfrm>
              <a:off x="0" y="-66675"/>
              <a:ext cx="1188189" cy="1037983"/>
            </a:xfrm>
            <a:prstGeom prst="rect">
              <a:avLst/>
            </a:prstGeom>
          </p:spPr>
          <p:txBody>
            <a:bodyPr lIns="50800" tIns="50800" rIns="50800" bIns="50800" rtlCol="0" anchor="ctr"/>
            <a:lstStyle/>
            <a:p>
              <a:pPr algn="ctr">
                <a:lnSpc>
                  <a:spcPts val="5039"/>
                </a:lnSpc>
              </a:pPr>
              <a:r>
                <a:rPr lang="en-US" sz="3599">
                  <a:solidFill>
                    <a:srgbClr val="000000"/>
                  </a:solidFill>
                  <a:latin typeface="Canva Sans"/>
                  <a:ea typeface="Canva Sans"/>
                  <a:cs typeface="Canva Sans"/>
                  <a:sym typeface="Canva Sans"/>
                </a:rPr>
                <a:t>Kafatası</a:t>
              </a:r>
            </a:p>
            <a:p>
              <a:pPr algn="ctr">
                <a:lnSpc>
                  <a:spcPts val="5039"/>
                </a:lnSpc>
              </a:pPr>
              <a:r>
                <a:rPr lang="en-US" sz="3599">
                  <a:solidFill>
                    <a:srgbClr val="000000"/>
                  </a:solidFill>
                  <a:latin typeface="Canva Sans"/>
                  <a:ea typeface="Canva Sans"/>
                  <a:cs typeface="Canva Sans"/>
                  <a:sym typeface="Canva Sans"/>
                </a:rPr>
                <a:t>Kalça kemiği</a:t>
              </a:r>
            </a:p>
            <a:p>
              <a:pPr algn="ctr">
                <a:lnSpc>
                  <a:spcPts val="5039"/>
                </a:lnSpc>
                <a:spcBef>
                  <a:spcPct val="0"/>
                </a:spcBef>
              </a:pPr>
              <a:r>
                <a:rPr lang="en-US" sz="3599">
                  <a:solidFill>
                    <a:srgbClr val="000000"/>
                  </a:solidFill>
                  <a:latin typeface="Canva Sans"/>
                  <a:ea typeface="Canva Sans"/>
                  <a:cs typeface="Canva Sans"/>
                  <a:sym typeface="Canva Sans"/>
                </a:rPr>
                <a:t>Kuyruk sokumu</a:t>
              </a:r>
            </a:p>
          </p:txBody>
        </p:sp>
      </p:grpSp>
      <p:sp>
        <p:nvSpPr>
          <p:cNvPr id="15" name="Freeform 15"/>
          <p:cNvSpPr/>
          <p:nvPr/>
        </p:nvSpPr>
        <p:spPr>
          <a:xfrm>
            <a:off x="5460920" y="2670718"/>
            <a:ext cx="5237142" cy="4688249"/>
          </a:xfrm>
          <a:custGeom>
            <a:avLst/>
            <a:gdLst/>
            <a:ahLst/>
            <a:cxnLst/>
            <a:rect l="l" t="t" r="r" b="b"/>
            <a:pathLst>
              <a:path w="5237142" h="4688249">
                <a:moveTo>
                  <a:pt x="0" y="0"/>
                </a:moveTo>
                <a:lnTo>
                  <a:pt x="5237141" y="0"/>
                </a:lnTo>
                <a:lnTo>
                  <a:pt x="5237141" y="4688248"/>
                </a:lnTo>
                <a:lnTo>
                  <a:pt x="0" y="46882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6" name="Freeform 16"/>
          <p:cNvSpPr/>
          <p:nvPr/>
        </p:nvSpPr>
        <p:spPr>
          <a:xfrm>
            <a:off x="11900829" y="2282627"/>
            <a:ext cx="5010411" cy="4114800"/>
          </a:xfrm>
          <a:custGeom>
            <a:avLst/>
            <a:gdLst/>
            <a:ahLst/>
            <a:cxnLst/>
            <a:rect l="l" t="t" r="r" b="b"/>
            <a:pathLst>
              <a:path w="5010411" h="4114800">
                <a:moveTo>
                  <a:pt x="0" y="0"/>
                </a:moveTo>
                <a:lnTo>
                  <a:pt x="5010410" y="0"/>
                </a:lnTo>
                <a:lnTo>
                  <a:pt x="501041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7" name="Freeform 17"/>
          <p:cNvSpPr/>
          <p:nvPr/>
        </p:nvSpPr>
        <p:spPr>
          <a:xfrm>
            <a:off x="8337585" y="6397427"/>
            <a:ext cx="5111550" cy="3405570"/>
          </a:xfrm>
          <a:custGeom>
            <a:avLst/>
            <a:gdLst/>
            <a:ahLst/>
            <a:cxnLst/>
            <a:rect l="l" t="t" r="r" b="b"/>
            <a:pathLst>
              <a:path w="5111550" h="3405570">
                <a:moveTo>
                  <a:pt x="0" y="0"/>
                </a:moveTo>
                <a:lnTo>
                  <a:pt x="5111551" y="0"/>
                </a:lnTo>
                <a:lnTo>
                  <a:pt x="5111551" y="3405570"/>
                </a:lnTo>
                <a:lnTo>
                  <a:pt x="0" y="3405570"/>
                </a:lnTo>
                <a:lnTo>
                  <a:pt x="0" y="0"/>
                </a:lnTo>
                <a:close/>
              </a:path>
            </a:pathLst>
          </a:custGeom>
          <a:blipFill>
            <a:blip r:embed="rId6"/>
            <a:stretch>
              <a:fillRect/>
            </a:stretch>
          </a:blipFill>
        </p:spPr>
        <p:txBody>
          <a:bodyPr/>
          <a:lstStyle/>
          <a:p>
            <a:endParaRPr lang="tr-TR"/>
          </a:p>
        </p:txBody>
      </p:sp>
      <p:sp>
        <p:nvSpPr>
          <p:cNvPr id="18" name="Freeform 18"/>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7"/>
            <a:stretch>
              <a:fillRect/>
            </a:stretch>
          </a:blipFill>
        </p:spPr>
        <p:txBody>
          <a:bodyPr/>
          <a:lstStyle/>
          <a:p>
            <a:endParaRPr lang="tr-TR"/>
          </a:p>
        </p:txBody>
      </p:sp>
      <p:pic>
        <p:nvPicPr>
          <p:cNvPr id="19" name="Resim 18">
            <a:extLst>
              <a:ext uri="{FF2B5EF4-FFF2-40B4-BE49-F238E27FC236}">
                <a16:creationId xmlns:a16="http://schemas.microsoft.com/office/drawing/2014/main" id="{E3E25D76-9978-F081-63C5-095A9ED0464E}"/>
              </a:ext>
            </a:extLst>
          </p:cNvPr>
          <p:cNvPicPr>
            <a:picLocks noChangeAspect="1"/>
          </p:cNvPicPr>
          <p:nvPr/>
        </p:nvPicPr>
        <p:blipFill>
          <a:blip r:embed="rId8"/>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rot="-186166">
            <a:off x="633579" y="4214052"/>
            <a:ext cx="16560164" cy="2870839"/>
            <a:chOff x="0" y="0"/>
            <a:chExt cx="22080219" cy="3827786"/>
          </a:xfrm>
        </p:grpSpPr>
        <p:grpSp>
          <p:nvGrpSpPr>
            <p:cNvPr id="5" name="Group 5"/>
            <p:cNvGrpSpPr/>
            <p:nvPr/>
          </p:nvGrpSpPr>
          <p:grpSpPr>
            <a:xfrm>
              <a:off x="0" y="0"/>
              <a:ext cx="22080219" cy="3827786"/>
              <a:chOff x="0" y="0"/>
              <a:chExt cx="2183208" cy="378477"/>
            </a:xfrm>
          </p:grpSpPr>
          <p:sp>
            <p:nvSpPr>
              <p:cNvPr id="6" name="Freeform 6"/>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EF597A"/>
              </a:solidFill>
              <a:ln w="19050" cap="sq">
                <a:solidFill>
                  <a:srgbClr val="253439"/>
                </a:solidFill>
                <a:prstDash val="solid"/>
                <a:miter/>
              </a:ln>
            </p:spPr>
            <p:txBody>
              <a:bodyPr/>
              <a:lstStyle/>
              <a:p>
                <a:endParaRPr lang="tr-TR"/>
              </a:p>
            </p:txBody>
          </p:sp>
          <p:sp>
            <p:nvSpPr>
              <p:cNvPr id="7" name="TextBox 7"/>
              <p:cNvSpPr txBox="1"/>
              <p:nvPr/>
            </p:nvSpPr>
            <p:spPr>
              <a:xfrm>
                <a:off x="0" y="-38100"/>
                <a:ext cx="2183208" cy="416577"/>
              </a:xfrm>
              <a:prstGeom prst="rect">
                <a:avLst/>
              </a:prstGeom>
            </p:spPr>
            <p:txBody>
              <a:bodyPr lIns="38652" tIns="38652" rIns="38652" bIns="38652" rtlCol="0" anchor="ctr"/>
              <a:lstStyle/>
              <a:p>
                <a:pPr algn="ctr">
                  <a:lnSpc>
                    <a:spcPts val="2659"/>
                  </a:lnSpc>
                </a:pPr>
                <a:endParaRPr/>
              </a:p>
            </p:txBody>
          </p:sp>
        </p:grpSp>
        <p:sp>
          <p:nvSpPr>
            <p:cNvPr id="8" name="TextBox 8"/>
            <p:cNvSpPr txBox="1"/>
            <p:nvPr/>
          </p:nvSpPr>
          <p:spPr>
            <a:xfrm>
              <a:off x="776570" y="726246"/>
              <a:ext cx="20527079" cy="2383439"/>
            </a:xfrm>
            <a:prstGeom prst="rect">
              <a:avLst/>
            </a:prstGeom>
          </p:spPr>
          <p:txBody>
            <a:bodyPr lIns="0" tIns="0" rIns="0" bIns="0" rtlCol="0" anchor="t">
              <a:spAutoFit/>
            </a:bodyPr>
            <a:lstStyle/>
            <a:p>
              <a:pPr algn="ctr">
                <a:lnSpc>
                  <a:spcPts val="12188"/>
                </a:lnSpc>
              </a:pPr>
              <a:r>
                <a:rPr lang="en-US" sz="10507" b="1">
                  <a:solidFill>
                    <a:srgbClr val="253439"/>
                  </a:solidFill>
                  <a:latin typeface="Agrandir Heavy"/>
                  <a:ea typeface="Agrandir Heavy"/>
                  <a:cs typeface="Agrandir Heavy"/>
                  <a:sym typeface="Agrandir Heavy"/>
                </a:rPr>
                <a:t>KASLAR</a:t>
              </a:r>
            </a:p>
          </p:txBody>
        </p:sp>
      </p:grpSp>
      <p:sp>
        <p:nvSpPr>
          <p:cNvPr id="9" name="Freeform 9"/>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2"/>
            <a:stretch>
              <a:fillRect/>
            </a:stretch>
          </a:blipFill>
        </p:spPr>
        <p:txBody>
          <a:bodyPr/>
          <a:lstStyle/>
          <a:p>
            <a:endParaRPr lang="tr-TR"/>
          </a:p>
        </p:txBody>
      </p:sp>
      <p:pic>
        <p:nvPicPr>
          <p:cNvPr id="10" name="Resim 9">
            <a:extLst>
              <a:ext uri="{FF2B5EF4-FFF2-40B4-BE49-F238E27FC236}">
                <a16:creationId xmlns:a16="http://schemas.microsoft.com/office/drawing/2014/main" id="{F8AA4FFE-BCEF-53AC-B2A6-A53D6BFBA697}"/>
              </a:ext>
            </a:extLst>
          </p:cNvPr>
          <p:cNvPicPr>
            <a:picLocks noChangeAspect="1"/>
          </p:cNvPicPr>
          <p:nvPr/>
        </p:nvPicPr>
        <p:blipFill>
          <a:blip r:embed="rId3"/>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a:off x="576519" y="2166853"/>
            <a:ext cx="17134961" cy="8407570"/>
            <a:chOff x="0" y="0"/>
            <a:chExt cx="4512912" cy="2214339"/>
          </a:xfrm>
        </p:grpSpPr>
        <p:sp>
          <p:nvSpPr>
            <p:cNvPr id="5" name="Freeform 5"/>
            <p:cNvSpPr/>
            <p:nvPr/>
          </p:nvSpPr>
          <p:spPr>
            <a:xfrm>
              <a:off x="0" y="0"/>
              <a:ext cx="4512912" cy="2214339"/>
            </a:xfrm>
            <a:custGeom>
              <a:avLst/>
              <a:gdLst/>
              <a:ahLst/>
              <a:cxnLst/>
              <a:rect l="l" t="t" r="r" b="b"/>
              <a:pathLst>
                <a:path w="4512912" h="2214339">
                  <a:moveTo>
                    <a:pt x="23043" y="0"/>
                  </a:moveTo>
                  <a:lnTo>
                    <a:pt x="4489869" y="0"/>
                  </a:lnTo>
                  <a:cubicBezTo>
                    <a:pt x="4502595" y="0"/>
                    <a:pt x="4512912" y="10317"/>
                    <a:pt x="4512912" y="23043"/>
                  </a:cubicBezTo>
                  <a:lnTo>
                    <a:pt x="4512912" y="2191296"/>
                  </a:lnTo>
                  <a:cubicBezTo>
                    <a:pt x="4512912" y="2197408"/>
                    <a:pt x="4510484" y="2203269"/>
                    <a:pt x="4506163" y="2207590"/>
                  </a:cubicBezTo>
                  <a:cubicBezTo>
                    <a:pt x="4501841" y="2211911"/>
                    <a:pt x="4495980" y="2214339"/>
                    <a:pt x="4489869" y="2214339"/>
                  </a:cubicBezTo>
                  <a:lnTo>
                    <a:pt x="23043" y="2214339"/>
                  </a:lnTo>
                  <a:cubicBezTo>
                    <a:pt x="16931" y="2214339"/>
                    <a:pt x="11070" y="2211911"/>
                    <a:pt x="6749" y="2207590"/>
                  </a:cubicBezTo>
                  <a:cubicBezTo>
                    <a:pt x="2428" y="2203269"/>
                    <a:pt x="0" y="2197408"/>
                    <a:pt x="0" y="2191296"/>
                  </a:cubicBezTo>
                  <a:lnTo>
                    <a:pt x="0" y="23043"/>
                  </a:lnTo>
                  <a:cubicBezTo>
                    <a:pt x="0" y="16931"/>
                    <a:pt x="2428" y="11070"/>
                    <a:pt x="6749" y="6749"/>
                  </a:cubicBezTo>
                  <a:cubicBezTo>
                    <a:pt x="11070" y="2428"/>
                    <a:pt x="16931" y="0"/>
                    <a:pt x="23043" y="0"/>
                  </a:cubicBezTo>
                  <a:close/>
                </a:path>
              </a:pathLst>
            </a:custGeom>
            <a:solidFill>
              <a:srgbClr val="253439"/>
            </a:solidFill>
            <a:ln w="19050" cap="rnd">
              <a:solidFill>
                <a:srgbClr val="253439"/>
              </a:solidFill>
              <a:prstDash val="solid"/>
              <a:round/>
            </a:ln>
          </p:spPr>
          <p:txBody>
            <a:bodyPr/>
            <a:lstStyle/>
            <a:p>
              <a:endParaRPr lang="tr-TR"/>
            </a:p>
          </p:txBody>
        </p:sp>
        <p:sp>
          <p:nvSpPr>
            <p:cNvPr id="6" name="TextBox 6"/>
            <p:cNvSpPr txBox="1"/>
            <p:nvPr/>
          </p:nvSpPr>
          <p:spPr>
            <a:xfrm>
              <a:off x="0" y="-38100"/>
              <a:ext cx="4512912" cy="2252439"/>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86166">
            <a:off x="3897000" y="489665"/>
            <a:ext cx="10441399" cy="2781925"/>
            <a:chOff x="0" y="0"/>
            <a:chExt cx="13921865" cy="3709233"/>
          </a:xfrm>
        </p:grpSpPr>
        <p:grpSp>
          <p:nvGrpSpPr>
            <p:cNvPr id="8" name="Group 8"/>
            <p:cNvGrpSpPr/>
            <p:nvPr/>
          </p:nvGrpSpPr>
          <p:grpSpPr>
            <a:xfrm>
              <a:off x="0" y="0"/>
              <a:ext cx="13921865" cy="3709233"/>
              <a:chOff x="0" y="0"/>
              <a:chExt cx="2183208" cy="581677"/>
            </a:xfrm>
          </p:grpSpPr>
          <p:sp>
            <p:nvSpPr>
              <p:cNvPr id="9" name="Freeform 9"/>
              <p:cNvSpPr/>
              <p:nvPr/>
            </p:nvSpPr>
            <p:spPr>
              <a:xfrm>
                <a:off x="0" y="0"/>
                <a:ext cx="2183208" cy="581677"/>
              </a:xfrm>
              <a:custGeom>
                <a:avLst/>
                <a:gdLst/>
                <a:ahLst/>
                <a:cxnLst/>
                <a:rect l="l" t="t" r="r" b="b"/>
                <a:pathLst>
                  <a:path w="2183208" h="581677">
                    <a:moveTo>
                      <a:pt x="0" y="0"/>
                    </a:moveTo>
                    <a:lnTo>
                      <a:pt x="2183208" y="0"/>
                    </a:lnTo>
                    <a:lnTo>
                      <a:pt x="2183208" y="581677"/>
                    </a:lnTo>
                    <a:lnTo>
                      <a:pt x="0" y="581677"/>
                    </a:lnTo>
                    <a:close/>
                  </a:path>
                </a:pathLst>
              </a:custGeom>
              <a:solidFill>
                <a:srgbClr val="EF597A"/>
              </a:solidFill>
              <a:ln w="19050" cap="sq">
                <a:solidFill>
                  <a:srgbClr val="253439"/>
                </a:solidFill>
                <a:prstDash val="solid"/>
                <a:miter/>
              </a:ln>
            </p:spPr>
            <p:txBody>
              <a:bodyPr/>
              <a:lstStyle/>
              <a:p>
                <a:endParaRPr lang="tr-TR"/>
              </a:p>
            </p:txBody>
          </p:sp>
          <p:sp>
            <p:nvSpPr>
              <p:cNvPr id="10" name="TextBox 10"/>
              <p:cNvSpPr txBox="1"/>
              <p:nvPr/>
            </p:nvSpPr>
            <p:spPr>
              <a:xfrm>
                <a:off x="0" y="-38100"/>
                <a:ext cx="2183208" cy="619777"/>
              </a:xfrm>
              <a:prstGeom prst="rect">
                <a:avLst/>
              </a:prstGeom>
            </p:spPr>
            <p:txBody>
              <a:bodyPr lIns="38652" tIns="38652" rIns="38652" bIns="38652" rtlCol="0" anchor="ctr"/>
              <a:lstStyle/>
              <a:p>
                <a:pPr algn="ctr">
                  <a:lnSpc>
                    <a:spcPts val="2660"/>
                  </a:lnSpc>
                </a:pPr>
                <a:endParaRPr/>
              </a:p>
            </p:txBody>
          </p:sp>
        </p:grpSp>
        <p:sp>
          <p:nvSpPr>
            <p:cNvPr id="11" name="TextBox 11"/>
            <p:cNvSpPr txBox="1"/>
            <p:nvPr/>
          </p:nvSpPr>
          <p:spPr>
            <a:xfrm>
              <a:off x="489637" y="458135"/>
              <a:ext cx="12942591" cy="2798327"/>
            </a:xfrm>
            <a:prstGeom prst="rect">
              <a:avLst/>
            </a:prstGeom>
          </p:spPr>
          <p:txBody>
            <a:bodyPr lIns="0" tIns="0" rIns="0" bIns="0" rtlCol="0" anchor="t">
              <a:spAutoFit/>
            </a:bodyPr>
            <a:lstStyle/>
            <a:p>
              <a:pPr algn="ctr">
                <a:lnSpc>
                  <a:spcPts val="7684"/>
                </a:lnSpc>
              </a:pPr>
              <a:r>
                <a:rPr lang="en-US" sz="6624" b="1">
                  <a:solidFill>
                    <a:srgbClr val="253439"/>
                  </a:solidFill>
                  <a:latin typeface="Agrandir Heavy"/>
                  <a:ea typeface="Agrandir Heavy"/>
                  <a:cs typeface="Agrandir Heavy"/>
                  <a:sym typeface="Agrandir Heavy"/>
                </a:rPr>
                <a:t>KASLAR ÇEŞITLERINE GÖRE ÜÇE AYRILIR</a:t>
              </a:r>
            </a:p>
          </p:txBody>
        </p:sp>
      </p:grpSp>
      <p:grpSp>
        <p:nvGrpSpPr>
          <p:cNvPr id="12" name="Group 12"/>
          <p:cNvGrpSpPr/>
          <p:nvPr/>
        </p:nvGrpSpPr>
        <p:grpSpPr>
          <a:xfrm>
            <a:off x="1628100" y="5060284"/>
            <a:ext cx="2766490" cy="276649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898B"/>
            </a:solidFill>
            <a:ln w="19050" cap="sq">
              <a:solidFill>
                <a:srgbClr val="253439"/>
              </a:solidFill>
              <a:prstDash val="solid"/>
              <a:miter/>
            </a:ln>
          </p:spPr>
          <p:txBody>
            <a:bodyPr/>
            <a:lstStyle/>
            <a:p>
              <a:endParaRPr lang="tr-TR"/>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7591187" y="5060284"/>
            <a:ext cx="2766490" cy="276649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A6AB"/>
            </a:solidFill>
            <a:ln w="19050" cap="sq">
              <a:solidFill>
                <a:srgbClr val="253439"/>
              </a:solidFill>
              <a:prstDash val="solid"/>
              <a:miter/>
            </a:ln>
          </p:spPr>
          <p:txBody>
            <a:bodyPr/>
            <a:lstStyle/>
            <a:p>
              <a:endParaRPr lang="tr-TR"/>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2686361" y="5060284"/>
            <a:ext cx="2766490" cy="27664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597A"/>
            </a:solidFill>
            <a:ln w="19050" cap="sq">
              <a:solidFill>
                <a:srgbClr val="253439"/>
              </a:solidFill>
              <a:prstDash val="solid"/>
              <a:miter/>
            </a:ln>
          </p:spPr>
          <p:txBody>
            <a:bodyPr/>
            <a:lstStyle/>
            <a:p>
              <a:endParaRPr lang="tr-TR"/>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1975025" y="5060284"/>
            <a:ext cx="2072640" cy="3170386"/>
          </a:xfrm>
          <a:custGeom>
            <a:avLst/>
            <a:gdLst/>
            <a:ahLst/>
            <a:cxnLst/>
            <a:rect l="l" t="t" r="r" b="b"/>
            <a:pathLst>
              <a:path w="2072640" h="3170386">
                <a:moveTo>
                  <a:pt x="0" y="0"/>
                </a:moveTo>
                <a:lnTo>
                  <a:pt x="2072640" y="0"/>
                </a:lnTo>
                <a:lnTo>
                  <a:pt x="2072640" y="3170386"/>
                </a:lnTo>
                <a:lnTo>
                  <a:pt x="0" y="3170386"/>
                </a:lnTo>
                <a:lnTo>
                  <a:pt x="0" y="0"/>
                </a:lnTo>
                <a:close/>
              </a:path>
            </a:pathLst>
          </a:custGeom>
          <a:blipFill>
            <a:blip r:embed="rId2"/>
            <a:stretch>
              <a:fillRect/>
            </a:stretch>
          </a:blipFill>
        </p:spPr>
        <p:txBody>
          <a:bodyPr/>
          <a:lstStyle/>
          <a:p>
            <a:endParaRPr lang="tr-TR"/>
          </a:p>
        </p:txBody>
      </p:sp>
      <p:sp>
        <p:nvSpPr>
          <p:cNvPr id="22" name="Freeform 22"/>
          <p:cNvSpPr/>
          <p:nvPr/>
        </p:nvSpPr>
        <p:spPr>
          <a:xfrm>
            <a:off x="6919104" y="5279700"/>
            <a:ext cx="4110656" cy="2327659"/>
          </a:xfrm>
          <a:custGeom>
            <a:avLst/>
            <a:gdLst/>
            <a:ahLst/>
            <a:cxnLst/>
            <a:rect l="l" t="t" r="r" b="b"/>
            <a:pathLst>
              <a:path w="4110656" h="2327659">
                <a:moveTo>
                  <a:pt x="0" y="0"/>
                </a:moveTo>
                <a:lnTo>
                  <a:pt x="4110656" y="0"/>
                </a:lnTo>
                <a:lnTo>
                  <a:pt x="4110656" y="2327658"/>
                </a:lnTo>
                <a:lnTo>
                  <a:pt x="0" y="23276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23" name="Freeform 23"/>
          <p:cNvSpPr/>
          <p:nvPr/>
        </p:nvSpPr>
        <p:spPr>
          <a:xfrm>
            <a:off x="12909249" y="4462699"/>
            <a:ext cx="2455775" cy="3364075"/>
          </a:xfrm>
          <a:custGeom>
            <a:avLst/>
            <a:gdLst/>
            <a:ahLst/>
            <a:cxnLst/>
            <a:rect l="l" t="t" r="r" b="b"/>
            <a:pathLst>
              <a:path w="2455775" h="3364075">
                <a:moveTo>
                  <a:pt x="0" y="0"/>
                </a:moveTo>
                <a:lnTo>
                  <a:pt x="2455775" y="0"/>
                </a:lnTo>
                <a:lnTo>
                  <a:pt x="2455775" y="3364075"/>
                </a:lnTo>
                <a:lnTo>
                  <a:pt x="0" y="3364075"/>
                </a:lnTo>
                <a:lnTo>
                  <a:pt x="0" y="0"/>
                </a:lnTo>
                <a:close/>
              </a:path>
            </a:pathLst>
          </a:custGeom>
          <a:blipFill>
            <a:blip r:embed="rId5"/>
            <a:stretch>
              <a:fillRect/>
            </a:stretch>
          </a:blipFill>
        </p:spPr>
        <p:txBody>
          <a:bodyPr/>
          <a:lstStyle/>
          <a:p>
            <a:endParaRPr lang="tr-TR"/>
          </a:p>
        </p:txBody>
      </p:sp>
      <p:sp>
        <p:nvSpPr>
          <p:cNvPr id="24" name="TextBox 24"/>
          <p:cNvSpPr txBox="1"/>
          <p:nvPr/>
        </p:nvSpPr>
        <p:spPr>
          <a:xfrm>
            <a:off x="469495" y="8243880"/>
            <a:ext cx="5561409" cy="725751"/>
          </a:xfrm>
          <a:prstGeom prst="rect">
            <a:avLst/>
          </a:prstGeom>
        </p:spPr>
        <p:txBody>
          <a:bodyPr lIns="0" tIns="0" rIns="0" bIns="0" rtlCol="0" anchor="t">
            <a:spAutoFit/>
          </a:bodyPr>
          <a:lstStyle/>
          <a:p>
            <a:pPr marL="0" lvl="0" indent="0" algn="ctr">
              <a:lnSpc>
                <a:spcPts val="5147"/>
              </a:lnSpc>
              <a:spcBef>
                <a:spcPct val="0"/>
              </a:spcBef>
            </a:pPr>
            <a:r>
              <a:rPr lang="en-US" sz="3677">
                <a:solidFill>
                  <a:srgbClr val="F6F4F1"/>
                </a:solidFill>
                <a:latin typeface="Agrandir"/>
                <a:ea typeface="Agrandir"/>
                <a:cs typeface="Agrandir"/>
                <a:sym typeface="Agrandir"/>
              </a:rPr>
              <a:t>ÇİZGİLİ KAS</a:t>
            </a:r>
          </a:p>
        </p:txBody>
      </p:sp>
      <p:sp>
        <p:nvSpPr>
          <p:cNvPr id="25" name="TextBox 25"/>
          <p:cNvSpPr txBox="1"/>
          <p:nvPr/>
        </p:nvSpPr>
        <p:spPr>
          <a:xfrm>
            <a:off x="6193728" y="8234355"/>
            <a:ext cx="5561409" cy="768297"/>
          </a:xfrm>
          <a:prstGeom prst="rect">
            <a:avLst/>
          </a:prstGeom>
        </p:spPr>
        <p:txBody>
          <a:bodyPr lIns="0" tIns="0" rIns="0" bIns="0" rtlCol="0" anchor="t">
            <a:spAutoFit/>
          </a:bodyPr>
          <a:lstStyle/>
          <a:p>
            <a:pPr marL="0" lvl="0" indent="0" algn="ctr">
              <a:lnSpc>
                <a:spcPts val="5427"/>
              </a:lnSpc>
              <a:spcBef>
                <a:spcPct val="0"/>
              </a:spcBef>
            </a:pPr>
            <a:r>
              <a:rPr lang="en-US" sz="3877">
                <a:solidFill>
                  <a:srgbClr val="F6F4F1"/>
                </a:solidFill>
                <a:latin typeface="Agrandir"/>
                <a:ea typeface="Agrandir"/>
                <a:cs typeface="Agrandir"/>
                <a:sym typeface="Agrandir"/>
              </a:rPr>
              <a:t>DÜZ KAS</a:t>
            </a:r>
          </a:p>
        </p:txBody>
      </p:sp>
      <p:sp>
        <p:nvSpPr>
          <p:cNvPr id="26" name="TextBox 26"/>
          <p:cNvSpPr txBox="1"/>
          <p:nvPr/>
        </p:nvSpPr>
        <p:spPr>
          <a:xfrm>
            <a:off x="11356432" y="8234355"/>
            <a:ext cx="5561409" cy="768297"/>
          </a:xfrm>
          <a:prstGeom prst="rect">
            <a:avLst/>
          </a:prstGeom>
        </p:spPr>
        <p:txBody>
          <a:bodyPr lIns="0" tIns="0" rIns="0" bIns="0" rtlCol="0" anchor="t">
            <a:spAutoFit/>
          </a:bodyPr>
          <a:lstStyle/>
          <a:p>
            <a:pPr marL="0" lvl="0" indent="0" algn="ctr">
              <a:lnSpc>
                <a:spcPts val="5427"/>
              </a:lnSpc>
              <a:spcBef>
                <a:spcPct val="0"/>
              </a:spcBef>
            </a:pPr>
            <a:r>
              <a:rPr lang="en-US" sz="3877">
                <a:solidFill>
                  <a:srgbClr val="F6F4F1"/>
                </a:solidFill>
                <a:latin typeface="Agrandir"/>
                <a:ea typeface="Agrandir"/>
                <a:cs typeface="Agrandir"/>
                <a:sym typeface="Agrandir"/>
              </a:rPr>
              <a:t>KALP KASI</a:t>
            </a:r>
          </a:p>
        </p:txBody>
      </p:sp>
      <p:sp>
        <p:nvSpPr>
          <p:cNvPr id="27" name="Freeform 27"/>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6"/>
            <a:stretch>
              <a:fillRect/>
            </a:stretch>
          </a:blipFill>
        </p:spPr>
        <p:txBody>
          <a:bodyPr/>
          <a:lstStyle/>
          <a:p>
            <a:endParaRPr lang="tr-TR"/>
          </a:p>
        </p:txBody>
      </p:sp>
      <p:pic>
        <p:nvPicPr>
          <p:cNvPr id="28" name="Resim 27">
            <a:extLst>
              <a:ext uri="{FF2B5EF4-FFF2-40B4-BE49-F238E27FC236}">
                <a16:creationId xmlns:a16="http://schemas.microsoft.com/office/drawing/2014/main" id="{1093B872-F2EF-45AC-74AA-BDC288B31CF5}"/>
              </a:ext>
            </a:extLst>
          </p:cNvPr>
          <p:cNvPicPr>
            <a:picLocks noChangeAspect="1"/>
          </p:cNvPicPr>
          <p:nvPr/>
        </p:nvPicPr>
        <p:blipFill>
          <a:blip r:embed="rId7"/>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a:off x="746087" y="850730"/>
            <a:ext cx="17134961" cy="8407570"/>
            <a:chOff x="0" y="0"/>
            <a:chExt cx="4512912" cy="2214339"/>
          </a:xfrm>
        </p:grpSpPr>
        <p:sp>
          <p:nvSpPr>
            <p:cNvPr id="5" name="Freeform 5"/>
            <p:cNvSpPr/>
            <p:nvPr/>
          </p:nvSpPr>
          <p:spPr>
            <a:xfrm>
              <a:off x="0" y="0"/>
              <a:ext cx="4512912" cy="2214339"/>
            </a:xfrm>
            <a:custGeom>
              <a:avLst/>
              <a:gdLst/>
              <a:ahLst/>
              <a:cxnLst/>
              <a:rect l="l" t="t" r="r" b="b"/>
              <a:pathLst>
                <a:path w="4512912" h="2214339">
                  <a:moveTo>
                    <a:pt x="23043" y="0"/>
                  </a:moveTo>
                  <a:lnTo>
                    <a:pt x="4489869" y="0"/>
                  </a:lnTo>
                  <a:cubicBezTo>
                    <a:pt x="4502595" y="0"/>
                    <a:pt x="4512912" y="10317"/>
                    <a:pt x="4512912" y="23043"/>
                  </a:cubicBezTo>
                  <a:lnTo>
                    <a:pt x="4512912" y="2191296"/>
                  </a:lnTo>
                  <a:cubicBezTo>
                    <a:pt x="4512912" y="2197408"/>
                    <a:pt x="4510484" y="2203269"/>
                    <a:pt x="4506163" y="2207590"/>
                  </a:cubicBezTo>
                  <a:cubicBezTo>
                    <a:pt x="4501841" y="2211911"/>
                    <a:pt x="4495980" y="2214339"/>
                    <a:pt x="4489869" y="2214339"/>
                  </a:cubicBezTo>
                  <a:lnTo>
                    <a:pt x="23043" y="2214339"/>
                  </a:lnTo>
                  <a:cubicBezTo>
                    <a:pt x="16931" y="2214339"/>
                    <a:pt x="11070" y="2211911"/>
                    <a:pt x="6749" y="2207590"/>
                  </a:cubicBezTo>
                  <a:cubicBezTo>
                    <a:pt x="2428" y="2203269"/>
                    <a:pt x="0" y="2197408"/>
                    <a:pt x="0" y="2191296"/>
                  </a:cubicBezTo>
                  <a:lnTo>
                    <a:pt x="0" y="23043"/>
                  </a:lnTo>
                  <a:cubicBezTo>
                    <a:pt x="0" y="16931"/>
                    <a:pt x="2428" y="11070"/>
                    <a:pt x="6749" y="6749"/>
                  </a:cubicBezTo>
                  <a:cubicBezTo>
                    <a:pt x="11070" y="2428"/>
                    <a:pt x="16931" y="0"/>
                    <a:pt x="23043" y="0"/>
                  </a:cubicBezTo>
                  <a:close/>
                </a:path>
              </a:pathLst>
            </a:custGeom>
            <a:solidFill>
              <a:srgbClr val="253439"/>
            </a:solidFill>
            <a:ln w="19050" cap="rnd">
              <a:solidFill>
                <a:srgbClr val="253439"/>
              </a:solidFill>
              <a:prstDash val="solid"/>
              <a:round/>
            </a:ln>
          </p:spPr>
          <p:txBody>
            <a:bodyPr/>
            <a:lstStyle/>
            <a:p>
              <a:endParaRPr lang="tr-TR"/>
            </a:p>
          </p:txBody>
        </p:sp>
        <p:sp>
          <p:nvSpPr>
            <p:cNvPr id="6" name="TextBox 6"/>
            <p:cNvSpPr txBox="1"/>
            <p:nvPr/>
          </p:nvSpPr>
          <p:spPr>
            <a:xfrm>
              <a:off x="0" y="-38100"/>
              <a:ext cx="4512912" cy="2252439"/>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86166">
            <a:off x="3870699" y="490377"/>
            <a:ext cx="10441399" cy="1810102"/>
            <a:chOff x="0" y="0"/>
            <a:chExt cx="13921865" cy="2413469"/>
          </a:xfrm>
        </p:grpSpPr>
        <p:grpSp>
          <p:nvGrpSpPr>
            <p:cNvPr id="8" name="Group 8"/>
            <p:cNvGrpSpPr/>
            <p:nvPr/>
          </p:nvGrpSpPr>
          <p:grpSpPr>
            <a:xfrm>
              <a:off x="0" y="0"/>
              <a:ext cx="13921865" cy="2413469"/>
              <a:chOff x="0" y="0"/>
              <a:chExt cx="2183208" cy="378477"/>
            </a:xfrm>
          </p:grpSpPr>
          <p:sp>
            <p:nvSpPr>
              <p:cNvPr id="9" name="Freeform 9"/>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EF597A"/>
              </a:solidFill>
              <a:ln w="19050" cap="sq">
                <a:solidFill>
                  <a:srgbClr val="253439"/>
                </a:solidFill>
                <a:prstDash val="solid"/>
                <a:miter/>
              </a:ln>
            </p:spPr>
            <p:txBody>
              <a:bodyPr/>
              <a:lstStyle/>
              <a:p>
                <a:endParaRPr lang="tr-TR"/>
              </a:p>
            </p:txBody>
          </p:sp>
          <p:sp>
            <p:nvSpPr>
              <p:cNvPr id="10" name="TextBox 10"/>
              <p:cNvSpPr txBox="1"/>
              <p:nvPr/>
            </p:nvSpPr>
            <p:spPr>
              <a:xfrm>
                <a:off x="0" y="-38100"/>
                <a:ext cx="2183208" cy="416577"/>
              </a:xfrm>
              <a:prstGeom prst="rect">
                <a:avLst/>
              </a:prstGeom>
            </p:spPr>
            <p:txBody>
              <a:bodyPr lIns="38652" tIns="38652" rIns="38652" bIns="38652" rtlCol="0" anchor="ctr"/>
              <a:lstStyle/>
              <a:p>
                <a:pPr algn="ctr">
                  <a:lnSpc>
                    <a:spcPts val="2660"/>
                  </a:lnSpc>
                </a:pPr>
                <a:endParaRPr/>
              </a:p>
            </p:txBody>
          </p:sp>
        </p:grpSp>
        <p:sp>
          <p:nvSpPr>
            <p:cNvPr id="11" name="TextBox 11"/>
            <p:cNvSpPr txBox="1"/>
            <p:nvPr/>
          </p:nvSpPr>
          <p:spPr>
            <a:xfrm>
              <a:off x="489637" y="458135"/>
              <a:ext cx="12942591" cy="1502562"/>
            </a:xfrm>
            <a:prstGeom prst="rect">
              <a:avLst/>
            </a:prstGeom>
          </p:spPr>
          <p:txBody>
            <a:bodyPr lIns="0" tIns="0" rIns="0" bIns="0" rtlCol="0" anchor="t">
              <a:spAutoFit/>
            </a:bodyPr>
            <a:lstStyle/>
            <a:p>
              <a:pPr algn="ctr">
                <a:lnSpc>
                  <a:spcPts val="7684"/>
                </a:lnSpc>
              </a:pPr>
              <a:r>
                <a:rPr lang="en-US" sz="6624" b="1">
                  <a:solidFill>
                    <a:srgbClr val="253439"/>
                  </a:solidFill>
                  <a:latin typeface="Agrandir Heavy"/>
                  <a:ea typeface="Agrandir Heavy"/>
                  <a:cs typeface="Agrandir Heavy"/>
                  <a:sym typeface="Agrandir Heavy"/>
                </a:rPr>
                <a:t>ÇİZGİLİ KASLAR</a:t>
              </a:r>
            </a:p>
          </p:txBody>
        </p:sp>
      </p:grpSp>
      <p:grpSp>
        <p:nvGrpSpPr>
          <p:cNvPr id="12" name="Group 12"/>
          <p:cNvGrpSpPr/>
          <p:nvPr/>
        </p:nvGrpSpPr>
        <p:grpSpPr>
          <a:xfrm>
            <a:off x="1198268" y="2885543"/>
            <a:ext cx="6885353" cy="6174928"/>
            <a:chOff x="0" y="0"/>
            <a:chExt cx="1813426" cy="1626318"/>
          </a:xfrm>
        </p:grpSpPr>
        <p:sp>
          <p:nvSpPr>
            <p:cNvPr id="13" name="Freeform 13"/>
            <p:cNvSpPr/>
            <p:nvPr/>
          </p:nvSpPr>
          <p:spPr>
            <a:xfrm>
              <a:off x="0" y="0"/>
              <a:ext cx="1813427" cy="1626318"/>
            </a:xfrm>
            <a:custGeom>
              <a:avLst/>
              <a:gdLst/>
              <a:ahLst/>
              <a:cxnLst/>
              <a:rect l="l" t="t" r="r" b="b"/>
              <a:pathLst>
                <a:path w="1813427" h="1626318">
                  <a:moveTo>
                    <a:pt x="57345" y="0"/>
                  </a:moveTo>
                  <a:lnTo>
                    <a:pt x="1756082" y="0"/>
                  </a:lnTo>
                  <a:cubicBezTo>
                    <a:pt x="1787753" y="0"/>
                    <a:pt x="1813427" y="25674"/>
                    <a:pt x="1813427" y="57345"/>
                  </a:cubicBezTo>
                  <a:lnTo>
                    <a:pt x="1813427" y="1568974"/>
                  </a:lnTo>
                  <a:cubicBezTo>
                    <a:pt x="1813427" y="1600644"/>
                    <a:pt x="1787753" y="1626318"/>
                    <a:pt x="1756082" y="1626318"/>
                  </a:cubicBezTo>
                  <a:lnTo>
                    <a:pt x="57345" y="1626318"/>
                  </a:lnTo>
                  <a:cubicBezTo>
                    <a:pt x="25674" y="1626318"/>
                    <a:pt x="0" y="1600644"/>
                    <a:pt x="0" y="1568974"/>
                  </a:cubicBezTo>
                  <a:lnTo>
                    <a:pt x="0" y="57345"/>
                  </a:lnTo>
                  <a:cubicBezTo>
                    <a:pt x="0" y="25674"/>
                    <a:pt x="25674" y="0"/>
                    <a:pt x="57345" y="0"/>
                  </a:cubicBezTo>
                  <a:close/>
                </a:path>
              </a:pathLst>
            </a:custGeom>
            <a:solidFill>
              <a:srgbClr val="F6F6E9"/>
            </a:solidFill>
            <a:ln w="19050" cap="rnd">
              <a:solidFill>
                <a:srgbClr val="253439"/>
              </a:solidFill>
              <a:prstDash val="solid"/>
              <a:round/>
            </a:ln>
          </p:spPr>
          <p:txBody>
            <a:bodyPr/>
            <a:lstStyle/>
            <a:p>
              <a:endParaRPr lang="tr-TR"/>
            </a:p>
          </p:txBody>
        </p:sp>
        <p:sp>
          <p:nvSpPr>
            <p:cNvPr id="14" name="TextBox 14"/>
            <p:cNvSpPr txBox="1"/>
            <p:nvPr/>
          </p:nvSpPr>
          <p:spPr>
            <a:xfrm>
              <a:off x="0" y="-66675"/>
              <a:ext cx="1813426" cy="1692993"/>
            </a:xfrm>
            <a:prstGeom prst="rect">
              <a:avLst/>
            </a:prstGeom>
          </p:spPr>
          <p:txBody>
            <a:bodyPr lIns="50800" tIns="50800" rIns="50800" bIns="50800" rtlCol="0" anchor="ctr"/>
            <a:lstStyle/>
            <a:p>
              <a:pPr algn="l">
                <a:lnSpc>
                  <a:spcPts val="5039"/>
                </a:lnSpc>
              </a:pPr>
              <a:r>
                <a:rPr lang="en-US" sz="3599" b="1">
                  <a:solidFill>
                    <a:srgbClr val="000000"/>
                  </a:solidFill>
                  <a:latin typeface="Canva Sans Bold"/>
                  <a:ea typeface="Canva Sans Bold"/>
                  <a:cs typeface="Canva Sans Bold"/>
                  <a:sym typeface="Canva Sans Bold"/>
                </a:rPr>
                <a:t>İstemli </a:t>
              </a:r>
              <a:r>
                <a:rPr lang="en-US" sz="3599">
                  <a:solidFill>
                    <a:srgbClr val="000000"/>
                  </a:solidFill>
                  <a:latin typeface="Canva Sans"/>
                  <a:ea typeface="Canva Sans"/>
                  <a:cs typeface="Canva Sans"/>
                  <a:sym typeface="Canva Sans"/>
                </a:rPr>
                <a:t>olarak çalışan kaslardır. İskelete bağlı kaslar çizgili</a:t>
              </a:r>
            </a:p>
            <a:p>
              <a:pPr algn="l">
                <a:lnSpc>
                  <a:spcPts val="5039"/>
                </a:lnSpc>
              </a:pPr>
              <a:r>
                <a:rPr lang="en-US" sz="3599">
                  <a:solidFill>
                    <a:srgbClr val="000000"/>
                  </a:solidFill>
                  <a:latin typeface="Canva Sans"/>
                  <a:ea typeface="Canva Sans"/>
                  <a:cs typeface="Canva Sans"/>
                  <a:sym typeface="Canva Sans"/>
                </a:rPr>
                <a:t>kaslardan oluşur.</a:t>
              </a:r>
            </a:p>
            <a:p>
              <a:pPr algn="l">
                <a:lnSpc>
                  <a:spcPts val="5039"/>
                </a:lnSpc>
              </a:pPr>
              <a:r>
                <a:rPr lang="en-US" sz="3599">
                  <a:solidFill>
                    <a:srgbClr val="000000"/>
                  </a:solidFill>
                  <a:latin typeface="Canva Sans"/>
                  <a:ea typeface="Canva Sans"/>
                  <a:cs typeface="Canva Sans"/>
                  <a:sym typeface="Canva Sans"/>
                </a:rPr>
                <a:t>(kol ve bacak kasları)</a:t>
              </a:r>
            </a:p>
            <a:p>
              <a:pPr algn="l">
                <a:lnSpc>
                  <a:spcPts val="5039"/>
                </a:lnSpc>
                <a:spcBef>
                  <a:spcPct val="0"/>
                </a:spcBef>
              </a:pPr>
              <a:r>
                <a:rPr lang="en-US" sz="3599">
                  <a:solidFill>
                    <a:srgbClr val="000000"/>
                  </a:solidFill>
                  <a:latin typeface="Canva Sans"/>
                  <a:ea typeface="Canva Sans"/>
                  <a:cs typeface="Canva Sans"/>
                  <a:sym typeface="Canva Sans"/>
                </a:rPr>
                <a:t>Çizgili kaslar</a:t>
              </a:r>
              <a:r>
                <a:rPr lang="en-US" sz="3599" b="1">
                  <a:solidFill>
                    <a:srgbClr val="000000"/>
                  </a:solidFill>
                  <a:latin typeface="Canva Sans Bold"/>
                  <a:ea typeface="Canva Sans Bold"/>
                  <a:cs typeface="Canva Sans Bold"/>
                  <a:sym typeface="Canva Sans Bold"/>
                </a:rPr>
                <a:t> hızlı </a:t>
              </a:r>
              <a:r>
                <a:rPr lang="en-US" sz="3599">
                  <a:solidFill>
                    <a:srgbClr val="000000"/>
                  </a:solidFill>
                  <a:latin typeface="Canva Sans"/>
                  <a:ea typeface="Canva Sans"/>
                  <a:cs typeface="Canva Sans"/>
                  <a:sym typeface="Canva Sans"/>
                </a:rPr>
                <a:t>kasıldıkları için genellikle </a:t>
              </a:r>
              <a:r>
                <a:rPr lang="en-US" sz="3599" b="1">
                  <a:solidFill>
                    <a:srgbClr val="000000"/>
                  </a:solidFill>
                  <a:latin typeface="Canva Sans Bold"/>
                  <a:ea typeface="Canva Sans Bold"/>
                  <a:cs typeface="Canva Sans Bold"/>
                  <a:sym typeface="Canva Sans Bold"/>
                </a:rPr>
                <a:t>çabuk yorulur</a:t>
              </a:r>
              <a:r>
                <a:rPr lang="en-US" sz="3599">
                  <a:solidFill>
                    <a:srgbClr val="000000"/>
                  </a:solidFill>
                  <a:latin typeface="Canva Sans"/>
                  <a:ea typeface="Canva Sans"/>
                  <a:cs typeface="Canva Sans"/>
                  <a:sym typeface="Canva Sans"/>
                </a:rPr>
                <a:t>.</a:t>
              </a:r>
            </a:p>
          </p:txBody>
        </p:sp>
      </p:grpSp>
      <p:sp>
        <p:nvSpPr>
          <p:cNvPr id="15" name="Freeform 15"/>
          <p:cNvSpPr/>
          <p:nvPr/>
        </p:nvSpPr>
        <p:spPr>
          <a:xfrm>
            <a:off x="9091398" y="2815841"/>
            <a:ext cx="4110656" cy="2327659"/>
          </a:xfrm>
          <a:custGeom>
            <a:avLst/>
            <a:gdLst/>
            <a:ahLst/>
            <a:cxnLst/>
            <a:rect l="l" t="t" r="r" b="b"/>
            <a:pathLst>
              <a:path w="4110656" h="2327659">
                <a:moveTo>
                  <a:pt x="0" y="0"/>
                </a:moveTo>
                <a:lnTo>
                  <a:pt x="4110656" y="0"/>
                </a:lnTo>
                <a:lnTo>
                  <a:pt x="4110656" y="2327659"/>
                </a:lnTo>
                <a:lnTo>
                  <a:pt x="0" y="23276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6" name="Freeform 16"/>
          <p:cNvSpPr/>
          <p:nvPr/>
        </p:nvSpPr>
        <p:spPr>
          <a:xfrm>
            <a:off x="8620153" y="5785331"/>
            <a:ext cx="4813460" cy="3026463"/>
          </a:xfrm>
          <a:custGeom>
            <a:avLst/>
            <a:gdLst/>
            <a:ahLst/>
            <a:cxnLst/>
            <a:rect l="l" t="t" r="r" b="b"/>
            <a:pathLst>
              <a:path w="4813460" h="3026463">
                <a:moveTo>
                  <a:pt x="0" y="0"/>
                </a:moveTo>
                <a:lnTo>
                  <a:pt x="4813460" y="0"/>
                </a:lnTo>
                <a:lnTo>
                  <a:pt x="4813460" y="3026463"/>
                </a:lnTo>
                <a:lnTo>
                  <a:pt x="0" y="30264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7" name="Freeform 17"/>
          <p:cNvSpPr/>
          <p:nvPr/>
        </p:nvSpPr>
        <p:spPr>
          <a:xfrm>
            <a:off x="13748413" y="2096955"/>
            <a:ext cx="3795513" cy="7161345"/>
          </a:xfrm>
          <a:custGeom>
            <a:avLst/>
            <a:gdLst/>
            <a:ahLst/>
            <a:cxnLst/>
            <a:rect l="l" t="t" r="r" b="b"/>
            <a:pathLst>
              <a:path w="3795513" h="7161345">
                <a:moveTo>
                  <a:pt x="0" y="0"/>
                </a:moveTo>
                <a:lnTo>
                  <a:pt x="3795513" y="0"/>
                </a:lnTo>
                <a:lnTo>
                  <a:pt x="3795513" y="7161345"/>
                </a:lnTo>
                <a:lnTo>
                  <a:pt x="0" y="71613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8" name="Freeform 18"/>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8"/>
            <a:stretch>
              <a:fillRect/>
            </a:stretch>
          </a:blipFill>
        </p:spPr>
        <p:txBody>
          <a:bodyPr/>
          <a:lstStyle/>
          <a:p>
            <a:endParaRPr lang="tr-TR"/>
          </a:p>
        </p:txBody>
      </p:sp>
      <p:pic>
        <p:nvPicPr>
          <p:cNvPr id="19" name="Resim 18">
            <a:extLst>
              <a:ext uri="{FF2B5EF4-FFF2-40B4-BE49-F238E27FC236}">
                <a16:creationId xmlns:a16="http://schemas.microsoft.com/office/drawing/2014/main" id="{11EFBE4F-1C8C-1146-BC7A-370B0DF9728C}"/>
              </a:ext>
            </a:extLst>
          </p:cNvPr>
          <p:cNvPicPr>
            <a:picLocks noChangeAspect="1"/>
          </p:cNvPicPr>
          <p:nvPr/>
        </p:nvPicPr>
        <p:blipFill>
          <a:blip r:embed="rId9"/>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a:off x="746087" y="850730"/>
            <a:ext cx="17134961" cy="8407570"/>
            <a:chOff x="0" y="0"/>
            <a:chExt cx="4512912" cy="2214339"/>
          </a:xfrm>
        </p:grpSpPr>
        <p:sp>
          <p:nvSpPr>
            <p:cNvPr id="5" name="Freeform 5"/>
            <p:cNvSpPr/>
            <p:nvPr/>
          </p:nvSpPr>
          <p:spPr>
            <a:xfrm>
              <a:off x="0" y="0"/>
              <a:ext cx="4512912" cy="2214339"/>
            </a:xfrm>
            <a:custGeom>
              <a:avLst/>
              <a:gdLst/>
              <a:ahLst/>
              <a:cxnLst/>
              <a:rect l="l" t="t" r="r" b="b"/>
              <a:pathLst>
                <a:path w="4512912" h="2214339">
                  <a:moveTo>
                    <a:pt x="23043" y="0"/>
                  </a:moveTo>
                  <a:lnTo>
                    <a:pt x="4489869" y="0"/>
                  </a:lnTo>
                  <a:cubicBezTo>
                    <a:pt x="4502595" y="0"/>
                    <a:pt x="4512912" y="10317"/>
                    <a:pt x="4512912" y="23043"/>
                  </a:cubicBezTo>
                  <a:lnTo>
                    <a:pt x="4512912" y="2191296"/>
                  </a:lnTo>
                  <a:cubicBezTo>
                    <a:pt x="4512912" y="2197408"/>
                    <a:pt x="4510484" y="2203269"/>
                    <a:pt x="4506163" y="2207590"/>
                  </a:cubicBezTo>
                  <a:cubicBezTo>
                    <a:pt x="4501841" y="2211911"/>
                    <a:pt x="4495980" y="2214339"/>
                    <a:pt x="4489869" y="2214339"/>
                  </a:cubicBezTo>
                  <a:lnTo>
                    <a:pt x="23043" y="2214339"/>
                  </a:lnTo>
                  <a:cubicBezTo>
                    <a:pt x="16931" y="2214339"/>
                    <a:pt x="11070" y="2211911"/>
                    <a:pt x="6749" y="2207590"/>
                  </a:cubicBezTo>
                  <a:cubicBezTo>
                    <a:pt x="2428" y="2203269"/>
                    <a:pt x="0" y="2197408"/>
                    <a:pt x="0" y="2191296"/>
                  </a:cubicBezTo>
                  <a:lnTo>
                    <a:pt x="0" y="23043"/>
                  </a:lnTo>
                  <a:cubicBezTo>
                    <a:pt x="0" y="16931"/>
                    <a:pt x="2428" y="11070"/>
                    <a:pt x="6749" y="6749"/>
                  </a:cubicBezTo>
                  <a:cubicBezTo>
                    <a:pt x="11070" y="2428"/>
                    <a:pt x="16931" y="0"/>
                    <a:pt x="23043" y="0"/>
                  </a:cubicBezTo>
                  <a:close/>
                </a:path>
              </a:pathLst>
            </a:custGeom>
            <a:solidFill>
              <a:srgbClr val="253439"/>
            </a:solidFill>
            <a:ln w="19050" cap="rnd">
              <a:solidFill>
                <a:srgbClr val="253439"/>
              </a:solidFill>
              <a:prstDash val="solid"/>
              <a:round/>
            </a:ln>
          </p:spPr>
          <p:txBody>
            <a:bodyPr/>
            <a:lstStyle/>
            <a:p>
              <a:endParaRPr lang="tr-TR"/>
            </a:p>
          </p:txBody>
        </p:sp>
        <p:sp>
          <p:nvSpPr>
            <p:cNvPr id="6" name="TextBox 6"/>
            <p:cNvSpPr txBox="1"/>
            <p:nvPr/>
          </p:nvSpPr>
          <p:spPr>
            <a:xfrm>
              <a:off x="0" y="-38100"/>
              <a:ext cx="4512912" cy="2252439"/>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86166">
            <a:off x="3870699" y="490377"/>
            <a:ext cx="10441399" cy="1810102"/>
            <a:chOff x="0" y="0"/>
            <a:chExt cx="13921865" cy="2413469"/>
          </a:xfrm>
        </p:grpSpPr>
        <p:grpSp>
          <p:nvGrpSpPr>
            <p:cNvPr id="8" name="Group 8"/>
            <p:cNvGrpSpPr/>
            <p:nvPr/>
          </p:nvGrpSpPr>
          <p:grpSpPr>
            <a:xfrm>
              <a:off x="0" y="0"/>
              <a:ext cx="13921865" cy="2413469"/>
              <a:chOff x="0" y="0"/>
              <a:chExt cx="2183208" cy="378477"/>
            </a:xfrm>
          </p:grpSpPr>
          <p:sp>
            <p:nvSpPr>
              <p:cNvPr id="9" name="Freeform 9"/>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EF597A"/>
              </a:solidFill>
              <a:ln w="19050" cap="sq">
                <a:solidFill>
                  <a:srgbClr val="253439"/>
                </a:solidFill>
                <a:prstDash val="solid"/>
                <a:miter/>
              </a:ln>
            </p:spPr>
            <p:txBody>
              <a:bodyPr/>
              <a:lstStyle/>
              <a:p>
                <a:endParaRPr lang="tr-TR"/>
              </a:p>
            </p:txBody>
          </p:sp>
          <p:sp>
            <p:nvSpPr>
              <p:cNvPr id="10" name="TextBox 10"/>
              <p:cNvSpPr txBox="1"/>
              <p:nvPr/>
            </p:nvSpPr>
            <p:spPr>
              <a:xfrm>
                <a:off x="0" y="-38100"/>
                <a:ext cx="2183208" cy="416577"/>
              </a:xfrm>
              <a:prstGeom prst="rect">
                <a:avLst/>
              </a:prstGeom>
            </p:spPr>
            <p:txBody>
              <a:bodyPr lIns="38652" tIns="38652" rIns="38652" bIns="38652" rtlCol="0" anchor="ctr"/>
              <a:lstStyle/>
              <a:p>
                <a:pPr algn="ctr">
                  <a:lnSpc>
                    <a:spcPts val="2660"/>
                  </a:lnSpc>
                </a:pPr>
                <a:endParaRPr/>
              </a:p>
            </p:txBody>
          </p:sp>
        </p:grpSp>
        <p:sp>
          <p:nvSpPr>
            <p:cNvPr id="11" name="TextBox 11"/>
            <p:cNvSpPr txBox="1"/>
            <p:nvPr/>
          </p:nvSpPr>
          <p:spPr>
            <a:xfrm>
              <a:off x="489637" y="458135"/>
              <a:ext cx="12942591" cy="1502562"/>
            </a:xfrm>
            <a:prstGeom prst="rect">
              <a:avLst/>
            </a:prstGeom>
          </p:spPr>
          <p:txBody>
            <a:bodyPr lIns="0" tIns="0" rIns="0" bIns="0" rtlCol="0" anchor="t">
              <a:spAutoFit/>
            </a:bodyPr>
            <a:lstStyle/>
            <a:p>
              <a:pPr algn="ctr">
                <a:lnSpc>
                  <a:spcPts val="7684"/>
                </a:lnSpc>
              </a:pPr>
              <a:r>
                <a:rPr lang="en-US" sz="6624" b="1">
                  <a:solidFill>
                    <a:srgbClr val="253439"/>
                  </a:solidFill>
                  <a:latin typeface="Agrandir Heavy"/>
                  <a:ea typeface="Agrandir Heavy"/>
                  <a:cs typeface="Agrandir Heavy"/>
                  <a:sym typeface="Agrandir Heavy"/>
                </a:rPr>
                <a:t>DÜZ KASLAR</a:t>
              </a:r>
            </a:p>
          </p:txBody>
        </p:sp>
      </p:grpSp>
      <p:grpSp>
        <p:nvGrpSpPr>
          <p:cNvPr id="12" name="Group 12"/>
          <p:cNvGrpSpPr/>
          <p:nvPr/>
        </p:nvGrpSpPr>
        <p:grpSpPr>
          <a:xfrm>
            <a:off x="1198268" y="2885543"/>
            <a:ext cx="6885353" cy="6174928"/>
            <a:chOff x="0" y="0"/>
            <a:chExt cx="1813426" cy="1626318"/>
          </a:xfrm>
        </p:grpSpPr>
        <p:sp>
          <p:nvSpPr>
            <p:cNvPr id="13" name="Freeform 13"/>
            <p:cNvSpPr/>
            <p:nvPr/>
          </p:nvSpPr>
          <p:spPr>
            <a:xfrm>
              <a:off x="0" y="0"/>
              <a:ext cx="1813427" cy="1626318"/>
            </a:xfrm>
            <a:custGeom>
              <a:avLst/>
              <a:gdLst/>
              <a:ahLst/>
              <a:cxnLst/>
              <a:rect l="l" t="t" r="r" b="b"/>
              <a:pathLst>
                <a:path w="1813427" h="1626318">
                  <a:moveTo>
                    <a:pt x="57345" y="0"/>
                  </a:moveTo>
                  <a:lnTo>
                    <a:pt x="1756082" y="0"/>
                  </a:lnTo>
                  <a:cubicBezTo>
                    <a:pt x="1787753" y="0"/>
                    <a:pt x="1813427" y="25674"/>
                    <a:pt x="1813427" y="57345"/>
                  </a:cubicBezTo>
                  <a:lnTo>
                    <a:pt x="1813427" y="1568974"/>
                  </a:lnTo>
                  <a:cubicBezTo>
                    <a:pt x="1813427" y="1600644"/>
                    <a:pt x="1787753" y="1626318"/>
                    <a:pt x="1756082" y="1626318"/>
                  </a:cubicBezTo>
                  <a:lnTo>
                    <a:pt x="57345" y="1626318"/>
                  </a:lnTo>
                  <a:cubicBezTo>
                    <a:pt x="25674" y="1626318"/>
                    <a:pt x="0" y="1600644"/>
                    <a:pt x="0" y="1568974"/>
                  </a:cubicBezTo>
                  <a:lnTo>
                    <a:pt x="0" y="57345"/>
                  </a:lnTo>
                  <a:cubicBezTo>
                    <a:pt x="0" y="25674"/>
                    <a:pt x="25674" y="0"/>
                    <a:pt x="57345" y="0"/>
                  </a:cubicBezTo>
                  <a:close/>
                </a:path>
              </a:pathLst>
            </a:custGeom>
            <a:solidFill>
              <a:srgbClr val="F6F6E9"/>
            </a:solidFill>
            <a:ln w="19050" cap="rnd">
              <a:solidFill>
                <a:srgbClr val="253439"/>
              </a:solidFill>
              <a:prstDash val="solid"/>
              <a:round/>
            </a:ln>
          </p:spPr>
          <p:txBody>
            <a:bodyPr/>
            <a:lstStyle/>
            <a:p>
              <a:endParaRPr lang="tr-TR"/>
            </a:p>
          </p:txBody>
        </p:sp>
        <p:sp>
          <p:nvSpPr>
            <p:cNvPr id="14" name="TextBox 14"/>
            <p:cNvSpPr txBox="1"/>
            <p:nvPr/>
          </p:nvSpPr>
          <p:spPr>
            <a:xfrm>
              <a:off x="0" y="-66675"/>
              <a:ext cx="1813426" cy="1692993"/>
            </a:xfrm>
            <a:prstGeom prst="rect">
              <a:avLst/>
            </a:prstGeom>
          </p:spPr>
          <p:txBody>
            <a:bodyPr lIns="50800" tIns="50800" rIns="50800" bIns="50800" rtlCol="0" anchor="ctr"/>
            <a:lstStyle/>
            <a:p>
              <a:pPr algn="l">
                <a:lnSpc>
                  <a:spcPts val="5039"/>
                </a:lnSpc>
              </a:pPr>
              <a:r>
                <a:rPr lang="en-US" sz="3599" b="1">
                  <a:solidFill>
                    <a:srgbClr val="000000"/>
                  </a:solidFill>
                  <a:latin typeface="Canva Sans Bold"/>
                  <a:ea typeface="Canva Sans Bold"/>
                  <a:cs typeface="Canva Sans Bold"/>
                  <a:sym typeface="Canva Sans Bold"/>
                </a:rPr>
                <a:t>İç organlarımızın </a:t>
              </a:r>
              <a:r>
                <a:rPr lang="en-US" sz="3599">
                  <a:solidFill>
                    <a:srgbClr val="000000"/>
                  </a:solidFill>
                  <a:latin typeface="Canva Sans"/>
                  <a:ea typeface="Canva Sans"/>
                  <a:cs typeface="Canva Sans"/>
                  <a:sym typeface="Canva Sans"/>
                </a:rPr>
                <a:t>yapısında (mide, bağırsak, soluk ve yemek borusu vb.) bulunan düz kaslar </a:t>
              </a:r>
              <a:r>
                <a:rPr lang="en-US" sz="3599" b="1">
                  <a:solidFill>
                    <a:srgbClr val="000000"/>
                  </a:solidFill>
                  <a:latin typeface="Canva Sans Bold"/>
                  <a:ea typeface="Canva Sans Bold"/>
                  <a:cs typeface="Canva Sans Bold"/>
                  <a:sym typeface="Canva Sans Bold"/>
                </a:rPr>
                <a:t>istemsiz</a:t>
              </a:r>
              <a:r>
                <a:rPr lang="en-US" sz="3599">
                  <a:solidFill>
                    <a:srgbClr val="000000"/>
                  </a:solidFill>
                  <a:latin typeface="Canva Sans"/>
                  <a:ea typeface="Canva Sans"/>
                  <a:cs typeface="Canva Sans"/>
                  <a:sym typeface="Canva Sans"/>
                </a:rPr>
                <a:t> olarak çalışır.</a:t>
              </a:r>
            </a:p>
            <a:p>
              <a:pPr algn="l">
                <a:lnSpc>
                  <a:spcPts val="5039"/>
                </a:lnSpc>
                <a:spcBef>
                  <a:spcPct val="0"/>
                </a:spcBef>
              </a:pPr>
              <a:r>
                <a:rPr lang="en-US" sz="3599">
                  <a:solidFill>
                    <a:srgbClr val="000000"/>
                  </a:solidFill>
                  <a:latin typeface="Canva Sans"/>
                  <a:ea typeface="Canva Sans"/>
                  <a:cs typeface="Canva Sans"/>
                  <a:sym typeface="Canva Sans"/>
                </a:rPr>
                <a:t>Düz kaslar </a:t>
              </a:r>
              <a:r>
                <a:rPr lang="en-US" sz="3599" b="1">
                  <a:solidFill>
                    <a:srgbClr val="000000"/>
                  </a:solidFill>
                  <a:latin typeface="Canva Sans Bold"/>
                  <a:ea typeface="Canva Sans Bold"/>
                  <a:cs typeface="Canva Sans Bold"/>
                  <a:sym typeface="Canva Sans Bold"/>
                </a:rPr>
                <a:t>yavaş</a:t>
              </a:r>
              <a:r>
                <a:rPr lang="en-US" sz="3599">
                  <a:solidFill>
                    <a:srgbClr val="000000"/>
                  </a:solidFill>
                  <a:latin typeface="Canva Sans"/>
                  <a:ea typeface="Canva Sans"/>
                  <a:cs typeface="Canva Sans"/>
                  <a:sym typeface="Canva Sans"/>
                </a:rPr>
                <a:t> kasıldıkları için </a:t>
              </a:r>
              <a:r>
                <a:rPr lang="en-US" sz="3599" b="1">
                  <a:solidFill>
                    <a:srgbClr val="000000"/>
                  </a:solidFill>
                  <a:latin typeface="Canva Sans Bold"/>
                  <a:ea typeface="Canva Sans Bold"/>
                  <a:cs typeface="Canva Sans Bold"/>
                  <a:sym typeface="Canva Sans Bold"/>
                </a:rPr>
                <a:t>yorulmaz.</a:t>
              </a:r>
            </a:p>
          </p:txBody>
        </p:sp>
      </p:grpSp>
      <p:sp>
        <p:nvSpPr>
          <p:cNvPr id="15" name="Freeform 15"/>
          <p:cNvSpPr/>
          <p:nvPr/>
        </p:nvSpPr>
        <p:spPr>
          <a:xfrm>
            <a:off x="8689385" y="2581733"/>
            <a:ext cx="4625010" cy="3347351"/>
          </a:xfrm>
          <a:custGeom>
            <a:avLst/>
            <a:gdLst/>
            <a:ahLst/>
            <a:cxnLst/>
            <a:rect l="l" t="t" r="r" b="b"/>
            <a:pathLst>
              <a:path w="4625010" h="3347351">
                <a:moveTo>
                  <a:pt x="0" y="0"/>
                </a:moveTo>
                <a:lnTo>
                  <a:pt x="4625010" y="0"/>
                </a:lnTo>
                <a:lnTo>
                  <a:pt x="4625010" y="3347351"/>
                </a:lnTo>
                <a:lnTo>
                  <a:pt x="0" y="3347351"/>
                </a:lnTo>
                <a:lnTo>
                  <a:pt x="0" y="0"/>
                </a:lnTo>
                <a:close/>
              </a:path>
            </a:pathLst>
          </a:custGeom>
          <a:blipFill>
            <a:blip r:embed="rId2"/>
            <a:stretch>
              <a:fillRect/>
            </a:stretch>
          </a:blipFill>
        </p:spPr>
        <p:txBody>
          <a:bodyPr/>
          <a:lstStyle/>
          <a:p>
            <a:endParaRPr lang="tr-TR"/>
          </a:p>
        </p:txBody>
      </p:sp>
      <p:sp>
        <p:nvSpPr>
          <p:cNvPr id="16" name="Freeform 16"/>
          <p:cNvSpPr/>
          <p:nvPr/>
        </p:nvSpPr>
        <p:spPr>
          <a:xfrm>
            <a:off x="13535406" y="3582146"/>
            <a:ext cx="3723894" cy="4114800"/>
          </a:xfrm>
          <a:custGeom>
            <a:avLst/>
            <a:gdLst/>
            <a:ahLst/>
            <a:cxnLst/>
            <a:rect l="l" t="t" r="r" b="b"/>
            <a:pathLst>
              <a:path w="3723894" h="4114800">
                <a:moveTo>
                  <a:pt x="0" y="0"/>
                </a:moveTo>
                <a:lnTo>
                  <a:pt x="3723894" y="0"/>
                </a:lnTo>
                <a:lnTo>
                  <a:pt x="3723894" y="4114800"/>
                </a:lnTo>
                <a:lnTo>
                  <a:pt x="0" y="4114800"/>
                </a:lnTo>
                <a:lnTo>
                  <a:pt x="0" y="0"/>
                </a:lnTo>
                <a:close/>
              </a:path>
            </a:pathLst>
          </a:custGeom>
          <a:blipFill>
            <a:blip r:embed="rId3"/>
            <a:stretch>
              <a:fillRect/>
            </a:stretch>
          </a:blipFill>
        </p:spPr>
        <p:txBody>
          <a:bodyPr/>
          <a:lstStyle/>
          <a:p>
            <a:endParaRPr lang="tr-TR"/>
          </a:p>
        </p:txBody>
      </p:sp>
      <p:sp>
        <p:nvSpPr>
          <p:cNvPr id="17" name="Freeform 17"/>
          <p:cNvSpPr/>
          <p:nvPr/>
        </p:nvSpPr>
        <p:spPr>
          <a:xfrm>
            <a:off x="9376467" y="5143500"/>
            <a:ext cx="3250846" cy="4025815"/>
          </a:xfrm>
          <a:custGeom>
            <a:avLst/>
            <a:gdLst/>
            <a:ahLst/>
            <a:cxnLst/>
            <a:rect l="l" t="t" r="r" b="b"/>
            <a:pathLst>
              <a:path w="3250846" h="4025815">
                <a:moveTo>
                  <a:pt x="0" y="0"/>
                </a:moveTo>
                <a:lnTo>
                  <a:pt x="3250846" y="0"/>
                </a:lnTo>
                <a:lnTo>
                  <a:pt x="3250846" y="4025815"/>
                </a:lnTo>
                <a:lnTo>
                  <a:pt x="0" y="4025815"/>
                </a:lnTo>
                <a:lnTo>
                  <a:pt x="0" y="0"/>
                </a:lnTo>
                <a:close/>
              </a:path>
            </a:pathLst>
          </a:custGeom>
          <a:blipFill>
            <a:blip r:embed="rId4"/>
            <a:stretch>
              <a:fillRect/>
            </a:stretch>
          </a:blipFill>
        </p:spPr>
        <p:txBody>
          <a:bodyPr/>
          <a:lstStyle/>
          <a:p>
            <a:endParaRPr lang="tr-TR"/>
          </a:p>
        </p:txBody>
      </p:sp>
      <p:sp>
        <p:nvSpPr>
          <p:cNvPr id="18" name="Freeform 18"/>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5"/>
            <a:stretch>
              <a:fillRect/>
            </a:stretch>
          </a:blipFill>
        </p:spPr>
        <p:txBody>
          <a:bodyPr/>
          <a:lstStyle/>
          <a:p>
            <a:endParaRPr lang="tr-TR"/>
          </a:p>
        </p:txBody>
      </p:sp>
      <p:pic>
        <p:nvPicPr>
          <p:cNvPr id="19" name="Resim 18">
            <a:extLst>
              <a:ext uri="{FF2B5EF4-FFF2-40B4-BE49-F238E27FC236}">
                <a16:creationId xmlns:a16="http://schemas.microsoft.com/office/drawing/2014/main" id="{14D676FD-623A-9FF4-8D86-48384E7DD9E1}"/>
              </a:ext>
            </a:extLst>
          </p:cNvPr>
          <p:cNvPicPr>
            <a:picLocks noChangeAspect="1"/>
          </p:cNvPicPr>
          <p:nvPr/>
        </p:nvPicPr>
        <p:blipFill>
          <a:blip r:embed="rId6"/>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a:off x="746087" y="850730"/>
            <a:ext cx="17134961" cy="8407570"/>
            <a:chOff x="0" y="0"/>
            <a:chExt cx="4512912" cy="2214339"/>
          </a:xfrm>
        </p:grpSpPr>
        <p:sp>
          <p:nvSpPr>
            <p:cNvPr id="5" name="Freeform 5"/>
            <p:cNvSpPr/>
            <p:nvPr/>
          </p:nvSpPr>
          <p:spPr>
            <a:xfrm>
              <a:off x="0" y="0"/>
              <a:ext cx="4512912" cy="2214339"/>
            </a:xfrm>
            <a:custGeom>
              <a:avLst/>
              <a:gdLst/>
              <a:ahLst/>
              <a:cxnLst/>
              <a:rect l="l" t="t" r="r" b="b"/>
              <a:pathLst>
                <a:path w="4512912" h="2214339">
                  <a:moveTo>
                    <a:pt x="23043" y="0"/>
                  </a:moveTo>
                  <a:lnTo>
                    <a:pt x="4489869" y="0"/>
                  </a:lnTo>
                  <a:cubicBezTo>
                    <a:pt x="4502595" y="0"/>
                    <a:pt x="4512912" y="10317"/>
                    <a:pt x="4512912" y="23043"/>
                  </a:cubicBezTo>
                  <a:lnTo>
                    <a:pt x="4512912" y="2191296"/>
                  </a:lnTo>
                  <a:cubicBezTo>
                    <a:pt x="4512912" y="2197408"/>
                    <a:pt x="4510484" y="2203269"/>
                    <a:pt x="4506163" y="2207590"/>
                  </a:cubicBezTo>
                  <a:cubicBezTo>
                    <a:pt x="4501841" y="2211911"/>
                    <a:pt x="4495980" y="2214339"/>
                    <a:pt x="4489869" y="2214339"/>
                  </a:cubicBezTo>
                  <a:lnTo>
                    <a:pt x="23043" y="2214339"/>
                  </a:lnTo>
                  <a:cubicBezTo>
                    <a:pt x="16931" y="2214339"/>
                    <a:pt x="11070" y="2211911"/>
                    <a:pt x="6749" y="2207590"/>
                  </a:cubicBezTo>
                  <a:cubicBezTo>
                    <a:pt x="2428" y="2203269"/>
                    <a:pt x="0" y="2197408"/>
                    <a:pt x="0" y="2191296"/>
                  </a:cubicBezTo>
                  <a:lnTo>
                    <a:pt x="0" y="23043"/>
                  </a:lnTo>
                  <a:cubicBezTo>
                    <a:pt x="0" y="16931"/>
                    <a:pt x="2428" y="11070"/>
                    <a:pt x="6749" y="6749"/>
                  </a:cubicBezTo>
                  <a:cubicBezTo>
                    <a:pt x="11070" y="2428"/>
                    <a:pt x="16931" y="0"/>
                    <a:pt x="23043" y="0"/>
                  </a:cubicBezTo>
                  <a:close/>
                </a:path>
              </a:pathLst>
            </a:custGeom>
            <a:solidFill>
              <a:srgbClr val="253439"/>
            </a:solidFill>
            <a:ln w="19050" cap="rnd">
              <a:solidFill>
                <a:srgbClr val="253439"/>
              </a:solidFill>
              <a:prstDash val="solid"/>
              <a:round/>
            </a:ln>
          </p:spPr>
          <p:txBody>
            <a:bodyPr/>
            <a:lstStyle/>
            <a:p>
              <a:endParaRPr lang="tr-TR"/>
            </a:p>
          </p:txBody>
        </p:sp>
        <p:sp>
          <p:nvSpPr>
            <p:cNvPr id="6" name="TextBox 6"/>
            <p:cNvSpPr txBox="1"/>
            <p:nvPr/>
          </p:nvSpPr>
          <p:spPr>
            <a:xfrm>
              <a:off x="0" y="-38100"/>
              <a:ext cx="4512912" cy="2252439"/>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86166">
            <a:off x="3870699" y="490377"/>
            <a:ext cx="10441399" cy="1810102"/>
            <a:chOff x="0" y="0"/>
            <a:chExt cx="13921865" cy="2413469"/>
          </a:xfrm>
        </p:grpSpPr>
        <p:grpSp>
          <p:nvGrpSpPr>
            <p:cNvPr id="8" name="Group 8"/>
            <p:cNvGrpSpPr/>
            <p:nvPr/>
          </p:nvGrpSpPr>
          <p:grpSpPr>
            <a:xfrm>
              <a:off x="0" y="0"/>
              <a:ext cx="13921865" cy="2413469"/>
              <a:chOff x="0" y="0"/>
              <a:chExt cx="2183208" cy="378477"/>
            </a:xfrm>
          </p:grpSpPr>
          <p:sp>
            <p:nvSpPr>
              <p:cNvPr id="9" name="Freeform 9"/>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EF597A"/>
              </a:solidFill>
              <a:ln w="19050" cap="sq">
                <a:solidFill>
                  <a:srgbClr val="253439"/>
                </a:solidFill>
                <a:prstDash val="solid"/>
                <a:miter/>
              </a:ln>
            </p:spPr>
            <p:txBody>
              <a:bodyPr/>
              <a:lstStyle/>
              <a:p>
                <a:endParaRPr lang="tr-TR"/>
              </a:p>
            </p:txBody>
          </p:sp>
          <p:sp>
            <p:nvSpPr>
              <p:cNvPr id="10" name="TextBox 10"/>
              <p:cNvSpPr txBox="1"/>
              <p:nvPr/>
            </p:nvSpPr>
            <p:spPr>
              <a:xfrm>
                <a:off x="0" y="-38100"/>
                <a:ext cx="2183208" cy="416577"/>
              </a:xfrm>
              <a:prstGeom prst="rect">
                <a:avLst/>
              </a:prstGeom>
            </p:spPr>
            <p:txBody>
              <a:bodyPr lIns="38652" tIns="38652" rIns="38652" bIns="38652" rtlCol="0" anchor="ctr"/>
              <a:lstStyle/>
              <a:p>
                <a:pPr algn="ctr">
                  <a:lnSpc>
                    <a:spcPts val="2660"/>
                  </a:lnSpc>
                </a:pPr>
                <a:endParaRPr/>
              </a:p>
            </p:txBody>
          </p:sp>
        </p:grpSp>
        <p:sp>
          <p:nvSpPr>
            <p:cNvPr id="11" name="TextBox 11"/>
            <p:cNvSpPr txBox="1"/>
            <p:nvPr/>
          </p:nvSpPr>
          <p:spPr>
            <a:xfrm>
              <a:off x="489637" y="458135"/>
              <a:ext cx="12942591" cy="1502562"/>
            </a:xfrm>
            <a:prstGeom prst="rect">
              <a:avLst/>
            </a:prstGeom>
          </p:spPr>
          <p:txBody>
            <a:bodyPr lIns="0" tIns="0" rIns="0" bIns="0" rtlCol="0" anchor="t">
              <a:spAutoFit/>
            </a:bodyPr>
            <a:lstStyle/>
            <a:p>
              <a:pPr algn="ctr">
                <a:lnSpc>
                  <a:spcPts val="7684"/>
                </a:lnSpc>
              </a:pPr>
              <a:r>
                <a:rPr lang="en-US" sz="6624" b="1">
                  <a:solidFill>
                    <a:srgbClr val="253439"/>
                  </a:solidFill>
                  <a:latin typeface="Agrandir Heavy"/>
                  <a:ea typeface="Agrandir Heavy"/>
                  <a:cs typeface="Agrandir Heavy"/>
                  <a:sym typeface="Agrandir Heavy"/>
                </a:rPr>
                <a:t>KALP KASI</a:t>
              </a:r>
            </a:p>
          </p:txBody>
        </p:sp>
      </p:grpSp>
      <p:grpSp>
        <p:nvGrpSpPr>
          <p:cNvPr id="12" name="Group 12"/>
          <p:cNvGrpSpPr/>
          <p:nvPr/>
        </p:nvGrpSpPr>
        <p:grpSpPr>
          <a:xfrm>
            <a:off x="1339574" y="2581733"/>
            <a:ext cx="6885353" cy="6174928"/>
            <a:chOff x="0" y="0"/>
            <a:chExt cx="1813426" cy="1626318"/>
          </a:xfrm>
        </p:grpSpPr>
        <p:sp>
          <p:nvSpPr>
            <p:cNvPr id="13" name="Freeform 13"/>
            <p:cNvSpPr/>
            <p:nvPr/>
          </p:nvSpPr>
          <p:spPr>
            <a:xfrm>
              <a:off x="0" y="0"/>
              <a:ext cx="1813427" cy="1626318"/>
            </a:xfrm>
            <a:custGeom>
              <a:avLst/>
              <a:gdLst/>
              <a:ahLst/>
              <a:cxnLst/>
              <a:rect l="l" t="t" r="r" b="b"/>
              <a:pathLst>
                <a:path w="1813427" h="1626318">
                  <a:moveTo>
                    <a:pt x="57345" y="0"/>
                  </a:moveTo>
                  <a:lnTo>
                    <a:pt x="1756082" y="0"/>
                  </a:lnTo>
                  <a:cubicBezTo>
                    <a:pt x="1787753" y="0"/>
                    <a:pt x="1813427" y="25674"/>
                    <a:pt x="1813427" y="57345"/>
                  </a:cubicBezTo>
                  <a:lnTo>
                    <a:pt x="1813427" y="1568974"/>
                  </a:lnTo>
                  <a:cubicBezTo>
                    <a:pt x="1813427" y="1600644"/>
                    <a:pt x="1787753" y="1626318"/>
                    <a:pt x="1756082" y="1626318"/>
                  </a:cubicBezTo>
                  <a:lnTo>
                    <a:pt x="57345" y="1626318"/>
                  </a:lnTo>
                  <a:cubicBezTo>
                    <a:pt x="25674" y="1626318"/>
                    <a:pt x="0" y="1600644"/>
                    <a:pt x="0" y="1568974"/>
                  </a:cubicBezTo>
                  <a:lnTo>
                    <a:pt x="0" y="57345"/>
                  </a:lnTo>
                  <a:cubicBezTo>
                    <a:pt x="0" y="25674"/>
                    <a:pt x="25674" y="0"/>
                    <a:pt x="57345" y="0"/>
                  </a:cubicBezTo>
                  <a:close/>
                </a:path>
              </a:pathLst>
            </a:custGeom>
            <a:solidFill>
              <a:srgbClr val="F6F6E9"/>
            </a:solidFill>
            <a:ln w="19050" cap="rnd">
              <a:solidFill>
                <a:srgbClr val="253439"/>
              </a:solidFill>
              <a:prstDash val="solid"/>
              <a:round/>
            </a:ln>
          </p:spPr>
          <p:txBody>
            <a:bodyPr/>
            <a:lstStyle/>
            <a:p>
              <a:endParaRPr lang="tr-TR"/>
            </a:p>
          </p:txBody>
        </p:sp>
        <p:sp>
          <p:nvSpPr>
            <p:cNvPr id="14" name="TextBox 14"/>
            <p:cNvSpPr txBox="1"/>
            <p:nvPr/>
          </p:nvSpPr>
          <p:spPr>
            <a:xfrm>
              <a:off x="0" y="-66675"/>
              <a:ext cx="1813426" cy="1692993"/>
            </a:xfrm>
            <a:prstGeom prst="rect">
              <a:avLst/>
            </a:prstGeom>
          </p:spPr>
          <p:txBody>
            <a:bodyPr lIns="50800" tIns="50800" rIns="50800" bIns="50800" rtlCol="0" anchor="ctr"/>
            <a:lstStyle/>
            <a:p>
              <a:pPr algn="l">
                <a:lnSpc>
                  <a:spcPts val="5039"/>
                </a:lnSpc>
              </a:pPr>
              <a:r>
                <a:rPr lang="en-US" sz="3599" b="1">
                  <a:solidFill>
                    <a:srgbClr val="000000"/>
                  </a:solidFill>
                  <a:latin typeface="Canva Sans Bold"/>
                  <a:ea typeface="Canva Sans Bold"/>
                  <a:cs typeface="Canva Sans Bold"/>
                  <a:sym typeface="Canva Sans Bold"/>
                </a:rPr>
                <a:t>Yapısı çizgili </a:t>
              </a:r>
              <a:r>
                <a:rPr lang="en-US" sz="3599">
                  <a:solidFill>
                    <a:srgbClr val="000000"/>
                  </a:solidFill>
                  <a:latin typeface="Canva Sans"/>
                  <a:ea typeface="Canva Sans"/>
                  <a:cs typeface="Canva Sans"/>
                  <a:sym typeface="Canva Sans"/>
                </a:rPr>
                <a:t>kaslara benzemesine rağmen </a:t>
              </a:r>
              <a:r>
                <a:rPr lang="en-US" sz="3599" b="1">
                  <a:solidFill>
                    <a:srgbClr val="000000"/>
                  </a:solidFill>
                  <a:latin typeface="Canva Sans Bold"/>
                  <a:ea typeface="Canva Sans Bold"/>
                  <a:cs typeface="Canva Sans Bold"/>
                  <a:sym typeface="Canva Sans Bold"/>
                </a:rPr>
                <a:t>istemsiz</a:t>
              </a:r>
              <a:r>
                <a:rPr lang="en-US" sz="3599">
                  <a:solidFill>
                    <a:srgbClr val="000000"/>
                  </a:solidFill>
                  <a:latin typeface="Canva Sans"/>
                  <a:ea typeface="Canva Sans"/>
                  <a:cs typeface="Canva Sans"/>
                  <a:sym typeface="Canva Sans"/>
                </a:rPr>
                <a:t> olarak çalışır. </a:t>
              </a:r>
            </a:p>
            <a:p>
              <a:pPr algn="l">
                <a:lnSpc>
                  <a:spcPts val="5039"/>
                </a:lnSpc>
              </a:pPr>
              <a:r>
                <a:rPr lang="en-US" sz="3599">
                  <a:solidFill>
                    <a:srgbClr val="000000"/>
                  </a:solidFill>
                  <a:latin typeface="Canva Sans"/>
                  <a:ea typeface="Canva Sans"/>
                  <a:cs typeface="Canva Sans"/>
                  <a:sym typeface="Canva Sans"/>
                </a:rPr>
                <a:t>Sadece kalpte bulunur.</a:t>
              </a:r>
            </a:p>
            <a:p>
              <a:pPr algn="l">
                <a:lnSpc>
                  <a:spcPts val="5039"/>
                </a:lnSpc>
                <a:spcBef>
                  <a:spcPct val="0"/>
                </a:spcBef>
              </a:pPr>
              <a:r>
                <a:rPr lang="en-US" sz="3599" b="1">
                  <a:solidFill>
                    <a:srgbClr val="000000"/>
                  </a:solidFill>
                  <a:latin typeface="Canva Sans Bold"/>
                  <a:ea typeface="Canva Sans Bold"/>
                  <a:cs typeface="Canva Sans Bold"/>
                  <a:sym typeface="Canva Sans Bold"/>
                </a:rPr>
                <a:t>Ritmik çalışır ve yorulmaz.</a:t>
              </a:r>
            </a:p>
          </p:txBody>
        </p:sp>
      </p:grpSp>
      <p:pic>
        <p:nvPicPr>
          <p:cNvPr id="15" name="Picture 15"/>
          <p:cNvPicPr>
            <a:picLocks noChangeAspect="1"/>
          </p:cNvPicPr>
          <p:nvPr/>
        </p:nvPicPr>
        <p:blipFill>
          <a:blip r:embed="rId2"/>
          <a:srcRect r="48837"/>
          <a:stretch>
            <a:fillRect/>
          </a:stretch>
        </p:blipFill>
        <p:spPr>
          <a:xfrm>
            <a:off x="8224928" y="1554397"/>
            <a:ext cx="7460705" cy="8229600"/>
          </a:xfrm>
          <a:prstGeom prst="rect">
            <a:avLst/>
          </a:prstGeom>
        </p:spPr>
      </p:pic>
      <p:sp>
        <p:nvSpPr>
          <p:cNvPr id="16" name="Freeform 16"/>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3"/>
            <a:stretch>
              <a:fillRect/>
            </a:stretch>
          </a:blipFill>
        </p:spPr>
        <p:txBody>
          <a:bodyPr/>
          <a:lstStyle/>
          <a:p>
            <a:endParaRPr lang="tr-TR"/>
          </a:p>
        </p:txBody>
      </p:sp>
      <p:pic>
        <p:nvPicPr>
          <p:cNvPr id="17" name="Resim 16">
            <a:extLst>
              <a:ext uri="{FF2B5EF4-FFF2-40B4-BE49-F238E27FC236}">
                <a16:creationId xmlns:a16="http://schemas.microsoft.com/office/drawing/2014/main" id="{426833E8-64FB-685A-F3D2-3B0E7F645946}"/>
              </a:ext>
            </a:extLst>
          </p:cNvPr>
          <p:cNvPicPr>
            <a:picLocks noChangeAspect="1"/>
          </p:cNvPicPr>
          <p:nvPr/>
        </p:nvPicPr>
        <p:blipFill>
          <a:blip r:embed="rId4"/>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sp>
        <p:nvSpPr>
          <p:cNvPr id="4" name="Freeform 4"/>
          <p:cNvSpPr/>
          <p:nvPr/>
        </p:nvSpPr>
        <p:spPr>
          <a:xfrm>
            <a:off x="1703128" y="1360585"/>
            <a:ext cx="13910747" cy="7897715"/>
          </a:xfrm>
          <a:custGeom>
            <a:avLst/>
            <a:gdLst/>
            <a:ahLst/>
            <a:cxnLst/>
            <a:rect l="l" t="t" r="r" b="b"/>
            <a:pathLst>
              <a:path w="13910747" h="7897715">
                <a:moveTo>
                  <a:pt x="0" y="0"/>
                </a:moveTo>
                <a:lnTo>
                  <a:pt x="13910747" y="0"/>
                </a:lnTo>
                <a:lnTo>
                  <a:pt x="13910747" y="7897715"/>
                </a:lnTo>
                <a:lnTo>
                  <a:pt x="0" y="7897715"/>
                </a:lnTo>
                <a:lnTo>
                  <a:pt x="0" y="0"/>
                </a:lnTo>
                <a:close/>
              </a:path>
            </a:pathLst>
          </a:custGeom>
          <a:blipFill>
            <a:blip r:embed="rId2"/>
            <a:stretch>
              <a:fillRect/>
            </a:stretch>
          </a:blipFill>
        </p:spPr>
        <p:txBody>
          <a:bodyPr/>
          <a:lstStyle/>
          <a:p>
            <a:endParaRPr lang="tr-TR"/>
          </a:p>
        </p:txBody>
      </p:sp>
      <p:sp>
        <p:nvSpPr>
          <p:cNvPr id="5" name="Freeform 5"/>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3"/>
            <a:stretch>
              <a:fillRect/>
            </a:stretch>
          </a:blipFill>
        </p:spPr>
        <p:txBody>
          <a:bodyPr/>
          <a:lstStyle/>
          <a:p>
            <a:endParaRPr lang="tr-TR"/>
          </a:p>
        </p:txBody>
      </p:sp>
      <p:pic>
        <p:nvPicPr>
          <p:cNvPr id="6" name="Resim 5">
            <a:extLst>
              <a:ext uri="{FF2B5EF4-FFF2-40B4-BE49-F238E27FC236}">
                <a16:creationId xmlns:a16="http://schemas.microsoft.com/office/drawing/2014/main" id="{D967A7FD-760E-DDC3-8B6A-F1C4C7690CCF}"/>
              </a:ext>
            </a:extLst>
          </p:cNvPr>
          <p:cNvPicPr>
            <a:picLocks noChangeAspect="1"/>
          </p:cNvPicPr>
          <p:nvPr/>
        </p:nvPicPr>
        <p:blipFill>
          <a:blip r:embed="rId4"/>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3" y="27702"/>
            <a:ext cx="18288000" cy="10231596"/>
            <a:chOff x="0" y="0"/>
            <a:chExt cx="4816593" cy="2694741"/>
          </a:xfrm>
        </p:grpSpPr>
        <p:sp>
          <p:nvSpPr>
            <p:cNvPr id="3" name="Freeform 3"/>
            <p:cNvSpPr/>
            <p:nvPr/>
          </p:nvSpPr>
          <p:spPr>
            <a:xfrm>
              <a:off x="0" y="0"/>
              <a:ext cx="4816592" cy="2694742"/>
            </a:xfrm>
            <a:custGeom>
              <a:avLst/>
              <a:gdLst/>
              <a:ahLst/>
              <a:cxnLst/>
              <a:rect l="l" t="t" r="r" b="b"/>
              <a:pathLst>
                <a:path w="4816592" h="2694742">
                  <a:moveTo>
                    <a:pt x="0" y="0"/>
                  </a:moveTo>
                  <a:lnTo>
                    <a:pt x="4816592" y="0"/>
                  </a:lnTo>
                  <a:lnTo>
                    <a:pt x="4816592" y="2694742"/>
                  </a:lnTo>
                  <a:lnTo>
                    <a:pt x="0" y="2694742"/>
                  </a:lnTo>
                  <a:close/>
                </a:path>
              </a:pathLst>
            </a:custGeom>
            <a:solidFill>
              <a:srgbClr val="000000">
                <a:alpha val="0"/>
              </a:srgbClr>
            </a:solidFill>
            <a:ln w="361950" cap="sq">
              <a:solidFill>
                <a:srgbClr val="5271FF"/>
              </a:solidFill>
              <a:prstDash val="solid"/>
              <a:miter/>
            </a:ln>
          </p:spPr>
          <p:txBody>
            <a:bodyPr/>
            <a:lstStyle/>
            <a:p>
              <a:endParaRPr lang="tr-TR"/>
            </a:p>
          </p:txBody>
        </p:sp>
        <p:sp>
          <p:nvSpPr>
            <p:cNvPr id="4" name="TextBox 4"/>
            <p:cNvSpPr txBox="1"/>
            <p:nvPr/>
          </p:nvSpPr>
          <p:spPr>
            <a:xfrm>
              <a:off x="0" y="-28575"/>
              <a:ext cx="4816593" cy="2723316"/>
            </a:xfrm>
            <a:prstGeom prst="rect">
              <a:avLst/>
            </a:prstGeom>
          </p:spPr>
          <p:txBody>
            <a:bodyPr lIns="50800" tIns="50800" rIns="50800" bIns="50800" rtlCol="0" anchor="ctr"/>
            <a:lstStyle/>
            <a:p>
              <a:pPr algn="ctr">
                <a:lnSpc>
                  <a:spcPts val="2659"/>
                </a:lnSpc>
              </a:pPr>
              <a:endParaRPr/>
            </a:p>
          </p:txBody>
        </p:sp>
      </p:grpSp>
      <p:sp>
        <p:nvSpPr>
          <p:cNvPr id="5" name="Freeform 5">
            <a:hlinkClick r:id="rId2"/>
          </p:cNvPr>
          <p:cNvSpPr/>
          <p:nvPr/>
        </p:nvSpPr>
        <p:spPr>
          <a:xfrm>
            <a:off x="6202915" y="262578"/>
            <a:ext cx="5985581" cy="6148300"/>
          </a:xfrm>
          <a:custGeom>
            <a:avLst/>
            <a:gdLst/>
            <a:ahLst/>
            <a:cxnLst/>
            <a:rect l="l" t="t" r="r" b="b"/>
            <a:pathLst>
              <a:path w="5985581" h="6148300">
                <a:moveTo>
                  <a:pt x="0" y="0"/>
                </a:moveTo>
                <a:lnTo>
                  <a:pt x="5985581" y="0"/>
                </a:lnTo>
                <a:lnTo>
                  <a:pt x="5985581" y="6148299"/>
                </a:lnTo>
                <a:lnTo>
                  <a:pt x="0" y="6148299"/>
                </a:lnTo>
                <a:lnTo>
                  <a:pt x="0" y="0"/>
                </a:lnTo>
                <a:close/>
              </a:path>
            </a:pathLst>
          </a:custGeom>
          <a:blipFill>
            <a:blip r:embed="rId3"/>
            <a:stretch>
              <a:fillRect l="-12686" t="-11909" r="-9514" b="-7057"/>
            </a:stretch>
          </a:blipFill>
        </p:spPr>
        <p:txBody>
          <a:bodyPr/>
          <a:lstStyle/>
          <a:p>
            <a:endParaRPr lang="tr-TR"/>
          </a:p>
        </p:txBody>
      </p:sp>
      <p:sp>
        <p:nvSpPr>
          <p:cNvPr id="6" name="Freeform 6">
            <a:hlinkClick r:id="rId4"/>
          </p:cNvPr>
          <p:cNvSpPr/>
          <p:nvPr/>
        </p:nvSpPr>
        <p:spPr>
          <a:xfrm>
            <a:off x="1879980" y="6501266"/>
            <a:ext cx="2410067" cy="1012228"/>
          </a:xfrm>
          <a:custGeom>
            <a:avLst/>
            <a:gdLst/>
            <a:ahLst/>
            <a:cxnLst/>
            <a:rect l="l" t="t" r="r" b="b"/>
            <a:pathLst>
              <a:path w="2410067" h="1012228">
                <a:moveTo>
                  <a:pt x="0" y="0"/>
                </a:moveTo>
                <a:lnTo>
                  <a:pt x="2410067" y="0"/>
                </a:lnTo>
                <a:lnTo>
                  <a:pt x="2410067" y="1012228"/>
                </a:lnTo>
                <a:lnTo>
                  <a:pt x="0" y="1012228"/>
                </a:lnTo>
                <a:lnTo>
                  <a:pt x="0" y="0"/>
                </a:lnTo>
                <a:close/>
              </a:path>
            </a:pathLst>
          </a:custGeom>
          <a:blipFill>
            <a:blip r:embed="rId5"/>
            <a:stretch>
              <a:fillRect/>
            </a:stretch>
          </a:blipFill>
        </p:spPr>
        <p:txBody>
          <a:bodyPr/>
          <a:lstStyle/>
          <a:p>
            <a:endParaRPr lang="tr-TR"/>
          </a:p>
        </p:txBody>
      </p:sp>
      <p:sp>
        <p:nvSpPr>
          <p:cNvPr id="7" name="Freeform 7">
            <a:hlinkClick r:id="rId2"/>
          </p:cNvPr>
          <p:cNvSpPr/>
          <p:nvPr/>
        </p:nvSpPr>
        <p:spPr>
          <a:xfrm>
            <a:off x="10641578" y="6332698"/>
            <a:ext cx="1323106" cy="1323106"/>
          </a:xfrm>
          <a:custGeom>
            <a:avLst/>
            <a:gdLst/>
            <a:ahLst/>
            <a:cxnLst/>
            <a:rect l="l" t="t" r="r" b="b"/>
            <a:pathLst>
              <a:path w="1323106" h="1323106">
                <a:moveTo>
                  <a:pt x="0" y="0"/>
                </a:moveTo>
                <a:lnTo>
                  <a:pt x="1323107" y="0"/>
                </a:lnTo>
                <a:lnTo>
                  <a:pt x="1323107" y="1323106"/>
                </a:lnTo>
                <a:lnTo>
                  <a:pt x="0" y="1323106"/>
                </a:lnTo>
                <a:lnTo>
                  <a:pt x="0" y="0"/>
                </a:lnTo>
                <a:close/>
              </a:path>
            </a:pathLst>
          </a:custGeom>
          <a:blipFill>
            <a:blip r:embed="rId6"/>
            <a:stretch>
              <a:fillRect/>
            </a:stretch>
          </a:blipFill>
        </p:spPr>
        <p:txBody>
          <a:bodyPr/>
          <a:lstStyle/>
          <a:p>
            <a:endParaRPr lang="tr-TR"/>
          </a:p>
        </p:txBody>
      </p:sp>
      <p:pic>
        <p:nvPicPr>
          <p:cNvPr id="8" name="Picture 8"/>
          <p:cNvPicPr>
            <a:picLocks noChangeAspect="1"/>
          </p:cNvPicPr>
          <p:nvPr/>
        </p:nvPicPr>
        <p:blipFill>
          <a:blip r:embed="rId7"/>
          <a:srcRect/>
          <a:stretch>
            <a:fillRect/>
          </a:stretch>
        </p:blipFill>
        <p:spPr>
          <a:xfrm>
            <a:off x="11303131" y="3256653"/>
            <a:ext cx="2452490" cy="2695044"/>
          </a:xfrm>
          <a:prstGeom prst="rect">
            <a:avLst/>
          </a:prstGeom>
        </p:spPr>
      </p:pic>
      <p:sp>
        <p:nvSpPr>
          <p:cNvPr id="9" name="TextBox 9">
            <a:hlinkClick r:id="rId4"/>
          </p:cNvPr>
          <p:cNvSpPr txBox="1"/>
          <p:nvPr/>
        </p:nvSpPr>
        <p:spPr>
          <a:xfrm>
            <a:off x="4239888" y="6500701"/>
            <a:ext cx="5294615" cy="1000584"/>
          </a:xfrm>
          <a:prstGeom prst="rect">
            <a:avLst/>
          </a:prstGeom>
        </p:spPr>
        <p:txBody>
          <a:bodyPr lIns="0" tIns="0" rIns="0" bIns="0" rtlCol="0" anchor="t">
            <a:spAutoFit/>
          </a:bodyPr>
          <a:lstStyle/>
          <a:p>
            <a:pPr algn="ctr">
              <a:lnSpc>
                <a:spcPts val="7922"/>
              </a:lnSpc>
            </a:pPr>
            <a:r>
              <a:rPr lang="en-US" sz="5658" b="1" dirty="0">
                <a:solidFill>
                  <a:srgbClr val="000000"/>
                </a:solidFill>
                <a:latin typeface="Arimo Bold"/>
                <a:ea typeface="Arimo Bold"/>
                <a:cs typeface="Arimo Bold"/>
                <a:sym typeface="Arimo Bold"/>
              </a:rPr>
              <a:t>@mervehocaile</a:t>
            </a:r>
          </a:p>
        </p:txBody>
      </p:sp>
      <p:sp>
        <p:nvSpPr>
          <p:cNvPr id="10" name="TextBox 10">
            <a:hlinkClick r:id="rId2"/>
          </p:cNvPr>
          <p:cNvSpPr txBox="1"/>
          <p:nvPr/>
        </p:nvSpPr>
        <p:spPr>
          <a:xfrm>
            <a:off x="11964685" y="6500701"/>
            <a:ext cx="5294615" cy="1000584"/>
          </a:xfrm>
          <a:prstGeom prst="rect">
            <a:avLst/>
          </a:prstGeom>
        </p:spPr>
        <p:txBody>
          <a:bodyPr lIns="0" tIns="0" rIns="0" bIns="0" rtlCol="0" anchor="t">
            <a:spAutoFit/>
          </a:bodyPr>
          <a:lstStyle/>
          <a:p>
            <a:pPr algn="ctr">
              <a:lnSpc>
                <a:spcPts val="7922"/>
              </a:lnSpc>
            </a:pPr>
            <a:r>
              <a:rPr lang="en-US" sz="5658" b="1" dirty="0">
                <a:solidFill>
                  <a:srgbClr val="000000"/>
                </a:solidFill>
                <a:latin typeface="Arimo Bold"/>
                <a:ea typeface="Arimo Bold"/>
                <a:cs typeface="Arimo Bold"/>
                <a:sym typeface="Arimo Bold"/>
              </a:rPr>
              <a:t>@mervehocaile</a:t>
            </a:r>
          </a:p>
        </p:txBody>
      </p:sp>
      <p:sp>
        <p:nvSpPr>
          <p:cNvPr id="11" name="TextBox 11"/>
          <p:cNvSpPr txBox="1"/>
          <p:nvPr/>
        </p:nvSpPr>
        <p:spPr>
          <a:xfrm>
            <a:off x="9139238" y="4639627"/>
            <a:ext cx="9525" cy="896620"/>
          </a:xfrm>
          <a:prstGeom prst="rect">
            <a:avLst/>
          </a:prstGeom>
        </p:spPr>
        <p:txBody>
          <a:bodyPr lIns="0" tIns="0" rIns="0" bIns="0" rtlCol="0" anchor="t">
            <a:spAutoFit/>
          </a:bodyPr>
          <a:lstStyle/>
          <a:p>
            <a:pPr algn="ctr">
              <a:lnSpc>
                <a:spcPts val="7279"/>
              </a:lnSpc>
            </a:pPr>
            <a:endParaRPr/>
          </a:p>
        </p:txBody>
      </p:sp>
      <p:sp>
        <p:nvSpPr>
          <p:cNvPr id="12" name="TextBox 12"/>
          <p:cNvSpPr txBox="1"/>
          <p:nvPr/>
        </p:nvSpPr>
        <p:spPr>
          <a:xfrm>
            <a:off x="509588" y="7741529"/>
            <a:ext cx="17259300" cy="2066167"/>
          </a:xfrm>
          <a:prstGeom prst="rect">
            <a:avLst/>
          </a:prstGeom>
        </p:spPr>
        <p:txBody>
          <a:bodyPr lIns="0" tIns="0" rIns="0" bIns="0" rtlCol="0" anchor="t">
            <a:spAutoFit/>
          </a:bodyPr>
          <a:lstStyle/>
          <a:p>
            <a:pPr algn="ctr">
              <a:lnSpc>
                <a:spcPts val="8192"/>
              </a:lnSpc>
            </a:pPr>
            <a:r>
              <a:rPr lang="en-US" sz="5851" b="1" dirty="0" err="1">
                <a:solidFill>
                  <a:srgbClr val="FF5757"/>
                </a:solidFill>
                <a:latin typeface="Arimo Bold"/>
                <a:ea typeface="Arimo Bold"/>
                <a:cs typeface="Arimo Bold"/>
                <a:sym typeface="Arimo Bold"/>
              </a:rPr>
              <a:t>Konu</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anlatım</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videoları</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ders</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ve</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içerik</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dosyaları</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için</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takip</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etmeyi</a:t>
            </a:r>
            <a:r>
              <a:rPr lang="en-US" sz="5851" b="1" dirty="0">
                <a:solidFill>
                  <a:srgbClr val="FF5757"/>
                </a:solidFill>
                <a:latin typeface="Arimo Bold"/>
                <a:ea typeface="Arimo Bold"/>
                <a:cs typeface="Arimo Bold"/>
                <a:sym typeface="Arimo Bold"/>
              </a:rPr>
              <a:t> </a:t>
            </a:r>
            <a:r>
              <a:rPr lang="en-US" sz="5851" b="1" dirty="0" err="1">
                <a:solidFill>
                  <a:srgbClr val="FF5757"/>
                </a:solidFill>
                <a:latin typeface="Arimo Bold"/>
                <a:ea typeface="Arimo Bold"/>
                <a:cs typeface="Arimo Bold"/>
                <a:sym typeface="Arimo Bold"/>
              </a:rPr>
              <a:t>unutma</a:t>
            </a:r>
            <a:r>
              <a:rPr lang="tr-TR" sz="5851" b="1" dirty="0">
                <a:solidFill>
                  <a:srgbClr val="FF5757"/>
                </a:solidFill>
                <a:latin typeface="Arimo Bold"/>
                <a:ea typeface="Arimo Bold"/>
                <a:cs typeface="Arimo Bold"/>
                <a:sym typeface="Arimo Bold"/>
              </a:rPr>
              <a:t>!</a:t>
            </a:r>
            <a:endParaRPr lang="en-US" sz="5851" b="1" dirty="0">
              <a:solidFill>
                <a:srgbClr val="FF5757"/>
              </a:solidFill>
              <a:latin typeface="Arimo Bold"/>
              <a:ea typeface="Arimo Bold"/>
              <a:cs typeface="Arimo Bold"/>
              <a:sym typeface="Arimo Bo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rot="-186166">
            <a:off x="633579" y="4214052"/>
            <a:ext cx="16560164" cy="2870839"/>
            <a:chOff x="0" y="0"/>
            <a:chExt cx="22080219" cy="3827786"/>
          </a:xfrm>
        </p:grpSpPr>
        <p:grpSp>
          <p:nvGrpSpPr>
            <p:cNvPr id="5" name="Group 5"/>
            <p:cNvGrpSpPr/>
            <p:nvPr/>
          </p:nvGrpSpPr>
          <p:grpSpPr>
            <a:xfrm>
              <a:off x="0" y="0"/>
              <a:ext cx="22080219" cy="3827786"/>
              <a:chOff x="0" y="0"/>
              <a:chExt cx="2183208" cy="378477"/>
            </a:xfrm>
          </p:grpSpPr>
          <p:sp>
            <p:nvSpPr>
              <p:cNvPr id="6" name="Freeform 6"/>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EF597A"/>
              </a:solidFill>
              <a:ln w="19050" cap="sq">
                <a:solidFill>
                  <a:srgbClr val="253439"/>
                </a:solidFill>
                <a:prstDash val="solid"/>
                <a:miter/>
              </a:ln>
            </p:spPr>
            <p:txBody>
              <a:bodyPr/>
              <a:lstStyle/>
              <a:p>
                <a:endParaRPr lang="tr-TR"/>
              </a:p>
            </p:txBody>
          </p:sp>
          <p:sp>
            <p:nvSpPr>
              <p:cNvPr id="7" name="TextBox 7"/>
              <p:cNvSpPr txBox="1"/>
              <p:nvPr/>
            </p:nvSpPr>
            <p:spPr>
              <a:xfrm>
                <a:off x="0" y="-38100"/>
                <a:ext cx="2183208" cy="416577"/>
              </a:xfrm>
              <a:prstGeom prst="rect">
                <a:avLst/>
              </a:prstGeom>
            </p:spPr>
            <p:txBody>
              <a:bodyPr lIns="38652" tIns="38652" rIns="38652" bIns="38652" rtlCol="0" anchor="ctr"/>
              <a:lstStyle/>
              <a:p>
                <a:pPr algn="ctr">
                  <a:lnSpc>
                    <a:spcPts val="2659"/>
                  </a:lnSpc>
                </a:pPr>
                <a:endParaRPr/>
              </a:p>
            </p:txBody>
          </p:sp>
        </p:grpSp>
        <p:sp>
          <p:nvSpPr>
            <p:cNvPr id="8" name="TextBox 8"/>
            <p:cNvSpPr txBox="1"/>
            <p:nvPr/>
          </p:nvSpPr>
          <p:spPr>
            <a:xfrm>
              <a:off x="776570" y="726246"/>
              <a:ext cx="20527079" cy="2383439"/>
            </a:xfrm>
            <a:prstGeom prst="rect">
              <a:avLst/>
            </a:prstGeom>
          </p:spPr>
          <p:txBody>
            <a:bodyPr lIns="0" tIns="0" rIns="0" bIns="0" rtlCol="0" anchor="t">
              <a:spAutoFit/>
            </a:bodyPr>
            <a:lstStyle/>
            <a:p>
              <a:pPr algn="ctr">
                <a:lnSpc>
                  <a:spcPts val="12188"/>
                </a:lnSpc>
              </a:pPr>
              <a:r>
                <a:rPr lang="en-US" sz="10507" b="1">
                  <a:solidFill>
                    <a:srgbClr val="253439"/>
                  </a:solidFill>
                  <a:latin typeface="Agrandir Heavy"/>
                  <a:ea typeface="Agrandir Heavy"/>
                  <a:cs typeface="Agrandir Heavy"/>
                  <a:sym typeface="Agrandir Heavy"/>
                </a:rPr>
                <a:t>KEMİKLER</a:t>
              </a:r>
            </a:p>
          </p:txBody>
        </p:sp>
      </p:grpSp>
      <p:sp>
        <p:nvSpPr>
          <p:cNvPr id="9" name="Freeform 9"/>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2"/>
            <a:stretch>
              <a:fillRect/>
            </a:stretch>
          </a:blipFill>
        </p:spPr>
        <p:txBody>
          <a:bodyPr/>
          <a:lstStyle/>
          <a:p>
            <a:endParaRPr lang="tr-TR"/>
          </a:p>
        </p:txBody>
      </p:sp>
      <p:pic>
        <p:nvPicPr>
          <p:cNvPr id="10" name="Resim 9">
            <a:extLst>
              <a:ext uri="{FF2B5EF4-FFF2-40B4-BE49-F238E27FC236}">
                <a16:creationId xmlns:a16="http://schemas.microsoft.com/office/drawing/2014/main" id="{41FF5815-1877-303A-EEF2-046A6F2D861E}"/>
              </a:ext>
            </a:extLst>
          </p:cNvPr>
          <p:cNvPicPr>
            <a:picLocks noChangeAspect="1"/>
          </p:cNvPicPr>
          <p:nvPr/>
        </p:nvPicPr>
        <p:blipFill>
          <a:blip r:embed="rId3"/>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a:off x="1028700" y="1811614"/>
            <a:ext cx="8665815" cy="7446686"/>
            <a:chOff x="0" y="0"/>
            <a:chExt cx="2282355" cy="1961267"/>
          </a:xfrm>
        </p:grpSpPr>
        <p:sp>
          <p:nvSpPr>
            <p:cNvPr id="5" name="Freeform 5"/>
            <p:cNvSpPr/>
            <p:nvPr/>
          </p:nvSpPr>
          <p:spPr>
            <a:xfrm>
              <a:off x="0" y="0"/>
              <a:ext cx="2282354" cy="1961267"/>
            </a:xfrm>
            <a:custGeom>
              <a:avLst/>
              <a:gdLst/>
              <a:ahLst/>
              <a:cxnLst/>
              <a:rect l="l" t="t" r="r" b="b"/>
              <a:pathLst>
                <a:path w="2282354" h="1961267">
                  <a:moveTo>
                    <a:pt x="45563" y="0"/>
                  </a:moveTo>
                  <a:lnTo>
                    <a:pt x="2236792" y="0"/>
                  </a:lnTo>
                  <a:cubicBezTo>
                    <a:pt x="2248876" y="0"/>
                    <a:pt x="2260465" y="4800"/>
                    <a:pt x="2269010" y="13345"/>
                  </a:cubicBezTo>
                  <a:cubicBezTo>
                    <a:pt x="2277554" y="21890"/>
                    <a:pt x="2282354" y="33479"/>
                    <a:pt x="2282354" y="45563"/>
                  </a:cubicBezTo>
                  <a:lnTo>
                    <a:pt x="2282354" y="1915704"/>
                  </a:lnTo>
                  <a:cubicBezTo>
                    <a:pt x="2282354" y="1927788"/>
                    <a:pt x="2277554" y="1939377"/>
                    <a:pt x="2269010" y="1947922"/>
                  </a:cubicBezTo>
                  <a:cubicBezTo>
                    <a:pt x="2260465" y="1956467"/>
                    <a:pt x="2248876" y="1961267"/>
                    <a:pt x="2236792" y="1961267"/>
                  </a:cubicBezTo>
                  <a:lnTo>
                    <a:pt x="45563" y="1961267"/>
                  </a:lnTo>
                  <a:cubicBezTo>
                    <a:pt x="33479" y="1961267"/>
                    <a:pt x="21890" y="1956467"/>
                    <a:pt x="13345" y="1947922"/>
                  </a:cubicBezTo>
                  <a:cubicBezTo>
                    <a:pt x="4800" y="1939377"/>
                    <a:pt x="0" y="1927788"/>
                    <a:pt x="0" y="1915704"/>
                  </a:cubicBezTo>
                  <a:lnTo>
                    <a:pt x="0" y="45563"/>
                  </a:lnTo>
                  <a:cubicBezTo>
                    <a:pt x="0" y="33479"/>
                    <a:pt x="4800" y="21890"/>
                    <a:pt x="13345" y="13345"/>
                  </a:cubicBezTo>
                  <a:cubicBezTo>
                    <a:pt x="21890" y="4800"/>
                    <a:pt x="33479" y="0"/>
                    <a:pt x="45563" y="0"/>
                  </a:cubicBezTo>
                  <a:close/>
                </a:path>
              </a:pathLst>
            </a:custGeom>
            <a:solidFill>
              <a:srgbClr val="F6F6E9"/>
            </a:solidFill>
            <a:ln w="19050" cap="rnd">
              <a:solidFill>
                <a:srgbClr val="253439"/>
              </a:solidFill>
              <a:prstDash val="solid"/>
              <a:round/>
            </a:ln>
          </p:spPr>
          <p:txBody>
            <a:bodyPr/>
            <a:lstStyle/>
            <a:p>
              <a:endParaRPr lang="tr-TR"/>
            </a:p>
          </p:txBody>
        </p:sp>
        <p:sp>
          <p:nvSpPr>
            <p:cNvPr id="6" name="TextBox 6"/>
            <p:cNvSpPr txBox="1"/>
            <p:nvPr/>
          </p:nvSpPr>
          <p:spPr>
            <a:xfrm>
              <a:off x="0" y="-38100"/>
              <a:ext cx="2282355" cy="1999367"/>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86166">
            <a:off x="1916153" y="1214317"/>
            <a:ext cx="6890908" cy="1194595"/>
            <a:chOff x="0" y="0"/>
            <a:chExt cx="9187878" cy="1592793"/>
          </a:xfrm>
        </p:grpSpPr>
        <p:grpSp>
          <p:nvGrpSpPr>
            <p:cNvPr id="8" name="Group 8"/>
            <p:cNvGrpSpPr/>
            <p:nvPr/>
          </p:nvGrpSpPr>
          <p:grpSpPr>
            <a:xfrm>
              <a:off x="0" y="0"/>
              <a:ext cx="9187878" cy="1592793"/>
              <a:chOff x="0" y="0"/>
              <a:chExt cx="2183208" cy="378477"/>
            </a:xfrm>
          </p:grpSpPr>
          <p:sp>
            <p:nvSpPr>
              <p:cNvPr id="9" name="Freeform 9"/>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EF597A"/>
              </a:solidFill>
              <a:ln w="19050" cap="sq">
                <a:solidFill>
                  <a:srgbClr val="253439"/>
                </a:solidFill>
                <a:prstDash val="solid"/>
                <a:miter/>
              </a:ln>
            </p:spPr>
            <p:txBody>
              <a:bodyPr/>
              <a:lstStyle/>
              <a:p>
                <a:endParaRPr lang="tr-TR"/>
              </a:p>
            </p:txBody>
          </p:sp>
          <p:sp>
            <p:nvSpPr>
              <p:cNvPr id="10" name="TextBox 10"/>
              <p:cNvSpPr txBox="1"/>
              <p:nvPr/>
            </p:nvSpPr>
            <p:spPr>
              <a:xfrm>
                <a:off x="0" y="-38100"/>
                <a:ext cx="2183208" cy="416577"/>
              </a:xfrm>
              <a:prstGeom prst="rect">
                <a:avLst/>
              </a:prstGeom>
            </p:spPr>
            <p:txBody>
              <a:bodyPr lIns="38652" tIns="38652" rIns="38652" bIns="38652" rtlCol="0" anchor="ctr"/>
              <a:lstStyle/>
              <a:p>
                <a:pPr algn="ctr">
                  <a:lnSpc>
                    <a:spcPts val="2660"/>
                  </a:lnSpc>
                </a:pPr>
                <a:endParaRPr/>
              </a:p>
            </p:txBody>
          </p:sp>
        </p:grpSp>
        <p:sp>
          <p:nvSpPr>
            <p:cNvPr id="11" name="TextBox 11"/>
            <p:cNvSpPr txBox="1"/>
            <p:nvPr/>
          </p:nvSpPr>
          <p:spPr>
            <a:xfrm>
              <a:off x="323141" y="294915"/>
              <a:ext cx="8541595" cy="999067"/>
            </a:xfrm>
            <a:prstGeom prst="rect">
              <a:avLst/>
            </a:prstGeom>
          </p:spPr>
          <p:txBody>
            <a:bodyPr lIns="0" tIns="0" rIns="0" bIns="0" rtlCol="0" anchor="t">
              <a:spAutoFit/>
            </a:bodyPr>
            <a:lstStyle/>
            <a:p>
              <a:pPr algn="ctr">
                <a:lnSpc>
                  <a:spcPts val="5071"/>
                </a:lnSpc>
              </a:pPr>
              <a:r>
                <a:rPr lang="en-US" sz="4372" b="1">
                  <a:solidFill>
                    <a:srgbClr val="253439"/>
                  </a:solidFill>
                  <a:latin typeface="Agrandir Heavy"/>
                  <a:ea typeface="Agrandir Heavy"/>
                  <a:cs typeface="Agrandir Heavy"/>
                  <a:sym typeface="Agrandir Heavy"/>
                </a:rPr>
                <a:t>KEMIKLER</a:t>
              </a:r>
            </a:p>
          </p:txBody>
        </p:sp>
      </p:grpSp>
      <p:sp>
        <p:nvSpPr>
          <p:cNvPr id="12" name="TextBox 12"/>
          <p:cNvSpPr txBox="1"/>
          <p:nvPr/>
        </p:nvSpPr>
        <p:spPr>
          <a:xfrm>
            <a:off x="1405674" y="3170318"/>
            <a:ext cx="7738326" cy="4957652"/>
          </a:xfrm>
          <a:prstGeom prst="rect">
            <a:avLst/>
          </a:prstGeom>
        </p:spPr>
        <p:txBody>
          <a:bodyPr lIns="0" tIns="0" rIns="0" bIns="0" rtlCol="0" anchor="t">
            <a:spAutoFit/>
          </a:bodyPr>
          <a:lstStyle/>
          <a:p>
            <a:pPr algn="l">
              <a:lnSpc>
                <a:spcPts val="5518"/>
              </a:lnSpc>
            </a:pPr>
            <a:r>
              <a:rPr lang="en-US" sz="3941">
                <a:solidFill>
                  <a:srgbClr val="253439"/>
                </a:solidFill>
                <a:latin typeface="Agrandir"/>
                <a:ea typeface="Agrandir"/>
                <a:cs typeface="Agrandir"/>
                <a:sym typeface="Agrandir"/>
              </a:rPr>
              <a:t>Kemikler, iskeletimizin parçalarıdır. Sert yapıları sayesinde vücudumuzun dik durmasını sağlar. Kemiklerin sert yapıda olmalarını sağlayan içlerinde bulunan </a:t>
            </a:r>
            <a:r>
              <a:rPr lang="en-US" sz="3941" b="1">
                <a:solidFill>
                  <a:srgbClr val="253439"/>
                </a:solidFill>
                <a:latin typeface="Agrandir Bold"/>
                <a:ea typeface="Agrandir Bold"/>
                <a:cs typeface="Agrandir Bold"/>
                <a:sym typeface="Agrandir Bold"/>
              </a:rPr>
              <a:t>kalsiyum</a:t>
            </a:r>
            <a:r>
              <a:rPr lang="en-US" sz="3941">
                <a:solidFill>
                  <a:srgbClr val="253439"/>
                </a:solidFill>
                <a:latin typeface="Agrandir"/>
                <a:ea typeface="Agrandir"/>
                <a:cs typeface="Agrandir"/>
                <a:sym typeface="Agrandir"/>
              </a:rPr>
              <a:t> ve </a:t>
            </a:r>
            <a:r>
              <a:rPr lang="en-US" sz="3941" b="1">
                <a:solidFill>
                  <a:srgbClr val="253439"/>
                </a:solidFill>
                <a:latin typeface="Agrandir Bold"/>
                <a:ea typeface="Agrandir Bold"/>
                <a:cs typeface="Agrandir Bold"/>
                <a:sym typeface="Agrandir Bold"/>
              </a:rPr>
              <a:t>fosfor</a:t>
            </a:r>
            <a:r>
              <a:rPr lang="en-US" sz="3941">
                <a:solidFill>
                  <a:srgbClr val="253439"/>
                </a:solidFill>
                <a:latin typeface="Agrandir"/>
                <a:ea typeface="Agrandir"/>
                <a:cs typeface="Agrandir"/>
                <a:sym typeface="Agrandir"/>
              </a:rPr>
              <a:t> mineralleridir.</a:t>
            </a:r>
          </a:p>
        </p:txBody>
      </p:sp>
      <p:sp>
        <p:nvSpPr>
          <p:cNvPr id="13" name="Freeform 13"/>
          <p:cNvSpPr/>
          <p:nvPr/>
        </p:nvSpPr>
        <p:spPr>
          <a:xfrm>
            <a:off x="8004692" y="286048"/>
            <a:ext cx="11812022" cy="23119616"/>
          </a:xfrm>
          <a:custGeom>
            <a:avLst/>
            <a:gdLst/>
            <a:ahLst/>
            <a:cxnLst/>
            <a:rect l="l" t="t" r="r" b="b"/>
            <a:pathLst>
              <a:path w="11812022" h="23119616">
                <a:moveTo>
                  <a:pt x="0" y="0"/>
                </a:moveTo>
                <a:lnTo>
                  <a:pt x="11812022" y="0"/>
                </a:lnTo>
                <a:lnTo>
                  <a:pt x="11812022" y="23119616"/>
                </a:lnTo>
                <a:lnTo>
                  <a:pt x="0" y="23119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4" name="Freeform 14"/>
          <p:cNvSpPr/>
          <p:nvPr/>
        </p:nvSpPr>
        <p:spPr>
          <a:xfrm>
            <a:off x="9525"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4"/>
            <a:stretch>
              <a:fillRect/>
            </a:stretch>
          </a:blipFill>
        </p:spPr>
        <p:txBody>
          <a:bodyPr/>
          <a:lstStyle/>
          <a:p>
            <a:endParaRPr lang="tr-TR"/>
          </a:p>
        </p:txBody>
      </p:sp>
      <p:pic>
        <p:nvPicPr>
          <p:cNvPr id="15" name="Resim 14">
            <a:extLst>
              <a:ext uri="{FF2B5EF4-FFF2-40B4-BE49-F238E27FC236}">
                <a16:creationId xmlns:a16="http://schemas.microsoft.com/office/drawing/2014/main" id="{3E45F55E-43FC-5416-7CA9-8540AFD71E56}"/>
              </a:ext>
            </a:extLst>
          </p:cNvPr>
          <p:cNvPicPr>
            <a:picLocks noChangeAspect="1"/>
          </p:cNvPicPr>
          <p:nvPr/>
        </p:nvPicPr>
        <p:blipFill>
          <a:blip r:embed="rId5"/>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3747705" y="1028700"/>
            <a:ext cx="10792590" cy="8229600"/>
          </a:xfrm>
          <a:prstGeom prst="rect">
            <a:avLst/>
          </a:prstGeom>
        </p:spPr>
      </p:pic>
      <p:sp>
        <p:nvSpPr>
          <p:cNvPr id="5" name="Freeform 5"/>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5"/>
            <a:stretch>
              <a:fillRect/>
            </a:stretch>
          </a:blipFill>
        </p:spPr>
        <p:txBody>
          <a:bodyPr/>
          <a:lstStyle/>
          <a:p>
            <a:endParaRPr lang="tr-TR"/>
          </a:p>
        </p:txBody>
      </p:sp>
      <p:pic>
        <p:nvPicPr>
          <p:cNvPr id="6" name="Resim 5">
            <a:extLst>
              <a:ext uri="{FF2B5EF4-FFF2-40B4-BE49-F238E27FC236}">
                <a16:creationId xmlns:a16="http://schemas.microsoft.com/office/drawing/2014/main" id="{2F0E7F6A-9BB4-2FFB-6021-31CED2C8D146}"/>
              </a:ext>
            </a:extLst>
          </p:cNvPr>
          <p:cNvPicPr>
            <a:picLocks noChangeAspect="1"/>
          </p:cNvPicPr>
          <p:nvPr/>
        </p:nvPicPr>
        <p:blipFill>
          <a:blip r:embed="rId6"/>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video>
              <p:cMediaNode vol="100000">
                <p:cTn id="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a:off x="576519" y="2166853"/>
            <a:ext cx="17134961" cy="8407570"/>
            <a:chOff x="0" y="0"/>
            <a:chExt cx="4512912" cy="2214339"/>
          </a:xfrm>
        </p:grpSpPr>
        <p:sp>
          <p:nvSpPr>
            <p:cNvPr id="5" name="Freeform 5"/>
            <p:cNvSpPr/>
            <p:nvPr/>
          </p:nvSpPr>
          <p:spPr>
            <a:xfrm>
              <a:off x="0" y="0"/>
              <a:ext cx="4512912" cy="2214339"/>
            </a:xfrm>
            <a:custGeom>
              <a:avLst/>
              <a:gdLst/>
              <a:ahLst/>
              <a:cxnLst/>
              <a:rect l="l" t="t" r="r" b="b"/>
              <a:pathLst>
                <a:path w="4512912" h="2214339">
                  <a:moveTo>
                    <a:pt x="23043" y="0"/>
                  </a:moveTo>
                  <a:lnTo>
                    <a:pt x="4489869" y="0"/>
                  </a:lnTo>
                  <a:cubicBezTo>
                    <a:pt x="4502595" y="0"/>
                    <a:pt x="4512912" y="10317"/>
                    <a:pt x="4512912" y="23043"/>
                  </a:cubicBezTo>
                  <a:lnTo>
                    <a:pt x="4512912" y="2191296"/>
                  </a:lnTo>
                  <a:cubicBezTo>
                    <a:pt x="4512912" y="2197408"/>
                    <a:pt x="4510484" y="2203269"/>
                    <a:pt x="4506163" y="2207590"/>
                  </a:cubicBezTo>
                  <a:cubicBezTo>
                    <a:pt x="4501841" y="2211911"/>
                    <a:pt x="4495980" y="2214339"/>
                    <a:pt x="4489869" y="2214339"/>
                  </a:cubicBezTo>
                  <a:lnTo>
                    <a:pt x="23043" y="2214339"/>
                  </a:lnTo>
                  <a:cubicBezTo>
                    <a:pt x="16931" y="2214339"/>
                    <a:pt x="11070" y="2211911"/>
                    <a:pt x="6749" y="2207590"/>
                  </a:cubicBezTo>
                  <a:cubicBezTo>
                    <a:pt x="2428" y="2203269"/>
                    <a:pt x="0" y="2197408"/>
                    <a:pt x="0" y="2191296"/>
                  </a:cubicBezTo>
                  <a:lnTo>
                    <a:pt x="0" y="23043"/>
                  </a:lnTo>
                  <a:cubicBezTo>
                    <a:pt x="0" y="16931"/>
                    <a:pt x="2428" y="11070"/>
                    <a:pt x="6749" y="6749"/>
                  </a:cubicBezTo>
                  <a:cubicBezTo>
                    <a:pt x="11070" y="2428"/>
                    <a:pt x="16931" y="0"/>
                    <a:pt x="23043" y="0"/>
                  </a:cubicBezTo>
                  <a:close/>
                </a:path>
              </a:pathLst>
            </a:custGeom>
            <a:solidFill>
              <a:srgbClr val="253439"/>
            </a:solidFill>
            <a:ln w="19050" cap="rnd">
              <a:solidFill>
                <a:srgbClr val="253439"/>
              </a:solidFill>
              <a:prstDash val="solid"/>
              <a:round/>
            </a:ln>
          </p:spPr>
          <p:txBody>
            <a:bodyPr/>
            <a:lstStyle/>
            <a:p>
              <a:endParaRPr lang="tr-TR"/>
            </a:p>
          </p:txBody>
        </p:sp>
        <p:sp>
          <p:nvSpPr>
            <p:cNvPr id="6" name="TextBox 6"/>
            <p:cNvSpPr txBox="1"/>
            <p:nvPr/>
          </p:nvSpPr>
          <p:spPr>
            <a:xfrm>
              <a:off x="0" y="-38100"/>
              <a:ext cx="4512912" cy="2252439"/>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86166">
            <a:off x="3923300" y="488952"/>
            <a:ext cx="10441399" cy="3753748"/>
            <a:chOff x="0" y="0"/>
            <a:chExt cx="13921865" cy="5004998"/>
          </a:xfrm>
        </p:grpSpPr>
        <p:grpSp>
          <p:nvGrpSpPr>
            <p:cNvPr id="8" name="Group 8"/>
            <p:cNvGrpSpPr/>
            <p:nvPr/>
          </p:nvGrpSpPr>
          <p:grpSpPr>
            <a:xfrm>
              <a:off x="0" y="0"/>
              <a:ext cx="13921865" cy="5004998"/>
              <a:chOff x="0" y="0"/>
              <a:chExt cx="2183208" cy="784877"/>
            </a:xfrm>
          </p:grpSpPr>
          <p:sp>
            <p:nvSpPr>
              <p:cNvPr id="9" name="Freeform 9"/>
              <p:cNvSpPr/>
              <p:nvPr/>
            </p:nvSpPr>
            <p:spPr>
              <a:xfrm>
                <a:off x="0" y="0"/>
                <a:ext cx="2183208" cy="784877"/>
              </a:xfrm>
              <a:custGeom>
                <a:avLst/>
                <a:gdLst/>
                <a:ahLst/>
                <a:cxnLst/>
                <a:rect l="l" t="t" r="r" b="b"/>
                <a:pathLst>
                  <a:path w="2183208" h="784877">
                    <a:moveTo>
                      <a:pt x="0" y="0"/>
                    </a:moveTo>
                    <a:lnTo>
                      <a:pt x="2183208" y="0"/>
                    </a:lnTo>
                    <a:lnTo>
                      <a:pt x="2183208" y="784877"/>
                    </a:lnTo>
                    <a:lnTo>
                      <a:pt x="0" y="784877"/>
                    </a:lnTo>
                    <a:close/>
                  </a:path>
                </a:pathLst>
              </a:custGeom>
              <a:solidFill>
                <a:srgbClr val="EF597A"/>
              </a:solidFill>
              <a:ln w="19050" cap="sq">
                <a:solidFill>
                  <a:srgbClr val="253439"/>
                </a:solidFill>
                <a:prstDash val="solid"/>
                <a:miter/>
              </a:ln>
            </p:spPr>
            <p:txBody>
              <a:bodyPr/>
              <a:lstStyle/>
              <a:p>
                <a:endParaRPr lang="tr-TR"/>
              </a:p>
            </p:txBody>
          </p:sp>
          <p:sp>
            <p:nvSpPr>
              <p:cNvPr id="10" name="TextBox 10"/>
              <p:cNvSpPr txBox="1"/>
              <p:nvPr/>
            </p:nvSpPr>
            <p:spPr>
              <a:xfrm>
                <a:off x="0" y="-38100"/>
                <a:ext cx="2183208" cy="822977"/>
              </a:xfrm>
              <a:prstGeom prst="rect">
                <a:avLst/>
              </a:prstGeom>
            </p:spPr>
            <p:txBody>
              <a:bodyPr lIns="38652" tIns="38652" rIns="38652" bIns="38652" rtlCol="0" anchor="ctr"/>
              <a:lstStyle/>
              <a:p>
                <a:pPr algn="ctr">
                  <a:lnSpc>
                    <a:spcPts val="2660"/>
                  </a:lnSpc>
                </a:pPr>
                <a:endParaRPr/>
              </a:p>
            </p:txBody>
          </p:sp>
        </p:grpSp>
        <p:sp>
          <p:nvSpPr>
            <p:cNvPr id="11" name="TextBox 11"/>
            <p:cNvSpPr txBox="1"/>
            <p:nvPr/>
          </p:nvSpPr>
          <p:spPr>
            <a:xfrm>
              <a:off x="489637" y="458135"/>
              <a:ext cx="12942591" cy="4094091"/>
            </a:xfrm>
            <a:prstGeom prst="rect">
              <a:avLst/>
            </a:prstGeom>
          </p:spPr>
          <p:txBody>
            <a:bodyPr lIns="0" tIns="0" rIns="0" bIns="0" rtlCol="0" anchor="t">
              <a:spAutoFit/>
            </a:bodyPr>
            <a:lstStyle/>
            <a:p>
              <a:pPr algn="ctr">
                <a:lnSpc>
                  <a:spcPts val="7684"/>
                </a:lnSpc>
              </a:pPr>
              <a:r>
                <a:rPr lang="en-US" sz="6624" b="1">
                  <a:solidFill>
                    <a:srgbClr val="253439"/>
                  </a:solidFill>
                  <a:latin typeface="Agrandir Heavy"/>
                  <a:ea typeface="Agrandir Heavy"/>
                  <a:cs typeface="Agrandir Heavy"/>
                  <a:sym typeface="Agrandir Heavy"/>
                </a:rPr>
                <a:t>KEMIKLER ŞEKILLERINE GÖRE ÜÇE AYRILIR</a:t>
              </a:r>
            </a:p>
          </p:txBody>
        </p:sp>
      </p:grpSp>
      <p:grpSp>
        <p:nvGrpSpPr>
          <p:cNvPr id="12" name="Group 12"/>
          <p:cNvGrpSpPr/>
          <p:nvPr/>
        </p:nvGrpSpPr>
        <p:grpSpPr>
          <a:xfrm>
            <a:off x="1628100" y="5060284"/>
            <a:ext cx="2766490" cy="276649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898B"/>
            </a:solidFill>
            <a:ln w="19050" cap="sq">
              <a:solidFill>
                <a:srgbClr val="253439"/>
              </a:solidFill>
              <a:prstDash val="solid"/>
              <a:miter/>
            </a:ln>
          </p:spPr>
          <p:txBody>
            <a:bodyPr/>
            <a:lstStyle/>
            <a:p>
              <a:endParaRPr lang="tr-TR"/>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7591187" y="5060284"/>
            <a:ext cx="2766490" cy="276649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A6AB"/>
            </a:solidFill>
            <a:ln w="19050" cap="sq">
              <a:solidFill>
                <a:srgbClr val="253439"/>
              </a:solidFill>
              <a:prstDash val="solid"/>
              <a:miter/>
            </a:ln>
          </p:spPr>
          <p:txBody>
            <a:bodyPr/>
            <a:lstStyle/>
            <a:p>
              <a:endParaRPr lang="tr-TR"/>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2686361" y="5060284"/>
            <a:ext cx="2766490" cy="27664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597A"/>
            </a:solidFill>
            <a:ln w="19050" cap="sq">
              <a:solidFill>
                <a:srgbClr val="253439"/>
              </a:solidFill>
              <a:prstDash val="solid"/>
              <a:miter/>
            </a:ln>
          </p:spPr>
          <p:txBody>
            <a:bodyPr/>
            <a:lstStyle/>
            <a:p>
              <a:endParaRPr lang="tr-TR"/>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469495" y="8243880"/>
            <a:ext cx="5561409" cy="725751"/>
          </a:xfrm>
          <a:prstGeom prst="rect">
            <a:avLst/>
          </a:prstGeom>
        </p:spPr>
        <p:txBody>
          <a:bodyPr lIns="0" tIns="0" rIns="0" bIns="0" rtlCol="0" anchor="t">
            <a:spAutoFit/>
          </a:bodyPr>
          <a:lstStyle/>
          <a:p>
            <a:pPr marL="0" lvl="0" indent="0" algn="ctr">
              <a:lnSpc>
                <a:spcPts val="5147"/>
              </a:lnSpc>
              <a:spcBef>
                <a:spcPct val="0"/>
              </a:spcBef>
            </a:pPr>
            <a:r>
              <a:rPr lang="en-US" sz="3677">
                <a:solidFill>
                  <a:srgbClr val="F6F4F1"/>
                </a:solidFill>
                <a:latin typeface="Agrandir"/>
                <a:ea typeface="Agrandir"/>
                <a:cs typeface="Agrandir"/>
                <a:sym typeface="Agrandir"/>
              </a:rPr>
              <a:t>KISA KEMİKLER</a:t>
            </a:r>
          </a:p>
        </p:txBody>
      </p:sp>
      <p:sp>
        <p:nvSpPr>
          <p:cNvPr id="22" name="TextBox 22"/>
          <p:cNvSpPr txBox="1"/>
          <p:nvPr/>
        </p:nvSpPr>
        <p:spPr>
          <a:xfrm>
            <a:off x="6193728" y="8234355"/>
            <a:ext cx="5561409" cy="768297"/>
          </a:xfrm>
          <a:prstGeom prst="rect">
            <a:avLst/>
          </a:prstGeom>
        </p:spPr>
        <p:txBody>
          <a:bodyPr lIns="0" tIns="0" rIns="0" bIns="0" rtlCol="0" anchor="t">
            <a:spAutoFit/>
          </a:bodyPr>
          <a:lstStyle/>
          <a:p>
            <a:pPr marL="0" lvl="0" indent="0" algn="ctr">
              <a:lnSpc>
                <a:spcPts val="5427"/>
              </a:lnSpc>
              <a:spcBef>
                <a:spcPct val="0"/>
              </a:spcBef>
            </a:pPr>
            <a:r>
              <a:rPr lang="en-US" sz="3877">
                <a:solidFill>
                  <a:srgbClr val="F6F4F1"/>
                </a:solidFill>
                <a:latin typeface="Agrandir"/>
                <a:ea typeface="Agrandir"/>
                <a:cs typeface="Agrandir"/>
                <a:sym typeface="Agrandir"/>
              </a:rPr>
              <a:t>UZUN KEMİKLER</a:t>
            </a:r>
          </a:p>
        </p:txBody>
      </p:sp>
      <p:sp>
        <p:nvSpPr>
          <p:cNvPr id="23" name="TextBox 23"/>
          <p:cNvSpPr txBox="1"/>
          <p:nvPr/>
        </p:nvSpPr>
        <p:spPr>
          <a:xfrm>
            <a:off x="11356432" y="8234355"/>
            <a:ext cx="5561409" cy="768297"/>
          </a:xfrm>
          <a:prstGeom prst="rect">
            <a:avLst/>
          </a:prstGeom>
        </p:spPr>
        <p:txBody>
          <a:bodyPr lIns="0" tIns="0" rIns="0" bIns="0" rtlCol="0" anchor="t">
            <a:spAutoFit/>
          </a:bodyPr>
          <a:lstStyle/>
          <a:p>
            <a:pPr marL="0" lvl="0" indent="0" algn="ctr">
              <a:lnSpc>
                <a:spcPts val="5427"/>
              </a:lnSpc>
              <a:spcBef>
                <a:spcPct val="0"/>
              </a:spcBef>
            </a:pPr>
            <a:r>
              <a:rPr lang="en-US" sz="3877">
                <a:solidFill>
                  <a:srgbClr val="F6F4F1"/>
                </a:solidFill>
                <a:latin typeface="Agrandir"/>
                <a:ea typeface="Agrandir"/>
                <a:cs typeface="Agrandir"/>
                <a:sym typeface="Agrandir"/>
              </a:rPr>
              <a:t>YASSI KEMİKLER</a:t>
            </a:r>
          </a:p>
        </p:txBody>
      </p:sp>
      <p:sp>
        <p:nvSpPr>
          <p:cNvPr id="24" name="Freeform 24"/>
          <p:cNvSpPr/>
          <p:nvPr/>
        </p:nvSpPr>
        <p:spPr>
          <a:xfrm>
            <a:off x="8197229" y="5418656"/>
            <a:ext cx="1554406" cy="2100548"/>
          </a:xfrm>
          <a:custGeom>
            <a:avLst/>
            <a:gdLst/>
            <a:ahLst/>
            <a:cxnLst/>
            <a:rect l="l" t="t" r="r" b="b"/>
            <a:pathLst>
              <a:path w="1554406" h="2100548">
                <a:moveTo>
                  <a:pt x="0" y="0"/>
                </a:moveTo>
                <a:lnTo>
                  <a:pt x="1554406" y="0"/>
                </a:lnTo>
                <a:lnTo>
                  <a:pt x="1554406" y="2100548"/>
                </a:lnTo>
                <a:lnTo>
                  <a:pt x="0" y="21005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25" name="Freeform 25"/>
          <p:cNvSpPr/>
          <p:nvPr/>
        </p:nvSpPr>
        <p:spPr>
          <a:xfrm>
            <a:off x="12794759" y="5609251"/>
            <a:ext cx="2549695" cy="1909953"/>
          </a:xfrm>
          <a:custGeom>
            <a:avLst/>
            <a:gdLst/>
            <a:ahLst/>
            <a:cxnLst/>
            <a:rect l="l" t="t" r="r" b="b"/>
            <a:pathLst>
              <a:path w="2549695" h="1909953">
                <a:moveTo>
                  <a:pt x="0" y="0"/>
                </a:moveTo>
                <a:lnTo>
                  <a:pt x="2549695" y="0"/>
                </a:lnTo>
                <a:lnTo>
                  <a:pt x="2549695" y="1909953"/>
                </a:lnTo>
                <a:lnTo>
                  <a:pt x="0" y="19099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26" name="Freeform 26"/>
          <p:cNvSpPr/>
          <p:nvPr/>
        </p:nvSpPr>
        <p:spPr>
          <a:xfrm>
            <a:off x="2783668" y="5239470"/>
            <a:ext cx="455353" cy="2408118"/>
          </a:xfrm>
          <a:custGeom>
            <a:avLst/>
            <a:gdLst/>
            <a:ahLst/>
            <a:cxnLst/>
            <a:rect l="l" t="t" r="r" b="b"/>
            <a:pathLst>
              <a:path w="455353" h="2408118">
                <a:moveTo>
                  <a:pt x="0" y="0"/>
                </a:moveTo>
                <a:lnTo>
                  <a:pt x="455354" y="0"/>
                </a:lnTo>
                <a:lnTo>
                  <a:pt x="455354" y="2408118"/>
                </a:lnTo>
                <a:lnTo>
                  <a:pt x="0" y="24081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27" name="Freeform 27"/>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8"/>
            <a:stretch>
              <a:fillRect/>
            </a:stretch>
          </a:blipFill>
        </p:spPr>
        <p:txBody>
          <a:bodyPr/>
          <a:lstStyle/>
          <a:p>
            <a:endParaRPr lang="tr-TR"/>
          </a:p>
        </p:txBody>
      </p:sp>
      <p:pic>
        <p:nvPicPr>
          <p:cNvPr id="28" name="Resim 27">
            <a:extLst>
              <a:ext uri="{FF2B5EF4-FFF2-40B4-BE49-F238E27FC236}">
                <a16:creationId xmlns:a16="http://schemas.microsoft.com/office/drawing/2014/main" id="{057EE23B-D022-8FCD-45C0-A608F46E2682}"/>
              </a:ext>
            </a:extLst>
          </p:cNvPr>
          <p:cNvPicPr>
            <a:picLocks noChangeAspect="1"/>
          </p:cNvPicPr>
          <p:nvPr/>
        </p:nvPicPr>
        <p:blipFill>
          <a:blip r:embed="rId9"/>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a:off x="746087" y="850730"/>
            <a:ext cx="17134961" cy="8407570"/>
            <a:chOff x="0" y="0"/>
            <a:chExt cx="4512912" cy="2214339"/>
          </a:xfrm>
        </p:grpSpPr>
        <p:sp>
          <p:nvSpPr>
            <p:cNvPr id="5" name="Freeform 5"/>
            <p:cNvSpPr/>
            <p:nvPr/>
          </p:nvSpPr>
          <p:spPr>
            <a:xfrm>
              <a:off x="0" y="0"/>
              <a:ext cx="4512912" cy="2214339"/>
            </a:xfrm>
            <a:custGeom>
              <a:avLst/>
              <a:gdLst/>
              <a:ahLst/>
              <a:cxnLst/>
              <a:rect l="l" t="t" r="r" b="b"/>
              <a:pathLst>
                <a:path w="4512912" h="2214339">
                  <a:moveTo>
                    <a:pt x="23043" y="0"/>
                  </a:moveTo>
                  <a:lnTo>
                    <a:pt x="4489869" y="0"/>
                  </a:lnTo>
                  <a:cubicBezTo>
                    <a:pt x="4502595" y="0"/>
                    <a:pt x="4512912" y="10317"/>
                    <a:pt x="4512912" y="23043"/>
                  </a:cubicBezTo>
                  <a:lnTo>
                    <a:pt x="4512912" y="2191296"/>
                  </a:lnTo>
                  <a:cubicBezTo>
                    <a:pt x="4512912" y="2197408"/>
                    <a:pt x="4510484" y="2203269"/>
                    <a:pt x="4506163" y="2207590"/>
                  </a:cubicBezTo>
                  <a:cubicBezTo>
                    <a:pt x="4501841" y="2211911"/>
                    <a:pt x="4495980" y="2214339"/>
                    <a:pt x="4489869" y="2214339"/>
                  </a:cubicBezTo>
                  <a:lnTo>
                    <a:pt x="23043" y="2214339"/>
                  </a:lnTo>
                  <a:cubicBezTo>
                    <a:pt x="16931" y="2214339"/>
                    <a:pt x="11070" y="2211911"/>
                    <a:pt x="6749" y="2207590"/>
                  </a:cubicBezTo>
                  <a:cubicBezTo>
                    <a:pt x="2428" y="2203269"/>
                    <a:pt x="0" y="2197408"/>
                    <a:pt x="0" y="2191296"/>
                  </a:cubicBezTo>
                  <a:lnTo>
                    <a:pt x="0" y="23043"/>
                  </a:lnTo>
                  <a:cubicBezTo>
                    <a:pt x="0" y="16931"/>
                    <a:pt x="2428" y="11070"/>
                    <a:pt x="6749" y="6749"/>
                  </a:cubicBezTo>
                  <a:cubicBezTo>
                    <a:pt x="11070" y="2428"/>
                    <a:pt x="16931" y="0"/>
                    <a:pt x="23043" y="0"/>
                  </a:cubicBezTo>
                  <a:close/>
                </a:path>
              </a:pathLst>
            </a:custGeom>
            <a:solidFill>
              <a:srgbClr val="253439"/>
            </a:solidFill>
            <a:ln w="19050" cap="rnd">
              <a:solidFill>
                <a:srgbClr val="253439"/>
              </a:solidFill>
              <a:prstDash val="solid"/>
              <a:round/>
            </a:ln>
          </p:spPr>
          <p:txBody>
            <a:bodyPr/>
            <a:lstStyle/>
            <a:p>
              <a:endParaRPr lang="tr-TR"/>
            </a:p>
          </p:txBody>
        </p:sp>
        <p:sp>
          <p:nvSpPr>
            <p:cNvPr id="6" name="TextBox 6"/>
            <p:cNvSpPr txBox="1"/>
            <p:nvPr/>
          </p:nvSpPr>
          <p:spPr>
            <a:xfrm>
              <a:off x="0" y="-38100"/>
              <a:ext cx="4512912" cy="2252439"/>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86166">
            <a:off x="3870699" y="490377"/>
            <a:ext cx="10441399" cy="1810102"/>
            <a:chOff x="0" y="0"/>
            <a:chExt cx="13921865" cy="2413469"/>
          </a:xfrm>
        </p:grpSpPr>
        <p:grpSp>
          <p:nvGrpSpPr>
            <p:cNvPr id="8" name="Group 8"/>
            <p:cNvGrpSpPr/>
            <p:nvPr/>
          </p:nvGrpSpPr>
          <p:grpSpPr>
            <a:xfrm>
              <a:off x="0" y="0"/>
              <a:ext cx="13921865" cy="2413469"/>
              <a:chOff x="0" y="0"/>
              <a:chExt cx="2183208" cy="378477"/>
            </a:xfrm>
          </p:grpSpPr>
          <p:sp>
            <p:nvSpPr>
              <p:cNvPr id="9" name="Freeform 9"/>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EF597A"/>
              </a:solidFill>
              <a:ln w="19050" cap="sq">
                <a:solidFill>
                  <a:srgbClr val="253439"/>
                </a:solidFill>
                <a:prstDash val="solid"/>
                <a:miter/>
              </a:ln>
            </p:spPr>
            <p:txBody>
              <a:bodyPr/>
              <a:lstStyle/>
              <a:p>
                <a:endParaRPr lang="tr-TR"/>
              </a:p>
            </p:txBody>
          </p:sp>
          <p:sp>
            <p:nvSpPr>
              <p:cNvPr id="10" name="TextBox 10"/>
              <p:cNvSpPr txBox="1"/>
              <p:nvPr/>
            </p:nvSpPr>
            <p:spPr>
              <a:xfrm>
                <a:off x="0" y="-38100"/>
                <a:ext cx="2183208" cy="416577"/>
              </a:xfrm>
              <a:prstGeom prst="rect">
                <a:avLst/>
              </a:prstGeom>
            </p:spPr>
            <p:txBody>
              <a:bodyPr lIns="38652" tIns="38652" rIns="38652" bIns="38652" rtlCol="0" anchor="ctr"/>
              <a:lstStyle/>
              <a:p>
                <a:pPr algn="ctr">
                  <a:lnSpc>
                    <a:spcPts val="2660"/>
                  </a:lnSpc>
                </a:pPr>
                <a:endParaRPr/>
              </a:p>
            </p:txBody>
          </p:sp>
        </p:grpSp>
        <p:sp>
          <p:nvSpPr>
            <p:cNvPr id="11" name="TextBox 11"/>
            <p:cNvSpPr txBox="1"/>
            <p:nvPr/>
          </p:nvSpPr>
          <p:spPr>
            <a:xfrm>
              <a:off x="489637" y="458135"/>
              <a:ext cx="12942591" cy="1502562"/>
            </a:xfrm>
            <a:prstGeom prst="rect">
              <a:avLst/>
            </a:prstGeom>
          </p:spPr>
          <p:txBody>
            <a:bodyPr lIns="0" tIns="0" rIns="0" bIns="0" rtlCol="0" anchor="t">
              <a:spAutoFit/>
            </a:bodyPr>
            <a:lstStyle/>
            <a:p>
              <a:pPr algn="ctr">
                <a:lnSpc>
                  <a:spcPts val="7684"/>
                </a:lnSpc>
              </a:pPr>
              <a:r>
                <a:rPr lang="en-US" sz="6624" b="1">
                  <a:solidFill>
                    <a:srgbClr val="253439"/>
                  </a:solidFill>
                  <a:latin typeface="Agrandir Heavy"/>
                  <a:ea typeface="Agrandir Heavy"/>
                  <a:cs typeface="Agrandir Heavy"/>
                  <a:sym typeface="Agrandir Heavy"/>
                </a:rPr>
                <a:t>UZUN KEMİKLER</a:t>
              </a:r>
            </a:p>
          </p:txBody>
        </p:sp>
      </p:grpSp>
      <p:grpSp>
        <p:nvGrpSpPr>
          <p:cNvPr id="12" name="Group 12"/>
          <p:cNvGrpSpPr/>
          <p:nvPr/>
        </p:nvGrpSpPr>
        <p:grpSpPr>
          <a:xfrm>
            <a:off x="1198268" y="2885543"/>
            <a:ext cx="6885353" cy="6174928"/>
            <a:chOff x="0" y="0"/>
            <a:chExt cx="1813426" cy="1626318"/>
          </a:xfrm>
        </p:grpSpPr>
        <p:sp>
          <p:nvSpPr>
            <p:cNvPr id="13" name="Freeform 13"/>
            <p:cNvSpPr/>
            <p:nvPr/>
          </p:nvSpPr>
          <p:spPr>
            <a:xfrm>
              <a:off x="0" y="0"/>
              <a:ext cx="1813427" cy="1626318"/>
            </a:xfrm>
            <a:custGeom>
              <a:avLst/>
              <a:gdLst/>
              <a:ahLst/>
              <a:cxnLst/>
              <a:rect l="l" t="t" r="r" b="b"/>
              <a:pathLst>
                <a:path w="1813427" h="1626318">
                  <a:moveTo>
                    <a:pt x="57345" y="0"/>
                  </a:moveTo>
                  <a:lnTo>
                    <a:pt x="1756082" y="0"/>
                  </a:lnTo>
                  <a:cubicBezTo>
                    <a:pt x="1787753" y="0"/>
                    <a:pt x="1813427" y="25674"/>
                    <a:pt x="1813427" y="57345"/>
                  </a:cubicBezTo>
                  <a:lnTo>
                    <a:pt x="1813427" y="1568974"/>
                  </a:lnTo>
                  <a:cubicBezTo>
                    <a:pt x="1813427" y="1600644"/>
                    <a:pt x="1787753" y="1626318"/>
                    <a:pt x="1756082" y="1626318"/>
                  </a:cubicBezTo>
                  <a:lnTo>
                    <a:pt x="57345" y="1626318"/>
                  </a:lnTo>
                  <a:cubicBezTo>
                    <a:pt x="25674" y="1626318"/>
                    <a:pt x="0" y="1600644"/>
                    <a:pt x="0" y="1568974"/>
                  </a:cubicBezTo>
                  <a:lnTo>
                    <a:pt x="0" y="57345"/>
                  </a:lnTo>
                  <a:cubicBezTo>
                    <a:pt x="0" y="25674"/>
                    <a:pt x="25674" y="0"/>
                    <a:pt x="57345" y="0"/>
                  </a:cubicBezTo>
                  <a:close/>
                </a:path>
              </a:pathLst>
            </a:custGeom>
            <a:solidFill>
              <a:srgbClr val="F6F6E9"/>
            </a:solidFill>
            <a:ln w="19050" cap="rnd">
              <a:solidFill>
                <a:srgbClr val="253439"/>
              </a:solidFill>
              <a:prstDash val="solid"/>
              <a:round/>
            </a:ln>
          </p:spPr>
          <p:txBody>
            <a:bodyPr/>
            <a:lstStyle/>
            <a:p>
              <a:endParaRPr lang="tr-TR"/>
            </a:p>
          </p:txBody>
        </p:sp>
        <p:sp>
          <p:nvSpPr>
            <p:cNvPr id="14" name="TextBox 14"/>
            <p:cNvSpPr txBox="1"/>
            <p:nvPr/>
          </p:nvSpPr>
          <p:spPr>
            <a:xfrm>
              <a:off x="0" y="-66675"/>
              <a:ext cx="1813426" cy="1692993"/>
            </a:xfrm>
            <a:prstGeom prst="rect">
              <a:avLst/>
            </a:prstGeom>
          </p:spPr>
          <p:txBody>
            <a:bodyPr lIns="50800" tIns="50800" rIns="50800" bIns="50800" rtlCol="0" anchor="ctr"/>
            <a:lstStyle/>
            <a:p>
              <a:pPr algn="ctr">
                <a:lnSpc>
                  <a:spcPts val="5039"/>
                </a:lnSpc>
                <a:spcBef>
                  <a:spcPct val="0"/>
                </a:spcBef>
              </a:pPr>
              <a:r>
                <a:rPr lang="en-US" sz="3599">
                  <a:solidFill>
                    <a:srgbClr val="000000"/>
                  </a:solidFill>
                  <a:latin typeface="Canva Sans"/>
                  <a:ea typeface="Canva Sans"/>
                  <a:cs typeface="Canva Sans"/>
                  <a:sym typeface="Canva Sans"/>
                </a:rPr>
                <a:t> Uzun kemiklerin boyu eninden uzundur. El ve ayak parmaklarımızı oluşturan kemikler ile kol ve bacak kemiklerimizi uzun kemiklere örnek olarak verebiliriz. </a:t>
              </a:r>
            </a:p>
          </p:txBody>
        </p:sp>
      </p:grpSp>
      <p:sp>
        <p:nvSpPr>
          <p:cNvPr id="15" name="Freeform 15"/>
          <p:cNvSpPr/>
          <p:nvPr/>
        </p:nvSpPr>
        <p:spPr>
          <a:xfrm>
            <a:off x="8803379" y="3570878"/>
            <a:ext cx="2859786" cy="4114800"/>
          </a:xfrm>
          <a:custGeom>
            <a:avLst/>
            <a:gdLst/>
            <a:ahLst/>
            <a:cxnLst/>
            <a:rect l="l" t="t" r="r" b="b"/>
            <a:pathLst>
              <a:path w="2859786" h="4114800">
                <a:moveTo>
                  <a:pt x="0" y="0"/>
                </a:moveTo>
                <a:lnTo>
                  <a:pt x="2859786" y="0"/>
                </a:lnTo>
                <a:lnTo>
                  <a:pt x="285978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6" name="Freeform 16"/>
          <p:cNvSpPr/>
          <p:nvPr/>
        </p:nvSpPr>
        <p:spPr>
          <a:xfrm>
            <a:off x="12387065" y="3570878"/>
            <a:ext cx="1717929" cy="4114800"/>
          </a:xfrm>
          <a:custGeom>
            <a:avLst/>
            <a:gdLst/>
            <a:ahLst/>
            <a:cxnLst/>
            <a:rect l="l" t="t" r="r" b="b"/>
            <a:pathLst>
              <a:path w="1717929" h="4114800">
                <a:moveTo>
                  <a:pt x="0" y="0"/>
                </a:moveTo>
                <a:lnTo>
                  <a:pt x="1717929" y="0"/>
                </a:lnTo>
                <a:lnTo>
                  <a:pt x="171792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7" name="Freeform 17"/>
          <p:cNvSpPr/>
          <p:nvPr/>
        </p:nvSpPr>
        <p:spPr>
          <a:xfrm>
            <a:off x="15263338" y="3570878"/>
            <a:ext cx="1044130" cy="4114800"/>
          </a:xfrm>
          <a:custGeom>
            <a:avLst/>
            <a:gdLst/>
            <a:ahLst/>
            <a:cxnLst/>
            <a:rect l="l" t="t" r="r" b="b"/>
            <a:pathLst>
              <a:path w="1044130" h="4114800">
                <a:moveTo>
                  <a:pt x="0" y="0"/>
                </a:moveTo>
                <a:lnTo>
                  <a:pt x="1044131" y="0"/>
                </a:lnTo>
                <a:lnTo>
                  <a:pt x="104413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8" name="Freeform 18"/>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8"/>
            <a:stretch>
              <a:fillRect/>
            </a:stretch>
          </a:blipFill>
        </p:spPr>
        <p:txBody>
          <a:bodyPr/>
          <a:lstStyle/>
          <a:p>
            <a:endParaRPr lang="tr-TR"/>
          </a:p>
        </p:txBody>
      </p:sp>
      <p:pic>
        <p:nvPicPr>
          <p:cNvPr id="19" name="Resim 18">
            <a:extLst>
              <a:ext uri="{FF2B5EF4-FFF2-40B4-BE49-F238E27FC236}">
                <a16:creationId xmlns:a16="http://schemas.microsoft.com/office/drawing/2014/main" id="{2BB407BB-FBB5-2E20-0148-D24716B09124}"/>
              </a:ext>
            </a:extLst>
          </p:cNvPr>
          <p:cNvPicPr>
            <a:picLocks noChangeAspect="1"/>
          </p:cNvPicPr>
          <p:nvPr/>
        </p:nvPicPr>
        <p:blipFill>
          <a:blip r:embed="rId9"/>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a:off x="406952" y="1395428"/>
            <a:ext cx="17134961" cy="8407570"/>
            <a:chOff x="0" y="0"/>
            <a:chExt cx="4512912" cy="2214339"/>
          </a:xfrm>
        </p:grpSpPr>
        <p:sp>
          <p:nvSpPr>
            <p:cNvPr id="5" name="Freeform 5"/>
            <p:cNvSpPr/>
            <p:nvPr/>
          </p:nvSpPr>
          <p:spPr>
            <a:xfrm>
              <a:off x="0" y="0"/>
              <a:ext cx="4512912" cy="2214339"/>
            </a:xfrm>
            <a:custGeom>
              <a:avLst/>
              <a:gdLst/>
              <a:ahLst/>
              <a:cxnLst/>
              <a:rect l="l" t="t" r="r" b="b"/>
              <a:pathLst>
                <a:path w="4512912" h="2214339">
                  <a:moveTo>
                    <a:pt x="23043" y="0"/>
                  </a:moveTo>
                  <a:lnTo>
                    <a:pt x="4489869" y="0"/>
                  </a:lnTo>
                  <a:cubicBezTo>
                    <a:pt x="4502595" y="0"/>
                    <a:pt x="4512912" y="10317"/>
                    <a:pt x="4512912" y="23043"/>
                  </a:cubicBezTo>
                  <a:lnTo>
                    <a:pt x="4512912" y="2191296"/>
                  </a:lnTo>
                  <a:cubicBezTo>
                    <a:pt x="4512912" y="2197408"/>
                    <a:pt x="4510484" y="2203269"/>
                    <a:pt x="4506163" y="2207590"/>
                  </a:cubicBezTo>
                  <a:cubicBezTo>
                    <a:pt x="4501841" y="2211911"/>
                    <a:pt x="4495980" y="2214339"/>
                    <a:pt x="4489869" y="2214339"/>
                  </a:cubicBezTo>
                  <a:lnTo>
                    <a:pt x="23043" y="2214339"/>
                  </a:lnTo>
                  <a:cubicBezTo>
                    <a:pt x="16931" y="2214339"/>
                    <a:pt x="11070" y="2211911"/>
                    <a:pt x="6749" y="2207590"/>
                  </a:cubicBezTo>
                  <a:cubicBezTo>
                    <a:pt x="2428" y="2203269"/>
                    <a:pt x="0" y="2197408"/>
                    <a:pt x="0" y="2191296"/>
                  </a:cubicBezTo>
                  <a:lnTo>
                    <a:pt x="0" y="23043"/>
                  </a:lnTo>
                  <a:cubicBezTo>
                    <a:pt x="0" y="16931"/>
                    <a:pt x="2428" y="11070"/>
                    <a:pt x="6749" y="6749"/>
                  </a:cubicBezTo>
                  <a:cubicBezTo>
                    <a:pt x="11070" y="2428"/>
                    <a:pt x="16931" y="0"/>
                    <a:pt x="23043" y="0"/>
                  </a:cubicBezTo>
                  <a:close/>
                </a:path>
              </a:pathLst>
            </a:custGeom>
            <a:solidFill>
              <a:srgbClr val="253439"/>
            </a:solidFill>
            <a:ln w="19050" cap="rnd">
              <a:solidFill>
                <a:srgbClr val="253439"/>
              </a:solidFill>
              <a:prstDash val="solid"/>
              <a:round/>
            </a:ln>
          </p:spPr>
          <p:txBody>
            <a:bodyPr/>
            <a:lstStyle/>
            <a:p>
              <a:endParaRPr lang="tr-TR"/>
            </a:p>
          </p:txBody>
        </p:sp>
        <p:sp>
          <p:nvSpPr>
            <p:cNvPr id="6" name="TextBox 6"/>
            <p:cNvSpPr txBox="1"/>
            <p:nvPr/>
          </p:nvSpPr>
          <p:spPr>
            <a:xfrm>
              <a:off x="0" y="-38100"/>
              <a:ext cx="4512912" cy="2252439"/>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86166">
            <a:off x="3870699" y="490377"/>
            <a:ext cx="10441399" cy="1810102"/>
            <a:chOff x="0" y="0"/>
            <a:chExt cx="13921865" cy="2413469"/>
          </a:xfrm>
        </p:grpSpPr>
        <p:grpSp>
          <p:nvGrpSpPr>
            <p:cNvPr id="8" name="Group 8"/>
            <p:cNvGrpSpPr/>
            <p:nvPr/>
          </p:nvGrpSpPr>
          <p:grpSpPr>
            <a:xfrm>
              <a:off x="0" y="0"/>
              <a:ext cx="13921865" cy="2413469"/>
              <a:chOff x="0" y="0"/>
              <a:chExt cx="2183208" cy="378477"/>
            </a:xfrm>
          </p:grpSpPr>
          <p:sp>
            <p:nvSpPr>
              <p:cNvPr id="9" name="Freeform 9"/>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EF597A"/>
              </a:solidFill>
              <a:ln w="19050" cap="sq">
                <a:solidFill>
                  <a:srgbClr val="253439"/>
                </a:solidFill>
                <a:prstDash val="solid"/>
                <a:miter/>
              </a:ln>
            </p:spPr>
            <p:txBody>
              <a:bodyPr/>
              <a:lstStyle/>
              <a:p>
                <a:endParaRPr lang="tr-TR"/>
              </a:p>
            </p:txBody>
          </p:sp>
          <p:sp>
            <p:nvSpPr>
              <p:cNvPr id="10" name="TextBox 10"/>
              <p:cNvSpPr txBox="1"/>
              <p:nvPr/>
            </p:nvSpPr>
            <p:spPr>
              <a:xfrm>
                <a:off x="0" y="-38100"/>
                <a:ext cx="2183208" cy="416577"/>
              </a:xfrm>
              <a:prstGeom prst="rect">
                <a:avLst/>
              </a:prstGeom>
            </p:spPr>
            <p:txBody>
              <a:bodyPr lIns="38652" tIns="38652" rIns="38652" bIns="38652" rtlCol="0" anchor="ctr"/>
              <a:lstStyle/>
              <a:p>
                <a:pPr algn="ctr">
                  <a:lnSpc>
                    <a:spcPts val="2660"/>
                  </a:lnSpc>
                </a:pPr>
                <a:endParaRPr/>
              </a:p>
            </p:txBody>
          </p:sp>
        </p:grpSp>
        <p:sp>
          <p:nvSpPr>
            <p:cNvPr id="11" name="TextBox 11"/>
            <p:cNvSpPr txBox="1"/>
            <p:nvPr/>
          </p:nvSpPr>
          <p:spPr>
            <a:xfrm>
              <a:off x="489637" y="458135"/>
              <a:ext cx="12942591" cy="1502562"/>
            </a:xfrm>
            <a:prstGeom prst="rect">
              <a:avLst/>
            </a:prstGeom>
          </p:spPr>
          <p:txBody>
            <a:bodyPr lIns="0" tIns="0" rIns="0" bIns="0" rtlCol="0" anchor="t">
              <a:spAutoFit/>
            </a:bodyPr>
            <a:lstStyle/>
            <a:p>
              <a:pPr algn="ctr">
                <a:lnSpc>
                  <a:spcPts val="7684"/>
                </a:lnSpc>
              </a:pPr>
              <a:r>
                <a:rPr lang="en-US" sz="6624" b="1">
                  <a:solidFill>
                    <a:srgbClr val="253439"/>
                  </a:solidFill>
                  <a:latin typeface="Agrandir Heavy"/>
                  <a:ea typeface="Agrandir Heavy"/>
                  <a:cs typeface="Agrandir Heavy"/>
                  <a:sym typeface="Agrandir Heavy"/>
                </a:rPr>
                <a:t>KISA KEMİKLER</a:t>
              </a:r>
            </a:p>
          </p:txBody>
        </p:sp>
      </p:grpSp>
      <p:grpSp>
        <p:nvGrpSpPr>
          <p:cNvPr id="12" name="Group 12"/>
          <p:cNvGrpSpPr/>
          <p:nvPr/>
        </p:nvGrpSpPr>
        <p:grpSpPr>
          <a:xfrm>
            <a:off x="1198268" y="2885543"/>
            <a:ext cx="6885353" cy="6174928"/>
            <a:chOff x="0" y="0"/>
            <a:chExt cx="1813426" cy="1626318"/>
          </a:xfrm>
        </p:grpSpPr>
        <p:sp>
          <p:nvSpPr>
            <p:cNvPr id="13" name="Freeform 13"/>
            <p:cNvSpPr/>
            <p:nvPr/>
          </p:nvSpPr>
          <p:spPr>
            <a:xfrm>
              <a:off x="0" y="0"/>
              <a:ext cx="1813427" cy="1626318"/>
            </a:xfrm>
            <a:custGeom>
              <a:avLst/>
              <a:gdLst/>
              <a:ahLst/>
              <a:cxnLst/>
              <a:rect l="l" t="t" r="r" b="b"/>
              <a:pathLst>
                <a:path w="1813427" h="1626318">
                  <a:moveTo>
                    <a:pt x="57345" y="0"/>
                  </a:moveTo>
                  <a:lnTo>
                    <a:pt x="1756082" y="0"/>
                  </a:lnTo>
                  <a:cubicBezTo>
                    <a:pt x="1787753" y="0"/>
                    <a:pt x="1813427" y="25674"/>
                    <a:pt x="1813427" y="57345"/>
                  </a:cubicBezTo>
                  <a:lnTo>
                    <a:pt x="1813427" y="1568974"/>
                  </a:lnTo>
                  <a:cubicBezTo>
                    <a:pt x="1813427" y="1600644"/>
                    <a:pt x="1787753" y="1626318"/>
                    <a:pt x="1756082" y="1626318"/>
                  </a:cubicBezTo>
                  <a:lnTo>
                    <a:pt x="57345" y="1626318"/>
                  </a:lnTo>
                  <a:cubicBezTo>
                    <a:pt x="25674" y="1626318"/>
                    <a:pt x="0" y="1600644"/>
                    <a:pt x="0" y="1568974"/>
                  </a:cubicBezTo>
                  <a:lnTo>
                    <a:pt x="0" y="57345"/>
                  </a:lnTo>
                  <a:cubicBezTo>
                    <a:pt x="0" y="25674"/>
                    <a:pt x="25674" y="0"/>
                    <a:pt x="57345" y="0"/>
                  </a:cubicBezTo>
                  <a:close/>
                </a:path>
              </a:pathLst>
            </a:custGeom>
            <a:solidFill>
              <a:srgbClr val="F6F6E9"/>
            </a:solidFill>
            <a:ln w="19050" cap="rnd">
              <a:solidFill>
                <a:srgbClr val="253439"/>
              </a:solidFill>
              <a:prstDash val="solid"/>
              <a:round/>
            </a:ln>
          </p:spPr>
          <p:txBody>
            <a:bodyPr/>
            <a:lstStyle/>
            <a:p>
              <a:endParaRPr lang="tr-TR"/>
            </a:p>
          </p:txBody>
        </p:sp>
        <p:sp>
          <p:nvSpPr>
            <p:cNvPr id="14" name="TextBox 14"/>
            <p:cNvSpPr txBox="1"/>
            <p:nvPr/>
          </p:nvSpPr>
          <p:spPr>
            <a:xfrm>
              <a:off x="0" y="-66675"/>
              <a:ext cx="1813426" cy="1692993"/>
            </a:xfrm>
            <a:prstGeom prst="rect">
              <a:avLst/>
            </a:prstGeom>
          </p:spPr>
          <p:txBody>
            <a:bodyPr lIns="50800" tIns="50800" rIns="50800" bIns="50800" rtlCol="0" anchor="ctr"/>
            <a:lstStyle/>
            <a:p>
              <a:pPr algn="ctr">
                <a:lnSpc>
                  <a:spcPts val="5039"/>
                </a:lnSpc>
                <a:spcBef>
                  <a:spcPct val="0"/>
                </a:spcBef>
              </a:pPr>
              <a:r>
                <a:rPr lang="en-US" sz="3599">
                  <a:solidFill>
                    <a:srgbClr val="000000"/>
                  </a:solidFill>
                  <a:latin typeface="Canva Sans"/>
                  <a:ea typeface="Canva Sans"/>
                  <a:cs typeface="Canva Sans"/>
                  <a:sym typeface="Canva Sans"/>
                </a:rPr>
                <a:t>Kısa kemiklerin boyu ve eni hemen hemen birbirine yakındır. Omurlar ile el ve ayak bileklerimizde bulunan kemikleri kısa kemiklere örnek olarak verebiliriz.</a:t>
              </a:r>
            </a:p>
          </p:txBody>
        </p:sp>
      </p:grpSp>
      <p:sp>
        <p:nvSpPr>
          <p:cNvPr id="15" name="Freeform 15"/>
          <p:cNvSpPr/>
          <p:nvPr/>
        </p:nvSpPr>
        <p:spPr>
          <a:xfrm>
            <a:off x="8974432" y="2885543"/>
            <a:ext cx="1299426" cy="5974371"/>
          </a:xfrm>
          <a:custGeom>
            <a:avLst/>
            <a:gdLst/>
            <a:ahLst/>
            <a:cxnLst/>
            <a:rect l="l" t="t" r="r" b="b"/>
            <a:pathLst>
              <a:path w="1299426" h="5974371">
                <a:moveTo>
                  <a:pt x="0" y="0"/>
                </a:moveTo>
                <a:lnTo>
                  <a:pt x="1299426" y="0"/>
                </a:lnTo>
                <a:lnTo>
                  <a:pt x="1299426" y="5974371"/>
                </a:lnTo>
                <a:lnTo>
                  <a:pt x="0" y="59743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6" name="Freeform 16"/>
          <p:cNvSpPr/>
          <p:nvPr/>
        </p:nvSpPr>
        <p:spPr>
          <a:xfrm>
            <a:off x="10320961" y="2383904"/>
            <a:ext cx="4155087" cy="2991874"/>
          </a:xfrm>
          <a:custGeom>
            <a:avLst/>
            <a:gdLst/>
            <a:ahLst/>
            <a:cxnLst/>
            <a:rect l="l" t="t" r="r" b="b"/>
            <a:pathLst>
              <a:path w="4155087" h="2991874">
                <a:moveTo>
                  <a:pt x="0" y="0"/>
                </a:moveTo>
                <a:lnTo>
                  <a:pt x="4155087" y="0"/>
                </a:lnTo>
                <a:lnTo>
                  <a:pt x="4155087" y="2991874"/>
                </a:lnTo>
                <a:lnTo>
                  <a:pt x="0" y="2991874"/>
                </a:lnTo>
                <a:lnTo>
                  <a:pt x="0" y="0"/>
                </a:lnTo>
                <a:close/>
              </a:path>
            </a:pathLst>
          </a:custGeom>
          <a:blipFill>
            <a:blip r:embed="rId4"/>
            <a:stretch>
              <a:fillRect b="-69106"/>
            </a:stretch>
          </a:blipFill>
        </p:spPr>
        <p:txBody>
          <a:bodyPr/>
          <a:lstStyle/>
          <a:p>
            <a:endParaRPr lang="tr-TR"/>
          </a:p>
        </p:txBody>
      </p:sp>
      <p:sp>
        <p:nvSpPr>
          <p:cNvPr id="17" name="Freeform 17"/>
          <p:cNvSpPr/>
          <p:nvPr/>
        </p:nvSpPr>
        <p:spPr>
          <a:xfrm>
            <a:off x="11169208" y="5573607"/>
            <a:ext cx="2458593" cy="4114800"/>
          </a:xfrm>
          <a:custGeom>
            <a:avLst/>
            <a:gdLst/>
            <a:ahLst/>
            <a:cxnLst/>
            <a:rect l="l" t="t" r="r" b="b"/>
            <a:pathLst>
              <a:path w="2458593" h="4114800">
                <a:moveTo>
                  <a:pt x="0" y="0"/>
                </a:moveTo>
                <a:lnTo>
                  <a:pt x="2458593" y="0"/>
                </a:lnTo>
                <a:lnTo>
                  <a:pt x="245859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8" name="Freeform 18"/>
          <p:cNvSpPr/>
          <p:nvPr/>
        </p:nvSpPr>
        <p:spPr>
          <a:xfrm>
            <a:off x="14877580" y="1484412"/>
            <a:ext cx="2664333" cy="8229600"/>
          </a:xfrm>
          <a:custGeom>
            <a:avLst/>
            <a:gdLst/>
            <a:ahLst/>
            <a:cxnLst/>
            <a:rect l="l" t="t" r="r" b="b"/>
            <a:pathLst>
              <a:path w="2664333" h="8229600">
                <a:moveTo>
                  <a:pt x="0" y="0"/>
                </a:moveTo>
                <a:lnTo>
                  <a:pt x="2664333" y="0"/>
                </a:lnTo>
                <a:lnTo>
                  <a:pt x="2664333" y="8229600"/>
                </a:lnTo>
                <a:lnTo>
                  <a:pt x="0" y="8229600"/>
                </a:lnTo>
                <a:lnTo>
                  <a:pt x="0" y="0"/>
                </a:lnTo>
                <a:close/>
              </a:path>
            </a:pathLst>
          </a:custGeom>
          <a:blipFill>
            <a:blip r:embed="rId7"/>
            <a:stretch>
              <a:fillRect/>
            </a:stretch>
          </a:blipFill>
        </p:spPr>
        <p:txBody>
          <a:bodyPr/>
          <a:lstStyle/>
          <a:p>
            <a:endParaRPr lang="tr-TR"/>
          </a:p>
        </p:txBody>
      </p:sp>
      <p:sp>
        <p:nvSpPr>
          <p:cNvPr id="19" name="Freeform 19"/>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8"/>
            <a:stretch>
              <a:fillRect/>
            </a:stretch>
          </a:blipFill>
        </p:spPr>
        <p:txBody>
          <a:bodyPr/>
          <a:lstStyle/>
          <a:p>
            <a:endParaRPr lang="tr-TR"/>
          </a:p>
        </p:txBody>
      </p:sp>
      <p:pic>
        <p:nvPicPr>
          <p:cNvPr id="20" name="Resim 19">
            <a:extLst>
              <a:ext uri="{FF2B5EF4-FFF2-40B4-BE49-F238E27FC236}">
                <a16:creationId xmlns:a16="http://schemas.microsoft.com/office/drawing/2014/main" id="{56A64B34-5928-6CE8-DEC6-58EE8DA56424}"/>
              </a:ext>
            </a:extLst>
          </p:cNvPr>
          <p:cNvPicPr>
            <a:picLocks noChangeAspect="1"/>
          </p:cNvPicPr>
          <p:nvPr/>
        </p:nvPicPr>
        <p:blipFill>
          <a:blip r:embed="rId9"/>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169568" y="0"/>
            <a:ext cx="18288000" cy="10287000"/>
            <a:chOff x="0" y="0"/>
            <a:chExt cx="1149350" cy="1149350"/>
          </a:xfrm>
        </p:grpSpPr>
        <p:sp>
          <p:nvSpPr>
            <p:cNvPr id="3" name="Freeform 3"/>
            <p:cNvSpPr/>
            <p:nvPr/>
          </p:nvSpPr>
          <p:spPr>
            <a:xfrm>
              <a:off x="0" y="0"/>
              <a:ext cx="12062537" cy="6785177"/>
            </a:xfrm>
            <a:custGeom>
              <a:avLst/>
              <a:gdLst/>
              <a:ahLst/>
              <a:cxnLst/>
              <a:rect l="l" t="t" r="r" b="b"/>
              <a:pathLst>
                <a:path w="12062537" h="6785177">
                  <a:moveTo>
                    <a:pt x="12062537" y="74974"/>
                  </a:moveTo>
                  <a:lnTo>
                    <a:pt x="12062537" y="0"/>
                  </a:lnTo>
                  <a:lnTo>
                    <a:pt x="66644" y="0"/>
                  </a:lnTo>
                  <a:lnTo>
                    <a:pt x="66644" y="37487"/>
                  </a:lnTo>
                  <a:lnTo>
                    <a:pt x="0" y="37487"/>
                  </a:lnTo>
                  <a:lnTo>
                    <a:pt x="0" y="6785177"/>
                  </a:lnTo>
                  <a:lnTo>
                    <a:pt x="133288" y="6785177"/>
                  </a:lnTo>
                  <a:lnTo>
                    <a:pt x="133288" y="5473126"/>
                  </a:lnTo>
                  <a:lnTo>
                    <a:pt x="2399179" y="5473126"/>
                  </a:lnTo>
                  <a:lnTo>
                    <a:pt x="2399179" y="6785177"/>
                  </a:lnTo>
                  <a:lnTo>
                    <a:pt x="2532467" y="6785177"/>
                  </a:lnTo>
                  <a:lnTo>
                    <a:pt x="2532467" y="5473126"/>
                  </a:lnTo>
                  <a:lnTo>
                    <a:pt x="4798358" y="5473126"/>
                  </a:lnTo>
                  <a:lnTo>
                    <a:pt x="4798358" y="6785177"/>
                  </a:lnTo>
                  <a:lnTo>
                    <a:pt x="4931645" y="6785177"/>
                  </a:lnTo>
                  <a:lnTo>
                    <a:pt x="4931645" y="5473126"/>
                  </a:lnTo>
                  <a:lnTo>
                    <a:pt x="7197537" y="5473126"/>
                  </a:lnTo>
                  <a:lnTo>
                    <a:pt x="7197537" y="6785177"/>
                  </a:lnTo>
                  <a:lnTo>
                    <a:pt x="7330824" y="6785177"/>
                  </a:lnTo>
                  <a:lnTo>
                    <a:pt x="7330824" y="5473126"/>
                  </a:lnTo>
                  <a:lnTo>
                    <a:pt x="9596715" y="5473126"/>
                  </a:lnTo>
                  <a:lnTo>
                    <a:pt x="9596715" y="6785177"/>
                  </a:lnTo>
                  <a:lnTo>
                    <a:pt x="9730003" y="6785177"/>
                  </a:lnTo>
                  <a:lnTo>
                    <a:pt x="9730003" y="5473126"/>
                  </a:lnTo>
                  <a:lnTo>
                    <a:pt x="12062537" y="5473126"/>
                  </a:lnTo>
                  <a:lnTo>
                    <a:pt x="12062537" y="5398152"/>
                  </a:lnTo>
                  <a:lnTo>
                    <a:pt x="9730003" y="5398152"/>
                  </a:lnTo>
                  <a:lnTo>
                    <a:pt x="9730003" y="4123589"/>
                  </a:lnTo>
                  <a:lnTo>
                    <a:pt x="12062537" y="4123589"/>
                  </a:lnTo>
                  <a:lnTo>
                    <a:pt x="12062537" y="4048614"/>
                  </a:lnTo>
                  <a:lnTo>
                    <a:pt x="9730003" y="4048614"/>
                  </a:lnTo>
                  <a:lnTo>
                    <a:pt x="9730003" y="2774050"/>
                  </a:lnTo>
                  <a:lnTo>
                    <a:pt x="12062537" y="2774050"/>
                  </a:lnTo>
                  <a:lnTo>
                    <a:pt x="12062537" y="2699076"/>
                  </a:lnTo>
                  <a:lnTo>
                    <a:pt x="9730003" y="2699076"/>
                  </a:lnTo>
                  <a:lnTo>
                    <a:pt x="9730003" y="1424512"/>
                  </a:lnTo>
                  <a:lnTo>
                    <a:pt x="12062537" y="1424512"/>
                  </a:lnTo>
                  <a:lnTo>
                    <a:pt x="12062537" y="1349538"/>
                  </a:lnTo>
                  <a:lnTo>
                    <a:pt x="9730003" y="1349538"/>
                  </a:lnTo>
                  <a:lnTo>
                    <a:pt x="9730003" y="74974"/>
                  </a:lnTo>
                  <a:lnTo>
                    <a:pt x="12062537" y="74974"/>
                  </a:lnTo>
                  <a:close/>
                  <a:moveTo>
                    <a:pt x="2532467" y="1349538"/>
                  </a:moveTo>
                  <a:lnTo>
                    <a:pt x="2532467" y="74974"/>
                  </a:lnTo>
                  <a:lnTo>
                    <a:pt x="4798358" y="74974"/>
                  </a:lnTo>
                  <a:lnTo>
                    <a:pt x="4798358" y="1349538"/>
                  </a:lnTo>
                  <a:lnTo>
                    <a:pt x="2532467" y="1349538"/>
                  </a:lnTo>
                  <a:close/>
                  <a:moveTo>
                    <a:pt x="4798358" y="1424512"/>
                  </a:moveTo>
                  <a:lnTo>
                    <a:pt x="4798358" y="2699076"/>
                  </a:lnTo>
                  <a:lnTo>
                    <a:pt x="2532467" y="2699076"/>
                  </a:lnTo>
                  <a:lnTo>
                    <a:pt x="2532467" y="1424512"/>
                  </a:lnTo>
                  <a:lnTo>
                    <a:pt x="4798358" y="1424512"/>
                  </a:lnTo>
                  <a:close/>
                  <a:moveTo>
                    <a:pt x="2399179" y="1349538"/>
                  </a:moveTo>
                  <a:lnTo>
                    <a:pt x="133288" y="1349538"/>
                  </a:lnTo>
                  <a:lnTo>
                    <a:pt x="133288" y="74974"/>
                  </a:lnTo>
                  <a:lnTo>
                    <a:pt x="2399179" y="74974"/>
                  </a:lnTo>
                  <a:lnTo>
                    <a:pt x="2399179" y="1349538"/>
                  </a:lnTo>
                  <a:close/>
                  <a:moveTo>
                    <a:pt x="2399179" y="1424512"/>
                  </a:moveTo>
                  <a:lnTo>
                    <a:pt x="2399179" y="2699076"/>
                  </a:lnTo>
                  <a:lnTo>
                    <a:pt x="133288" y="2699076"/>
                  </a:lnTo>
                  <a:lnTo>
                    <a:pt x="133288" y="1424512"/>
                  </a:lnTo>
                  <a:lnTo>
                    <a:pt x="2399179" y="1424512"/>
                  </a:lnTo>
                  <a:close/>
                  <a:moveTo>
                    <a:pt x="2399179" y="2774050"/>
                  </a:moveTo>
                  <a:lnTo>
                    <a:pt x="2399179" y="4048614"/>
                  </a:lnTo>
                  <a:lnTo>
                    <a:pt x="133288" y="4048614"/>
                  </a:lnTo>
                  <a:lnTo>
                    <a:pt x="133288" y="2774050"/>
                  </a:lnTo>
                  <a:lnTo>
                    <a:pt x="2399179" y="2774050"/>
                  </a:lnTo>
                  <a:close/>
                  <a:moveTo>
                    <a:pt x="2532467" y="2774050"/>
                  </a:moveTo>
                  <a:lnTo>
                    <a:pt x="4798358" y="2774050"/>
                  </a:lnTo>
                  <a:lnTo>
                    <a:pt x="4798358" y="4048614"/>
                  </a:lnTo>
                  <a:lnTo>
                    <a:pt x="2532467" y="4048614"/>
                  </a:lnTo>
                  <a:lnTo>
                    <a:pt x="2532467" y="2774050"/>
                  </a:lnTo>
                  <a:close/>
                  <a:moveTo>
                    <a:pt x="4931645" y="2774050"/>
                  </a:moveTo>
                  <a:lnTo>
                    <a:pt x="7197537" y="2774050"/>
                  </a:lnTo>
                  <a:lnTo>
                    <a:pt x="7197537" y="4048614"/>
                  </a:lnTo>
                  <a:lnTo>
                    <a:pt x="4931645" y="4048614"/>
                  </a:lnTo>
                  <a:lnTo>
                    <a:pt x="4931645" y="2774050"/>
                  </a:lnTo>
                  <a:close/>
                  <a:moveTo>
                    <a:pt x="4931645" y="2699076"/>
                  </a:moveTo>
                  <a:lnTo>
                    <a:pt x="4931645" y="1424512"/>
                  </a:lnTo>
                  <a:lnTo>
                    <a:pt x="7197537" y="1424512"/>
                  </a:lnTo>
                  <a:lnTo>
                    <a:pt x="7197537" y="2699076"/>
                  </a:lnTo>
                  <a:lnTo>
                    <a:pt x="4931645" y="2699076"/>
                  </a:lnTo>
                  <a:close/>
                  <a:moveTo>
                    <a:pt x="4931645" y="1349538"/>
                  </a:moveTo>
                  <a:lnTo>
                    <a:pt x="4931645" y="74974"/>
                  </a:lnTo>
                  <a:lnTo>
                    <a:pt x="7197537" y="74974"/>
                  </a:lnTo>
                  <a:lnTo>
                    <a:pt x="7197537" y="1349538"/>
                  </a:lnTo>
                  <a:lnTo>
                    <a:pt x="4931645" y="1349538"/>
                  </a:lnTo>
                  <a:close/>
                  <a:moveTo>
                    <a:pt x="133288" y="5398152"/>
                  </a:moveTo>
                  <a:lnTo>
                    <a:pt x="133288" y="4123589"/>
                  </a:lnTo>
                  <a:lnTo>
                    <a:pt x="2399179" y="4123589"/>
                  </a:lnTo>
                  <a:lnTo>
                    <a:pt x="2399179" y="5398152"/>
                  </a:lnTo>
                  <a:lnTo>
                    <a:pt x="133288" y="5398152"/>
                  </a:lnTo>
                  <a:close/>
                  <a:moveTo>
                    <a:pt x="2532467" y="5398152"/>
                  </a:moveTo>
                  <a:lnTo>
                    <a:pt x="2532467" y="4123589"/>
                  </a:lnTo>
                  <a:lnTo>
                    <a:pt x="4798358" y="4123589"/>
                  </a:lnTo>
                  <a:lnTo>
                    <a:pt x="4798358" y="5398152"/>
                  </a:lnTo>
                  <a:lnTo>
                    <a:pt x="2532467" y="5398152"/>
                  </a:lnTo>
                  <a:close/>
                  <a:moveTo>
                    <a:pt x="4931645" y="5398152"/>
                  </a:moveTo>
                  <a:lnTo>
                    <a:pt x="4931645" y="4123589"/>
                  </a:lnTo>
                  <a:lnTo>
                    <a:pt x="7197537" y="4123589"/>
                  </a:lnTo>
                  <a:lnTo>
                    <a:pt x="7197537" y="5398152"/>
                  </a:lnTo>
                  <a:lnTo>
                    <a:pt x="4931645" y="5398152"/>
                  </a:lnTo>
                  <a:close/>
                  <a:moveTo>
                    <a:pt x="9596715" y="5398152"/>
                  </a:moveTo>
                  <a:lnTo>
                    <a:pt x="7330824" y="5398152"/>
                  </a:lnTo>
                  <a:lnTo>
                    <a:pt x="7330824" y="4123589"/>
                  </a:lnTo>
                  <a:lnTo>
                    <a:pt x="9596715" y="4123589"/>
                  </a:lnTo>
                  <a:lnTo>
                    <a:pt x="9596715" y="5398152"/>
                  </a:lnTo>
                  <a:close/>
                  <a:moveTo>
                    <a:pt x="9596715" y="4048614"/>
                  </a:moveTo>
                  <a:lnTo>
                    <a:pt x="7330824" y="4048614"/>
                  </a:lnTo>
                  <a:lnTo>
                    <a:pt x="7330824" y="2774050"/>
                  </a:lnTo>
                  <a:lnTo>
                    <a:pt x="9596715" y="2774050"/>
                  </a:lnTo>
                  <a:lnTo>
                    <a:pt x="9596715" y="4048614"/>
                  </a:lnTo>
                  <a:close/>
                  <a:moveTo>
                    <a:pt x="9596715" y="2699076"/>
                  </a:moveTo>
                  <a:lnTo>
                    <a:pt x="7330824" y="2699076"/>
                  </a:lnTo>
                  <a:lnTo>
                    <a:pt x="7330824" y="1424512"/>
                  </a:lnTo>
                  <a:lnTo>
                    <a:pt x="9596715" y="1424512"/>
                  </a:lnTo>
                  <a:lnTo>
                    <a:pt x="9596715" y="2699076"/>
                  </a:lnTo>
                  <a:close/>
                  <a:moveTo>
                    <a:pt x="9596715" y="1349538"/>
                  </a:moveTo>
                  <a:lnTo>
                    <a:pt x="7330824" y="1349538"/>
                  </a:lnTo>
                  <a:lnTo>
                    <a:pt x="7330824" y="74974"/>
                  </a:lnTo>
                  <a:lnTo>
                    <a:pt x="9596715" y="74974"/>
                  </a:lnTo>
                  <a:lnTo>
                    <a:pt x="9596715" y="1349538"/>
                  </a:lnTo>
                  <a:close/>
                </a:path>
              </a:pathLst>
            </a:custGeom>
            <a:solidFill>
              <a:srgbClr val="7C898B">
                <a:alpha val="26667"/>
              </a:srgbClr>
            </a:solidFill>
          </p:spPr>
          <p:txBody>
            <a:bodyPr/>
            <a:lstStyle/>
            <a:p>
              <a:endParaRPr lang="tr-TR"/>
            </a:p>
          </p:txBody>
        </p:sp>
      </p:grpSp>
      <p:grpSp>
        <p:nvGrpSpPr>
          <p:cNvPr id="4" name="Group 4"/>
          <p:cNvGrpSpPr/>
          <p:nvPr/>
        </p:nvGrpSpPr>
        <p:grpSpPr>
          <a:xfrm>
            <a:off x="406952" y="1395428"/>
            <a:ext cx="17134961" cy="8407570"/>
            <a:chOff x="0" y="0"/>
            <a:chExt cx="4512912" cy="2214339"/>
          </a:xfrm>
        </p:grpSpPr>
        <p:sp>
          <p:nvSpPr>
            <p:cNvPr id="5" name="Freeform 5"/>
            <p:cNvSpPr/>
            <p:nvPr/>
          </p:nvSpPr>
          <p:spPr>
            <a:xfrm>
              <a:off x="0" y="0"/>
              <a:ext cx="4512912" cy="2214339"/>
            </a:xfrm>
            <a:custGeom>
              <a:avLst/>
              <a:gdLst/>
              <a:ahLst/>
              <a:cxnLst/>
              <a:rect l="l" t="t" r="r" b="b"/>
              <a:pathLst>
                <a:path w="4512912" h="2214339">
                  <a:moveTo>
                    <a:pt x="23043" y="0"/>
                  </a:moveTo>
                  <a:lnTo>
                    <a:pt x="4489869" y="0"/>
                  </a:lnTo>
                  <a:cubicBezTo>
                    <a:pt x="4502595" y="0"/>
                    <a:pt x="4512912" y="10317"/>
                    <a:pt x="4512912" y="23043"/>
                  </a:cubicBezTo>
                  <a:lnTo>
                    <a:pt x="4512912" y="2191296"/>
                  </a:lnTo>
                  <a:cubicBezTo>
                    <a:pt x="4512912" y="2197408"/>
                    <a:pt x="4510484" y="2203269"/>
                    <a:pt x="4506163" y="2207590"/>
                  </a:cubicBezTo>
                  <a:cubicBezTo>
                    <a:pt x="4501841" y="2211911"/>
                    <a:pt x="4495980" y="2214339"/>
                    <a:pt x="4489869" y="2214339"/>
                  </a:cubicBezTo>
                  <a:lnTo>
                    <a:pt x="23043" y="2214339"/>
                  </a:lnTo>
                  <a:cubicBezTo>
                    <a:pt x="16931" y="2214339"/>
                    <a:pt x="11070" y="2211911"/>
                    <a:pt x="6749" y="2207590"/>
                  </a:cubicBezTo>
                  <a:cubicBezTo>
                    <a:pt x="2428" y="2203269"/>
                    <a:pt x="0" y="2197408"/>
                    <a:pt x="0" y="2191296"/>
                  </a:cubicBezTo>
                  <a:lnTo>
                    <a:pt x="0" y="23043"/>
                  </a:lnTo>
                  <a:cubicBezTo>
                    <a:pt x="0" y="16931"/>
                    <a:pt x="2428" y="11070"/>
                    <a:pt x="6749" y="6749"/>
                  </a:cubicBezTo>
                  <a:cubicBezTo>
                    <a:pt x="11070" y="2428"/>
                    <a:pt x="16931" y="0"/>
                    <a:pt x="23043" y="0"/>
                  </a:cubicBezTo>
                  <a:close/>
                </a:path>
              </a:pathLst>
            </a:custGeom>
            <a:solidFill>
              <a:srgbClr val="253439"/>
            </a:solidFill>
            <a:ln w="19050" cap="rnd">
              <a:solidFill>
                <a:srgbClr val="253439"/>
              </a:solidFill>
              <a:prstDash val="solid"/>
              <a:round/>
            </a:ln>
          </p:spPr>
          <p:txBody>
            <a:bodyPr/>
            <a:lstStyle/>
            <a:p>
              <a:endParaRPr lang="tr-TR"/>
            </a:p>
          </p:txBody>
        </p:sp>
        <p:sp>
          <p:nvSpPr>
            <p:cNvPr id="6" name="TextBox 6"/>
            <p:cNvSpPr txBox="1"/>
            <p:nvPr/>
          </p:nvSpPr>
          <p:spPr>
            <a:xfrm>
              <a:off x="0" y="-38100"/>
              <a:ext cx="4512912" cy="2252439"/>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rot="-186166">
            <a:off x="3923300" y="579362"/>
            <a:ext cx="10441399" cy="1810102"/>
            <a:chOff x="0" y="0"/>
            <a:chExt cx="13921865" cy="2413469"/>
          </a:xfrm>
        </p:grpSpPr>
        <p:grpSp>
          <p:nvGrpSpPr>
            <p:cNvPr id="8" name="Group 8"/>
            <p:cNvGrpSpPr/>
            <p:nvPr/>
          </p:nvGrpSpPr>
          <p:grpSpPr>
            <a:xfrm>
              <a:off x="0" y="0"/>
              <a:ext cx="13921865" cy="2413469"/>
              <a:chOff x="0" y="0"/>
              <a:chExt cx="2183208" cy="378477"/>
            </a:xfrm>
          </p:grpSpPr>
          <p:sp>
            <p:nvSpPr>
              <p:cNvPr id="9" name="Freeform 9"/>
              <p:cNvSpPr/>
              <p:nvPr/>
            </p:nvSpPr>
            <p:spPr>
              <a:xfrm>
                <a:off x="0" y="0"/>
                <a:ext cx="2183208" cy="378477"/>
              </a:xfrm>
              <a:custGeom>
                <a:avLst/>
                <a:gdLst/>
                <a:ahLst/>
                <a:cxnLst/>
                <a:rect l="l" t="t" r="r" b="b"/>
                <a:pathLst>
                  <a:path w="2183208" h="378477">
                    <a:moveTo>
                      <a:pt x="0" y="0"/>
                    </a:moveTo>
                    <a:lnTo>
                      <a:pt x="2183208" y="0"/>
                    </a:lnTo>
                    <a:lnTo>
                      <a:pt x="2183208" y="378477"/>
                    </a:lnTo>
                    <a:lnTo>
                      <a:pt x="0" y="378477"/>
                    </a:lnTo>
                    <a:close/>
                  </a:path>
                </a:pathLst>
              </a:custGeom>
              <a:solidFill>
                <a:srgbClr val="EF597A"/>
              </a:solidFill>
              <a:ln w="19050" cap="sq">
                <a:solidFill>
                  <a:srgbClr val="253439"/>
                </a:solidFill>
                <a:prstDash val="solid"/>
                <a:miter/>
              </a:ln>
            </p:spPr>
            <p:txBody>
              <a:bodyPr/>
              <a:lstStyle/>
              <a:p>
                <a:endParaRPr lang="tr-TR"/>
              </a:p>
            </p:txBody>
          </p:sp>
          <p:sp>
            <p:nvSpPr>
              <p:cNvPr id="10" name="TextBox 10"/>
              <p:cNvSpPr txBox="1"/>
              <p:nvPr/>
            </p:nvSpPr>
            <p:spPr>
              <a:xfrm>
                <a:off x="0" y="-38100"/>
                <a:ext cx="2183208" cy="416577"/>
              </a:xfrm>
              <a:prstGeom prst="rect">
                <a:avLst/>
              </a:prstGeom>
            </p:spPr>
            <p:txBody>
              <a:bodyPr lIns="38652" tIns="38652" rIns="38652" bIns="38652" rtlCol="0" anchor="ctr"/>
              <a:lstStyle/>
              <a:p>
                <a:pPr algn="ctr">
                  <a:lnSpc>
                    <a:spcPts val="2660"/>
                  </a:lnSpc>
                </a:pPr>
                <a:endParaRPr/>
              </a:p>
            </p:txBody>
          </p:sp>
        </p:grpSp>
        <p:sp>
          <p:nvSpPr>
            <p:cNvPr id="11" name="TextBox 11"/>
            <p:cNvSpPr txBox="1"/>
            <p:nvPr/>
          </p:nvSpPr>
          <p:spPr>
            <a:xfrm>
              <a:off x="489637" y="458135"/>
              <a:ext cx="12942591" cy="1502562"/>
            </a:xfrm>
            <a:prstGeom prst="rect">
              <a:avLst/>
            </a:prstGeom>
          </p:spPr>
          <p:txBody>
            <a:bodyPr lIns="0" tIns="0" rIns="0" bIns="0" rtlCol="0" anchor="t">
              <a:spAutoFit/>
            </a:bodyPr>
            <a:lstStyle/>
            <a:p>
              <a:pPr algn="ctr">
                <a:lnSpc>
                  <a:spcPts val="7684"/>
                </a:lnSpc>
              </a:pPr>
              <a:r>
                <a:rPr lang="en-US" sz="6624" b="1">
                  <a:solidFill>
                    <a:srgbClr val="253439"/>
                  </a:solidFill>
                  <a:latin typeface="Agrandir Heavy"/>
                  <a:ea typeface="Agrandir Heavy"/>
                  <a:cs typeface="Agrandir Heavy"/>
                  <a:sym typeface="Agrandir Heavy"/>
                </a:rPr>
                <a:t>YASSI KEMİKLER</a:t>
              </a:r>
            </a:p>
          </p:txBody>
        </p:sp>
      </p:grpSp>
      <p:grpSp>
        <p:nvGrpSpPr>
          <p:cNvPr id="12" name="Group 12"/>
          <p:cNvGrpSpPr/>
          <p:nvPr/>
        </p:nvGrpSpPr>
        <p:grpSpPr>
          <a:xfrm>
            <a:off x="1198268" y="2885543"/>
            <a:ext cx="6885353" cy="6174928"/>
            <a:chOff x="0" y="0"/>
            <a:chExt cx="1813426" cy="1626318"/>
          </a:xfrm>
        </p:grpSpPr>
        <p:sp>
          <p:nvSpPr>
            <p:cNvPr id="13" name="Freeform 13"/>
            <p:cNvSpPr/>
            <p:nvPr/>
          </p:nvSpPr>
          <p:spPr>
            <a:xfrm>
              <a:off x="0" y="0"/>
              <a:ext cx="1813427" cy="1626318"/>
            </a:xfrm>
            <a:custGeom>
              <a:avLst/>
              <a:gdLst/>
              <a:ahLst/>
              <a:cxnLst/>
              <a:rect l="l" t="t" r="r" b="b"/>
              <a:pathLst>
                <a:path w="1813427" h="1626318">
                  <a:moveTo>
                    <a:pt x="57345" y="0"/>
                  </a:moveTo>
                  <a:lnTo>
                    <a:pt x="1756082" y="0"/>
                  </a:lnTo>
                  <a:cubicBezTo>
                    <a:pt x="1787753" y="0"/>
                    <a:pt x="1813427" y="25674"/>
                    <a:pt x="1813427" y="57345"/>
                  </a:cubicBezTo>
                  <a:lnTo>
                    <a:pt x="1813427" y="1568974"/>
                  </a:lnTo>
                  <a:cubicBezTo>
                    <a:pt x="1813427" y="1600644"/>
                    <a:pt x="1787753" y="1626318"/>
                    <a:pt x="1756082" y="1626318"/>
                  </a:cubicBezTo>
                  <a:lnTo>
                    <a:pt x="57345" y="1626318"/>
                  </a:lnTo>
                  <a:cubicBezTo>
                    <a:pt x="25674" y="1626318"/>
                    <a:pt x="0" y="1600644"/>
                    <a:pt x="0" y="1568974"/>
                  </a:cubicBezTo>
                  <a:lnTo>
                    <a:pt x="0" y="57345"/>
                  </a:lnTo>
                  <a:cubicBezTo>
                    <a:pt x="0" y="25674"/>
                    <a:pt x="25674" y="0"/>
                    <a:pt x="57345" y="0"/>
                  </a:cubicBezTo>
                  <a:close/>
                </a:path>
              </a:pathLst>
            </a:custGeom>
            <a:solidFill>
              <a:srgbClr val="F6F6E9"/>
            </a:solidFill>
            <a:ln w="19050" cap="rnd">
              <a:solidFill>
                <a:srgbClr val="253439"/>
              </a:solidFill>
              <a:prstDash val="solid"/>
              <a:round/>
            </a:ln>
          </p:spPr>
          <p:txBody>
            <a:bodyPr/>
            <a:lstStyle/>
            <a:p>
              <a:endParaRPr lang="tr-TR"/>
            </a:p>
          </p:txBody>
        </p:sp>
        <p:sp>
          <p:nvSpPr>
            <p:cNvPr id="14" name="TextBox 14"/>
            <p:cNvSpPr txBox="1"/>
            <p:nvPr/>
          </p:nvSpPr>
          <p:spPr>
            <a:xfrm>
              <a:off x="0" y="-66675"/>
              <a:ext cx="1813426" cy="1692993"/>
            </a:xfrm>
            <a:prstGeom prst="rect">
              <a:avLst/>
            </a:prstGeom>
          </p:spPr>
          <p:txBody>
            <a:bodyPr lIns="50800" tIns="50800" rIns="50800" bIns="50800" rtlCol="0" anchor="ctr"/>
            <a:lstStyle/>
            <a:p>
              <a:pPr algn="ctr">
                <a:lnSpc>
                  <a:spcPts val="5039"/>
                </a:lnSpc>
                <a:spcBef>
                  <a:spcPct val="0"/>
                </a:spcBef>
              </a:pPr>
              <a:r>
                <a:rPr lang="en-US" sz="3599">
                  <a:solidFill>
                    <a:srgbClr val="000000"/>
                  </a:solidFill>
                  <a:latin typeface="Canva Sans"/>
                  <a:ea typeface="Canva Sans"/>
                  <a:cs typeface="Canva Sans"/>
                  <a:sym typeface="Canva Sans"/>
                </a:rPr>
                <a:t>Yassı kemiklerimiz ise adından anlaşılacağı üzere levha şeklinde geniş yüzeyli kemiklerdir. Kafatası kemikleri, omzumuzdaki kürek kemikleri ve kalçamızdaki leğen kemiklerini yassı kemiklere örnek olarak verebiliriz.</a:t>
              </a:r>
            </a:p>
          </p:txBody>
        </p:sp>
      </p:grpSp>
      <p:sp>
        <p:nvSpPr>
          <p:cNvPr id="15" name="Freeform 15"/>
          <p:cNvSpPr/>
          <p:nvPr/>
        </p:nvSpPr>
        <p:spPr>
          <a:xfrm>
            <a:off x="12725400" y="2493904"/>
            <a:ext cx="3036797" cy="3040598"/>
          </a:xfrm>
          <a:custGeom>
            <a:avLst/>
            <a:gdLst/>
            <a:ahLst/>
            <a:cxnLst/>
            <a:rect l="l" t="t" r="r" b="b"/>
            <a:pathLst>
              <a:path w="3036797" h="3040598">
                <a:moveTo>
                  <a:pt x="0" y="0"/>
                </a:moveTo>
                <a:lnTo>
                  <a:pt x="3036797" y="0"/>
                </a:lnTo>
                <a:lnTo>
                  <a:pt x="3036797" y="3040597"/>
                </a:lnTo>
                <a:lnTo>
                  <a:pt x="0" y="3040597"/>
                </a:lnTo>
                <a:lnTo>
                  <a:pt x="0" y="0"/>
                </a:lnTo>
                <a:close/>
              </a:path>
            </a:pathLst>
          </a:custGeom>
          <a:blipFill>
            <a:blip r:embed="rId2"/>
            <a:stretch>
              <a:fillRect/>
            </a:stretch>
          </a:blipFill>
        </p:spPr>
        <p:txBody>
          <a:bodyPr/>
          <a:lstStyle/>
          <a:p>
            <a:endParaRPr lang="tr-TR"/>
          </a:p>
        </p:txBody>
      </p:sp>
      <p:sp>
        <p:nvSpPr>
          <p:cNvPr id="16" name="Freeform 16"/>
          <p:cNvSpPr/>
          <p:nvPr/>
        </p:nvSpPr>
        <p:spPr>
          <a:xfrm>
            <a:off x="9545128" y="6206629"/>
            <a:ext cx="3767495" cy="3051671"/>
          </a:xfrm>
          <a:custGeom>
            <a:avLst/>
            <a:gdLst/>
            <a:ahLst/>
            <a:cxnLst/>
            <a:rect l="l" t="t" r="r" b="b"/>
            <a:pathLst>
              <a:path w="3767495" h="3051671">
                <a:moveTo>
                  <a:pt x="0" y="0"/>
                </a:moveTo>
                <a:lnTo>
                  <a:pt x="3767495" y="0"/>
                </a:lnTo>
                <a:lnTo>
                  <a:pt x="3767495" y="3051671"/>
                </a:lnTo>
                <a:lnTo>
                  <a:pt x="0" y="3051671"/>
                </a:lnTo>
                <a:lnTo>
                  <a:pt x="0" y="0"/>
                </a:lnTo>
                <a:close/>
              </a:path>
            </a:pathLst>
          </a:custGeom>
          <a:blipFill>
            <a:blip r:embed="rId3"/>
            <a:stretch>
              <a:fillRect/>
            </a:stretch>
          </a:blipFill>
        </p:spPr>
        <p:txBody>
          <a:bodyPr/>
          <a:lstStyle/>
          <a:p>
            <a:endParaRPr lang="tr-TR"/>
          </a:p>
        </p:txBody>
      </p:sp>
      <p:sp>
        <p:nvSpPr>
          <p:cNvPr id="17" name="Freeform 17"/>
          <p:cNvSpPr/>
          <p:nvPr/>
        </p:nvSpPr>
        <p:spPr>
          <a:xfrm>
            <a:off x="0" y="8846239"/>
            <a:ext cx="1440761" cy="1440761"/>
          </a:xfrm>
          <a:custGeom>
            <a:avLst/>
            <a:gdLst/>
            <a:ahLst/>
            <a:cxnLst/>
            <a:rect l="l" t="t" r="r" b="b"/>
            <a:pathLst>
              <a:path w="1440761" h="1440761">
                <a:moveTo>
                  <a:pt x="0" y="0"/>
                </a:moveTo>
                <a:lnTo>
                  <a:pt x="1440761" y="0"/>
                </a:lnTo>
                <a:lnTo>
                  <a:pt x="1440761" y="1440761"/>
                </a:lnTo>
                <a:lnTo>
                  <a:pt x="0" y="1440761"/>
                </a:lnTo>
                <a:lnTo>
                  <a:pt x="0" y="0"/>
                </a:lnTo>
                <a:close/>
              </a:path>
            </a:pathLst>
          </a:custGeom>
          <a:blipFill>
            <a:blip r:embed="rId4"/>
            <a:stretch>
              <a:fillRect/>
            </a:stretch>
          </a:blipFill>
        </p:spPr>
        <p:txBody>
          <a:bodyPr/>
          <a:lstStyle/>
          <a:p>
            <a:endParaRPr lang="tr-TR"/>
          </a:p>
        </p:txBody>
      </p:sp>
      <p:pic>
        <p:nvPicPr>
          <p:cNvPr id="18" name="Resim 17">
            <a:extLst>
              <a:ext uri="{FF2B5EF4-FFF2-40B4-BE49-F238E27FC236}">
                <a16:creationId xmlns:a16="http://schemas.microsoft.com/office/drawing/2014/main" id="{58229A55-847D-BB68-5E6D-4F1CEC9AFE42}"/>
              </a:ext>
            </a:extLst>
          </p:cNvPr>
          <p:cNvPicPr>
            <a:picLocks noChangeAspect="1"/>
          </p:cNvPicPr>
          <p:nvPr/>
        </p:nvPicPr>
        <p:blipFill>
          <a:blip r:embed="rId5"/>
          <a:stretch>
            <a:fillRect/>
          </a:stretch>
        </p:blipFill>
        <p:spPr>
          <a:xfrm>
            <a:off x="1755704" y="9494996"/>
            <a:ext cx="6220693" cy="54300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466</Words>
  <Application>Microsoft Office PowerPoint</Application>
  <PresentationFormat>Özel</PresentationFormat>
  <Paragraphs>93</Paragraphs>
  <Slides>27</Slides>
  <Notes>0</Notes>
  <HiddenSlides>0</HiddenSlides>
  <MMClips>1</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27</vt:i4>
      </vt:variant>
    </vt:vector>
  </HeadingPairs>
  <TitlesOfParts>
    <vt:vector size="38" baseType="lpstr">
      <vt:lpstr>Canva Sans Bold</vt:lpstr>
      <vt:lpstr>Calibri</vt:lpstr>
      <vt:lpstr>Agrandir Bold Italics</vt:lpstr>
      <vt:lpstr>Arial</vt:lpstr>
      <vt:lpstr>Arimo Bold</vt:lpstr>
      <vt:lpstr>Agrandir</vt:lpstr>
      <vt:lpstr>Agrandir Bold</vt:lpstr>
      <vt:lpstr>Agrandir Ultra-Bold</vt:lpstr>
      <vt:lpstr>Agrandir Heavy</vt:lpstr>
      <vt:lpstr>Canva Sans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DESTEK VE HAREKET SİSTEMİ</dc:title>
  <cp:lastModifiedBy>Nisa Nur Oran</cp:lastModifiedBy>
  <cp:revision>4</cp:revision>
  <dcterms:created xsi:type="dcterms:W3CDTF">2006-08-16T00:00:00Z</dcterms:created>
  <dcterms:modified xsi:type="dcterms:W3CDTF">2025-09-19T20:58:14Z</dcterms:modified>
  <dc:identifier>DAGRzC0K9mU</dc:identifier>
</cp:coreProperties>
</file>