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1" r:id="rId15"/>
  </p:sldIdLst>
  <p:sldSz cx="18288000" cy="10287000"/>
  <p:notesSz cx="6858000" cy="9144000"/>
  <p:embeddedFontLst>
    <p:embeddedFont>
      <p:font typeface="Abril Fatface" panose="02000503000000020003" pitchFamily="2" charset="-94"/>
      <p:regular r:id="rId16"/>
    </p:embeddedFont>
    <p:embeddedFont>
      <p:font typeface="Agrandir" panose="020B0604020202020204" charset="-94"/>
      <p:regular r:id="rId17"/>
    </p:embeddedFont>
    <p:embeddedFont>
      <p:font typeface="Agrandir Medium" panose="020B0604020202020204" charset="-94"/>
      <p:regular r:id="rId18"/>
    </p:embeddedFont>
    <p:embeddedFont>
      <p:font typeface="Arim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spacelab.com/app/eclips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spacelab.com/app/eclips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7740" y="0"/>
            <a:ext cx="11293114" cy="10287000"/>
            <a:chOff x="0" y="0"/>
            <a:chExt cx="15057485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57485" cy="13716000"/>
            </a:xfrm>
            <a:custGeom>
              <a:avLst/>
              <a:gdLst/>
              <a:ahLst/>
              <a:cxnLst/>
              <a:rect l="l" t="t" r="r" b="b"/>
              <a:pathLst>
                <a:path w="15057485" h="13716000">
                  <a:moveTo>
                    <a:pt x="0" y="0"/>
                  </a:moveTo>
                  <a:lnTo>
                    <a:pt x="15057485" y="0"/>
                  </a:lnTo>
                  <a:lnTo>
                    <a:pt x="1505748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1558853"/>
              <a:ext cx="10598294" cy="10598294"/>
            </a:xfrm>
            <a:custGeom>
              <a:avLst/>
              <a:gdLst/>
              <a:ahLst/>
              <a:cxnLst/>
              <a:rect l="l" t="t" r="r" b="b"/>
              <a:pathLst>
                <a:path w="10598294" h="10598294">
                  <a:moveTo>
                    <a:pt x="0" y="0"/>
                  </a:moveTo>
                  <a:lnTo>
                    <a:pt x="10598294" y="0"/>
                  </a:lnTo>
                  <a:lnTo>
                    <a:pt x="10598294" y="10598294"/>
                  </a:lnTo>
                  <a:lnTo>
                    <a:pt x="0" y="105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01334" y="1845853"/>
            <a:ext cx="8086666" cy="37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72"/>
              </a:lnSpc>
            </a:pPr>
            <a:r>
              <a:rPr lang="en-US" sz="11975" b="1">
                <a:solidFill>
                  <a:srgbClr val="C0C9F8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 </a:t>
            </a:r>
            <a:r>
              <a:rPr lang="en-US" sz="11975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9A35506-95E3-3790-10DF-149E7E982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1286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420242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427620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3" y="0"/>
                </a:lnTo>
                <a:lnTo>
                  <a:pt x="5440703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3443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1263249" y="1287139"/>
            <a:ext cx="3783072" cy="37830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93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71040"/>
                  </a:solidFill>
                  <a:latin typeface="Agrandir"/>
                  <a:ea typeface="Agrandir"/>
                  <a:cs typeface="Agrandir"/>
                  <a:sym typeface="Agrandir"/>
                </a:rPr>
                <a:t>Ay tutulması  Ay'ın dolunay evresinde gerçekleşir.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9057" y="1287139"/>
            <a:ext cx="3783072" cy="37830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C9F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Her dolunay evresinde ay tutulması gerçekleşmez.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56435" y="1287139"/>
            <a:ext cx="3783072" cy="378307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86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>
                  <a:solidFill>
                    <a:srgbClr val="071040"/>
                  </a:solidFill>
                  <a:latin typeface="Agrandir"/>
                  <a:ea typeface="Agrandir"/>
                  <a:cs typeface="Agrandir"/>
                  <a:sym typeface="Agrandir"/>
                </a:rPr>
                <a:t>Ay tutulması olayı ışığın doğrusal yayıldığını gösterir</a:t>
              </a:r>
            </a:p>
            <a:p>
              <a:pPr algn="ctr">
                <a:lnSpc>
                  <a:spcPts val="3360"/>
                </a:lnSpc>
              </a:pPr>
              <a:endParaRPr lang="en-US" sz="2800">
                <a:solidFill>
                  <a:srgbClr val="071040"/>
                </a:solidFill>
                <a:latin typeface="Agrandir"/>
                <a:ea typeface="Agrandir"/>
                <a:cs typeface="Agrandir"/>
                <a:sym typeface="Agrandi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241679" y="1287139"/>
            <a:ext cx="3783072" cy="378307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tr-TR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Ay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tutulması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gece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gözlemlenir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486400" y="6382720"/>
            <a:ext cx="7315200" cy="3456432"/>
          </a:xfrm>
          <a:custGeom>
            <a:avLst/>
            <a:gdLst/>
            <a:ahLst/>
            <a:cxnLst/>
            <a:rect l="l" t="t" r="r" b="b"/>
            <a:pathLst>
              <a:path w="7315200" h="3456432">
                <a:moveTo>
                  <a:pt x="0" y="0"/>
                </a:moveTo>
                <a:lnTo>
                  <a:pt x="7315200" y="0"/>
                </a:lnTo>
                <a:lnTo>
                  <a:pt x="7315200" y="3456432"/>
                </a:lnTo>
                <a:lnTo>
                  <a:pt x="0" y="3456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1D844A4F-E3EA-2923-1EAB-AAF8AC3C7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0985" y="664868"/>
            <a:ext cx="11719373" cy="7808032"/>
          </a:xfrm>
          <a:custGeom>
            <a:avLst/>
            <a:gdLst/>
            <a:ahLst/>
            <a:cxnLst/>
            <a:rect l="l" t="t" r="r" b="b"/>
            <a:pathLst>
              <a:path w="11719373" h="7808032">
                <a:moveTo>
                  <a:pt x="0" y="0"/>
                </a:moveTo>
                <a:lnTo>
                  <a:pt x="11719373" y="0"/>
                </a:lnTo>
                <a:lnTo>
                  <a:pt x="11719373" y="7808032"/>
                </a:lnTo>
                <a:lnTo>
                  <a:pt x="0" y="780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066206" y="8620125"/>
            <a:ext cx="108689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olayına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çıplak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gözle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bakılabilir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4F178C-B1E0-A048-5566-CC74C831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226C6BC-6EB8-1972-E92E-09C541F84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139230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72D65F2-C1F1-DB38-5C03-5C373600D011}"/>
              </a:ext>
            </a:extLst>
          </p:cNvPr>
          <p:cNvSpPr txBox="1"/>
          <p:nvPr/>
        </p:nvSpPr>
        <p:spPr>
          <a:xfrm>
            <a:off x="2209800" y="8496300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hlinkClick r:id="rId3"/>
              </a:rPr>
              <a:t>https://www.earthspacelab.com/app/eclipse/</a:t>
            </a:r>
            <a:endParaRPr lang="tr-TR" sz="36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1E5E260-138F-C520-8A1B-AC069309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22411"/>
            <a:ext cx="16003518" cy="8335889"/>
          </a:xfrm>
          <a:custGeom>
            <a:avLst/>
            <a:gdLst/>
            <a:ahLst/>
            <a:cxnLst/>
            <a:rect l="l" t="t" r="r" b="b"/>
            <a:pathLst>
              <a:path w="16003518" h="8335889">
                <a:moveTo>
                  <a:pt x="0" y="0"/>
                </a:moveTo>
                <a:lnTo>
                  <a:pt x="16003518" y="0"/>
                </a:lnTo>
                <a:lnTo>
                  <a:pt x="16003518" y="8335889"/>
                </a:lnTo>
                <a:lnTo>
                  <a:pt x="0" y="83358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28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F61446-FCCB-735D-7DAD-FBB48B8A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42864" y="1637742"/>
            <a:ext cx="12482151" cy="5560231"/>
          </a:xfrm>
          <a:custGeom>
            <a:avLst/>
            <a:gdLst/>
            <a:ahLst/>
            <a:cxnLst/>
            <a:rect l="l" t="t" r="r" b="b"/>
            <a:pathLst>
              <a:path w="12482151" h="5560231">
                <a:moveTo>
                  <a:pt x="0" y="0"/>
                </a:moveTo>
                <a:lnTo>
                  <a:pt x="12482151" y="0"/>
                </a:lnTo>
                <a:lnTo>
                  <a:pt x="12482151" y="5560230"/>
                </a:lnTo>
                <a:lnTo>
                  <a:pt x="0" y="5560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5400000">
            <a:off x="12657187" y="3751770"/>
            <a:ext cx="2664348" cy="1332174"/>
          </a:xfrm>
          <a:custGeom>
            <a:avLst/>
            <a:gdLst/>
            <a:ahLst/>
            <a:cxnLst/>
            <a:rect l="l" t="t" r="r" b="b"/>
            <a:pathLst>
              <a:path w="2664348" h="1332174">
                <a:moveTo>
                  <a:pt x="0" y="0"/>
                </a:moveTo>
                <a:lnTo>
                  <a:pt x="2664347" y="0"/>
                </a:lnTo>
                <a:lnTo>
                  <a:pt x="2664347" y="1332174"/>
                </a:lnTo>
                <a:lnTo>
                  <a:pt x="0" y="13321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1970109" y="4334823"/>
            <a:ext cx="226088" cy="2260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94635" y="464731"/>
            <a:ext cx="990936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 Tutulması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94169" y="7707795"/>
            <a:ext cx="1901831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GÜNEŞ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36033" y="7707795"/>
            <a:ext cx="5764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22361" y="7707795"/>
            <a:ext cx="148649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DÜNYA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38653" y="8773061"/>
            <a:ext cx="301069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(GÜN   AY   DIN)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203C6D7-8CCB-475E-0DFA-755C0F627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828484"/>
            <a:ext cx="2458516" cy="2458516"/>
          </a:xfrm>
          <a:custGeom>
            <a:avLst/>
            <a:gdLst/>
            <a:ahLst/>
            <a:cxnLst/>
            <a:rect l="l" t="t" r="r" b="b"/>
            <a:pathLst>
              <a:path w="2458516" h="2458516">
                <a:moveTo>
                  <a:pt x="0" y="0"/>
                </a:moveTo>
                <a:lnTo>
                  <a:pt x="2458516" y="0"/>
                </a:lnTo>
                <a:lnTo>
                  <a:pt x="2458516" y="2458516"/>
                </a:lnTo>
                <a:lnTo>
                  <a:pt x="0" y="2458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8227842" cy="10287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403CD29-AC4A-A502-4BD2-858E106B0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1286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420242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4427620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3" y="0"/>
                </a:lnTo>
                <a:lnTo>
                  <a:pt x="5440703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434434" y="467640"/>
            <a:ext cx="5440703" cy="5422070"/>
          </a:xfrm>
          <a:custGeom>
            <a:avLst/>
            <a:gdLst/>
            <a:ahLst/>
            <a:cxnLst/>
            <a:rect l="l" t="t" r="r" b="b"/>
            <a:pathLst>
              <a:path w="5440703" h="5422070">
                <a:moveTo>
                  <a:pt x="0" y="0"/>
                </a:moveTo>
                <a:lnTo>
                  <a:pt x="5440702" y="0"/>
                </a:lnTo>
                <a:lnTo>
                  <a:pt x="5440702" y="5422070"/>
                </a:lnTo>
                <a:lnTo>
                  <a:pt x="0" y="5422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1263249" y="1287139"/>
            <a:ext cx="3783072" cy="3856361"/>
            <a:chOff x="0" y="0"/>
            <a:chExt cx="812800" cy="8285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28546"/>
            </a:xfrm>
            <a:custGeom>
              <a:avLst/>
              <a:gdLst/>
              <a:ahLst/>
              <a:cxnLst/>
              <a:rect l="l" t="t" r="r" b="b"/>
              <a:pathLst>
                <a:path w="812800" h="828546">
                  <a:moveTo>
                    <a:pt x="406400" y="0"/>
                  </a:moveTo>
                  <a:cubicBezTo>
                    <a:pt x="181951" y="0"/>
                    <a:pt x="0" y="185476"/>
                    <a:pt x="0" y="414273"/>
                  </a:cubicBezTo>
                  <a:cubicBezTo>
                    <a:pt x="0" y="643070"/>
                    <a:pt x="181951" y="828546"/>
                    <a:pt x="406400" y="828546"/>
                  </a:cubicBezTo>
                  <a:cubicBezTo>
                    <a:pt x="630849" y="828546"/>
                    <a:pt x="812800" y="643070"/>
                    <a:pt x="812800" y="414273"/>
                  </a:cubicBezTo>
                  <a:cubicBezTo>
                    <a:pt x="812800" y="1854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93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1001"/>
              <a:ext cx="660400" cy="739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 dirty="0"/>
            </a:p>
            <a:p>
              <a:pPr algn="ctr">
                <a:lnSpc>
                  <a:spcPts val="3360"/>
                </a:lnSpc>
              </a:pP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tutulması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Ay'ın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yeni ay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evresinde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 </a:t>
              </a:r>
              <a:r>
                <a:rPr lang="en-US" sz="2800" b="1" dirty="0" err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gerçekleşir</a:t>
              </a:r>
              <a:r>
                <a:rPr lang="en-US" sz="2800" b="1" dirty="0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.</a:t>
              </a: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071040"/>
                </a:solidFill>
                <a:latin typeface="Agrandir Medium"/>
                <a:ea typeface="Agrandir Medium"/>
                <a:cs typeface="Agrandir Medium"/>
                <a:sym typeface="Agrandir Medium"/>
              </a:endParaRPr>
            </a:p>
            <a:p>
              <a:pPr algn="ctr">
                <a:lnSpc>
                  <a:spcPts val="3360"/>
                </a:lnSpc>
              </a:pPr>
              <a:endParaRPr lang="en-US" sz="2800" b="1" dirty="0">
                <a:solidFill>
                  <a:srgbClr val="071040"/>
                </a:solidFill>
                <a:latin typeface="Agrandir Medium"/>
                <a:ea typeface="Agrandir Medium"/>
                <a:cs typeface="Agrandir Medium"/>
                <a:sym typeface="Agrandir Medium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9057" y="1287139"/>
            <a:ext cx="3783072" cy="37830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C9F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 tutulması her ay gerçekleşmez.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256435" y="1287139"/>
            <a:ext cx="3783072" cy="3856361"/>
            <a:chOff x="0" y="0"/>
            <a:chExt cx="812800" cy="8285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28546"/>
            </a:xfrm>
            <a:custGeom>
              <a:avLst/>
              <a:gdLst/>
              <a:ahLst/>
              <a:cxnLst/>
              <a:rect l="l" t="t" r="r" b="b"/>
              <a:pathLst>
                <a:path w="812800" h="828546">
                  <a:moveTo>
                    <a:pt x="406400" y="0"/>
                  </a:moveTo>
                  <a:cubicBezTo>
                    <a:pt x="181951" y="0"/>
                    <a:pt x="0" y="185476"/>
                    <a:pt x="0" y="414273"/>
                  </a:cubicBezTo>
                  <a:cubicBezTo>
                    <a:pt x="0" y="643070"/>
                    <a:pt x="181951" y="828546"/>
                    <a:pt x="406400" y="828546"/>
                  </a:cubicBezTo>
                  <a:cubicBezTo>
                    <a:pt x="630849" y="828546"/>
                    <a:pt x="812800" y="643070"/>
                    <a:pt x="812800" y="414273"/>
                  </a:cubicBezTo>
                  <a:cubicBezTo>
                    <a:pt x="812800" y="18547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86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001"/>
              <a:ext cx="660400" cy="739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 tutulması olayı ışığın doğrusal yayıldığını gösterir</a:t>
              </a:r>
            </a:p>
            <a:p>
              <a:pPr algn="ctr">
                <a:lnSpc>
                  <a:spcPts val="3360"/>
                </a:lnSpc>
              </a:pPr>
              <a:endParaRPr lang="en-US" sz="2800" b="1">
                <a:solidFill>
                  <a:srgbClr val="071040"/>
                </a:solidFill>
                <a:latin typeface="Agrandir Medium"/>
                <a:ea typeface="Agrandir Medium"/>
                <a:cs typeface="Agrandir Medium"/>
                <a:sym typeface="Agrandir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241679" y="1287139"/>
            <a:ext cx="3783072" cy="378307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800" b="1">
                  <a:solidFill>
                    <a:srgbClr val="071040"/>
                  </a:solidFill>
                  <a:latin typeface="Agrandir Medium"/>
                  <a:ea typeface="Agrandir Medium"/>
                  <a:cs typeface="Agrandir Medium"/>
                  <a:sym typeface="Agrandir Medium"/>
                </a:rPr>
                <a:t>Güneş tutulması gündüz gözlemlenir.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5716929" y="6333682"/>
            <a:ext cx="7315200" cy="3328416"/>
          </a:xfrm>
          <a:custGeom>
            <a:avLst/>
            <a:gdLst/>
            <a:ahLst/>
            <a:cxnLst/>
            <a:rect l="l" t="t" r="r" b="b"/>
            <a:pathLst>
              <a:path w="7315200" h="3328416">
                <a:moveTo>
                  <a:pt x="0" y="0"/>
                </a:moveTo>
                <a:lnTo>
                  <a:pt x="7315200" y="0"/>
                </a:lnTo>
                <a:lnTo>
                  <a:pt x="7315200" y="3328416"/>
                </a:lnTo>
                <a:lnTo>
                  <a:pt x="0" y="3328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6D4CFE6-52B0-6481-BF49-E21D429C6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24200" y="249003"/>
            <a:ext cx="11372318" cy="7251348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188178" y="7879169"/>
            <a:ext cx="1434411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•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olayını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izlemek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için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özel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üretilmiş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gözlüğü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kullanılmalıdır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Güneş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tutulmasına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doğrudan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bakmak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göz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sağlığı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için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zararlıdır</a:t>
            </a:r>
            <a:r>
              <a:rPr lang="en-US" sz="3500" b="1" dirty="0">
                <a:solidFill>
                  <a:srgbClr val="FFFFFF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0F1185-C53C-4BF3-1841-2680A1C1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2A11FB-040A-77CF-95B0-2B2044D8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912"/>
            <a:ext cx="18260786" cy="1115282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CE7CF6B-537D-5795-E38D-957912E3EBBF}"/>
              </a:ext>
            </a:extLst>
          </p:cNvPr>
          <p:cNvSpPr txBox="1"/>
          <p:nvPr/>
        </p:nvSpPr>
        <p:spPr>
          <a:xfrm>
            <a:off x="2209800" y="8496300"/>
            <a:ext cx="1264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hlinkClick r:id="rId3"/>
              </a:rPr>
              <a:t>https://www.earthspacelab.com/app/eclipse/</a:t>
            </a:r>
            <a:endParaRPr lang="tr-TR" sz="36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98755A-5B39-BB3B-84B8-209B8EEFE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01334" y="1845853"/>
            <a:ext cx="8086666" cy="371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72"/>
              </a:lnSpc>
            </a:pPr>
            <a:r>
              <a:rPr lang="en-US" sz="11975" b="1">
                <a:solidFill>
                  <a:srgbClr val="C0C9F8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 </a:t>
            </a:r>
            <a:r>
              <a:rPr lang="en-US" sz="11975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Tutulması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387740" y="0"/>
            <a:ext cx="11293114" cy="10287000"/>
            <a:chOff x="0" y="0"/>
            <a:chExt cx="15057485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57485" cy="13716000"/>
            </a:xfrm>
            <a:custGeom>
              <a:avLst/>
              <a:gdLst/>
              <a:ahLst/>
              <a:cxnLst/>
              <a:rect l="l" t="t" r="r" b="b"/>
              <a:pathLst>
                <a:path w="15057485" h="13716000">
                  <a:moveTo>
                    <a:pt x="0" y="0"/>
                  </a:moveTo>
                  <a:lnTo>
                    <a:pt x="15057485" y="0"/>
                  </a:lnTo>
                  <a:lnTo>
                    <a:pt x="1505748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 rot="-10800000">
              <a:off x="0" y="1558853"/>
              <a:ext cx="10598294" cy="10598294"/>
            </a:xfrm>
            <a:custGeom>
              <a:avLst/>
              <a:gdLst/>
              <a:ahLst/>
              <a:cxnLst/>
              <a:rect l="l" t="t" r="r" b="b"/>
              <a:pathLst>
                <a:path w="10598294" h="10598294">
                  <a:moveTo>
                    <a:pt x="0" y="0"/>
                  </a:moveTo>
                  <a:lnTo>
                    <a:pt x="10598294" y="0"/>
                  </a:lnTo>
                  <a:lnTo>
                    <a:pt x="10598294" y="10598294"/>
                  </a:lnTo>
                  <a:lnTo>
                    <a:pt x="0" y="10598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3F547333-F54D-6FD4-A560-43FB6394E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657187" y="3751770"/>
            <a:ext cx="2664348" cy="1332174"/>
          </a:xfrm>
          <a:custGeom>
            <a:avLst/>
            <a:gdLst/>
            <a:ahLst/>
            <a:cxnLst/>
            <a:rect l="l" t="t" r="r" b="b"/>
            <a:pathLst>
              <a:path w="2664348" h="1332174">
                <a:moveTo>
                  <a:pt x="0" y="0"/>
                </a:moveTo>
                <a:lnTo>
                  <a:pt x="2664347" y="0"/>
                </a:lnTo>
                <a:lnTo>
                  <a:pt x="2664347" y="1332174"/>
                </a:lnTo>
                <a:lnTo>
                  <a:pt x="0" y="1332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738218" y="2215399"/>
            <a:ext cx="11917230" cy="5568596"/>
          </a:xfrm>
          <a:custGeom>
            <a:avLst/>
            <a:gdLst/>
            <a:ahLst/>
            <a:cxnLst/>
            <a:rect l="l" t="t" r="r" b="b"/>
            <a:pathLst>
              <a:path w="11917230" h="5568596">
                <a:moveTo>
                  <a:pt x="0" y="0"/>
                </a:moveTo>
                <a:lnTo>
                  <a:pt x="11917229" y="0"/>
                </a:lnTo>
                <a:lnTo>
                  <a:pt x="11917229" y="5568596"/>
                </a:lnTo>
                <a:lnTo>
                  <a:pt x="0" y="5568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4394635" y="464731"/>
            <a:ext cx="990936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FFCE0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Ay Tutulması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18089" y="7964653"/>
            <a:ext cx="2011311" cy="58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GÜNEŞ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27542" y="7964653"/>
            <a:ext cx="576461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3405" y="7964653"/>
            <a:ext cx="148649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C0C9F8"/>
                </a:solidFill>
                <a:latin typeface="Abril Fatface"/>
                <a:ea typeface="Abril Fatface"/>
                <a:cs typeface="Abril Fatface"/>
                <a:sym typeface="Abril Fatface"/>
              </a:rPr>
              <a:t>DÜNYA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1BD5B02-2E32-8D8B-398E-37F866103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CE24A6-BC53-9605-B602-198BCB141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</Words>
  <Application>Microsoft Office PowerPoint</Application>
  <PresentationFormat>Özel</PresentationFormat>
  <Paragraphs>28</Paragraphs>
  <Slides>14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Calibri</vt:lpstr>
      <vt:lpstr>Arimo Bold</vt:lpstr>
      <vt:lpstr>Arial</vt:lpstr>
      <vt:lpstr>Agrandir</vt:lpstr>
      <vt:lpstr>Agrandir Medium</vt:lpstr>
      <vt:lpstr>Abril Fatface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GÜNEŞ</dc:title>
  <cp:lastModifiedBy>Nisa Nur Oran</cp:lastModifiedBy>
  <cp:revision>6</cp:revision>
  <dcterms:created xsi:type="dcterms:W3CDTF">2006-08-16T00:00:00Z</dcterms:created>
  <dcterms:modified xsi:type="dcterms:W3CDTF">2025-09-19T21:00:08Z</dcterms:modified>
  <dc:identifier>DAGQ8eu6Tns</dc:identifier>
</cp:coreProperties>
</file>