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1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 Bold" panose="020B0604020202020204" charset="0"/>
      <p:regular r:id="rId16"/>
    </p:embeddedFont>
    <p:embeddedFont>
      <p:font typeface="KG Primary Penmanship" panose="020B0604020202020204" charset="0"/>
      <p:regular r:id="rId17"/>
    </p:embeddedFont>
    <p:embeddedFont>
      <p:font typeface="Samaritan" panose="020B0604020202020204" charset="-9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3.57616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10-30T15:42:14.5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929">
    <iact:property name="dataType"/>
    <iact:actionData xml:id="d0">
      <inkml:trace xmlns:inkml="http://www.w3.org/2003/InkML" xml:id="stk0" contextRef="#ctx0" brushRef="#br0">16267 7069 0,'0'33'58,"0"35"-57,-33 169 45,-1-136-45,0 34 29,-34 35-29,35-35 30,33 0-30,0 203 61,0-101-62,33-34 61,35-34-61,-34 34 45,-34-102-44,34 1 29,-1-1-29,-33 1 30,0-35-31,0 136 61,0 0-61,0 0 46,0-135-45,0-1 29,0 68-29,0 35 60,-33 32-60,33-32 61,-34-1-61,34 34 60,0-34-60,0 34 30,0-34 1,0-68-2,-34-33-29,34 67 59,-34-101-59,-33 33 33,-69-33-4,69-34-1,-69 0-28,-33-34 31,0 1-1,203 33 65,101-34-95,440-169 27,68-34 3,-542 102 0,-101 101 1,-101-67 0,33 67-31,-473-203 30,237 169-31,-643-270 60,710 203-59,271 67 108,67-33-109,271-102 33,-169 68-3,-203 101 2,0 0-1,-237 136 1,68-35-31,-203-33 27,338-34 5,68 101-3,338-67 2,372-34-1,-405 0-1,-339-67 6,0 33 9,0 0-45,-237-67 29,169 67-28,-101-34 30,304 1 47,204-136-45,-272 135-32,1-33 28,-68-1 2,-135-33 1,-35 67-32,-269 1 30,236 33-29,-169-102 29,338 136-29,0 0 30,136-33 16,709-238-14,-608 203-31,34-33 26,-203 0 4,-34 67-3,-305 34 2,-67 0 2,237 0-3,237-68 21,-69 0-50,136-101 28,-101 102-29,67-170 29,-101 169-28,-34-67 28,0 101-28,-169-135 29,-169 169 3,135 0-32,-68 0 38,238 0-38,33 34 36,33-34-36,136 135 33,-67-67-33,135 101 50,-34 304-50,-203 271 46,-136-338-46,103-203 29,-35 304-29,68-371-1,101 67 37,-67-136-36,135 68 29,-135-135-29,34 0 29,-68 34 2,-203 135-3,68 68 3,202-34 0,204 0 0,-170-135-32,136 101 29,-68 0 2,-135 0 4,-34-102-34,0 69 26,0-69-26,-34-67 47,0 0-48,-67-67 31,101-1-31,-34 34 26</inkml:trace>
    </iact:actionData>
  </iact:action>
  <iact:action type="add" startTime="47296">
    <iact:property name="dataType"/>
    <iact:actionData xml:id="d1">
      <inkml:trace xmlns:inkml="http://www.w3.org/2003/InkML" xml:id="stk1" contextRef="#ctx0" brushRef="#br0">10010 14102 0,'102'-33'85,"473"-136"-84,-338 67 30,-68 34-30,-68 1 45,-67 67-44,-34-34-2,-34 34 61,-67 68-60,-1-35-1,-540 204 45,236-102-44,271-67-1,-238 67 45,306-101-44,67 0 77,372-203-77,710-237 60,-135 271-60,-879 135 46,-170 67-15,-101 35-32,-67 33 45,-643 136-44,236-136 45,643-135-45,170-68 77,506-304-76,-337 237-2,743-169 59,-371 101-58,-644 169 43,-202 102-43,-744 439 46,338-203-46,-439 102 47,878-338-47,170-102 75,710-575-76,474 136 47,-846 371-46,-271 68 29,-101 1-29,-270 134 46,-102 102-46,-508 203 62,373-136-62,473-236 30,102-34-11,33-34-19,677-304 53,710 0-53,-879 135 46,-609 169-2,-473 339-43,202-170-1,-947 203 58,880-203-58,338-101 29,68-34 1,744-304-30,2637-170 45,-2130 373-45,-541-1 61,-845 102-62,-373 203 61,-338 68-59,-34-34 43,643-170-45,135-67 12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sv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sv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380.png"/><Relationship Id="rId4" Type="http://schemas.openxmlformats.org/officeDocument/2006/relationships/image" Target="../media/image24.svg"/><Relationship Id="rId9" Type="http://schemas.microsoft.com/office/2011/relationships/inkAction" Target="../ink/inkAction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490" y="909819"/>
            <a:ext cx="1585891" cy="1600440"/>
          </a:xfrm>
          <a:custGeom>
            <a:avLst/>
            <a:gdLst/>
            <a:ahLst/>
            <a:cxnLst/>
            <a:rect l="l" t="t" r="r" b="b"/>
            <a:pathLst>
              <a:path w="1585891" h="1600440">
                <a:moveTo>
                  <a:pt x="0" y="0"/>
                </a:moveTo>
                <a:lnTo>
                  <a:pt x="1585891" y="0"/>
                </a:lnTo>
                <a:lnTo>
                  <a:pt x="1585891" y="1600440"/>
                </a:lnTo>
                <a:lnTo>
                  <a:pt x="0" y="16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844871" y="2326469"/>
            <a:ext cx="14598257" cy="5362250"/>
            <a:chOff x="0" y="0"/>
            <a:chExt cx="8969529" cy="3294698"/>
          </a:xfrm>
        </p:grpSpPr>
        <p:sp>
          <p:nvSpPr>
            <p:cNvPr id="4" name="Freeform 4"/>
            <p:cNvSpPr/>
            <p:nvPr/>
          </p:nvSpPr>
          <p:spPr>
            <a:xfrm>
              <a:off x="-19558" y="-6477"/>
              <a:ext cx="9008391" cy="3315018"/>
            </a:xfrm>
            <a:custGeom>
              <a:avLst/>
              <a:gdLst/>
              <a:ahLst/>
              <a:cxnLst/>
              <a:rect l="l" t="t" r="r" b="b"/>
              <a:pathLst>
                <a:path w="9008391" h="3315018">
                  <a:moveTo>
                    <a:pt x="8979689" y="1918823"/>
                  </a:moveTo>
                  <a:cubicBezTo>
                    <a:pt x="8965210" y="2107248"/>
                    <a:pt x="8937652" y="2220151"/>
                    <a:pt x="8893455" y="2324037"/>
                  </a:cubicBezTo>
                  <a:cubicBezTo>
                    <a:pt x="8860817" y="2400618"/>
                    <a:pt x="8815731" y="2471992"/>
                    <a:pt x="8770139" y="2541461"/>
                  </a:cubicBezTo>
                  <a:cubicBezTo>
                    <a:pt x="8670825" y="2692972"/>
                    <a:pt x="8562875" y="2854008"/>
                    <a:pt x="8417586" y="2965133"/>
                  </a:cubicBezTo>
                  <a:cubicBezTo>
                    <a:pt x="8234071" y="3105341"/>
                    <a:pt x="8004836" y="3172778"/>
                    <a:pt x="7779411" y="3206814"/>
                  </a:cubicBezTo>
                  <a:cubicBezTo>
                    <a:pt x="7518045" y="3246311"/>
                    <a:pt x="7253378" y="3243390"/>
                    <a:pt x="6989726" y="3249359"/>
                  </a:cubicBezTo>
                  <a:cubicBezTo>
                    <a:pt x="6719216" y="3255582"/>
                    <a:pt x="6449086" y="3271458"/>
                    <a:pt x="6178958" y="3286062"/>
                  </a:cubicBezTo>
                  <a:cubicBezTo>
                    <a:pt x="2582291" y="3315018"/>
                    <a:pt x="1825117" y="3305620"/>
                    <a:pt x="1292479" y="3235389"/>
                  </a:cubicBezTo>
                  <a:cubicBezTo>
                    <a:pt x="841502" y="3175953"/>
                    <a:pt x="587502" y="3065590"/>
                    <a:pt x="286639" y="2703767"/>
                  </a:cubicBezTo>
                  <a:cubicBezTo>
                    <a:pt x="151130" y="2540826"/>
                    <a:pt x="54610" y="2344357"/>
                    <a:pt x="28702" y="2132775"/>
                  </a:cubicBezTo>
                  <a:cubicBezTo>
                    <a:pt x="0" y="16320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4565067" y="7620"/>
                  </a:cubicBezTo>
                  <a:cubicBezTo>
                    <a:pt x="6311292" y="0"/>
                    <a:pt x="6636793" y="39624"/>
                    <a:pt x="6912636" y="32004"/>
                  </a:cubicBezTo>
                  <a:cubicBezTo>
                    <a:pt x="7176289" y="24765"/>
                    <a:pt x="7521094" y="42672"/>
                    <a:pt x="7783730" y="72771"/>
                  </a:cubicBezTo>
                  <a:cubicBezTo>
                    <a:pt x="8218831" y="122428"/>
                    <a:pt x="8465846" y="161163"/>
                    <a:pt x="8716926" y="540258"/>
                  </a:cubicBezTo>
                  <a:cubicBezTo>
                    <a:pt x="8780933" y="638302"/>
                    <a:pt x="8838210" y="740664"/>
                    <a:pt x="8883931" y="848614"/>
                  </a:cubicBezTo>
                  <a:cubicBezTo>
                    <a:pt x="8970164" y="1052957"/>
                    <a:pt x="9008391" y="1273937"/>
                    <a:pt x="8979689" y="1918823"/>
                  </a:cubicBezTo>
                  <a:close/>
                </a:path>
              </a:pathLst>
            </a:custGeom>
            <a:solidFill>
              <a:srgbClr val="89A9D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 rot="2892000">
            <a:off x="2491984" y="1566766"/>
            <a:ext cx="1944111" cy="2021287"/>
          </a:xfrm>
          <a:custGeom>
            <a:avLst/>
            <a:gdLst/>
            <a:ahLst/>
            <a:cxnLst/>
            <a:rect l="l" t="t" r="r" b="b"/>
            <a:pathLst>
              <a:path w="1944111" h="2021287">
                <a:moveTo>
                  <a:pt x="0" y="0"/>
                </a:moveTo>
                <a:lnTo>
                  <a:pt x="1944111" y="0"/>
                </a:lnTo>
                <a:lnTo>
                  <a:pt x="1944111" y="2021288"/>
                </a:lnTo>
                <a:lnTo>
                  <a:pt x="0" y="202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639766">
            <a:off x="14167436" y="-591441"/>
            <a:ext cx="1346603" cy="1806419"/>
          </a:xfrm>
          <a:custGeom>
            <a:avLst/>
            <a:gdLst/>
            <a:ahLst/>
            <a:cxnLst/>
            <a:rect l="l" t="t" r="r" b="b"/>
            <a:pathLst>
              <a:path w="1346603" h="1806419">
                <a:moveTo>
                  <a:pt x="0" y="0"/>
                </a:moveTo>
                <a:lnTo>
                  <a:pt x="1346604" y="0"/>
                </a:lnTo>
                <a:lnTo>
                  <a:pt x="1346604" y="1806419"/>
                </a:lnTo>
                <a:lnTo>
                  <a:pt x="0" y="18064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6205852">
            <a:off x="12558252" y="9117388"/>
            <a:ext cx="1205519" cy="1894387"/>
          </a:xfrm>
          <a:custGeom>
            <a:avLst/>
            <a:gdLst/>
            <a:ahLst/>
            <a:cxnLst/>
            <a:rect l="l" t="t" r="r" b="b"/>
            <a:pathLst>
              <a:path w="1205519" h="1894387">
                <a:moveTo>
                  <a:pt x="0" y="0"/>
                </a:moveTo>
                <a:lnTo>
                  <a:pt x="1205519" y="0"/>
                </a:lnTo>
                <a:lnTo>
                  <a:pt x="1205519" y="1894387"/>
                </a:lnTo>
                <a:lnTo>
                  <a:pt x="0" y="1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759041">
            <a:off x="145500" y="4916857"/>
            <a:ext cx="1017218" cy="1816461"/>
          </a:xfrm>
          <a:custGeom>
            <a:avLst/>
            <a:gdLst/>
            <a:ahLst/>
            <a:cxnLst/>
            <a:rect l="l" t="t" r="r" b="b"/>
            <a:pathLst>
              <a:path w="1017218" h="1816461">
                <a:moveTo>
                  <a:pt x="0" y="0"/>
                </a:moveTo>
                <a:lnTo>
                  <a:pt x="1017219" y="0"/>
                </a:lnTo>
                <a:lnTo>
                  <a:pt x="1017219" y="1816462"/>
                </a:lnTo>
                <a:lnTo>
                  <a:pt x="0" y="1816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8525277">
            <a:off x="5283271" y="-379529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2"/>
                </a:lnTo>
                <a:lnTo>
                  <a:pt x="0" y="1544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6856119" y="3283500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19" y="0"/>
                </a:lnTo>
                <a:lnTo>
                  <a:pt x="1318919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938244" y="6172819"/>
            <a:ext cx="2504885" cy="4114800"/>
          </a:xfrm>
          <a:custGeom>
            <a:avLst/>
            <a:gdLst/>
            <a:ahLst/>
            <a:cxnLst/>
            <a:rect l="l" t="t" r="r" b="b"/>
            <a:pathLst>
              <a:path w="2504885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3778011" y="311768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74227" y="5825088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3193829" y="3823319"/>
            <a:ext cx="11900341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</a:pPr>
            <a:r>
              <a:rPr lang="en-US" sz="8000" dirty="0">
                <a:solidFill>
                  <a:srgbClr val="353437"/>
                </a:solidFill>
                <a:latin typeface="Samaritan"/>
                <a:ea typeface="Samaritan"/>
                <a:cs typeface="Samaritan"/>
                <a:sym typeface="Samaritan"/>
              </a:rPr>
              <a:t>KÜTLE VE AĞIRLIK İLİŞKİSİ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6A87F75-D4A2-F430-83AB-80BDBE55EFA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573E5ECC-E829-50B9-6882-5EE97E58CD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4595">
        <p159:morph option="byObject"/>
      </p:transition>
    </mc:Choice>
    <mc:Fallback xmlns="">
      <p:transition advTm="34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616F9076-8A33-6707-86A7-248B606C3689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CE37E2-060D-27D1-C916-D8EFB78FA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7059">
        <p159:morph option="byObject"/>
      </p:transition>
    </mc:Choice>
    <mc:Fallback xmlns="">
      <p:transition advTm="3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1887" objId="2"/>
        <p14:stopEvt time="15264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8728349" y="1753495"/>
            <a:ext cx="4247952" cy="2301875"/>
            <a:chOff x="0" y="0"/>
            <a:chExt cx="1118802" cy="606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18587" y="6296412"/>
            <a:ext cx="4247952" cy="2301875"/>
            <a:chOff x="0" y="0"/>
            <a:chExt cx="1118802" cy="6062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23947" y="1401689"/>
            <a:ext cx="7196598" cy="7196598"/>
          </a:xfrm>
          <a:custGeom>
            <a:avLst/>
            <a:gdLst/>
            <a:ahLst/>
            <a:cxnLst/>
            <a:rect l="l" t="t" r="r" b="b"/>
            <a:pathLst>
              <a:path w="7196598" h="7196598">
                <a:moveTo>
                  <a:pt x="0" y="0"/>
                </a:moveTo>
                <a:lnTo>
                  <a:pt x="7196598" y="0"/>
                </a:lnTo>
                <a:lnTo>
                  <a:pt x="7196598" y="7196598"/>
                </a:lnTo>
                <a:lnTo>
                  <a:pt x="0" y="7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1430031" y="3838256"/>
            <a:ext cx="3092540" cy="3096663"/>
          </a:xfrm>
          <a:custGeom>
            <a:avLst/>
            <a:gdLst/>
            <a:ahLst/>
            <a:cxnLst/>
            <a:rect l="l" t="t" r="r" b="b"/>
            <a:pathLst>
              <a:path w="3092540" h="3096663">
                <a:moveTo>
                  <a:pt x="0" y="0"/>
                </a:moveTo>
                <a:lnTo>
                  <a:pt x="3092540" y="0"/>
                </a:lnTo>
                <a:lnTo>
                  <a:pt x="3092540" y="3096663"/>
                </a:lnTo>
                <a:lnTo>
                  <a:pt x="0" y="3096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185477" y="1983826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9438739" y="1790007"/>
            <a:ext cx="285452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Dünya&gt; 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72055" y="6202418"/>
            <a:ext cx="286643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 = Ay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616713" y="3134763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3"/>
                </a:lnTo>
                <a:lnTo>
                  <a:pt x="0" y="1841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74EB0D9D-4A37-D863-7D47-4CBC4873638F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7487A59-1BF0-95DD-2D24-7609A4CDD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1806">
        <p159:morph option="byObject"/>
      </p:transition>
    </mc:Choice>
    <mc:Fallback xmlns="">
      <p:transition advTm="71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23947" y="1401689"/>
            <a:ext cx="7196598" cy="7196598"/>
          </a:xfrm>
          <a:custGeom>
            <a:avLst/>
            <a:gdLst/>
            <a:ahLst/>
            <a:cxnLst/>
            <a:rect l="l" t="t" r="r" b="b"/>
            <a:pathLst>
              <a:path w="7196598" h="7196598">
                <a:moveTo>
                  <a:pt x="0" y="0"/>
                </a:moveTo>
                <a:lnTo>
                  <a:pt x="7196598" y="0"/>
                </a:lnTo>
                <a:lnTo>
                  <a:pt x="7196598" y="7196598"/>
                </a:lnTo>
                <a:lnTo>
                  <a:pt x="0" y="7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1430031" y="3838256"/>
            <a:ext cx="3092540" cy="3096663"/>
          </a:xfrm>
          <a:custGeom>
            <a:avLst/>
            <a:gdLst/>
            <a:ahLst/>
            <a:cxnLst/>
            <a:rect l="l" t="t" r="r" b="b"/>
            <a:pathLst>
              <a:path w="3092540" h="3096663">
                <a:moveTo>
                  <a:pt x="0" y="0"/>
                </a:moveTo>
                <a:lnTo>
                  <a:pt x="3092540" y="0"/>
                </a:lnTo>
                <a:lnTo>
                  <a:pt x="3092540" y="3096663"/>
                </a:lnTo>
                <a:lnTo>
                  <a:pt x="0" y="3096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8115288" y="1473071"/>
            <a:ext cx="4229111" cy="210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 kg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600 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22570" y="3281563"/>
            <a:ext cx="3765429" cy="210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 kg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100 N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1F7760F-B21A-8950-CE30-3AC021874809}"/>
              </a:ext>
            </a:extLst>
          </p:cNvPr>
          <p:cNvSpPr/>
          <p:nvPr/>
        </p:nvSpPr>
        <p:spPr>
          <a:xfrm>
            <a:off x="7044981" y="1679752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753B87C5-7092-8E62-52A5-7B2C017A5DD2}"/>
              </a:ext>
            </a:extLst>
          </p:cNvPr>
          <p:cNvSpPr/>
          <p:nvPr/>
        </p:nvSpPr>
        <p:spPr>
          <a:xfrm>
            <a:off x="13452263" y="3413469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523EFFA1-A4A3-3F0D-B555-BAD7DB1AE9F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F43C35C-2BD9-7399-FAA6-F76F325D4B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5275">
        <p159:morph option="byObject"/>
      </p:transition>
    </mc:Choice>
    <mc:Fallback xmlns="">
      <p:transition advTm="65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176925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549701" y="538708"/>
            <a:ext cx="7937510" cy="8956288"/>
          </a:xfrm>
          <a:custGeom>
            <a:avLst/>
            <a:gdLst/>
            <a:ahLst/>
            <a:cxnLst/>
            <a:rect l="l" t="t" r="r" b="b"/>
            <a:pathLst>
              <a:path w="7937510" h="8956288">
                <a:moveTo>
                  <a:pt x="0" y="0"/>
                </a:moveTo>
                <a:lnTo>
                  <a:pt x="7937510" y="0"/>
                </a:lnTo>
                <a:lnTo>
                  <a:pt x="7937510" y="8956288"/>
                </a:lnTo>
                <a:lnTo>
                  <a:pt x="0" y="89562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884611" y="114183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180B416-571C-A699-C628-8C149D693032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C48FC1F-499F-28E6-431B-002BEF00F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3053">
        <p159:morph option="byObject"/>
      </p:transition>
    </mc:Choice>
    <mc:Fallback xmlns="">
      <p:transition advTm="23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694373" y="1648969"/>
            <a:ext cx="16384191" cy="688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8"/>
              </a:lnSpc>
            </a:pPr>
            <a:endParaRPr dirty="0"/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değişmeyen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miktarıdır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Her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aynıdır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Eşit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kollu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terazi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ölçülür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Birimi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gram (g), kilogram (kg) dir.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Bütün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gezegenlerde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maddenin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kütlesi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aynıdır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değişmez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2987097"/>
            <a:ext cx="4209913" cy="3657361"/>
          </a:xfrm>
          <a:custGeom>
            <a:avLst/>
            <a:gdLst/>
            <a:ahLst/>
            <a:cxnLst/>
            <a:rect l="l" t="t" r="r" b="b"/>
            <a:pathLst>
              <a:path w="4209913" h="3657361">
                <a:moveTo>
                  <a:pt x="0" y="0"/>
                </a:moveTo>
                <a:lnTo>
                  <a:pt x="4209913" y="0"/>
                </a:lnTo>
                <a:lnTo>
                  <a:pt x="4209913" y="3657362"/>
                </a:lnTo>
                <a:lnTo>
                  <a:pt x="0" y="3657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4520874" y="1190916"/>
            <a:ext cx="97285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Kütle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E39CA-329E-9D84-6037-216FFA66358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F4DF1E4-3485-802C-59FE-9DAF7B88A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28247">
        <p159:morph option="byObject"/>
      </p:transition>
    </mc:Choice>
    <mc:Fallback xmlns="">
      <p:transition advTm="128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9050" y="0"/>
            <a:ext cx="18227842" cy="10287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18F192D-BCB4-209C-CD39-6672B032FB9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0081865-BDDD-E66B-F257-A7CB2B1D40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9643">
        <p159:morph option="byObject"/>
      </p:transition>
    </mc:Choice>
    <mc:Fallback xmlns="">
      <p:transition advTm="19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398" objId="6"/>
        <p14:stopEvt time="19048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802895" y="3429000"/>
            <a:ext cx="5174673" cy="5174673"/>
          </a:xfrm>
          <a:custGeom>
            <a:avLst/>
            <a:gdLst/>
            <a:ahLst/>
            <a:cxnLst/>
            <a:rect l="l" t="t" r="r" b="b"/>
            <a:pathLst>
              <a:path w="5174673" h="5174673">
                <a:moveTo>
                  <a:pt x="0" y="0"/>
                </a:moveTo>
                <a:lnTo>
                  <a:pt x="5174672" y="0"/>
                </a:lnTo>
                <a:lnTo>
                  <a:pt x="5174672" y="5174673"/>
                </a:lnTo>
                <a:lnTo>
                  <a:pt x="0" y="5174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802895" y="2321217"/>
            <a:ext cx="14167148" cy="112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Kütleye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yerçekimi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kuvvetine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67846" y="1094847"/>
            <a:ext cx="105540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8161" y="3916881"/>
            <a:ext cx="8661882" cy="493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Yerküre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(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),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üzerinde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bulunan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cisimleri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kendine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doğru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Buna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6496"/>
              </a:lnSpc>
              <a:spcBef>
                <a:spcPct val="0"/>
              </a:spcBef>
            </a:pPr>
            <a:endParaRPr lang="en-US" sz="5905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Dünya’da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1 kg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kütleye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yaklaşık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10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Newtondur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8917ED4-BA49-9E3B-B712-825DF2F33A8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5FEB73F-E118-01E4-D274-9BE9C4CC5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00360">
        <p159:morph option="byObject"/>
      </p:transition>
    </mc:Choice>
    <mc:Fallback xmlns="">
      <p:transition advTm="100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694373" y="2955034"/>
            <a:ext cx="16261773" cy="603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olduğu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için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dinamometre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ölçülür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birimi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Newton‘dur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Kısaca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N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harfi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gösterilir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cismin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bulunduğu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konuma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göre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Bunun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sebebi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büyüklüğünün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değişmesidir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ctr">
              <a:lnSpc>
                <a:spcPts val="7937"/>
              </a:lnSpc>
            </a:pPr>
            <a:endParaRPr lang="en-US" sz="5836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308719" y="799880"/>
            <a:ext cx="2647428" cy="5294855"/>
          </a:xfrm>
          <a:custGeom>
            <a:avLst/>
            <a:gdLst/>
            <a:ahLst/>
            <a:cxnLst/>
            <a:rect l="l" t="t" r="r" b="b"/>
            <a:pathLst>
              <a:path w="2647428" h="5294855">
                <a:moveTo>
                  <a:pt x="0" y="0"/>
                </a:moveTo>
                <a:lnTo>
                  <a:pt x="2647427" y="0"/>
                </a:lnTo>
                <a:lnTo>
                  <a:pt x="2647427" y="5294855"/>
                </a:lnTo>
                <a:lnTo>
                  <a:pt x="0" y="529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743200" y="1190916"/>
            <a:ext cx="10750522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8CD76DE-59DC-C56B-0F36-67B295CC37D2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C40B939-3174-19A5-939D-57647F5FF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2934">
        <p159:morph option="byObject"/>
      </p:transition>
    </mc:Choice>
    <mc:Fallback xmlns="">
      <p:transition advTm="62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618624" y="4093192"/>
            <a:ext cx="16261773" cy="200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= 50 kg</a:t>
            </a:r>
          </a:p>
          <a:p>
            <a:pPr algn="ctr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= 50 x 10 = 500 N</a:t>
            </a:r>
          </a:p>
        </p:txBody>
      </p:sp>
      <p:sp>
        <p:nvSpPr>
          <p:cNvPr id="7" name="Freeform 7"/>
          <p:cNvSpPr/>
          <p:nvPr/>
        </p:nvSpPr>
        <p:spPr>
          <a:xfrm>
            <a:off x="14308719" y="799880"/>
            <a:ext cx="2647428" cy="5294855"/>
          </a:xfrm>
          <a:custGeom>
            <a:avLst/>
            <a:gdLst/>
            <a:ahLst/>
            <a:cxnLst/>
            <a:rect l="l" t="t" r="r" b="b"/>
            <a:pathLst>
              <a:path w="2647428" h="5294855">
                <a:moveTo>
                  <a:pt x="0" y="0"/>
                </a:moveTo>
                <a:lnTo>
                  <a:pt x="2647427" y="0"/>
                </a:lnTo>
                <a:lnTo>
                  <a:pt x="2647427" y="5294855"/>
                </a:lnTo>
                <a:lnTo>
                  <a:pt x="0" y="529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4477895" y="5642377"/>
            <a:ext cx="2478252" cy="2478252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694373" y="2865312"/>
            <a:ext cx="4985133" cy="4330834"/>
          </a:xfrm>
          <a:custGeom>
            <a:avLst/>
            <a:gdLst/>
            <a:ahLst/>
            <a:cxnLst/>
            <a:rect l="l" t="t" r="r" b="b"/>
            <a:pathLst>
              <a:path w="4985133" h="4330834">
                <a:moveTo>
                  <a:pt x="0" y="0"/>
                </a:moveTo>
                <a:lnTo>
                  <a:pt x="4985133" y="0"/>
                </a:lnTo>
                <a:lnTo>
                  <a:pt x="4985133" y="4330835"/>
                </a:lnTo>
                <a:lnTo>
                  <a:pt x="0" y="4330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291911" y="3540284"/>
            <a:ext cx="2478252" cy="2478252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2" y="0"/>
                </a:lnTo>
                <a:lnTo>
                  <a:pt x="2478252" y="2478251"/>
                </a:lnTo>
                <a:lnTo>
                  <a:pt x="0" y="247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000174" y="503073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2" y="0"/>
                </a:lnTo>
                <a:lnTo>
                  <a:pt x="650652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4000173" y="1190916"/>
            <a:ext cx="1030854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4592200" y="503073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171730" y="5040255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4392175" y="4614285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4965151" y="460476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9C3617D0-3C4F-1093-21C8-4F64B08D25CE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F9949A1-5BC2-0B5F-3E09-4072C64FB0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4616">
        <p159:morph option="byObject"/>
      </p:transition>
    </mc:Choice>
    <mc:Fallback xmlns="">
      <p:transition advTm="64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310961" y="4260296"/>
            <a:ext cx="9816374" cy="5828472"/>
          </a:xfrm>
          <a:custGeom>
            <a:avLst/>
            <a:gdLst/>
            <a:ahLst/>
            <a:cxnLst/>
            <a:rect l="l" t="t" r="r" b="b"/>
            <a:pathLst>
              <a:path w="9816374" h="5828472">
                <a:moveTo>
                  <a:pt x="0" y="0"/>
                </a:moveTo>
                <a:lnTo>
                  <a:pt x="9816374" y="0"/>
                </a:lnTo>
                <a:lnTo>
                  <a:pt x="9816374" y="5828471"/>
                </a:lnTo>
                <a:lnTo>
                  <a:pt x="0" y="5828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9752928" y="2595643"/>
            <a:ext cx="2330108" cy="2301875"/>
            <a:chOff x="0" y="0"/>
            <a:chExt cx="613691" cy="6062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41941" y="3632280"/>
            <a:ext cx="31879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73826" y="8630285"/>
            <a:ext cx="279102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7335" y="2632155"/>
            <a:ext cx="167659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 &gt; 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51659" y="5386588"/>
            <a:ext cx="2330108" cy="2301875"/>
            <a:chOff x="0" y="0"/>
            <a:chExt cx="613691" cy="6062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09779" y="5423100"/>
            <a:ext cx="1413867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A=B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AC49011C-7882-A5A3-C2AF-13A0FAEF1D6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AD0A192-FD49-03F2-1226-AE6B478A4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85395">
        <p159:morph option="byObject"/>
      </p:transition>
    </mc:Choice>
    <mc:Fallback xmlns="">
      <p:transition advTm="85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786740" y="-2882400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229877" y="-239689"/>
            <a:ext cx="19182435" cy="10526689"/>
          </a:xfrm>
          <a:custGeom>
            <a:avLst/>
            <a:gdLst/>
            <a:ahLst/>
            <a:cxnLst/>
            <a:rect l="l" t="t" r="r" b="b"/>
            <a:pathLst>
              <a:path w="19182435" h="10526689">
                <a:moveTo>
                  <a:pt x="0" y="0"/>
                </a:moveTo>
                <a:lnTo>
                  <a:pt x="19182435" y="0"/>
                </a:lnTo>
                <a:lnTo>
                  <a:pt x="19182435" y="10526689"/>
                </a:lnTo>
                <a:lnTo>
                  <a:pt x="0" y="105266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48" r="-334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758021" y="1110701"/>
            <a:ext cx="31879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6F1E8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51002" y="7574162"/>
            <a:ext cx="279102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22463" y="2595643"/>
            <a:ext cx="2330108" cy="2301875"/>
            <a:chOff x="0" y="0"/>
            <a:chExt cx="613691" cy="6062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49217" y="2627312"/>
            <a:ext cx="167659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 &gt; 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892462" y="4235650"/>
            <a:ext cx="2330108" cy="2301875"/>
            <a:chOff x="0" y="0"/>
            <a:chExt cx="613691" cy="6062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350583" y="4272163"/>
            <a:ext cx="1413867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A=B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1A4BAE84-370A-B5BB-AEA5-2CFBF5DD731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0A86BC84-75EC-4AD9-B484-F2AED2AEC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0642">
        <p159:morph option="byObject"/>
      </p:transition>
    </mc:Choice>
    <mc:Fallback xmlns="">
      <p:transition advTm="30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11430031" y="1983826"/>
            <a:ext cx="4247952" cy="2301875"/>
            <a:chOff x="0" y="0"/>
            <a:chExt cx="1118802" cy="606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94373" y="1401689"/>
            <a:ext cx="9806531" cy="7722309"/>
          </a:xfrm>
          <a:custGeom>
            <a:avLst/>
            <a:gdLst/>
            <a:ahLst/>
            <a:cxnLst/>
            <a:rect l="l" t="t" r="r" b="b"/>
            <a:pathLst>
              <a:path w="9806531" h="7722309">
                <a:moveTo>
                  <a:pt x="0" y="0"/>
                </a:moveTo>
                <a:lnTo>
                  <a:pt x="9806531" y="0"/>
                </a:lnTo>
                <a:lnTo>
                  <a:pt x="9806531" y="7722308"/>
                </a:lnTo>
                <a:lnTo>
                  <a:pt x="0" y="772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5491184">
            <a:off x="4973585" y="56514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11430031" y="2020338"/>
            <a:ext cx="411063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&gt; </a:t>
            </a: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  <a:endParaRPr lang="en-US" sz="6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430031" y="5386588"/>
            <a:ext cx="4247952" cy="2301875"/>
            <a:chOff x="0" y="0"/>
            <a:chExt cx="1118802" cy="6062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555443" y="5423100"/>
            <a:ext cx="412253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= </a:t>
            </a: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  <a:endParaRPr lang="en-US" sz="6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16" name="Freeform 16"/>
          <p:cNvSpPr/>
          <p:nvPr/>
        </p:nvSpPr>
        <p:spPr>
          <a:xfrm rot="-5536685">
            <a:off x="5242933" y="9531060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10731190">
            <a:off x="515525" y="4785280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-167979">
            <a:off x="9822809" y="4389717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5029200" y="1209966"/>
            <a:ext cx="1878841" cy="873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endParaRPr lang="en-US" sz="5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18624" y="4752980"/>
            <a:ext cx="1664395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B73B892C-A492-9FF7-153F-A77B346CAE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72480" y="2544840"/>
              <a:ext cx="2837160" cy="271512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B73B892C-A492-9FF7-153F-A77B346CAE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56640" y="2481480"/>
                <a:ext cx="2868480" cy="28418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Freeform 8">
            <a:extLst>
              <a:ext uri="{FF2B5EF4-FFF2-40B4-BE49-F238E27FC236}">
                <a16:creationId xmlns:a16="http://schemas.microsoft.com/office/drawing/2014/main" id="{1A7A91F8-4067-3D66-AB16-FEF002F984A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4E034690-3AED-37BB-13BE-A41D6F9B8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97104">
        <p159:morph option="byObject"/>
      </p:transition>
    </mc:Choice>
    <mc:Fallback xmlns="">
      <p:transition advTm="97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 animBg="1"/>
      <p:bldP spid="17" grpId="0" animBg="1"/>
      <p:bldP spid="18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9|1.4|3.3|19.5|2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5.8|7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9.6|7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8.4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1|0.9|7.6|4.3|12.7|1.4|1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6.9|3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3.7|1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0.2|1.2|47.1|2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7|5.6|2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220</Words>
  <Application>Microsoft Office PowerPoint</Application>
  <PresentationFormat>Özel</PresentationFormat>
  <Paragraphs>51</Paragraphs>
  <Slides>14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0" baseType="lpstr">
      <vt:lpstr>KG Primary Penmanship</vt:lpstr>
      <vt:lpstr>Calibri</vt:lpstr>
      <vt:lpstr>Arimo Bold</vt:lpstr>
      <vt:lpstr>Arial</vt:lpstr>
      <vt:lpstr>Samaritan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KÜTLE VE AGIRLIK İLİŞKİSİ</dc:title>
  <cp:lastModifiedBy>Nisa Nur Oran</cp:lastModifiedBy>
  <cp:revision>4</cp:revision>
  <dcterms:created xsi:type="dcterms:W3CDTF">2006-08-16T00:00:00Z</dcterms:created>
  <dcterms:modified xsi:type="dcterms:W3CDTF">2025-09-19T20:57:41Z</dcterms:modified>
  <dc:identifier>DAGU5D7exLM</dc:identifier>
</cp:coreProperties>
</file>