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digiana Toybox" panose="020B0604020202020204" charset="-94"/>
      <p:regular r:id="rId17"/>
    </p:embeddedFont>
    <p:embeddedFont>
      <p:font typeface="Agrandir Grand Black" panose="020B0604020202020204" charset="-94"/>
      <p:regular r:id="rId18"/>
    </p:embeddedFont>
    <p:embeddedFont>
      <p:font typeface="Arimo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498506" y="2057400"/>
            <a:ext cx="8451451" cy="8229600"/>
          </a:xfrm>
          <a:custGeom>
            <a:avLst/>
            <a:gdLst/>
            <a:ahLst/>
            <a:cxnLst/>
            <a:rect l="l" t="t" r="r" b="b"/>
            <a:pathLst>
              <a:path w="8451451" h="8229600">
                <a:moveTo>
                  <a:pt x="0" y="0"/>
                </a:moveTo>
                <a:lnTo>
                  <a:pt x="8451450" y="0"/>
                </a:lnTo>
                <a:lnTo>
                  <a:pt x="84514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5400000">
            <a:off x="1296948" y="5197723"/>
            <a:ext cx="2814823" cy="4512743"/>
          </a:xfrm>
          <a:custGeom>
            <a:avLst/>
            <a:gdLst/>
            <a:ahLst/>
            <a:cxnLst/>
            <a:rect l="l" t="t" r="r" b="b"/>
            <a:pathLst>
              <a:path w="2814823" h="4512743">
                <a:moveTo>
                  <a:pt x="0" y="0"/>
                </a:moveTo>
                <a:lnTo>
                  <a:pt x="2814824" y="0"/>
                </a:lnTo>
                <a:lnTo>
                  <a:pt x="2814824" y="4512742"/>
                </a:lnTo>
                <a:lnTo>
                  <a:pt x="0" y="4512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5400000">
            <a:off x="7603522" y="5526365"/>
            <a:ext cx="3080957" cy="4114800"/>
          </a:xfrm>
          <a:custGeom>
            <a:avLst/>
            <a:gdLst/>
            <a:ahLst/>
            <a:cxnLst/>
            <a:rect l="l" t="t" r="r" b="b"/>
            <a:pathLst>
              <a:path w="3080957" h="4114800">
                <a:moveTo>
                  <a:pt x="0" y="0"/>
                </a:moveTo>
                <a:lnTo>
                  <a:pt x="3080956" y="0"/>
                </a:lnTo>
                <a:lnTo>
                  <a:pt x="30809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5400000">
            <a:off x="13554791" y="5117456"/>
            <a:ext cx="3080957" cy="4939409"/>
          </a:xfrm>
          <a:custGeom>
            <a:avLst/>
            <a:gdLst/>
            <a:ahLst/>
            <a:cxnLst/>
            <a:rect l="l" t="t" r="r" b="b"/>
            <a:pathLst>
              <a:path w="3080957" h="4939409">
                <a:moveTo>
                  <a:pt x="0" y="0"/>
                </a:moveTo>
                <a:lnTo>
                  <a:pt x="3080956" y="0"/>
                </a:lnTo>
                <a:lnTo>
                  <a:pt x="3080956" y="4939409"/>
                </a:lnTo>
                <a:lnTo>
                  <a:pt x="0" y="49394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2181721" y="3074055"/>
            <a:ext cx="13924558" cy="206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1"/>
              </a:lnSpc>
            </a:pPr>
            <a:r>
              <a:rPr lang="en-US" sz="10400">
                <a:solidFill>
                  <a:srgbClr val="FFFFFF"/>
                </a:solidFill>
                <a:latin typeface="Agrandir Grand Black"/>
                <a:ea typeface="Agrandir Grand Black"/>
                <a:cs typeface="Agrandir Grand Black"/>
                <a:sym typeface="Agrandir Grand Black"/>
              </a:rPr>
              <a:t>MADDE VE IŞIK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8B9B554-924E-B23F-6471-E421337B9C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3E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58920" y="0"/>
            <a:ext cx="19641050" cy="10287000"/>
          </a:xfrm>
          <a:custGeom>
            <a:avLst/>
            <a:gdLst/>
            <a:ahLst/>
            <a:cxnLst/>
            <a:rect l="l" t="t" r="r" b="b"/>
            <a:pathLst>
              <a:path w="19641050" h="10287000">
                <a:moveTo>
                  <a:pt x="0" y="0"/>
                </a:moveTo>
                <a:lnTo>
                  <a:pt x="19641051" y="0"/>
                </a:lnTo>
                <a:lnTo>
                  <a:pt x="1964105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9525" y="-77076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CBFE81C-746D-9AF4-D741-E49A5A799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3E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945389"/>
            <a:ext cx="16779778" cy="7781622"/>
          </a:xfrm>
          <a:custGeom>
            <a:avLst/>
            <a:gdLst/>
            <a:ahLst/>
            <a:cxnLst/>
            <a:rect l="l" t="t" r="r" b="b"/>
            <a:pathLst>
              <a:path w="16779778" h="7781622">
                <a:moveTo>
                  <a:pt x="0" y="0"/>
                </a:moveTo>
                <a:lnTo>
                  <a:pt x="16779778" y="0"/>
                </a:lnTo>
                <a:lnTo>
                  <a:pt x="16779778" y="7781622"/>
                </a:lnTo>
                <a:lnTo>
                  <a:pt x="0" y="77816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497760" y="6485"/>
            <a:ext cx="7790240" cy="1938904"/>
          </a:xfrm>
          <a:custGeom>
            <a:avLst/>
            <a:gdLst/>
            <a:ahLst/>
            <a:cxnLst/>
            <a:rect l="l" t="t" r="r" b="b"/>
            <a:pathLst>
              <a:path w="7790240" h="1938904">
                <a:moveTo>
                  <a:pt x="0" y="0"/>
                </a:moveTo>
                <a:lnTo>
                  <a:pt x="7790240" y="0"/>
                </a:lnTo>
                <a:lnTo>
                  <a:pt x="7790240" y="1938904"/>
                </a:lnTo>
                <a:lnTo>
                  <a:pt x="0" y="1938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-77076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DADE3B3-49BF-0F24-8CAC-B8932B8FC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6822" y="1028700"/>
            <a:ext cx="9080938" cy="8229600"/>
          </a:xfrm>
          <a:custGeom>
            <a:avLst/>
            <a:gdLst/>
            <a:ahLst/>
            <a:cxnLst/>
            <a:rect l="l" t="t" r="r" b="b"/>
            <a:pathLst>
              <a:path w="9080938" h="8229600">
                <a:moveTo>
                  <a:pt x="0" y="0"/>
                </a:moveTo>
                <a:lnTo>
                  <a:pt x="9080938" y="0"/>
                </a:lnTo>
                <a:lnTo>
                  <a:pt x="90809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497760" y="6485"/>
            <a:ext cx="7790240" cy="1938904"/>
          </a:xfrm>
          <a:custGeom>
            <a:avLst/>
            <a:gdLst/>
            <a:ahLst/>
            <a:cxnLst/>
            <a:rect l="l" t="t" r="r" b="b"/>
            <a:pathLst>
              <a:path w="7790240" h="1938904">
                <a:moveTo>
                  <a:pt x="0" y="0"/>
                </a:moveTo>
                <a:lnTo>
                  <a:pt x="7790240" y="0"/>
                </a:lnTo>
                <a:lnTo>
                  <a:pt x="7790240" y="1938904"/>
                </a:lnTo>
                <a:lnTo>
                  <a:pt x="0" y="1938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-77076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0C93299-1C50-4033-BF2F-681B25337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5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1782" y="1887701"/>
            <a:ext cx="14704437" cy="7370599"/>
          </a:xfrm>
          <a:custGeom>
            <a:avLst/>
            <a:gdLst/>
            <a:ahLst/>
            <a:cxnLst/>
            <a:rect l="l" t="t" r="r" b="b"/>
            <a:pathLst>
              <a:path w="14704437" h="7370599">
                <a:moveTo>
                  <a:pt x="0" y="0"/>
                </a:moveTo>
                <a:lnTo>
                  <a:pt x="14704436" y="0"/>
                </a:lnTo>
                <a:lnTo>
                  <a:pt x="14704436" y="7370599"/>
                </a:lnTo>
                <a:lnTo>
                  <a:pt x="0" y="73705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497760" y="6485"/>
            <a:ext cx="7790240" cy="1938904"/>
          </a:xfrm>
          <a:custGeom>
            <a:avLst/>
            <a:gdLst/>
            <a:ahLst/>
            <a:cxnLst/>
            <a:rect l="l" t="t" r="r" b="b"/>
            <a:pathLst>
              <a:path w="7790240" h="1938904">
                <a:moveTo>
                  <a:pt x="0" y="0"/>
                </a:moveTo>
                <a:lnTo>
                  <a:pt x="7790240" y="0"/>
                </a:lnTo>
                <a:lnTo>
                  <a:pt x="7790240" y="1938904"/>
                </a:lnTo>
                <a:lnTo>
                  <a:pt x="0" y="1938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-77076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3DDFE12-2CC9-9657-5837-BC1AE9EF7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5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9344" y="1377691"/>
            <a:ext cx="11217948" cy="7880609"/>
          </a:xfrm>
          <a:custGeom>
            <a:avLst/>
            <a:gdLst/>
            <a:ahLst/>
            <a:cxnLst/>
            <a:rect l="l" t="t" r="r" b="b"/>
            <a:pathLst>
              <a:path w="11217948" h="7880609">
                <a:moveTo>
                  <a:pt x="0" y="0"/>
                </a:moveTo>
                <a:lnTo>
                  <a:pt x="11217949" y="0"/>
                </a:lnTo>
                <a:lnTo>
                  <a:pt x="11217949" y="7880609"/>
                </a:lnTo>
                <a:lnTo>
                  <a:pt x="0" y="7880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497760" y="6485"/>
            <a:ext cx="7790240" cy="1938904"/>
          </a:xfrm>
          <a:custGeom>
            <a:avLst/>
            <a:gdLst/>
            <a:ahLst/>
            <a:cxnLst/>
            <a:rect l="l" t="t" r="r" b="b"/>
            <a:pathLst>
              <a:path w="7790240" h="1938904">
                <a:moveTo>
                  <a:pt x="0" y="0"/>
                </a:moveTo>
                <a:lnTo>
                  <a:pt x="7790240" y="0"/>
                </a:lnTo>
                <a:lnTo>
                  <a:pt x="7790240" y="1938904"/>
                </a:lnTo>
                <a:lnTo>
                  <a:pt x="0" y="1938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-77076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1975480" y="5962947"/>
            <a:ext cx="5577880" cy="125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endParaRPr lang="en-US" sz="7599" dirty="0">
              <a:solidFill>
                <a:srgbClr val="FFEE34"/>
              </a:solidFill>
              <a:latin typeface="Adigiana Toybox"/>
              <a:ea typeface="Adigiana Toybox"/>
              <a:cs typeface="Adigiana Toybox"/>
              <a:sym typeface="Adigiana Toybox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FE23EB-C12C-AD3C-4732-2E83404F4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028700" y="1736122"/>
            <a:ext cx="16230600" cy="6674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  <a:spcBef>
                <a:spcPct val="0"/>
              </a:spcBef>
            </a:pPr>
            <a:r>
              <a:rPr lang="en-US" sz="7599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Işık, maddeyle karşılaştığında farklı durumlar gözlemlenebilir. Bunlardan biri de ışığın</a:t>
            </a:r>
          </a:p>
          <a:p>
            <a:pPr algn="ctr">
              <a:lnSpc>
                <a:spcPts val="10639"/>
              </a:lnSpc>
              <a:spcBef>
                <a:spcPct val="0"/>
              </a:spcBef>
            </a:pPr>
            <a:r>
              <a:rPr lang="en-US" sz="7599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maddeden geçip geçememe durumudur.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C579D90-2C00-2FF5-62A8-627A070BB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4217380" y="0"/>
            <a:ext cx="7644562" cy="10086575"/>
          </a:xfrm>
          <a:custGeom>
            <a:avLst/>
            <a:gdLst/>
            <a:ahLst/>
            <a:cxnLst/>
            <a:rect l="l" t="t" r="r" b="b"/>
            <a:pathLst>
              <a:path w="7644562" h="10086575">
                <a:moveTo>
                  <a:pt x="0" y="0"/>
                </a:moveTo>
                <a:lnTo>
                  <a:pt x="7644561" y="0"/>
                </a:lnTo>
                <a:lnTo>
                  <a:pt x="7644561" y="10086575"/>
                </a:lnTo>
                <a:lnTo>
                  <a:pt x="0" y="10086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79E7B49-4466-767E-ECAC-9E79B42AE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4523961" y="1028700"/>
            <a:ext cx="7936791" cy="4935056"/>
          </a:xfrm>
          <a:custGeom>
            <a:avLst/>
            <a:gdLst/>
            <a:ahLst/>
            <a:cxnLst/>
            <a:rect l="l" t="t" r="r" b="b"/>
            <a:pathLst>
              <a:path w="7936791" h="4935056">
                <a:moveTo>
                  <a:pt x="0" y="0"/>
                </a:moveTo>
                <a:lnTo>
                  <a:pt x="7936792" y="0"/>
                </a:lnTo>
                <a:lnTo>
                  <a:pt x="7936792" y="4935056"/>
                </a:lnTo>
                <a:lnTo>
                  <a:pt x="0" y="4935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0" y="6736773"/>
            <a:ext cx="18288000" cy="2645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FFEE3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Işığı tamamen geçiren maddelere SAYDAM madde denir.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0AA9A5F-11F5-9328-2594-07AE3045D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5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3671810" y="398073"/>
            <a:ext cx="4303059" cy="4114800"/>
          </a:xfrm>
          <a:custGeom>
            <a:avLst/>
            <a:gdLst/>
            <a:ahLst/>
            <a:cxnLst/>
            <a:rect l="l" t="t" r="r" b="b"/>
            <a:pathLst>
              <a:path w="4303059" h="4114800">
                <a:moveTo>
                  <a:pt x="0" y="0"/>
                </a:moveTo>
                <a:lnTo>
                  <a:pt x="4303059" y="0"/>
                </a:lnTo>
                <a:lnTo>
                  <a:pt x="43030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4354870" y="5143500"/>
            <a:ext cx="2936938" cy="4114800"/>
          </a:xfrm>
          <a:custGeom>
            <a:avLst/>
            <a:gdLst/>
            <a:ahLst/>
            <a:cxnLst/>
            <a:rect l="l" t="t" r="r" b="b"/>
            <a:pathLst>
              <a:path w="2936938" h="4114800">
                <a:moveTo>
                  <a:pt x="0" y="0"/>
                </a:moveTo>
                <a:lnTo>
                  <a:pt x="2936938" y="0"/>
                </a:lnTo>
                <a:lnTo>
                  <a:pt x="29369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0123231" y="3581233"/>
            <a:ext cx="3047524" cy="6172200"/>
          </a:xfrm>
          <a:custGeom>
            <a:avLst/>
            <a:gdLst/>
            <a:ahLst/>
            <a:cxnLst/>
            <a:rect l="l" t="t" r="r" b="b"/>
            <a:pathLst>
              <a:path w="3047524" h="6172200">
                <a:moveTo>
                  <a:pt x="0" y="0"/>
                </a:moveTo>
                <a:lnTo>
                  <a:pt x="3047523" y="0"/>
                </a:lnTo>
                <a:lnTo>
                  <a:pt x="304752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9144000" y="398073"/>
            <a:ext cx="3127455" cy="3183160"/>
          </a:xfrm>
          <a:custGeom>
            <a:avLst/>
            <a:gdLst/>
            <a:ahLst/>
            <a:cxnLst/>
            <a:rect l="l" t="t" r="r" b="b"/>
            <a:pathLst>
              <a:path w="3127455" h="3183160">
                <a:moveTo>
                  <a:pt x="0" y="0"/>
                </a:moveTo>
                <a:lnTo>
                  <a:pt x="3127455" y="0"/>
                </a:lnTo>
                <a:lnTo>
                  <a:pt x="3127455" y="3183160"/>
                </a:lnTo>
                <a:lnTo>
                  <a:pt x="0" y="31831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182489" y="926464"/>
            <a:ext cx="7961511" cy="936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Saydam maddeler:</a:t>
            </a:r>
          </a:p>
          <a:p>
            <a:pPr marL="1640835" lvl="1" indent="-820417" algn="l">
              <a:lnSpc>
                <a:spcPts val="10639"/>
              </a:lnSpc>
              <a:buFont typeface="Arial"/>
              <a:buChar char="•"/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Cam</a:t>
            </a:r>
          </a:p>
          <a:p>
            <a:pPr marL="1640835" lvl="1" indent="-820417" algn="l">
              <a:lnSpc>
                <a:spcPts val="10639"/>
              </a:lnSpc>
              <a:buFont typeface="Arial"/>
              <a:buChar char="•"/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Hava</a:t>
            </a:r>
          </a:p>
          <a:p>
            <a:pPr marL="1640835" lvl="1" indent="-820417" algn="l">
              <a:lnSpc>
                <a:spcPts val="10639"/>
              </a:lnSpc>
              <a:buFont typeface="Arial"/>
              <a:buChar char="•"/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Su</a:t>
            </a:r>
          </a:p>
          <a:p>
            <a:pPr marL="1640835" lvl="1" indent="-820417" algn="l">
              <a:lnSpc>
                <a:spcPts val="10639"/>
              </a:lnSpc>
              <a:buFont typeface="Arial"/>
              <a:buChar char="•"/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Streç Film</a:t>
            </a:r>
          </a:p>
          <a:p>
            <a:pPr marL="1640835" lvl="1" indent="-820417" algn="l">
              <a:lnSpc>
                <a:spcPts val="10639"/>
              </a:lnSpc>
              <a:buFont typeface="Arial"/>
              <a:buChar char="•"/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Şeffaf bant</a:t>
            </a:r>
          </a:p>
          <a:p>
            <a:pPr algn="l">
              <a:lnSpc>
                <a:spcPts val="10639"/>
              </a:lnSpc>
            </a:pPr>
            <a:endParaRPr lang="en-US" sz="7599">
              <a:solidFill>
                <a:srgbClr val="E9E9E9"/>
              </a:solidFill>
              <a:latin typeface="Adigiana Toybox"/>
              <a:ea typeface="Adigiana Toybox"/>
              <a:cs typeface="Adigiana Toybox"/>
              <a:sym typeface="Adigiana Toybox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3EC5C97-A214-4AA5-B08B-B0163037CF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5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8732" y="0"/>
            <a:ext cx="20035255" cy="10287000"/>
          </a:xfrm>
          <a:custGeom>
            <a:avLst/>
            <a:gdLst/>
            <a:ahLst/>
            <a:cxnLst/>
            <a:rect l="l" t="t" r="r" b="b"/>
            <a:pathLst>
              <a:path w="20035255" h="10287000">
                <a:moveTo>
                  <a:pt x="0" y="0"/>
                </a:moveTo>
                <a:lnTo>
                  <a:pt x="20035255" y="0"/>
                </a:lnTo>
                <a:lnTo>
                  <a:pt x="2003525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1" r="-18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5598198"/>
            <a:ext cx="18288000" cy="3988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  <a:spcBef>
                <a:spcPct val="0"/>
              </a:spcBef>
            </a:pPr>
            <a:r>
              <a:rPr lang="en-US" sz="7599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Işık ışınlarının bir kısmını geçiren, bir kısmını da geçirmeyen maddelere</a:t>
            </a:r>
          </a:p>
          <a:p>
            <a:pPr algn="ctr">
              <a:lnSpc>
                <a:spcPts val="10639"/>
              </a:lnSpc>
              <a:spcBef>
                <a:spcPct val="0"/>
              </a:spcBef>
            </a:pPr>
            <a:r>
              <a:rPr lang="en-US" sz="7599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YARI SAYDAM maddeler adı verilir.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-77076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4F83D70-B26F-BA9B-58DE-1E6580B87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5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47652" y="589855"/>
            <a:ext cx="4754694" cy="4451582"/>
          </a:xfrm>
          <a:custGeom>
            <a:avLst/>
            <a:gdLst/>
            <a:ahLst/>
            <a:cxnLst/>
            <a:rect l="l" t="t" r="r" b="b"/>
            <a:pathLst>
              <a:path w="4754694" h="4451582">
                <a:moveTo>
                  <a:pt x="0" y="0"/>
                </a:moveTo>
                <a:lnTo>
                  <a:pt x="4754694" y="0"/>
                </a:lnTo>
                <a:lnTo>
                  <a:pt x="4754694" y="4451582"/>
                </a:lnTo>
                <a:lnTo>
                  <a:pt x="0" y="445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2891206" y="5143500"/>
            <a:ext cx="6190088" cy="6356958"/>
          </a:xfrm>
          <a:custGeom>
            <a:avLst/>
            <a:gdLst/>
            <a:ahLst/>
            <a:cxnLst/>
            <a:rect l="l" t="t" r="r" b="b"/>
            <a:pathLst>
              <a:path w="6190088" h="6356958">
                <a:moveTo>
                  <a:pt x="0" y="0"/>
                </a:moveTo>
                <a:lnTo>
                  <a:pt x="6190088" y="0"/>
                </a:lnTo>
                <a:lnTo>
                  <a:pt x="619008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7211142" y="5041437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529460" y="1647493"/>
            <a:ext cx="9860161" cy="6674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Yarı saydam maddeler:</a:t>
            </a:r>
          </a:p>
          <a:p>
            <a:pPr marL="1640835" lvl="1" indent="-820417" algn="l">
              <a:lnSpc>
                <a:spcPts val="10639"/>
              </a:lnSpc>
              <a:buFont typeface="Arial"/>
              <a:buChar char="•"/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Buzlu cam, </a:t>
            </a:r>
          </a:p>
          <a:p>
            <a:pPr marL="1640835" lvl="1" indent="-820417" algn="l">
              <a:lnSpc>
                <a:spcPts val="10639"/>
              </a:lnSpc>
              <a:buFont typeface="Arial"/>
              <a:buChar char="•"/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ince tül, </a:t>
            </a:r>
          </a:p>
          <a:p>
            <a:pPr marL="1640835" lvl="1" indent="-820417" algn="l">
              <a:lnSpc>
                <a:spcPts val="10639"/>
              </a:lnSpc>
              <a:buFont typeface="Arial"/>
              <a:buChar char="•"/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şeffaf dosya  </a:t>
            </a:r>
          </a:p>
          <a:p>
            <a:pPr marL="1640835" lvl="1" indent="-820417" algn="l">
              <a:lnSpc>
                <a:spcPts val="10639"/>
              </a:lnSpc>
              <a:buFont typeface="Arial"/>
              <a:buChar char="•"/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yağlı kâğıt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-77076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49DF105-2BFF-4EC0-EFE2-D0FD41580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5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968846" cy="10547868"/>
          </a:xfrm>
          <a:custGeom>
            <a:avLst/>
            <a:gdLst/>
            <a:ahLst/>
            <a:cxnLst/>
            <a:rect l="l" t="t" r="r" b="b"/>
            <a:pathLst>
              <a:path w="8968846" h="10547868">
                <a:moveTo>
                  <a:pt x="0" y="0"/>
                </a:moveTo>
                <a:lnTo>
                  <a:pt x="8968846" y="0"/>
                </a:lnTo>
                <a:lnTo>
                  <a:pt x="8968846" y="10547868"/>
                </a:lnTo>
                <a:lnTo>
                  <a:pt x="0" y="105478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9144000" y="2532004"/>
            <a:ext cx="8757723" cy="533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  <a:spcBef>
                <a:spcPct val="0"/>
              </a:spcBef>
            </a:pPr>
            <a:r>
              <a:rPr lang="en-US" sz="7599">
                <a:solidFill>
                  <a:srgbClr val="C1305A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Işığı geçirmeyen maddelere saydam olmayan (opak) maddeler adı verilir.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-77076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EB4FC89-BC49-44B4-79D6-13C9CE5F5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3E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1125" y="174943"/>
            <a:ext cx="4527978" cy="4114800"/>
          </a:xfrm>
          <a:custGeom>
            <a:avLst/>
            <a:gdLst/>
            <a:ahLst/>
            <a:cxnLst/>
            <a:rect l="l" t="t" r="r" b="b"/>
            <a:pathLst>
              <a:path w="4527978" h="4114800">
                <a:moveTo>
                  <a:pt x="0" y="0"/>
                </a:moveTo>
                <a:lnTo>
                  <a:pt x="4527978" y="0"/>
                </a:lnTo>
                <a:lnTo>
                  <a:pt x="4527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556931" y="5143500"/>
            <a:ext cx="6128389" cy="4320514"/>
          </a:xfrm>
          <a:custGeom>
            <a:avLst/>
            <a:gdLst/>
            <a:ahLst/>
            <a:cxnLst/>
            <a:rect l="l" t="t" r="r" b="b"/>
            <a:pathLst>
              <a:path w="6128389" h="4320514">
                <a:moveTo>
                  <a:pt x="0" y="0"/>
                </a:moveTo>
                <a:lnTo>
                  <a:pt x="6128389" y="0"/>
                </a:lnTo>
                <a:lnTo>
                  <a:pt x="6128389" y="4320514"/>
                </a:lnTo>
                <a:lnTo>
                  <a:pt x="0" y="4320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1167291" y="4033140"/>
            <a:ext cx="4907669" cy="2220720"/>
          </a:xfrm>
          <a:custGeom>
            <a:avLst/>
            <a:gdLst/>
            <a:ahLst/>
            <a:cxnLst/>
            <a:rect l="l" t="t" r="r" b="b"/>
            <a:pathLst>
              <a:path w="4907669" h="2220720">
                <a:moveTo>
                  <a:pt x="0" y="0"/>
                </a:moveTo>
                <a:lnTo>
                  <a:pt x="4907669" y="0"/>
                </a:lnTo>
                <a:lnTo>
                  <a:pt x="4907669" y="2220720"/>
                </a:lnTo>
                <a:lnTo>
                  <a:pt x="0" y="22207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053013" y="1730057"/>
            <a:ext cx="6777236" cy="6674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Opak maddeler:</a:t>
            </a:r>
          </a:p>
          <a:p>
            <a:pPr marL="1640835" lvl="1" indent="-820417" algn="l">
              <a:lnSpc>
                <a:spcPts val="10639"/>
              </a:lnSpc>
              <a:buFont typeface="Arial"/>
              <a:buChar char="•"/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Silgi, </a:t>
            </a:r>
          </a:p>
          <a:p>
            <a:pPr marL="1640835" lvl="1" indent="-820417" algn="l">
              <a:lnSpc>
                <a:spcPts val="10639"/>
              </a:lnSpc>
              <a:buFont typeface="Arial"/>
              <a:buChar char="•"/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kitap, </a:t>
            </a:r>
          </a:p>
          <a:p>
            <a:pPr marL="1640835" lvl="1" indent="-820417" algn="l">
              <a:lnSpc>
                <a:spcPts val="10639"/>
              </a:lnSpc>
              <a:buFont typeface="Arial"/>
              <a:buChar char="•"/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ahşap masa</a:t>
            </a:r>
          </a:p>
          <a:p>
            <a:pPr marL="1640835" lvl="1" indent="-820417" algn="l">
              <a:lnSpc>
                <a:spcPts val="10639"/>
              </a:lnSpc>
              <a:buFont typeface="Arial"/>
              <a:buChar char="•"/>
            </a:pPr>
            <a:r>
              <a:rPr lang="en-US" sz="7599">
                <a:solidFill>
                  <a:srgbClr val="E9E9E9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tuğla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-77076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40346A0-9943-2520-77E9-86F21C6040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3164">
        <p159:morph option="byObject"/>
      </p:transition>
    </mc:Choice>
    <mc:Fallback xmlns="">
      <p:transition advTm="23164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108</Words>
  <Application>Microsoft Office PowerPoint</Application>
  <PresentationFormat>Özel</PresentationFormat>
  <Paragraphs>26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Calibri</vt:lpstr>
      <vt:lpstr>Arial</vt:lpstr>
      <vt:lpstr>Arimo Bold</vt:lpstr>
      <vt:lpstr>Agrandir Grand Black</vt:lpstr>
      <vt:lpstr>Adigiana Toybox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ışığın dün yası</dc:title>
  <cp:lastModifiedBy>Nisa Nur Oran</cp:lastModifiedBy>
  <cp:revision>4</cp:revision>
  <dcterms:created xsi:type="dcterms:W3CDTF">2006-08-16T00:00:00Z</dcterms:created>
  <dcterms:modified xsi:type="dcterms:W3CDTF">2025-09-19T20:58:30Z</dcterms:modified>
  <dc:identifier>DAGfkfF0LfA</dc:identifier>
</cp:coreProperties>
</file>