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8288000" cy="10287000"/>
  <p:notesSz cx="6858000" cy="9144000"/>
  <p:embeddedFontLst>
    <p:embeddedFont>
      <p:font typeface="Amatic SC Bold" panose="020B0604020202020204" charset="-79"/>
      <p:regular r:id="rId35"/>
    </p:embeddedFont>
    <p:embeddedFont>
      <p:font typeface="Muli" panose="020B0604020202020204" charset="-94"/>
      <p:regular r:id="rId36"/>
    </p:embeddedFont>
    <p:embeddedFont>
      <p:font typeface="Muli Bold" panose="020B0604020202020204" charset="-94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4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57.jpe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4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4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60.jpe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4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4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4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4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7.png"/><Relationship Id="rId18" Type="http://schemas.openxmlformats.org/officeDocument/2006/relationships/image" Target="../media/image20.svg"/><Relationship Id="rId3" Type="http://schemas.openxmlformats.org/officeDocument/2006/relationships/image" Target="../media/image66.svg"/><Relationship Id="rId21" Type="http://schemas.openxmlformats.org/officeDocument/2006/relationships/image" Target="../media/image13.png"/><Relationship Id="rId7" Type="http://schemas.openxmlformats.org/officeDocument/2006/relationships/image" Target="../media/image26.svg"/><Relationship Id="rId12" Type="http://schemas.openxmlformats.org/officeDocument/2006/relationships/image" Target="../media/image16.svg"/><Relationship Id="rId17" Type="http://schemas.openxmlformats.org/officeDocument/2006/relationships/image" Target="../media/image19.png"/><Relationship Id="rId2" Type="http://schemas.openxmlformats.org/officeDocument/2006/relationships/image" Target="../media/image65.png"/><Relationship Id="rId16" Type="http://schemas.openxmlformats.org/officeDocument/2006/relationships/image" Target="../media/image22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5.png"/><Relationship Id="rId5" Type="http://schemas.openxmlformats.org/officeDocument/2006/relationships/image" Target="../media/image47.svg"/><Relationship Id="rId15" Type="http://schemas.openxmlformats.org/officeDocument/2006/relationships/image" Target="../media/image21.png"/><Relationship Id="rId10" Type="http://schemas.openxmlformats.org/officeDocument/2006/relationships/image" Target="../media/image69.png"/><Relationship Id="rId19" Type="http://schemas.openxmlformats.org/officeDocument/2006/relationships/image" Target="../media/image23.png"/><Relationship Id="rId4" Type="http://schemas.openxmlformats.org/officeDocument/2006/relationships/image" Target="../media/image46.png"/><Relationship Id="rId9" Type="http://schemas.openxmlformats.org/officeDocument/2006/relationships/image" Target="../media/image68.svg"/><Relationship Id="rId14" Type="http://schemas.openxmlformats.org/officeDocument/2006/relationships/image" Target="../media/image18.svg"/><Relationship Id="rId2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4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4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14.png"/><Relationship Id="rId2" Type="http://schemas.openxmlformats.org/officeDocument/2006/relationships/image" Target="../media/image1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14.png"/><Relationship Id="rId2" Type="http://schemas.openxmlformats.org/officeDocument/2006/relationships/image" Target="../media/image1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7.png"/><Relationship Id="rId3" Type="http://schemas.openxmlformats.org/officeDocument/2006/relationships/image" Target="../media/image30.svg"/><Relationship Id="rId7" Type="http://schemas.openxmlformats.org/officeDocument/2006/relationships/image" Target="../media/image4.svg"/><Relationship Id="rId12" Type="http://schemas.openxmlformats.org/officeDocument/2006/relationships/image" Target="../media/image7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5.svg"/><Relationship Id="rId5" Type="http://schemas.openxmlformats.org/officeDocument/2006/relationships/image" Target="../media/image73.svg"/><Relationship Id="rId15" Type="http://schemas.openxmlformats.org/officeDocument/2006/relationships/image" Target="../media/image14.png"/><Relationship Id="rId10" Type="http://schemas.openxmlformats.org/officeDocument/2006/relationships/image" Target="../media/image74.png"/><Relationship Id="rId4" Type="http://schemas.openxmlformats.org/officeDocument/2006/relationships/image" Target="../media/image72.png"/><Relationship Id="rId9" Type="http://schemas.openxmlformats.org/officeDocument/2006/relationships/image" Target="../media/image32.svg"/><Relationship Id="rId1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81.svg"/><Relationship Id="rId3" Type="http://schemas.openxmlformats.org/officeDocument/2006/relationships/image" Target="../media/image73.svg"/><Relationship Id="rId7" Type="http://schemas.openxmlformats.org/officeDocument/2006/relationships/image" Target="../media/image4.svg"/><Relationship Id="rId12" Type="http://schemas.openxmlformats.org/officeDocument/2006/relationships/image" Target="../media/image80.png"/><Relationship Id="rId17" Type="http://schemas.openxmlformats.org/officeDocument/2006/relationships/image" Target="../media/image14.png"/><Relationship Id="rId2" Type="http://schemas.openxmlformats.org/officeDocument/2006/relationships/image" Target="../media/image7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9.svg"/><Relationship Id="rId5" Type="http://schemas.openxmlformats.org/officeDocument/2006/relationships/image" Target="../media/image30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4" Type="http://schemas.openxmlformats.org/officeDocument/2006/relationships/image" Target="../media/image29.png"/><Relationship Id="rId9" Type="http://schemas.openxmlformats.org/officeDocument/2006/relationships/image" Target="../media/image32.svg"/><Relationship Id="rId1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81.svg"/><Relationship Id="rId3" Type="http://schemas.openxmlformats.org/officeDocument/2006/relationships/image" Target="../media/image73.svg"/><Relationship Id="rId7" Type="http://schemas.openxmlformats.org/officeDocument/2006/relationships/image" Target="../media/image4.svg"/><Relationship Id="rId12" Type="http://schemas.openxmlformats.org/officeDocument/2006/relationships/image" Target="../media/image80.png"/><Relationship Id="rId17" Type="http://schemas.openxmlformats.org/officeDocument/2006/relationships/image" Target="../media/image14.png"/><Relationship Id="rId2" Type="http://schemas.openxmlformats.org/officeDocument/2006/relationships/image" Target="../media/image7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9.svg"/><Relationship Id="rId5" Type="http://schemas.openxmlformats.org/officeDocument/2006/relationships/image" Target="../media/image30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4" Type="http://schemas.openxmlformats.org/officeDocument/2006/relationships/image" Target="../media/image29.png"/><Relationship Id="rId9" Type="http://schemas.openxmlformats.org/officeDocument/2006/relationships/image" Target="../media/image32.svg"/><Relationship Id="rId1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4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4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4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4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4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4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sv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4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4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hyperlink" Target="https://www.youtube.com/@mervehocail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sv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2.svg"/><Relationship Id="rId10" Type="http://schemas.openxmlformats.org/officeDocument/2006/relationships/image" Target="../media/image43.svg"/><Relationship Id="rId4" Type="http://schemas.openxmlformats.org/officeDocument/2006/relationships/image" Target="../media/image31.png"/><Relationship Id="rId9" Type="http://schemas.openxmlformats.org/officeDocument/2006/relationships/image" Target="../media/image42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4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49.jpe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4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51.jpe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4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53.jpe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4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55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7725">
            <a:off x="2319959" y="2735174"/>
            <a:ext cx="13389588" cy="4235979"/>
          </a:xfrm>
          <a:custGeom>
            <a:avLst/>
            <a:gdLst/>
            <a:ahLst/>
            <a:cxnLst/>
            <a:rect l="l" t="t" r="r" b="b"/>
            <a:pathLst>
              <a:path w="13389588" h="4235979">
                <a:moveTo>
                  <a:pt x="0" y="0"/>
                </a:moveTo>
                <a:lnTo>
                  <a:pt x="13389588" y="0"/>
                </a:lnTo>
                <a:lnTo>
                  <a:pt x="13389588" y="4235979"/>
                </a:lnTo>
                <a:lnTo>
                  <a:pt x="0" y="4235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4524723" y="2216643"/>
            <a:ext cx="9244458" cy="5006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MUTASYON</a:t>
            </a:r>
          </a:p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MODİFİKASYON</a:t>
            </a:r>
          </a:p>
        </p:txBody>
      </p:sp>
      <p:sp>
        <p:nvSpPr>
          <p:cNvPr id="4" name="Freeform 4"/>
          <p:cNvSpPr/>
          <p:nvPr/>
        </p:nvSpPr>
        <p:spPr>
          <a:xfrm rot="10084657">
            <a:off x="3627756" y="1869066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2" y="0"/>
                </a:lnTo>
                <a:lnTo>
                  <a:pt x="541332" y="519678"/>
                </a:lnTo>
                <a:lnTo>
                  <a:pt x="0" y="519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1460983">
            <a:off x="691221" y="62972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1159206">
            <a:off x="2754259" y="4340976"/>
            <a:ext cx="662036" cy="1122094"/>
          </a:xfrm>
          <a:custGeom>
            <a:avLst/>
            <a:gdLst/>
            <a:ahLst/>
            <a:cxnLst/>
            <a:rect l="l" t="t" r="r" b="b"/>
            <a:pathLst>
              <a:path w="662036" h="1122094">
                <a:moveTo>
                  <a:pt x="0" y="0"/>
                </a:moveTo>
                <a:lnTo>
                  <a:pt x="662036" y="0"/>
                </a:lnTo>
                <a:lnTo>
                  <a:pt x="662036" y="1122095"/>
                </a:lnTo>
                <a:lnTo>
                  <a:pt x="0" y="1122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10274">
            <a:off x="15575808" y="739774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1422455">
            <a:off x="887331" y="3945578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6"/>
                </a:lnTo>
                <a:lnTo>
                  <a:pt x="0" y="48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243703">
            <a:off x="7393027" y="2454017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8" y="0"/>
                </a:lnTo>
                <a:lnTo>
                  <a:pt x="437368" y="419873"/>
                </a:lnTo>
                <a:lnTo>
                  <a:pt x="0" y="419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2851397">
            <a:off x="9208285" y="507545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10019461">
            <a:off x="13288030" y="1319249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-6383107">
            <a:off x="16927791" y="5017806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5" y="0"/>
                </a:lnTo>
                <a:lnTo>
                  <a:pt x="513645" y="493099"/>
                </a:lnTo>
                <a:lnTo>
                  <a:pt x="0" y="493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5756806">
            <a:off x="15020060" y="9178423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8915872">
            <a:off x="14407882" y="6383025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5756806">
            <a:off x="4802333" y="6847344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 rot="1800043">
            <a:off x="11671035" y="347808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 rot="-10154087">
            <a:off x="15305381" y="3449328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49" y="0"/>
                </a:lnTo>
                <a:lnTo>
                  <a:pt x="489149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 rot="-1669974">
            <a:off x="6165299" y="822791"/>
            <a:ext cx="530353" cy="898904"/>
          </a:xfrm>
          <a:custGeom>
            <a:avLst/>
            <a:gdLst/>
            <a:ahLst/>
            <a:cxnLst/>
            <a:rect l="l" t="t" r="r" b="b"/>
            <a:pathLst>
              <a:path w="530353" h="898904">
                <a:moveTo>
                  <a:pt x="0" y="0"/>
                </a:moveTo>
                <a:lnTo>
                  <a:pt x="530353" y="0"/>
                </a:lnTo>
                <a:lnTo>
                  <a:pt x="530353" y="898904"/>
                </a:lnTo>
                <a:lnTo>
                  <a:pt x="0" y="898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Freeform 23"/>
          <p:cNvSpPr/>
          <p:nvPr/>
        </p:nvSpPr>
        <p:spPr>
          <a:xfrm rot="693431">
            <a:off x="1252195" y="916550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7"/>
                </a:lnTo>
                <a:lnTo>
                  <a:pt x="0" y="1185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4" name="Freeform 24"/>
          <p:cNvSpPr/>
          <p:nvPr/>
        </p:nvSpPr>
        <p:spPr>
          <a:xfrm rot="-2011406">
            <a:off x="10044564" y="1829281"/>
            <a:ext cx="716911" cy="1027900"/>
          </a:xfrm>
          <a:custGeom>
            <a:avLst/>
            <a:gdLst/>
            <a:ahLst/>
            <a:cxnLst/>
            <a:rect l="l" t="t" r="r" b="b"/>
            <a:pathLst>
              <a:path w="716911" h="1027900">
                <a:moveTo>
                  <a:pt x="0" y="0"/>
                </a:moveTo>
                <a:lnTo>
                  <a:pt x="716911" y="0"/>
                </a:lnTo>
                <a:lnTo>
                  <a:pt x="716911" y="1027900"/>
                </a:lnTo>
                <a:lnTo>
                  <a:pt x="0" y="1027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5" name="Freeform 25"/>
          <p:cNvSpPr/>
          <p:nvPr/>
        </p:nvSpPr>
        <p:spPr>
          <a:xfrm rot="-2419102">
            <a:off x="16011837" y="6705132"/>
            <a:ext cx="927423" cy="1329729"/>
          </a:xfrm>
          <a:custGeom>
            <a:avLst/>
            <a:gdLst/>
            <a:ahLst/>
            <a:cxnLst/>
            <a:rect l="l" t="t" r="r" b="b"/>
            <a:pathLst>
              <a:path w="927423" h="1329729">
                <a:moveTo>
                  <a:pt x="0" y="0"/>
                </a:moveTo>
                <a:lnTo>
                  <a:pt x="927422" y="0"/>
                </a:lnTo>
                <a:lnTo>
                  <a:pt x="927422" y="1329729"/>
                </a:lnTo>
                <a:lnTo>
                  <a:pt x="0" y="1329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6" name="Resim 2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717DE1E-CA6F-A352-A37D-059906734E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DEF3C29A-E109-D2B4-5B70-4724DB0AC8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011">
        <p159:morph option="byWord"/>
      </p:transition>
    </mc:Choice>
    <mc:Fallback xmlns="">
      <p:transition spd="slow" advTm="701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ALTI PARMAKLILIK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942783" y="3016078"/>
            <a:ext cx="8272674" cy="6204506"/>
          </a:xfrm>
          <a:custGeom>
            <a:avLst/>
            <a:gdLst/>
            <a:ahLst/>
            <a:cxnLst/>
            <a:rect l="l" t="t" r="r" b="b"/>
            <a:pathLst>
              <a:path w="8272674" h="6204506">
                <a:moveTo>
                  <a:pt x="0" y="0"/>
                </a:moveTo>
                <a:lnTo>
                  <a:pt x="8272674" y="0"/>
                </a:lnTo>
                <a:lnTo>
                  <a:pt x="8272674" y="6204505"/>
                </a:lnTo>
                <a:lnTo>
                  <a:pt x="0" y="620450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9521292" y="2998084"/>
            <a:ext cx="7738008" cy="6260216"/>
          </a:xfrm>
          <a:custGeom>
            <a:avLst/>
            <a:gdLst/>
            <a:ahLst/>
            <a:cxnLst/>
            <a:rect l="l" t="t" r="r" b="b"/>
            <a:pathLst>
              <a:path w="7738008" h="6260216">
                <a:moveTo>
                  <a:pt x="0" y="0"/>
                </a:moveTo>
                <a:lnTo>
                  <a:pt x="7738008" y="0"/>
                </a:lnTo>
                <a:lnTo>
                  <a:pt x="7738008" y="6260216"/>
                </a:lnTo>
                <a:lnTo>
                  <a:pt x="0" y="626021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934" r="-3934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9F3373BC-104F-0869-D705-4774CF053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564C0BC2-81E5-BF69-32D4-BD84B5E726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286">
        <p159:morph option="byObject"/>
      </p:transition>
    </mc:Choice>
    <mc:Fallback xmlns="">
      <p:transition spd="slow" advTm="20286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TAVŞAN DUDAK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4018428" y="2994912"/>
            <a:ext cx="9942826" cy="5608774"/>
          </a:xfrm>
          <a:custGeom>
            <a:avLst/>
            <a:gdLst/>
            <a:ahLst/>
            <a:cxnLst/>
            <a:rect l="l" t="t" r="r" b="b"/>
            <a:pathLst>
              <a:path w="9942826" h="5608774">
                <a:moveTo>
                  <a:pt x="0" y="0"/>
                </a:moveTo>
                <a:lnTo>
                  <a:pt x="9942826" y="0"/>
                </a:lnTo>
                <a:lnTo>
                  <a:pt x="9942826" y="5608774"/>
                </a:lnTo>
                <a:lnTo>
                  <a:pt x="0" y="56087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842E848-6798-ECF7-3FD4-90FB6DCC90D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8CC16EDE-DD7D-62D9-2477-011B0A54F6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1989">
        <p159:morph option="byObject"/>
      </p:transition>
    </mc:Choice>
    <mc:Fallback xmlns="">
      <p:transition spd="slow" advTm="21989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KANSER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810568" y="3529335"/>
            <a:ext cx="8184279" cy="5080817"/>
          </a:xfrm>
          <a:custGeom>
            <a:avLst/>
            <a:gdLst/>
            <a:ahLst/>
            <a:cxnLst/>
            <a:rect l="l" t="t" r="r" b="b"/>
            <a:pathLst>
              <a:path w="8184279" h="5080817">
                <a:moveTo>
                  <a:pt x="0" y="0"/>
                </a:moveTo>
                <a:lnTo>
                  <a:pt x="8184279" y="0"/>
                </a:lnTo>
                <a:lnTo>
                  <a:pt x="8184279" y="5080817"/>
                </a:lnTo>
                <a:lnTo>
                  <a:pt x="0" y="50808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20811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9215457" y="3529335"/>
            <a:ext cx="8891147" cy="5001270"/>
          </a:xfrm>
          <a:custGeom>
            <a:avLst/>
            <a:gdLst/>
            <a:ahLst/>
            <a:cxnLst/>
            <a:rect l="l" t="t" r="r" b="b"/>
            <a:pathLst>
              <a:path w="8891147" h="5001270">
                <a:moveTo>
                  <a:pt x="0" y="0"/>
                </a:moveTo>
                <a:lnTo>
                  <a:pt x="8891147" y="0"/>
                </a:lnTo>
                <a:lnTo>
                  <a:pt x="8891147" y="5001270"/>
                </a:lnTo>
                <a:lnTo>
                  <a:pt x="0" y="50012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1" name="Resim 20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67DD2335-2217-0D11-CEE4-958524AA87D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B44DBF14-80A2-3C2E-8DB6-190F2538E40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3683">
        <p159:morph option="byObject"/>
      </p:transition>
    </mc:Choice>
    <mc:Fallback xmlns="">
      <p:transition spd="slow" advTm="53683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DÖRT BOYNUZLU KEÇI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3609042" y="2556753"/>
            <a:ext cx="10761598" cy="6053399"/>
          </a:xfrm>
          <a:custGeom>
            <a:avLst/>
            <a:gdLst/>
            <a:ahLst/>
            <a:cxnLst/>
            <a:rect l="l" t="t" r="r" b="b"/>
            <a:pathLst>
              <a:path w="10761598" h="6053399">
                <a:moveTo>
                  <a:pt x="0" y="0"/>
                </a:moveTo>
                <a:lnTo>
                  <a:pt x="10761598" y="0"/>
                </a:lnTo>
                <a:lnTo>
                  <a:pt x="10761598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9" name="Resim 1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1EC6951B-2D56-CF81-714C-8A096D8B42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6FA41DB8-2981-3219-55CA-6B5C82DDAB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344">
        <p159:morph option="byObject"/>
      </p:transition>
    </mc:Choice>
    <mc:Fallback xmlns="">
      <p:transition spd="slow" advTm="8344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İKİ BAŞLI YILAN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1028700" y="2602307"/>
            <a:ext cx="16230600" cy="6674834"/>
          </a:xfrm>
          <a:custGeom>
            <a:avLst/>
            <a:gdLst/>
            <a:ahLst/>
            <a:cxnLst/>
            <a:rect l="l" t="t" r="r" b="b"/>
            <a:pathLst>
              <a:path w="16230600" h="6674834">
                <a:moveTo>
                  <a:pt x="0" y="0"/>
                </a:moveTo>
                <a:lnTo>
                  <a:pt x="16230600" y="0"/>
                </a:lnTo>
                <a:lnTo>
                  <a:pt x="16230600" y="6674834"/>
                </a:lnTo>
                <a:lnTo>
                  <a:pt x="0" y="667483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C7F708B-6A08-80AF-0D00-38C8B450FF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3AC681CF-DBA1-03C0-0535-25AA1724C5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479">
        <p159:morph option="byObject"/>
      </p:transition>
    </mc:Choice>
    <mc:Fallback xmlns="">
      <p:transition spd="slow" advTm="11479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SİYAM İKİZLERİ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3461905" y="2797008"/>
            <a:ext cx="10576944" cy="5485669"/>
          </a:xfrm>
          <a:custGeom>
            <a:avLst/>
            <a:gdLst/>
            <a:ahLst/>
            <a:cxnLst/>
            <a:rect l="l" t="t" r="r" b="b"/>
            <a:pathLst>
              <a:path w="10576944" h="5485669">
                <a:moveTo>
                  <a:pt x="0" y="0"/>
                </a:moveTo>
                <a:lnTo>
                  <a:pt x="10576944" y="0"/>
                </a:lnTo>
                <a:lnTo>
                  <a:pt x="10576944" y="5485669"/>
                </a:lnTo>
                <a:lnTo>
                  <a:pt x="0" y="5485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6D193D05-9743-9DDF-E289-F3BC5D4B7B3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84E828A2-9883-2AB1-8E44-7E9C11D936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6067">
        <p159:morph option="byObject"/>
      </p:transition>
    </mc:Choice>
    <mc:Fallback xmlns="">
      <p:transition spd="slow" advTm="56067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RENK KÖRLÜĞÜ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4347482" y="2660494"/>
            <a:ext cx="9448942" cy="6519770"/>
          </a:xfrm>
          <a:custGeom>
            <a:avLst/>
            <a:gdLst/>
            <a:ahLst/>
            <a:cxnLst/>
            <a:rect l="l" t="t" r="r" b="b"/>
            <a:pathLst>
              <a:path w="9448942" h="6519770">
                <a:moveTo>
                  <a:pt x="0" y="0"/>
                </a:moveTo>
                <a:lnTo>
                  <a:pt x="9448942" y="0"/>
                </a:lnTo>
                <a:lnTo>
                  <a:pt x="9448942" y="6519770"/>
                </a:lnTo>
                <a:lnTo>
                  <a:pt x="0" y="65197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4540C65-3EA1-F954-D82D-FDBC8532EFA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B229068D-7239-9D9E-86C8-9AF4BD0E80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8996">
        <p159:morph option="byObject"/>
      </p:transition>
    </mc:Choice>
    <mc:Fallback xmlns="">
      <p:transition spd="slow" advTm="38996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>
            <a:off x="3792532" y="608419"/>
            <a:ext cx="4782171" cy="11535938"/>
          </a:xfrm>
          <a:custGeom>
            <a:avLst/>
            <a:gdLst/>
            <a:ahLst/>
            <a:cxnLst/>
            <a:rect l="l" t="t" r="r" b="b"/>
            <a:pathLst>
              <a:path w="4782171" h="11535938">
                <a:moveTo>
                  <a:pt x="4782170" y="0"/>
                </a:moveTo>
                <a:lnTo>
                  <a:pt x="0" y="0"/>
                </a:lnTo>
                <a:lnTo>
                  <a:pt x="0" y="11535938"/>
                </a:lnTo>
                <a:lnTo>
                  <a:pt x="4782170" y="11535938"/>
                </a:lnTo>
                <a:lnTo>
                  <a:pt x="47821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-133821" flipH="1">
            <a:off x="1390887" y="2569689"/>
            <a:ext cx="9585460" cy="1917092"/>
          </a:xfrm>
          <a:custGeom>
            <a:avLst/>
            <a:gdLst/>
            <a:ahLst/>
            <a:cxnLst/>
            <a:rect l="l" t="t" r="r" b="b"/>
            <a:pathLst>
              <a:path w="9585460" h="1917092">
                <a:moveTo>
                  <a:pt x="9585460" y="0"/>
                </a:moveTo>
                <a:lnTo>
                  <a:pt x="0" y="0"/>
                </a:lnTo>
                <a:lnTo>
                  <a:pt x="0" y="1917092"/>
                </a:lnTo>
                <a:lnTo>
                  <a:pt x="9585460" y="1917092"/>
                </a:lnTo>
                <a:lnTo>
                  <a:pt x="95854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5400000">
            <a:off x="10590564" y="2811244"/>
            <a:ext cx="7704150" cy="4664512"/>
          </a:xfrm>
          <a:custGeom>
            <a:avLst/>
            <a:gdLst/>
            <a:ahLst/>
            <a:cxnLst/>
            <a:rect l="l" t="t" r="r" b="b"/>
            <a:pathLst>
              <a:path w="7704150" h="4664512">
                <a:moveTo>
                  <a:pt x="0" y="0"/>
                </a:moveTo>
                <a:lnTo>
                  <a:pt x="7704149" y="0"/>
                </a:lnTo>
                <a:lnTo>
                  <a:pt x="7704149" y="4664512"/>
                </a:lnTo>
                <a:lnTo>
                  <a:pt x="0" y="46645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2110382" y="1619319"/>
            <a:ext cx="4844147" cy="7048362"/>
          </a:xfrm>
          <a:custGeom>
            <a:avLst/>
            <a:gdLst/>
            <a:ahLst/>
            <a:cxnLst/>
            <a:rect l="l" t="t" r="r" b="b"/>
            <a:pathLst>
              <a:path w="4844147" h="7048362">
                <a:moveTo>
                  <a:pt x="0" y="0"/>
                </a:moveTo>
                <a:lnTo>
                  <a:pt x="4844148" y="0"/>
                </a:lnTo>
                <a:lnTo>
                  <a:pt x="4844148" y="7048362"/>
                </a:lnTo>
                <a:lnTo>
                  <a:pt x="0" y="7048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6" name="Group 6"/>
          <p:cNvGrpSpPr/>
          <p:nvPr/>
        </p:nvGrpSpPr>
        <p:grpSpPr>
          <a:xfrm>
            <a:off x="12468224" y="2250591"/>
            <a:ext cx="3948829" cy="5603739"/>
            <a:chOff x="0" y="0"/>
            <a:chExt cx="3539490" cy="5022850"/>
          </a:xfrm>
        </p:grpSpPr>
        <p:sp>
          <p:nvSpPr>
            <p:cNvPr id="7" name="Freeform 7"/>
            <p:cNvSpPr/>
            <p:nvPr/>
          </p:nvSpPr>
          <p:spPr>
            <a:xfrm>
              <a:off x="-3810" y="0"/>
              <a:ext cx="3550920" cy="5024120"/>
            </a:xfrm>
            <a:custGeom>
              <a:avLst/>
              <a:gdLst/>
              <a:ahLst/>
              <a:cxnLst/>
              <a:rect l="l" t="t" r="r" b="b"/>
              <a:pathLst>
                <a:path w="3550920" h="5024120">
                  <a:moveTo>
                    <a:pt x="3539490" y="4999990"/>
                  </a:moveTo>
                  <a:lnTo>
                    <a:pt x="3464560" y="4999990"/>
                  </a:lnTo>
                  <a:lnTo>
                    <a:pt x="3406140" y="4969510"/>
                  </a:lnTo>
                  <a:lnTo>
                    <a:pt x="222250" y="4992370"/>
                  </a:lnTo>
                  <a:lnTo>
                    <a:pt x="163830" y="5022850"/>
                  </a:lnTo>
                  <a:lnTo>
                    <a:pt x="7620" y="5024120"/>
                  </a:lnTo>
                  <a:lnTo>
                    <a:pt x="7620" y="3315970"/>
                  </a:lnTo>
                  <a:cubicBezTo>
                    <a:pt x="7620" y="3315970"/>
                    <a:pt x="0" y="2907030"/>
                    <a:pt x="7620" y="2654300"/>
                  </a:cubicBezTo>
                  <a:cubicBezTo>
                    <a:pt x="15240" y="2401570"/>
                    <a:pt x="7620" y="2263140"/>
                    <a:pt x="7620" y="2263140"/>
                  </a:cubicBezTo>
                  <a:lnTo>
                    <a:pt x="6350" y="934720"/>
                  </a:lnTo>
                  <a:lnTo>
                    <a:pt x="5080" y="0"/>
                  </a:lnTo>
                  <a:lnTo>
                    <a:pt x="440690" y="0"/>
                  </a:lnTo>
                  <a:lnTo>
                    <a:pt x="528320" y="41910"/>
                  </a:lnTo>
                  <a:cubicBezTo>
                    <a:pt x="528320" y="41910"/>
                    <a:pt x="1480820" y="19050"/>
                    <a:pt x="1704340" y="38100"/>
                  </a:cubicBezTo>
                  <a:cubicBezTo>
                    <a:pt x="1927860" y="57150"/>
                    <a:pt x="3208020" y="41910"/>
                    <a:pt x="3208020" y="41910"/>
                  </a:cubicBezTo>
                  <a:lnTo>
                    <a:pt x="3260090" y="0"/>
                  </a:lnTo>
                  <a:lnTo>
                    <a:pt x="3539490" y="0"/>
                  </a:lnTo>
                  <a:lnTo>
                    <a:pt x="3539490" y="1129030"/>
                  </a:lnTo>
                  <a:cubicBezTo>
                    <a:pt x="3539490" y="1129030"/>
                    <a:pt x="3547110" y="2181860"/>
                    <a:pt x="3539490" y="2479040"/>
                  </a:cubicBezTo>
                  <a:cubicBezTo>
                    <a:pt x="3531870" y="2776220"/>
                    <a:pt x="3539490" y="3577590"/>
                    <a:pt x="3539490" y="3577590"/>
                  </a:cubicBezTo>
                  <a:cubicBezTo>
                    <a:pt x="3539490" y="3577590"/>
                    <a:pt x="3550920" y="3818890"/>
                    <a:pt x="3539490" y="3977640"/>
                  </a:cubicBezTo>
                  <a:cubicBezTo>
                    <a:pt x="3528060" y="4138930"/>
                    <a:pt x="3539490" y="4999990"/>
                    <a:pt x="3539490" y="4999990"/>
                  </a:cubicBezTo>
                  <a:close/>
                </a:path>
              </a:pathLst>
            </a:custGeom>
            <a:blipFill>
              <a:blip r:embed="rId10"/>
              <a:stretch>
                <a:fillRect t="-1155" b="-1155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64225" y="3657785"/>
            <a:ext cx="7060234" cy="5009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1"/>
              </a:lnSpc>
            </a:pPr>
            <a:endParaRPr/>
          </a:p>
          <a:p>
            <a:pPr algn="l">
              <a:lnSpc>
                <a:spcPts val="4471"/>
              </a:lnSpc>
            </a:pPr>
            <a:r>
              <a:rPr lang="en-US" sz="25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•Bitki ve hayvanlarda ürün verimliliğini arttırabilir.</a:t>
            </a:r>
          </a:p>
          <a:p>
            <a:pPr algn="l">
              <a:lnSpc>
                <a:spcPts val="4471"/>
              </a:lnSpc>
            </a:pPr>
            <a:r>
              <a:rPr lang="en-US" sz="25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•Daha büyük bitkiler</a:t>
            </a:r>
          </a:p>
          <a:p>
            <a:pPr algn="l">
              <a:lnSpc>
                <a:spcPts val="4471"/>
              </a:lnSpc>
            </a:pPr>
            <a:r>
              <a:rPr lang="en-US" sz="25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•Çok sayıdatohuma sahip bitkiler </a:t>
            </a:r>
          </a:p>
          <a:p>
            <a:pPr algn="l">
              <a:lnSpc>
                <a:spcPts val="4471"/>
              </a:lnSpc>
            </a:pPr>
            <a:r>
              <a:rPr lang="en-US" sz="25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•Daha lezzetli ve dayanıklı meyve ve sebzeler</a:t>
            </a:r>
          </a:p>
          <a:p>
            <a:pPr algn="l">
              <a:lnSpc>
                <a:spcPts val="4471"/>
              </a:lnSpc>
            </a:pPr>
            <a:r>
              <a:rPr lang="en-US" sz="25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•Bakterilerin antibiyotiklere karşı direnç kazanmaları</a:t>
            </a:r>
          </a:p>
          <a:p>
            <a:pPr algn="l">
              <a:lnSpc>
                <a:spcPts val="4471"/>
              </a:lnSpc>
            </a:pPr>
            <a:endParaRPr lang="en-US" sz="2599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9" name="Freeform 9"/>
          <p:cNvSpPr/>
          <p:nvPr/>
        </p:nvSpPr>
        <p:spPr>
          <a:xfrm rot="10084657">
            <a:off x="3468471" y="1680602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2" y="0"/>
                </a:lnTo>
                <a:lnTo>
                  <a:pt x="541332" y="519678"/>
                </a:lnTo>
                <a:lnTo>
                  <a:pt x="0" y="5196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4810274">
            <a:off x="1020104" y="8204565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70"/>
                </a:lnTo>
                <a:lnTo>
                  <a:pt x="0" y="21074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0850024" y="2008572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7308486" y="7437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1800043">
            <a:off x="10907350" y="8454140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8" y="0"/>
                </a:lnTo>
                <a:lnTo>
                  <a:pt x="567418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-1669974">
            <a:off x="7286577" y="612038"/>
            <a:ext cx="530353" cy="898904"/>
          </a:xfrm>
          <a:custGeom>
            <a:avLst/>
            <a:gdLst/>
            <a:ahLst/>
            <a:cxnLst/>
            <a:rect l="l" t="t" r="r" b="b"/>
            <a:pathLst>
              <a:path w="530353" h="898904">
                <a:moveTo>
                  <a:pt x="0" y="0"/>
                </a:moveTo>
                <a:lnTo>
                  <a:pt x="530353" y="0"/>
                </a:lnTo>
                <a:lnTo>
                  <a:pt x="530353" y="898904"/>
                </a:lnTo>
                <a:lnTo>
                  <a:pt x="0" y="89890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693431">
            <a:off x="920907" y="611011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7"/>
                </a:lnTo>
                <a:lnTo>
                  <a:pt x="0" y="11851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7483644">
            <a:off x="4148934" y="835703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7718892" y="8992181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4" y="0"/>
                </a:lnTo>
                <a:lnTo>
                  <a:pt x="554414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-2419102">
            <a:off x="16795589" y="5492859"/>
            <a:ext cx="927423" cy="1329729"/>
          </a:xfrm>
          <a:custGeom>
            <a:avLst/>
            <a:gdLst/>
            <a:ahLst/>
            <a:cxnLst/>
            <a:rect l="l" t="t" r="r" b="b"/>
            <a:pathLst>
              <a:path w="927423" h="1329729">
                <a:moveTo>
                  <a:pt x="0" y="0"/>
                </a:moveTo>
                <a:lnTo>
                  <a:pt x="927422" y="0"/>
                </a:lnTo>
                <a:lnTo>
                  <a:pt x="927422" y="1329730"/>
                </a:lnTo>
                <a:lnTo>
                  <a:pt x="0" y="13297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TextBox 19"/>
          <p:cNvSpPr txBox="1"/>
          <p:nvPr/>
        </p:nvSpPr>
        <p:spPr>
          <a:xfrm>
            <a:off x="1750261" y="2934193"/>
            <a:ext cx="8866712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YARARLI MUTASYONLAR</a:t>
            </a:r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7CA204D4-893C-DA86-EDAF-180383E12C9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0BECCF2A-13BD-C691-EB73-CBB4E4BACC4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0930">
        <p159:morph option="byObject"/>
      </p:transition>
    </mc:Choice>
    <mc:Fallback xmlns="">
      <p:transition spd="slow" advTm="9093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VAN KEDİSİ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4569887" y="2702472"/>
            <a:ext cx="9148226" cy="6518111"/>
          </a:xfrm>
          <a:custGeom>
            <a:avLst/>
            <a:gdLst/>
            <a:ahLst/>
            <a:cxnLst/>
            <a:rect l="l" t="t" r="r" b="b"/>
            <a:pathLst>
              <a:path w="9148226" h="6518111">
                <a:moveTo>
                  <a:pt x="0" y="0"/>
                </a:moveTo>
                <a:lnTo>
                  <a:pt x="9148226" y="0"/>
                </a:lnTo>
                <a:lnTo>
                  <a:pt x="9148226" y="6518111"/>
                </a:lnTo>
                <a:lnTo>
                  <a:pt x="0" y="651811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B0FAD517-FC6A-12AC-0DC7-4502775D035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B250DE70-BE6B-A316-D0BE-CCE0297D0D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199">
        <p159:morph option="byObject"/>
      </p:transition>
    </mc:Choice>
    <mc:Fallback xmlns="">
      <p:transition spd="slow" advTm="16199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ÇEKİRDEKSİZ ÜZÜM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5356305" y="1724845"/>
            <a:ext cx="8034147" cy="8229600"/>
          </a:xfrm>
          <a:custGeom>
            <a:avLst/>
            <a:gdLst/>
            <a:ahLst/>
            <a:cxnLst/>
            <a:rect l="l" t="t" r="r" b="b"/>
            <a:pathLst>
              <a:path w="8034147" h="8229600">
                <a:moveTo>
                  <a:pt x="0" y="0"/>
                </a:moveTo>
                <a:lnTo>
                  <a:pt x="8034147" y="0"/>
                </a:lnTo>
                <a:lnTo>
                  <a:pt x="80341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9" name="Resim 1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AFC2A8A-5C45-E331-222E-CBD40F1779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CA4FA3DE-6F62-983D-99D1-496EFB2A32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454">
        <p159:morph option="byObject"/>
      </p:transition>
    </mc:Choice>
    <mc:Fallback xmlns="">
      <p:transition spd="slow" advTm="9454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84657">
            <a:off x="3312608" y="1124663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2" y="0"/>
                </a:lnTo>
                <a:lnTo>
                  <a:pt x="541332" y="519678"/>
                </a:lnTo>
                <a:lnTo>
                  <a:pt x="0" y="519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1460983">
            <a:off x="1140146" y="6043445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1159206">
            <a:off x="3252256" y="4267841"/>
            <a:ext cx="662036" cy="1122094"/>
          </a:xfrm>
          <a:custGeom>
            <a:avLst/>
            <a:gdLst/>
            <a:ahLst/>
            <a:cxnLst/>
            <a:rect l="l" t="t" r="r" b="b"/>
            <a:pathLst>
              <a:path w="662036" h="1122094">
                <a:moveTo>
                  <a:pt x="0" y="0"/>
                </a:moveTo>
                <a:lnTo>
                  <a:pt x="662035" y="0"/>
                </a:lnTo>
                <a:lnTo>
                  <a:pt x="662035" y="1122095"/>
                </a:lnTo>
                <a:lnTo>
                  <a:pt x="0" y="1122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5606750" y="8544145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9" y="0"/>
                </a:lnTo>
                <a:lnTo>
                  <a:pt x="758759" y="837987"/>
                </a:lnTo>
                <a:lnTo>
                  <a:pt x="0" y="8379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4810274">
            <a:off x="15351211" y="518240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7483644">
            <a:off x="2830753" y="8871512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8" y="0"/>
                </a:lnTo>
                <a:lnTo>
                  <a:pt x="509048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1422455">
            <a:off x="887331" y="3746380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6"/>
                </a:lnTo>
                <a:lnTo>
                  <a:pt x="0" y="488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2851397">
            <a:off x="9271959" y="1713339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10019461">
            <a:off x="13499925" y="132402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6383107">
            <a:off x="16927791" y="4752167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5" y="0"/>
                </a:lnTo>
                <a:lnTo>
                  <a:pt x="513645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5756806">
            <a:off x="15020060" y="9178423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8915872">
            <a:off x="14957400" y="6074883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434679" y="8217911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1"/>
                </a:lnTo>
                <a:lnTo>
                  <a:pt x="0" y="867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590515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4320066" y="3449328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669974">
            <a:off x="6165299" y="822791"/>
            <a:ext cx="530353" cy="898904"/>
          </a:xfrm>
          <a:custGeom>
            <a:avLst/>
            <a:gdLst/>
            <a:ahLst/>
            <a:cxnLst/>
            <a:rect l="l" t="t" r="r" b="b"/>
            <a:pathLst>
              <a:path w="530353" h="898904">
                <a:moveTo>
                  <a:pt x="0" y="0"/>
                </a:moveTo>
                <a:lnTo>
                  <a:pt x="530353" y="0"/>
                </a:lnTo>
                <a:lnTo>
                  <a:pt x="530353" y="898904"/>
                </a:lnTo>
                <a:lnTo>
                  <a:pt x="0" y="898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-1839255">
            <a:off x="9001924" y="9254121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 rot="693431">
            <a:off x="920907" y="611011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7"/>
                </a:lnTo>
                <a:lnTo>
                  <a:pt x="0" y="11851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 rot="-2419102">
            <a:off x="16411918" y="7034178"/>
            <a:ext cx="927423" cy="1329729"/>
          </a:xfrm>
          <a:custGeom>
            <a:avLst/>
            <a:gdLst/>
            <a:ahLst/>
            <a:cxnLst/>
            <a:rect l="l" t="t" r="r" b="b"/>
            <a:pathLst>
              <a:path w="927423" h="1329729">
                <a:moveTo>
                  <a:pt x="0" y="0"/>
                </a:moveTo>
                <a:lnTo>
                  <a:pt x="927423" y="0"/>
                </a:lnTo>
                <a:lnTo>
                  <a:pt x="927423" y="1329729"/>
                </a:lnTo>
                <a:lnTo>
                  <a:pt x="0" y="1329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4767585" y="2554345"/>
            <a:ext cx="8752831" cy="5299441"/>
          </a:xfrm>
          <a:custGeom>
            <a:avLst/>
            <a:gdLst/>
            <a:ahLst/>
            <a:cxnLst/>
            <a:rect l="l" t="t" r="r" b="b"/>
            <a:pathLst>
              <a:path w="8752831" h="5299441">
                <a:moveTo>
                  <a:pt x="0" y="0"/>
                </a:moveTo>
                <a:lnTo>
                  <a:pt x="8752830" y="0"/>
                </a:lnTo>
                <a:lnTo>
                  <a:pt x="8752830" y="5299441"/>
                </a:lnTo>
                <a:lnTo>
                  <a:pt x="0" y="52994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 rot="5400000" flipV="1">
            <a:off x="6550920" y="1074548"/>
            <a:ext cx="5319413" cy="8480223"/>
          </a:xfrm>
          <a:custGeom>
            <a:avLst/>
            <a:gdLst/>
            <a:ahLst/>
            <a:cxnLst/>
            <a:rect l="l" t="t" r="r" b="b"/>
            <a:pathLst>
              <a:path w="5319413" h="8480223">
                <a:moveTo>
                  <a:pt x="0" y="8480223"/>
                </a:moveTo>
                <a:lnTo>
                  <a:pt x="5319413" y="8480223"/>
                </a:lnTo>
                <a:lnTo>
                  <a:pt x="5319413" y="0"/>
                </a:lnTo>
                <a:lnTo>
                  <a:pt x="0" y="0"/>
                </a:lnTo>
                <a:lnTo>
                  <a:pt x="0" y="8480223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TextBox 23"/>
          <p:cNvSpPr txBox="1"/>
          <p:nvPr/>
        </p:nvSpPr>
        <p:spPr>
          <a:xfrm>
            <a:off x="5730735" y="4607801"/>
            <a:ext cx="6959783" cy="13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02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1-MUTASYON</a:t>
            </a:r>
          </a:p>
        </p:txBody>
      </p:sp>
      <p:pic>
        <p:nvPicPr>
          <p:cNvPr id="24" name="Resim 2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B35612C8-02BD-52E6-8C48-11D3BDF37C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C4A2303F-BFE7-FE12-0EB9-460CF4B5FF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306">
        <p159:morph option="byWord"/>
      </p:transition>
    </mc:Choice>
    <mc:Fallback xmlns="">
      <p:transition spd="slow" advTm="5306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84657">
            <a:off x="3312608" y="1124663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2" y="0"/>
                </a:lnTo>
                <a:lnTo>
                  <a:pt x="541332" y="519678"/>
                </a:lnTo>
                <a:lnTo>
                  <a:pt x="0" y="519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1460983">
            <a:off x="1140146" y="6043445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1159206">
            <a:off x="3252256" y="4267841"/>
            <a:ext cx="662036" cy="1122094"/>
          </a:xfrm>
          <a:custGeom>
            <a:avLst/>
            <a:gdLst/>
            <a:ahLst/>
            <a:cxnLst/>
            <a:rect l="l" t="t" r="r" b="b"/>
            <a:pathLst>
              <a:path w="662036" h="1122094">
                <a:moveTo>
                  <a:pt x="0" y="0"/>
                </a:moveTo>
                <a:lnTo>
                  <a:pt x="662035" y="0"/>
                </a:lnTo>
                <a:lnTo>
                  <a:pt x="662035" y="1122095"/>
                </a:lnTo>
                <a:lnTo>
                  <a:pt x="0" y="1122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5606750" y="8544145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9" y="0"/>
                </a:lnTo>
                <a:lnTo>
                  <a:pt x="758759" y="837987"/>
                </a:lnTo>
                <a:lnTo>
                  <a:pt x="0" y="8379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4810274">
            <a:off x="15351211" y="518240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7483644">
            <a:off x="2830753" y="8871512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8" y="0"/>
                </a:lnTo>
                <a:lnTo>
                  <a:pt x="509048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1422455">
            <a:off x="887331" y="3746380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6"/>
                </a:lnTo>
                <a:lnTo>
                  <a:pt x="0" y="488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2851397">
            <a:off x="9271959" y="1713339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10019461">
            <a:off x="13499925" y="132402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6383107">
            <a:off x="16927791" y="4752167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5" y="0"/>
                </a:lnTo>
                <a:lnTo>
                  <a:pt x="513645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5756806">
            <a:off x="15020060" y="9178423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8915872">
            <a:off x="14957400" y="6074883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434679" y="8217911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1"/>
                </a:lnTo>
                <a:lnTo>
                  <a:pt x="0" y="867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590515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4320066" y="3449328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669974">
            <a:off x="6165299" y="822791"/>
            <a:ext cx="530353" cy="898904"/>
          </a:xfrm>
          <a:custGeom>
            <a:avLst/>
            <a:gdLst/>
            <a:ahLst/>
            <a:cxnLst/>
            <a:rect l="l" t="t" r="r" b="b"/>
            <a:pathLst>
              <a:path w="530353" h="898904">
                <a:moveTo>
                  <a:pt x="0" y="0"/>
                </a:moveTo>
                <a:lnTo>
                  <a:pt x="530353" y="0"/>
                </a:lnTo>
                <a:lnTo>
                  <a:pt x="530353" y="898904"/>
                </a:lnTo>
                <a:lnTo>
                  <a:pt x="0" y="898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-1839255">
            <a:off x="9001924" y="9254121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 rot="693431">
            <a:off x="920907" y="611011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7"/>
                </a:lnTo>
                <a:lnTo>
                  <a:pt x="0" y="11851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 rot="-2419102">
            <a:off x="16411918" y="7034178"/>
            <a:ext cx="927423" cy="1329729"/>
          </a:xfrm>
          <a:custGeom>
            <a:avLst/>
            <a:gdLst/>
            <a:ahLst/>
            <a:cxnLst/>
            <a:rect l="l" t="t" r="r" b="b"/>
            <a:pathLst>
              <a:path w="927423" h="1329729">
                <a:moveTo>
                  <a:pt x="0" y="0"/>
                </a:moveTo>
                <a:lnTo>
                  <a:pt x="927423" y="0"/>
                </a:lnTo>
                <a:lnTo>
                  <a:pt x="927423" y="1329729"/>
                </a:lnTo>
                <a:lnTo>
                  <a:pt x="0" y="1329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4767585" y="2554345"/>
            <a:ext cx="8752831" cy="5299441"/>
          </a:xfrm>
          <a:custGeom>
            <a:avLst/>
            <a:gdLst/>
            <a:ahLst/>
            <a:cxnLst/>
            <a:rect l="l" t="t" r="r" b="b"/>
            <a:pathLst>
              <a:path w="8752831" h="5299441">
                <a:moveTo>
                  <a:pt x="0" y="0"/>
                </a:moveTo>
                <a:lnTo>
                  <a:pt x="8752830" y="0"/>
                </a:lnTo>
                <a:lnTo>
                  <a:pt x="8752830" y="5299441"/>
                </a:lnTo>
                <a:lnTo>
                  <a:pt x="0" y="52994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 rot="5400000" flipV="1">
            <a:off x="6550920" y="1074548"/>
            <a:ext cx="5319413" cy="8480223"/>
          </a:xfrm>
          <a:custGeom>
            <a:avLst/>
            <a:gdLst/>
            <a:ahLst/>
            <a:cxnLst/>
            <a:rect l="l" t="t" r="r" b="b"/>
            <a:pathLst>
              <a:path w="5319413" h="8480223">
                <a:moveTo>
                  <a:pt x="0" y="8480223"/>
                </a:moveTo>
                <a:lnTo>
                  <a:pt x="5319413" y="8480223"/>
                </a:lnTo>
                <a:lnTo>
                  <a:pt x="5319413" y="0"/>
                </a:lnTo>
                <a:lnTo>
                  <a:pt x="0" y="0"/>
                </a:lnTo>
                <a:lnTo>
                  <a:pt x="0" y="8480223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TextBox 23"/>
          <p:cNvSpPr txBox="1"/>
          <p:nvPr/>
        </p:nvSpPr>
        <p:spPr>
          <a:xfrm>
            <a:off x="5730735" y="4607801"/>
            <a:ext cx="6959783" cy="13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02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2-MODİFİKASYON</a:t>
            </a:r>
          </a:p>
        </p:txBody>
      </p:sp>
      <p:pic>
        <p:nvPicPr>
          <p:cNvPr id="24" name="Resim 2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4F1F1289-658F-CE3E-7ABB-E7817846716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C01C8A7D-7144-1596-7A70-E563D79D08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4259">
        <p159:morph option="byObject"/>
      </p:transition>
    </mc:Choice>
    <mc:Fallback xmlns="">
      <p:transition spd="slow" advTm="24259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97287" y="2331798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5" y="0"/>
                </a:lnTo>
                <a:lnTo>
                  <a:pt x="2256625" y="2121227"/>
                </a:lnTo>
                <a:lnTo>
                  <a:pt x="0" y="2121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314560" y="3189835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5" y="0"/>
                </a:lnTo>
                <a:lnTo>
                  <a:pt x="2256625" y="2121228"/>
                </a:lnTo>
                <a:lnTo>
                  <a:pt x="0" y="2121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786105" y="5054957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6" y="0"/>
                </a:lnTo>
                <a:lnTo>
                  <a:pt x="2256626" y="2121228"/>
                </a:lnTo>
                <a:lnTo>
                  <a:pt x="0" y="2121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89926">
            <a:off x="10940464" y="208524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099"/>
                </a:lnTo>
                <a:lnTo>
                  <a:pt x="0" y="4930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8915872">
            <a:off x="14117791" y="6688041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4540450">
            <a:off x="16224780" y="3050290"/>
            <a:ext cx="294237" cy="282468"/>
          </a:xfrm>
          <a:custGeom>
            <a:avLst/>
            <a:gdLst/>
            <a:ahLst/>
            <a:cxnLst/>
            <a:rect l="l" t="t" r="r" b="b"/>
            <a:pathLst>
              <a:path w="294237" h="282468">
                <a:moveTo>
                  <a:pt x="0" y="0"/>
                </a:moveTo>
                <a:lnTo>
                  <a:pt x="294237" y="0"/>
                </a:lnTo>
                <a:lnTo>
                  <a:pt x="294237" y="282468"/>
                </a:lnTo>
                <a:lnTo>
                  <a:pt x="0" y="282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262007">
            <a:off x="-827416" y="8685343"/>
            <a:ext cx="20474267" cy="6477314"/>
          </a:xfrm>
          <a:custGeom>
            <a:avLst/>
            <a:gdLst/>
            <a:ahLst/>
            <a:cxnLst/>
            <a:rect l="l" t="t" r="r" b="b"/>
            <a:pathLst>
              <a:path w="20474267" h="6477314">
                <a:moveTo>
                  <a:pt x="0" y="0"/>
                </a:moveTo>
                <a:lnTo>
                  <a:pt x="20474267" y="0"/>
                </a:lnTo>
                <a:lnTo>
                  <a:pt x="20474267" y="6477314"/>
                </a:lnTo>
                <a:lnTo>
                  <a:pt x="0" y="64773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0965287" y="1902081"/>
            <a:ext cx="2488626" cy="2578887"/>
          </a:xfrm>
          <a:custGeom>
            <a:avLst/>
            <a:gdLst/>
            <a:ahLst/>
            <a:cxnLst/>
            <a:rect l="l" t="t" r="r" b="b"/>
            <a:pathLst>
              <a:path w="2488626" h="2578887">
                <a:moveTo>
                  <a:pt x="0" y="0"/>
                </a:moveTo>
                <a:lnTo>
                  <a:pt x="2488625" y="0"/>
                </a:lnTo>
                <a:lnTo>
                  <a:pt x="2488625" y="2578886"/>
                </a:lnTo>
                <a:lnTo>
                  <a:pt x="0" y="25788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2019372" y="5248056"/>
            <a:ext cx="2023358" cy="1735030"/>
          </a:xfrm>
          <a:custGeom>
            <a:avLst/>
            <a:gdLst/>
            <a:ahLst/>
            <a:cxnLst/>
            <a:rect l="l" t="t" r="r" b="b"/>
            <a:pathLst>
              <a:path w="2023358" h="1735030">
                <a:moveTo>
                  <a:pt x="0" y="0"/>
                </a:moveTo>
                <a:lnTo>
                  <a:pt x="2023359" y="0"/>
                </a:lnTo>
                <a:lnTo>
                  <a:pt x="2023359" y="1735030"/>
                </a:lnTo>
                <a:lnTo>
                  <a:pt x="0" y="1735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4277344" y="2127677"/>
            <a:ext cx="2094555" cy="3120379"/>
          </a:xfrm>
          <a:custGeom>
            <a:avLst/>
            <a:gdLst/>
            <a:ahLst/>
            <a:cxnLst/>
            <a:rect l="l" t="t" r="r" b="b"/>
            <a:pathLst>
              <a:path w="2094555" h="3120379">
                <a:moveTo>
                  <a:pt x="0" y="0"/>
                </a:moveTo>
                <a:lnTo>
                  <a:pt x="2094555" y="0"/>
                </a:lnTo>
                <a:lnTo>
                  <a:pt x="2094555" y="3120379"/>
                </a:lnTo>
                <a:lnTo>
                  <a:pt x="0" y="312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966312" y="1947508"/>
            <a:ext cx="9067497" cy="5623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72"/>
              </a:lnSpc>
            </a:pPr>
            <a:r>
              <a:rPr lang="en-US" sz="3980" b="1" spc="11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•Canlılarda çevre etkisiyle ortaya çıkan ve genlerde değişime neden olmadan sadece </a:t>
            </a:r>
            <a:r>
              <a:rPr lang="en-US" sz="3980" b="1" spc="119">
                <a:solidFill>
                  <a:srgbClr val="365CF5"/>
                </a:solidFill>
                <a:latin typeface="Muli Bold"/>
                <a:ea typeface="Muli Bold"/>
                <a:cs typeface="Muli Bold"/>
                <a:sym typeface="Muli Bold"/>
              </a:rPr>
              <a:t>genin işleyişini etkileyen</a:t>
            </a:r>
            <a:r>
              <a:rPr lang="en-US" sz="3980" b="1" spc="11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değişimlere</a:t>
            </a:r>
            <a:r>
              <a:rPr lang="en-US" sz="3980" b="1" spc="119">
                <a:solidFill>
                  <a:srgbClr val="166AB8"/>
                </a:solidFill>
                <a:latin typeface="Muli Bold"/>
                <a:ea typeface="Muli Bold"/>
                <a:cs typeface="Muli Bold"/>
                <a:sym typeface="Muli Bold"/>
              </a:rPr>
              <a:t> modifikasyon</a:t>
            </a:r>
            <a:r>
              <a:rPr lang="en-US" sz="3980" b="1" spc="11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denir.</a:t>
            </a:r>
          </a:p>
          <a:p>
            <a:pPr algn="l">
              <a:lnSpc>
                <a:spcPts val="5572"/>
              </a:lnSpc>
            </a:pPr>
            <a:r>
              <a:rPr lang="en-US" sz="3980" b="1" spc="11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•Genotipte değişim olmaz fenotipte değişim olur.</a:t>
            </a:r>
          </a:p>
          <a:p>
            <a:pPr algn="l">
              <a:lnSpc>
                <a:spcPts val="5572"/>
              </a:lnSpc>
              <a:spcBef>
                <a:spcPct val="0"/>
              </a:spcBef>
            </a:pPr>
            <a:endParaRPr lang="en-US" sz="3980" b="1" spc="119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pic>
        <p:nvPicPr>
          <p:cNvPr id="13" name="Resim 1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E2961BD-2357-B5CA-1AF2-4C79EF4D2CA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E40FC891-DED0-DA30-7055-40CE642EDE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795">
        <p159:morph option="byObject"/>
      </p:transition>
    </mc:Choice>
    <mc:Fallback xmlns="">
      <p:transition spd="slow" advTm="50795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97287" y="2331798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5" y="0"/>
                </a:lnTo>
                <a:lnTo>
                  <a:pt x="2256625" y="2121227"/>
                </a:lnTo>
                <a:lnTo>
                  <a:pt x="0" y="2121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314560" y="3189835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5" y="0"/>
                </a:lnTo>
                <a:lnTo>
                  <a:pt x="2256625" y="2121228"/>
                </a:lnTo>
                <a:lnTo>
                  <a:pt x="0" y="2121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786105" y="5054957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6" y="0"/>
                </a:lnTo>
                <a:lnTo>
                  <a:pt x="2256626" y="2121228"/>
                </a:lnTo>
                <a:lnTo>
                  <a:pt x="0" y="2121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89926">
            <a:off x="10940464" y="208524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099"/>
                </a:lnTo>
                <a:lnTo>
                  <a:pt x="0" y="4930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8915872">
            <a:off x="14117791" y="6688041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4540450">
            <a:off x="16224780" y="3050290"/>
            <a:ext cx="294237" cy="282468"/>
          </a:xfrm>
          <a:custGeom>
            <a:avLst/>
            <a:gdLst/>
            <a:ahLst/>
            <a:cxnLst/>
            <a:rect l="l" t="t" r="r" b="b"/>
            <a:pathLst>
              <a:path w="294237" h="282468">
                <a:moveTo>
                  <a:pt x="0" y="0"/>
                </a:moveTo>
                <a:lnTo>
                  <a:pt x="294237" y="0"/>
                </a:lnTo>
                <a:lnTo>
                  <a:pt x="294237" y="282468"/>
                </a:lnTo>
                <a:lnTo>
                  <a:pt x="0" y="282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262007">
            <a:off x="-827416" y="8685343"/>
            <a:ext cx="20474267" cy="6477314"/>
          </a:xfrm>
          <a:custGeom>
            <a:avLst/>
            <a:gdLst/>
            <a:ahLst/>
            <a:cxnLst/>
            <a:rect l="l" t="t" r="r" b="b"/>
            <a:pathLst>
              <a:path w="20474267" h="6477314">
                <a:moveTo>
                  <a:pt x="0" y="0"/>
                </a:moveTo>
                <a:lnTo>
                  <a:pt x="20474267" y="0"/>
                </a:lnTo>
                <a:lnTo>
                  <a:pt x="20474267" y="6477314"/>
                </a:lnTo>
                <a:lnTo>
                  <a:pt x="0" y="64773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804387" y="993074"/>
            <a:ext cx="10086672" cy="773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72"/>
              </a:lnSpc>
            </a:pP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Modifikasyona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neden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olan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etmenler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; </a:t>
            </a:r>
          </a:p>
          <a:p>
            <a:pPr marL="859291" lvl="1" indent="-429645" algn="l">
              <a:lnSpc>
                <a:spcPts val="5572"/>
              </a:lnSpc>
              <a:buFont typeface="Arial"/>
              <a:buChar char="•"/>
            </a:pP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Sıcaklık</a:t>
            </a:r>
            <a:endParaRPr lang="en-US" sz="3980" b="1" spc="119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marL="859291" lvl="1" indent="-429645" algn="l">
              <a:lnSpc>
                <a:spcPts val="5572"/>
              </a:lnSpc>
              <a:buFont typeface="Arial"/>
              <a:buChar char="•"/>
            </a:pP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Su</a:t>
            </a:r>
          </a:p>
          <a:p>
            <a:pPr marL="859291" lvl="1" indent="-429645" algn="l">
              <a:lnSpc>
                <a:spcPts val="5572"/>
              </a:lnSpc>
              <a:buFont typeface="Arial"/>
              <a:buChar char="•"/>
            </a:pP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Beslenme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şekli</a:t>
            </a:r>
            <a:endParaRPr lang="en-US" sz="3980" b="1" spc="119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marL="859291" lvl="1" indent="-429645" algn="l">
              <a:lnSpc>
                <a:spcPts val="5572"/>
              </a:lnSpc>
              <a:buFont typeface="Arial"/>
              <a:buChar char="•"/>
            </a:pP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Isı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miktarı</a:t>
            </a:r>
            <a:endParaRPr lang="en-US" sz="3980" b="1" spc="119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marL="859291" lvl="1" indent="-429645" algn="l">
              <a:lnSpc>
                <a:spcPts val="5572"/>
              </a:lnSpc>
              <a:buFont typeface="Arial"/>
              <a:buChar char="•"/>
            </a:pP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Toprağın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pH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değeri</a:t>
            </a:r>
            <a:endParaRPr lang="en-US" sz="3980" b="1" spc="119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marL="859291" lvl="1" indent="-429645" algn="l">
              <a:lnSpc>
                <a:spcPts val="5572"/>
              </a:lnSpc>
              <a:buFont typeface="Arial"/>
              <a:buChar char="•"/>
            </a:pP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Nem </a:t>
            </a:r>
          </a:p>
          <a:p>
            <a:pPr marL="859291" lvl="1" indent="-429645" algn="l">
              <a:lnSpc>
                <a:spcPts val="5572"/>
              </a:lnSpc>
              <a:buFont typeface="Arial"/>
              <a:buChar char="•"/>
            </a:pP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Basınç</a:t>
            </a:r>
            <a:endParaRPr lang="en-US" sz="3980" b="1" spc="119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marL="859291" lvl="1" indent="-429645" algn="l">
              <a:lnSpc>
                <a:spcPts val="5572"/>
              </a:lnSpc>
              <a:buFont typeface="Arial"/>
              <a:buChar char="•"/>
            </a:pP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Yaşanılan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ortam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</a:p>
          <a:p>
            <a:pPr marL="859291" lvl="1" indent="-429645" algn="l">
              <a:lnSpc>
                <a:spcPts val="5572"/>
              </a:lnSpc>
              <a:buFont typeface="Arial"/>
              <a:buChar char="•"/>
            </a:pP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Işık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</a:p>
          <a:p>
            <a:pPr algn="l">
              <a:lnSpc>
                <a:spcPts val="5572"/>
              </a:lnSpc>
              <a:spcBef>
                <a:spcPct val="0"/>
              </a:spcBef>
            </a:pPr>
            <a:endParaRPr lang="en-US" sz="3980" b="1" spc="119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503515" y="2423547"/>
            <a:ext cx="1789316" cy="1888460"/>
          </a:xfrm>
          <a:custGeom>
            <a:avLst/>
            <a:gdLst/>
            <a:ahLst/>
            <a:cxnLst/>
            <a:rect l="l" t="t" r="r" b="b"/>
            <a:pathLst>
              <a:path w="1789316" h="1888460">
                <a:moveTo>
                  <a:pt x="0" y="0"/>
                </a:moveTo>
                <a:lnTo>
                  <a:pt x="1789315" y="0"/>
                </a:lnTo>
                <a:lnTo>
                  <a:pt x="1789315" y="1888460"/>
                </a:lnTo>
                <a:lnTo>
                  <a:pt x="0" y="188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4794743" y="3253663"/>
            <a:ext cx="1577155" cy="1889837"/>
          </a:xfrm>
          <a:custGeom>
            <a:avLst/>
            <a:gdLst/>
            <a:ahLst/>
            <a:cxnLst/>
            <a:rect l="l" t="t" r="r" b="b"/>
            <a:pathLst>
              <a:path w="1577155" h="1889837">
                <a:moveTo>
                  <a:pt x="0" y="0"/>
                </a:moveTo>
                <a:lnTo>
                  <a:pt x="1577156" y="0"/>
                </a:lnTo>
                <a:lnTo>
                  <a:pt x="1577156" y="1889837"/>
                </a:lnTo>
                <a:lnTo>
                  <a:pt x="0" y="18898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2130968" y="5086871"/>
            <a:ext cx="1730788" cy="2057400"/>
          </a:xfrm>
          <a:custGeom>
            <a:avLst/>
            <a:gdLst/>
            <a:ahLst/>
            <a:cxnLst/>
            <a:rect l="l" t="t" r="r" b="b"/>
            <a:pathLst>
              <a:path w="1730788" h="2057400">
                <a:moveTo>
                  <a:pt x="0" y="0"/>
                </a:moveTo>
                <a:lnTo>
                  <a:pt x="1730788" y="0"/>
                </a:lnTo>
                <a:lnTo>
                  <a:pt x="173078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3" name="Resim 1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28B27705-0C8A-C8E7-F910-A36F6ED5BF5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21CE24F2-6821-6C7E-26E6-64F27FA6CD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7864">
        <p159:morph option="byObject"/>
      </p:transition>
    </mc:Choice>
    <mc:Fallback xmlns="">
      <p:transition spd="slow" advTm="17864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97287" y="2331798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5" y="0"/>
                </a:lnTo>
                <a:lnTo>
                  <a:pt x="2256625" y="2121227"/>
                </a:lnTo>
                <a:lnTo>
                  <a:pt x="0" y="2121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314560" y="3189835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5" y="0"/>
                </a:lnTo>
                <a:lnTo>
                  <a:pt x="2256625" y="2121228"/>
                </a:lnTo>
                <a:lnTo>
                  <a:pt x="0" y="2121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786105" y="5054957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6" y="0"/>
                </a:lnTo>
                <a:lnTo>
                  <a:pt x="2256626" y="2121228"/>
                </a:lnTo>
                <a:lnTo>
                  <a:pt x="0" y="2121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89926">
            <a:off x="10940464" y="208524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099"/>
                </a:lnTo>
                <a:lnTo>
                  <a:pt x="0" y="4930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8915872">
            <a:off x="14117791" y="6688041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4540450">
            <a:off x="16224780" y="3050290"/>
            <a:ext cx="294237" cy="282468"/>
          </a:xfrm>
          <a:custGeom>
            <a:avLst/>
            <a:gdLst/>
            <a:ahLst/>
            <a:cxnLst/>
            <a:rect l="l" t="t" r="r" b="b"/>
            <a:pathLst>
              <a:path w="294237" h="282468">
                <a:moveTo>
                  <a:pt x="0" y="0"/>
                </a:moveTo>
                <a:lnTo>
                  <a:pt x="294237" y="0"/>
                </a:lnTo>
                <a:lnTo>
                  <a:pt x="294237" y="282468"/>
                </a:lnTo>
                <a:lnTo>
                  <a:pt x="0" y="282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262007">
            <a:off x="-827416" y="8685343"/>
            <a:ext cx="20474267" cy="6477314"/>
          </a:xfrm>
          <a:custGeom>
            <a:avLst/>
            <a:gdLst/>
            <a:ahLst/>
            <a:cxnLst/>
            <a:rect l="l" t="t" r="r" b="b"/>
            <a:pathLst>
              <a:path w="20474267" h="6477314">
                <a:moveTo>
                  <a:pt x="0" y="0"/>
                </a:moveTo>
                <a:lnTo>
                  <a:pt x="20474267" y="0"/>
                </a:lnTo>
                <a:lnTo>
                  <a:pt x="20474267" y="6477314"/>
                </a:lnTo>
                <a:lnTo>
                  <a:pt x="0" y="64773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804387" y="1856081"/>
            <a:ext cx="10086672" cy="2543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1"/>
              </a:lnSpc>
            </a:pPr>
            <a:r>
              <a:rPr lang="en-US" sz="6479" b="1" spc="194">
                <a:solidFill>
                  <a:srgbClr val="365CF5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MODİFİKASYONLAR KALITSAL MIDIR?</a:t>
            </a:r>
          </a:p>
          <a:p>
            <a:pPr algn="l">
              <a:lnSpc>
                <a:spcPts val="5572"/>
              </a:lnSpc>
            </a:pPr>
            <a:endParaRPr lang="en-US" sz="6479" b="1" spc="194">
              <a:solidFill>
                <a:srgbClr val="365CF5"/>
              </a:solidFill>
              <a:latin typeface="Amatic SC Bold"/>
              <a:ea typeface="Amatic SC Bold"/>
              <a:cs typeface="Amatic SC Bold"/>
              <a:sym typeface="Amatic SC Bold"/>
            </a:endParaRPr>
          </a:p>
          <a:p>
            <a:pPr algn="l">
              <a:lnSpc>
                <a:spcPts val="5572"/>
              </a:lnSpc>
              <a:spcBef>
                <a:spcPct val="0"/>
              </a:spcBef>
            </a:pPr>
            <a:r>
              <a:rPr lang="en-US" sz="3980" b="1" spc="11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HAYIR.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1503515" y="2423547"/>
            <a:ext cx="1789316" cy="1888460"/>
          </a:xfrm>
          <a:custGeom>
            <a:avLst/>
            <a:gdLst/>
            <a:ahLst/>
            <a:cxnLst/>
            <a:rect l="l" t="t" r="r" b="b"/>
            <a:pathLst>
              <a:path w="1789316" h="1888460">
                <a:moveTo>
                  <a:pt x="0" y="0"/>
                </a:moveTo>
                <a:lnTo>
                  <a:pt x="1789315" y="0"/>
                </a:lnTo>
                <a:lnTo>
                  <a:pt x="1789315" y="1888460"/>
                </a:lnTo>
                <a:lnTo>
                  <a:pt x="0" y="188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4794743" y="3253663"/>
            <a:ext cx="1577155" cy="1889837"/>
          </a:xfrm>
          <a:custGeom>
            <a:avLst/>
            <a:gdLst/>
            <a:ahLst/>
            <a:cxnLst/>
            <a:rect l="l" t="t" r="r" b="b"/>
            <a:pathLst>
              <a:path w="1577155" h="1889837">
                <a:moveTo>
                  <a:pt x="0" y="0"/>
                </a:moveTo>
                <a:lnTo>
                  <a:pt x="1577156" y="0"/>
                </a:lnTo>
                <a:lnTo>
                  <a:pt x="1577156" y="1889837"/>
                </a:lnTo>
                <a:lnTo>
                  <a:pt x="0" y="18898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2130968" y="5086871"/>
            <a:ext cx="1730788" cy="2057400"/>
          </a:xfrm>
          <a:custGeom>
            <a:avLst/>
            <a:gdLst/>
            <a:ahLst/>
            <a:cxnLst/>
            <a:rect l="l" t="t" r="r" b="b"/>
            <a:pathLst>
              <a:path w="1730788" h="2057400">
                <a:moveTo>
                  <a:pt x="0" y="0"/>
                </a:moveTo>
                <a:lnTo>
                  <a:pt x="1730788" y="0"/>
                </a:lnTo>
                <a:lnTo>
                  <a:pt x="173078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3" name="Resim 1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87C877A5-D442-6F37-C9F8-51199810EF2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801A4B3F-C30B-A620-9AB3-61140D1F3B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1246">
        <p159:morph option="byObject"/>
      </p:transition>
    </mc:Choice>
    <mc:Fallback xmlns="">
      <p:transition spd="slow" advTm="21246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HİMALAYA TAVŞANI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3985532" y="3814119"/>
            <a:ext cx="9593865" cy="3799817"/>
          </a:xfrm>
          <a:custGeom>
            <a:avLst/>
            <a:gdLst/>
            <a:ahLst/>
            <a:cxnLst/>
            <a:rect l="l" t="t" r="r" b="b"/>
            <a:pathLst>
              <a:path w="9593865" h="3799817">
                <a:moveTo>
                  <a:pt x="0" y="0"/>
                </a:moveTo>
                <a:lnTo>
                  <a:pt x="9593865" y="0"/>
                </a:lnTo>
                <a:lnTo>
                  <a:pt x="9593865" y="3799818"/>
                </a:lnTo>
                <a:lnTo>
                  <a:pt x="0" y="37998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9" name="Resim 1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87FCBF59-E6BE-D66E-65FA-049F013C9C0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ACF1DAE6-F93D-B7F8-5276-09428367D9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3764">
        <p159:morph option="byObject"/>
      </p:transition>
    </mc:Choice>
    <mc:Fallback xmlns="">
      <p:transition spd="slow" advTm="83764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ÇUHA ÇİÇEĞİ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4193227" y="3788685"/>
            <a:ext cx="9901546" cy="3759785"/>
          </a:xfrm>
          <a:custGeom>
            <a:avLst/>
            <a:gdLst/>
            <a:ahLst/>
            <a:cxnLst/>
            <a:rect l="l" t="t" r="r" b="b"/>
            <a:pathLst>
              <a:path w="9901546" h="3759785">
                <a:moveTo>
                  <a:pt x="0" y="0"/>
                </a:moveTo>
                <a:lnTo>
                  <a:pt x="9901546" y="0"/>
                </a:lnTo>
                <a:lnTo>
                  <a:pt x="9901546" y="3759785"/>
                </a:lnTo>
                <a:lnTo>
                  <a:pt x="0" y="37597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4B770AAA-5974-D949-3A14-F4A88E58497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7608DFDF-758B-C4D9-2699-D77E79E135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170">
        <p159:morph option="byObject"/>
      </p:transition>
    </mc:Choice>
    <mc:Fallback xmlns="">
      <p:transition spd="slow" advTm="2817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SİRKE SİNEĞİ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3085277" y="3039572"/>
            <a:ext cx="11244217" cy="5348911"/>
          </a:xfrm>
          <a:custGeom>
            <a:avLst/>
            <a:gdLst/>
            <a:ahLst/>
            <a:cxnLst/>
            <a:rect l="l" t="t" r="r" b="b"/>
            <a:pathLst>
              <a:path w="11244217" h="5348911">
                <a:moveTo>
                  <a:pt x="0" y="0"/>
                </a:moveTo>
                <a:lnTo>
                  <a:pt x="11244217" y="0"/>
                </a:lnTo>
                <a:lnTo>
                  <a:pt x="11244217" y="5348912"/>
                </a:lnTo>
                <a:lnTo>
                  <a:pt x="0" y="53489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80F9E46-C225-9E05-513B-06DFA09D13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65A42A4A-627B-2756-D81E-B4F3AC0D4A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8569">
        <p159:morph option="byObject"/>
      </p:transition>
    </mc:Choice>
    <mc:Fallback xmlns="">
      <p:transition spd="slow" advTm="38569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İŞÇİ ARI- KRALİÇE ARI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4301276" y="2754063"/>
            <a:ext cx="8055399" cy="5784180"/>
          </a:xfrm>
          <a:custGeom>
            <a:avLst/>
            <a:gdLst/>
            <a:ahLst/>
            <a:cxnLst/>
            <a:rect l="l" t="t" r="r" b="b"/>
            <a:pathLst>
              <a:path w="8055399" h="5784180">
                <a:moveTo>
                  <a:pt x="0" y="0"/>
                </a:moveTo>
                <a:lnTo>
                  <a:pt x="8055399" y="0"/>
                </a:lnTo>
                <a:lnTo>
                  <a:pt x="8055399" y="5784180"/>
                </a:lnTo>
                <a:lnTo>
                  <a:pt x="0" y="5784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45427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9" name="Resim 1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9F68E54C-D87E-B9E6-21F3-38D8682FDEC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2B667ECE-774D-9EC2-3F2F-DFC4A9CEC4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4809">
        <p159:morph option="byObject"/>
      </p:transition>
    </mc:Choice>
    <mc:Fallback xmlns="">
      <p:transition spd="slow" advTm="44809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ÇUHA ÇİÇEĞİ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4861832" y="2797008"/>
            <a:ext cx="8601314" cy="5706527"/>
          </a:xfrm>
          <a:custGeom>
            <a:avLst/>
            <a:gdLst/>
            <a:ahLst/>
            <a:cxnLst/>
            <a:rect l="l" t="t" r="r" b="b"/>
            <a:pathLst>
              <a:path w="8601314" h="5706527">
                <a:moveTo>
                  <a:pt x="0" y="0"/>
                </a:moveTo>
                <a:lnTo>
                  <a:pt x="8601314" y="0"/>
                </a:lnTo>
                <a:lnTo>
                  <a:pt x="8601314" y="5706527"/>
                </a:lnTo>
                <a:lnTo>
                  <a:pt x="0" y="5706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9" name="Resim 1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85B1ACE-96B8-128A-A495-48753BEC55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D2D17693-68AC-C460-13EB-39FDDBF591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5937">
        <p159:morph option="byObject"/>
      </p:transition>
    </mc:Choice>
    <mc:Fallback xmlns="">
      <p:transition spd="slow" advTm="45937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KARAHİNDİBAĞ ÇİÇEĞİ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3207440" y="2566520"/>
            <a:ext cx="11873120" cy="6043632"/>
          </a:xfrm>
          <a:custGeom>
            <a:avLst/>
            <a:gdLst/>
            <a:ahLst/>
            <a:cxnLst/>
            <a:rect l="l" t="t" r="r" b="b"/>
            <a:pathLst>
              <a:path w="11873120" h="6043632">
                <a:moveTo>
                  <a:pt x="0" y="0"/>
                </a:moveTo>
                <a:lnTo>
                  <a:pt x="11873120" y="0"/>
                </a:lnTo>
                <a:lnTo>
                  <a:pt x="11873120" y="6043632"/>
                </a:lnTo>
                <a:lnTo>
                  <a:pt x="0" y="6043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9" name="Resim 1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783F8EB6-10EF-F5C9-0447-DE81360AD3C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A4F8F5FE-3BD5-FA59-4A8A-78F32E0FFD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5618">
        <p159:morph option="byObject"/>
      </p:transition>
    </mc:Choice>
    <mc:Fallback xmlns="">
      <p:transition spd="slow" advTm="3561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97287" y="2331798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5" y="0"/>
                </a:lnTo>
                <a:lnTo>
                  <a:pt x="2256625" y="2121227"/>
                </a:lnTo>
                <a:lnTo>
                  <a:pt x="0" y="2121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314560" y="3189835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5" y="0"/>
                </a:lnTo>
                <a:lnTo>
                  <a:pt x="2256625" y="2121228"/>
                </a:lnTo>
                <a:lnTo>
                  <a:pt x="0" y="2121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786105" y="5054957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6" y="0"/>
                </a:lnTo>
                <a:lnTo>
                  <a:pt x="2256626" y="2121228"/>
                </a:lnTo>
                <a:lnTo>
                  <a:pt x="0" y="2121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89926">
            <a:off x="10940464" y="208524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099"/>
                </a:lnTo>
                <a:lnTo>
                  <a:pt x="0" y="493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8915872">
            <a:off x="14117791" y="6688041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4540450">
            <a:off x="16224780" y="3050290"/>
            <a:ext cx="294237" cy="282468"/>
          </a:xfrm>
          <a:custGeom>
            <a:avLst/>
            <a:gdLst/>
            <a:ahLst/>
            <a:cxnLst/>
            <a:rect l="l" t="t" r="r" b="b"/>
            <a:pathLst>
              <a:path w="294237" h="282468">
                <a:moveTo>
                  <a:pt x="0" y="0"/>
                </a:moveTo>
                <a:lnTo>
                  <a:pt x="294237" y="0"/>
                </a:lnTo>
                <a:lnTo>
                  <a:pt x="294237" y="282468"/>
                </a:lnTo>
                <a:lnTo>
                  <a:pt x="0" y="282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262007">
            <a:off x="-827416" y="8685343"/>
            <a:ext cx="20474267" cy="6477314"/>
          </a:xfrm>
          <a:custGeom>
            <a:avLst/>
            <a:gdLst/>
            <a:ahLst/>
            <a:cxnLst/>
            <a:rect l="l" t="t" r="r" b="b"/>
            <a:pathLst>
              <a:path w="20474267" h="6477314">
                <a:moveTo>
                  <a:pt x="0" y="0"/>
                </a:moveTo>
                <a:lnTo>
                  <a:pt x="20474267" y="0"/>
                </a:lnTo>
                <a:lnTo>
                  <a:pt x="20474267" y="6477314"/>
                </a:lnTo>
                <a:lnTo>
                  <a:pt x="0" y="6477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1631814" y="2695230"/>
            <a:ext cx="1394363" cy="1394363"/>
          </a:xfrm>
          <a:custGeom>
            <a:avLst/>
            <a:gdLst/>
            <a:ahLst/>
            <a:cxnLst/>
            <a:rect l="l" t="t" r="r" b="b"/>
            <a:pathLst>
              <a:path w="1394363" h="1394363">
                <a:moveTo>
                  <a:pt x="0" y="0"/>
                </a:moveTo>
                <a:lnTo>
                  <a:pt x="1394363" y="0"/>
                </a:lnTo>
                <a:lnTo>
                  <a:pt x="1394363" y="1394363"/>
                </a:lnTo>
                <a:lnTo>
                  <a:pt x="0" y="13943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2477272" y="4904927"/>
            <a:ext cx="976641" cy="2271257"/>
          </a:xfrm>
          <a:custGeom>
            <a:avLst/>
            <a:gdLst/>
            <a:ahLst/>
            <a:cxnLst/>
            <a:rect l="l" t="t" r="r" b="b"/>
            <a:pathLst>
              <a:path w="976641" h="2271257">
                <a:moveTo>
                  <a:pt x="0" y="0"/>
                </a:moveTo>
                <a:lnTo>
                  <a:pt x="976640" y="0"/>
                </a:lnTo>
                <a:lnTo>
                  <a:pt x="976640" y="2271258"/>
                </a:lnTo>
                <a:lnTo>
                  <a:pt x="0" y="22712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4617244" y="3599488"/>
            <a:ext cx="1455468" cy="1455468"/>
          </a:xfrm>
          <a:custGeom>
            <a:avLst/>
            <a:gdLst/>
            <a:ahLst/>
            <a:cxnLst/>
            <a:rect l="l" t="t" r="r" b="b"/>
            <a:pathLst>
              <a:path w="1455468" h="1455468">
                <a:moveTo>
                  <a:pt x="0" y="0"/>
                </a:moveTo>
                <a:lnTo>
                  <a:pt x="1455469" y="0"/>
                </a:lnTo>
                <a:lnTo>
                  <a:pt x="1455469" y="1455469"/>
                </a:lnTo>
                <a:lnTo>
                  <a:pt x="0" y="14554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680562" y="1586995"/>
            <a:ext cx="9067497" cy="632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72"/>
              </a:lnSpc>
              <a:spcBef>
                <a:spcPct val="0"/>
              </a:spcBef>
            </a:pPr>
            <a:r>
              <a:rPr lang="en-US" sz="3980" b="1" spc="11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•DNA ‘nın kendini eşlemesi sırasında oluşan hatalı eşleşmeler yada eşlenmeme gibi durumlarda genlerde ve kromozomlarda değişmeler meydana gelir.</a:t>
            </a:r>
          </a:p>
          <a:p>
            <a:pPr algn="l">
              <a:lnSpc>
                <a:spcPts val="5572"/>
              </a:lnSpc>
              <a:spcBef>
                <a:spcPct val="0"/>
              </a:spcBef>
            </a:pPr>
            <a:endParaRPr lang="en-US" sz="3980" b="1" spc="119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l">
              <a:lnSpc>
                <a:spcPts val="5572"/>
              </a:lnSpc>
              <a:spcBef>
                <a:spcPct val="0"/>
              </a:spcBef>
            </a:pPr>
            <a:r>
              <a:rPr lang="en-US" sz="3980" b="1" spc="11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•DNA’nın yapısında meydana gelen bu değişimlere </a:t>
            </a:r>
            <a:r>
              <a:rPr lang="en-US" sz="3980" b="1" spc="119">
                <a:solidFill>
                  <a:srgbClr val="166AB8"/>
                </a:solidFill>
                <a:latin typeface="Muli Bold"/>
                <a:ea typeface="Muli Bold"/>
                <a:cs typeface="Muli Bold"/>
                <a:sym typeface="Muli Bold"/>
              </a:rPr>
              <a:t>mutasyon</a:t>
            </a:r>
            <a:r>
              <a:rPr lang="en-US" sz="3980" b="1" spc="11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denir</a:t>
            </a:r>
          </a:p>
        </p:txBody>
      </p:sp>
      <p:pic>
        <p:nvPicPr>
          <p:cNvPr id="13" name="Resim 1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6F6600F5-585E-413A-95EE-8737510921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6735C456-5453-FE1B-97B5-CA8808A229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9211">
        <p159:morph option="byObject"/>
      </p:transition>
    </mc:Choice>
    <mc:Fallback xmlns="">
      <p:transition spd="slow" advTm="29211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KASLANMAK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6088138" y="2497317"/>
            <a:ext cx="3970473" cy="5915044"/>
          </a:xfrm>
          <a:custGeom>
            <a:avLst/>
            <a:gdLst/>
            <a:ahLst/>
            <a:cxnLst/>
            <a:rect l="l" t="t" r="r" b="b"/>
            <a:pathLst>
              <a:path w="3970473" h="5915044">
                <a:moveTo>
                  <a:pt x="0" y="0"/>
                </a:moveTo>
                <a:lnTo>
                  <a:pt x="3970473" y="0"/>
                </a:lnTo>
                <a:lnTo>
                  <a:pt x="3970473" y="5915044"/>
                </a:lnTo>
                <a:lnTo>
                  <a:pt x="0" y="59150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9" name="Resim 1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E2D422E-1F8D-4AD8-C1E1-42E11F09EB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D317B393-6F39-CA56-AE92-09903263E6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1832">
        <p159:morph option="byObject"/>
      </p:transition>
    </mc:Choice>
    <mc:Fallback xmlns="">
      <p:transition spd="slow" advTm="21832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BRONZLAŞMAK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3297385" y="2485324"/>
            <a:ext cx="11044142" cy="7013030"/>
          </a:xfrm>
          <a:custGeom>
            <a:avLst/>
            <a:gdLst/>
            <a:ahLst/>
            <a:cxnLst/>
            <a:rect l="l" t="t" r="r" b="b"/>
            <a:pathLst>
              <a:path w="11044142" h="7013030">
                <a:moveTo>
                  <a:pt x="0" y="0"/>
                </a:moveTo>
                <a:lnTo>
                  <a:pt x="11044143" y="0"/>
                </a:lnTo>
                <a:lnTo>
                  <a:pt x="11044143" y="7013030"/>
                </a:lnTo>
                <a:lnTo>
                  <a:pt x="0" y="70130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9" name="Resim 1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90CB9B49-06B2-DC37-EFF0-12787B3CC4B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9416BB57-277E-3B6A-CB88-3F5FA0B54F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504">
        <p159:morph option="byObject"/>
      </p:transition>
    </mc:Choice>
    <mc:Fallback xmlns="">
      <p:transition spd="slow" advTm="11504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6230600" cy="8332432"/>
          </a:xfrm>
          <a:custGeom>
            <a:avLst/>
            <a:gdLst/>
            <a:ahLst/>
            <a:cxnLst/>
            <a:rect l="l" t="t" r="r" b="b"/>
            <a:pathLst>
              <a:path w="16230600" h="8332432">
                <a:moveTo>
                  <a:pt x="0" y="0"/>
                </a:moveTo>
                <a:lnTo>
                  <a:pt x="16230600" y="0"/>
                </a:lnTo>
                <a:lnTo>
                  <a:pt x="16230600" y="8332432"/>
                </a:lnTo>
                <a:lnTo>
                  <a:pt x="0" y="833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Resim 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78BD356E-B3EB-C1AC-948D-0EA0DD1CBD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56204C3-1D84-5CB2-4275-FDA36D245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0535">
        <p159:morph option="byObject"/>
      </p:transition>
    </mc:Choice>
    <mc:Fallback xmlns="">
      <p:transition spd="slow" advTm="120535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97287" y="2331798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5" y="0"/>
                </a:lnTo>
                <a:lnTo>
                  <a:pt x="2256625" y="2121227"/>
                </a:lnTo>
                <a:lnTo>
                  <a:pt x="0" y="2121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314560" y="3189835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5" y="0"/>
                </a:lnTo>
                <a:lnTo>
                  <a:pt x="2256625" y="2121228"/>
                </a:lnTo>
                <a:lnTo>
                  <a:pt x="0" y="2121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786105" y="5054957"/>
            <a:ext cx="2256625" cy="2121228"/>
          </a:xfrm>
          <a:custGeom>
            <a:avLst/>
            <a:gdLst/>
            <a:ahLst/>
            <a:cxnLst/>
            <a:rect l="l" t="t" r="r" b="b"/>
            <a:pathLst>
              <a:path w="2256625" h="2121228">
                <a:moveTo>
                  <a:pt x="0" y="0"/>
                </a:moveTo>
                <a:lnTo>
                  <a:pt x="2256626" y="0"/>
                </a:lnTo>
                <a:lnTo>
                  <a:pt x="2256626" y="2121228"/>
                </a:lnTo>
                <a:lnTo>
                  <a:pt x="0" y="2121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89926">
            <a:off x="10940464" y="208524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099"/>
                </a:lnTo>
                <a:lnTo>
                  <a:pt x="0" y="493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8915872">
            <a:off x="14117791" y="6688041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3" y="0"/>
                </a:lnTo>
                <a:lnTo>
                  <a:pt x="424393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4540450">
            <a:off x="16224780" y="3050290"/>
            <a:ext cx="294237" cy="282468"/>
          </a:xfrm>
          <a:custGeom>
            <a:avLst/>
            <a:gdLst/>
            <a:ahLst/>
            <a:cxnLst/>
            <a:rect l="l" t="t" r="r" b="b"/>
            <a:pathLst>
              <a:path w="294237" h="282468">
                <a:moveTo>
                  <a:pt x="0" y="0"/>
                </a:moveTo>
                <a:lnTo>
                  <a:pt x="294237" y="0"/>
                </a:lnTo>
                <a:lnTo>
                  <a:pt x="294237" y="282468"/>
                </a:lnTo>
                <a:lnTo>
                  <a:pt x="0" y="282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262007">
            <a:off x="-827416" y="8685343"/>
            <a:ext cx="20474267" cy="6477314"/>
          </a:xfrm>
          <a:custGeom>
            <a:avLst/>
            <a:gdLst/>
            <a:ahLst/>
            <a:cxnLst/>
            <a:rect l="l" t="t" r="r" b="b"/>
            <a:pathLst>
              <a:path w="20474267" h="6477314">
                <a:moveTo>
                  <a:pt x="0" y="0"/>
                </a:moveTo>
                <a:lnTo>
                  <a:pt x="20474267" y="0"/>
                </a:lnTo>
                <a:lnTo>
                  <a:pt x="20474267" y="6477314"/>
                </a:lnTo>
                <a:lnTo>
                  <a:pt x="0" y="6477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1631814" y="2695230"/>
            <a:ext cx="1394363" cy="1394363"/>
          </a:xfrm>
          <a:custGeom>
            <a:avLst/>
            <a:gdLst/>
            <a:ahLst/>
            <a:cxnLst/>
            <a:rect l="l" t="t" r="r" b="b"/>
            <a:pathLst>
              <a:path w="1394363" h="1394363">
                <a:moveTo>
                  <a:pt x="0" y="0"/>
                </a:moveTo>
                <a:lnTo>
                  <a:pt x="1394363" y="0"/>
                </a:lnTo>
                <a:lnTo>
                  <a:pt x="1394363" y="1394363"/>
                </a:lnTo>
                <a:lnTo>
                  <a:pt x="0" y="13943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2477272" y="4904927"/>
            <a:ext cx="976641" cy="2271257"/>
          </a:xfrm>
          <a:custGeom>
            <a:avLst/>
            <a:gdLst/>
            <a:ahLst/>
            <a:cxnLst/>
            <a:rect l="l" t="t" r="r" b="b"/>
            <a:pathLst>
              <a:path w="976641" h="2271257">
                <a:moveTo>
                  <a:pt x="0" y="0"/>
                </a:moveTo>
                <a:lnTo>
                  <a:pt x="976640" y="0"/>
                </a:lnTo>
                <a:lnTo>
                  <a:pt x="976640" y="2271258"/>
                </a:lnTo>
                <a:lnTo>
                  <a:pt x="0" y="22712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4617244" y="3599488"/>
            <a:ext cx="1455468" cy="1455468"/>
          </a:xfrm>
          <a:custGeom>
            <a:avLst/>
            <a:gdLst/>
            <a:ahLst/>
            <a:cxnLst/>
            <a:rect l="l" t="t" r="r" b="b"/>
            <a:pathLst>
              <a:path w="1455468" h="1455468">
                <a:moveTo>
                  <a:pt x="0" y="0"/>
                </a:moveTo>
                <a:lnTo>
                  <a:pt x="1455469" y="0"/>
                </a:lnTo>
                <a:lnTo>
                  <a:pt x="1455469" y="1455469"/>
                </a:lnTo>
                <a:lnTo>
                  <a:pt x="0" y="14554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661512" y="602549"/>
            <a:ext cx="9067497" cy="7477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1"/>
              </a:lnSpc>
            </a:pPr>
            <a:r>
              <a:rPr lang="en-US" sz="6479" b="1" spc="194" dirty="0">
                <a:solidFill>
                  <a:srgbClr val="365CF5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MUTASYONLAR KALITSAL MIDIR?</a:t>
            </a:r>
          </a:p>
          <a:p>
            <a:pPr algn="l">
              <a:lnSpc>
                <a:spcPts val="5572"/>
              </a:lnSpc>
            </a:pPr>
            <a:endParaRPr lang="en-US" sz="6479" b="1" spc="194" dirty="0">
              <a:solidFill>
                <a:srgbClr val="365CF5"/>
              </a:solidFill>
              <a:latin typeface="Amatic SC Bold"/>
              <a:ea typeface="Amatic SC Bold"/>
              <a:cs typeface="Amatic SC Bold"/>
              <a:sym typeface="Amatic SC Bold"/>
            </a:endParaRPr>
          </a:p>
          <a:p>
            <a:pPr algn="l">
              <a:lnSpc>
                <a:spcPts val="5572"/>
              </a:lnSpc>
            </a:pP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•</a:t>
            </a:r>
            <a:r>
              <a:rPr lang="en-US" sz="3980" b="1" spc="119" dirty="0" err="1">
                <a:solidFill>
                  <a:srgbClr val="365CF5"/>
                </a:solidFill>
                <a:latin typeface="Muli Bold"/>
                <a:ea typeface="Muli Bold"/>
                <a:cs typeface="Muli Bold"/>
                <a:sym typeface="Muli Bold"/>
              </a:rPr>
              <a:t>Vücut</a:t>
            </a:r>
            <a:r>
              <a:rPr lang="en-US" sz="3980" b="1" spc="119" dirty="0">
                <a:solidFill>
                  <a:srgbClr val="365CF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365CF5"/>
                </a:solidFill>
                <a:latin typeface="Muli Bold"/>
                <a:ea typeface="Muli Bold"/>
                <a:cs typeface="Muli Bold"/>
                <a:sym typeface="Muli Bold"/>
              </a:rPr>
              <a:t>hücrelerinde</a:t>
            </a:r>
            <a:r>
              <a:rPr lang="en-US" sz="3980" b="1" spc="119" dirty="0">
                <a:solidFill>
                  <a:srgbClr val="365CF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mutasyon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olursa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sadece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o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kişiyi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etkiler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. </a:t>
            </a:r>
            <a:r>
              <a:rPr lang="en-US" sz="3980" b="1" spc="119" dirty="0" err="1">
                <a:solidFill>
                  <a:srgbClr val="365CF5"/>
                </a:solidFill>
                <a:latin typeface="Muli Bold"/>
                <a:ea typeface="Muli Bold"/>
                <a:cs typeface="Muli Bold"/>
                <a:sym typeface="Muli Bold"/>
              </a:rPr>
              <a:t>Kalıtsal</a:t>
            </a:r>
            <a:r>
              <a:rPr lang="en-US" sz="3980" b="1" spc="119" dirty="0">
                <a:solidFill>
                  <a:srgbClr val="365CF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365CF5"/>
                </a:solidFill>
                <a:latin typeface="Muli Bold"/>
                <a:ea typeface="Muli Bold"/>
                <a:cs typeface="Muli Bold"/>
                <a:sym typeface="Muli Bold"/>
              </a:rPr>
              <a:t>değildir</a:t>
            </a:r>
            <a:r>
              <a:rPr lang="en-US" sz="3980" b="1" spc="119" dirty="0">
                <a:solidFill>
                  <a:srgbClr val="365CF5"/>
                </a:solidFill>
                <a:latin typeface="Muli Bold"/>
                <a:ea typeface="Muli Bold"/>
                <a:cs typeface="Muli Bold"/>
                <a:sym typeface="Muli Bold"/>
              </a:rPr>
              <a:t>.</a:t>
            </a:r>
          </a:p>
          <a:p>
            <a:pPr algn="l">
              <a:lnSpc>
                <a:spcPts val="5572"/>
              </a:lnSpc>
            </a:pPr>
            <a:endParaRPr lang="en-US" sz="3980" b="1" spc="119" dirty="0">
              <a:solidFill>
                <a:srgbClr val="365CF5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l">
              <a:lnSpc>
                <a:spcPts val="5572"/>
              </a:lnSpc>
            </a:pP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•</a:t>
            </a:r>
            <a:r>
              <a:rPr lang="en-US" sz="3980" b="1" spc="119" dirty="0" err="1">
                <a:solidFill>
                  <a:srgbClr val="365CF5"/>
                </a:solidFill>
                <a:latin typeface="Muli Bold"/>
                <a:ea typeface="Muli Bold"/>
                <a:cs typeface="Muli Bold"/>
                <a:sym typeface="Muli Bold"/>
              </a:rPr>
              <a:t>Üreme</a:t>
            </a:r>
            <a:r>
              <a:rPr lang="en-US" sz="3980" b="1" spc="119" dirty="0">
                <a:solidFill>
                  <a:srgbClr val="365CF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365CF5"/>
                </a:solidFill>
                <a:latin typeface="Muli Bold"/>
                <a:ea typeface="Muli Bold"/>
                <a:cs typeface="Muli Bold"/>
                <a:sym typeface="Muli Bold"/>
              </a:rPr>
              <a:t>hücrelerinde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mutasyon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meydana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gelirse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365CF5"/>
                </a:solidFill>
                <a:latin typeface="Muli Bold"/>
                <a:ea typeface="Muli Bold"/>
                <a:cs typeface="Muli Bold"/>
                <a:sym typeface="Muli Bold"/>
              </a:rPr>
              <a:t>kalıtsaldır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.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Yavru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bireylere</a:t>
            </a:r>
            <a:r>
              <a:rPr lang="en-US" sz="3980" b="1" spc="11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80" b="1" spc="11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aktarılır</a:t>
            </a:r>
            <a:endParaRPr lang="en-US" sz="3980" b="1" spc="119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l">
              <a:lnSpc>
                <a:spcPts val="5572"/>
              </a:lnSpc>
              <a:spcBef>
                <a:spcPct val="0"/>
              </a:spcBef>
            </a:pPr>
            <a:endParaRPr lang="en-US" sz="3980" b="1" spc="119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pic>
        <p:nvPicPr>
          <p:cNvPr id="13" name="Resim 1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96CF0034-5B73-73ED-9D78-AB871BE72F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B74F09EF-BB18-5487-179F-7339D19C55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6316">
        <p159:morph option="byObject"/>
      </p:transition>
    </mc:Choice>
    <mc:Fallback xmlns="">
      <p:transition spd="slow" advTm="26316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89926">
            <a:off x="10940464" y="208524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099"/>
                </a:lnTo>
                <a:lnTo>
                  <a:pt x="0" y="4930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4540450">
            <a:off x="16224780" y="3050290"/>
            <a:ext cx="294237" cy="282468"/>
          </a:xfrm>
          <a:custGeom>
            <a:avLst/>
            <a:gdLst/>
            <a:ahLst/>
            <a:cxnLst/>
            <a:rect l="l" t="t" r="r" b="b"/>
            <a:pathLst>
              <a:path w="294237" h="282468">
                <a:moveTo>
                  <a:pt x="0" y="0"/>
                </a:moveTo>
                <a:lnTo>
                  <a:pt x="294237" y="0"/>
                </a:lnTo>
                <a:lnTo>
                  <a:pt x="294237" y="282468"/>
                </a:lnTo>
                <a:lnTo>
                  <a:pt x="0" y="282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262007">
            <a:off x="-827416" y="8685343"/>
            <a:ext cx="20474267" cy="6477314"/>
          </a:xfrm>
          <a:custGeom>
            <a:avLst/>
            <a:gdLst/>
            <a:ahLst/>
            <a:cxnLst/>
            <a:rect l="l" t="t" r="r" b="b"/>
            <a:pathLst>
              <a:path w="20474267" h="6477314">
                <a:moveTo>
                  <a:pt x="0" y="0"/>
                </a:moveTo>
                <a:lnTo>
                  <a:pt x="20474267" y="0"/>
                </a:lnTo>
                <a:lnTo>
                  <a:pt x="20474267" y="6477314"/>
                </a:lnTo>
                <a:lnTo>
                  <a:pt x="0" y="6477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3560915" y="286274"/>
            <a:ext cx="4438290" cy="4857226"/>
          </a:xfrm>
          <a:custGeom>
            <a:avLst/>
            <a:gdLst/>
            <a:ahLst/>
            <a:cxnLst/>
            <a:rect l="l" t="t" r="r" b="b"/>
            <a:pathLst>
              <a:path w="4438290" h="4857226">
                <a:moveTo>
                  <a:pt x="0" y="0"/>
                </a:moveTo>
                <a:lnTo>
                  <a:pt x="4438290" y="0"/>
                </a:lnTo>
                <a:lnTo>
                  <a:pt x="4438290" y="4857226"/>
                </a:lnTo>
                <a:lnTo>
                  <a:pt x="0" y="4857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9409718" y="526216"/>
            <a:ext cx="3014034" cy="3014034"/>
          </a:xfrm>
          <a:custGeom>
            <a:avLst/>
            <a:gdLst/>
            <a:ahLst/>
            <a:cxnLst/>
            <a:rect l="l" t="t" r="r" b="b"/>
            <a:pathLst>
              <a:path w="3014034" h="3014034">
                <a:moveTo>
                  <a:pt x="0" y="0"/>
                </a:moveTo>
                <a:lnTo>
                  <a:pt x="3014033" y="0"/>
                </a:lnTo>
                <a:lnTo>
                  <a:pt x="3014033" y="3014034"/>
                </a:lnTo>
                <a:lnTo>
                  <a:pt x="0" y="30140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8354235" y="4215899"/>
            <a:ext cx="3149280" cy="4114800"/>
          </a:xfrm>
          <a:custGeom>
            <a:avLst/>
            <a:gdLst/>
            <a:ahLst/>
            <a:cxnLst/>
            <a:rect l="l" t="t" r="r" b="b"/>
            <a:pathLst>
              <a:path w="3149280" h="4114800">
                <a:moveTo>
                  <a:pt x="0" y="0"/>
                </a:moveTo>
                <a:lnTo>
                  <a:pt x="3149280" y="0"/>
                </a:lnTo>
                <a:lnTo>
                  <a:pt x="31492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1948427" y="5143500"/>
            <a:ext cx="3224975" cy="4114800"/>
          </a:xfrm>
          <a:custGeom>
            <a:avLst/>
            <a:gdLst/>
            <a:ahLst/>
            <a:cxnLst/>
            <a:rect l="l" t="t" r="r" b="b"/>
            <a:pathLst>
              <a:path w="3224975" h="4114800">
                <a:moveTo>
                  <a:pt x="0" y="0"/>
                </a:moveTo>
                <a:lnTo>
                  <a:pt x="3224975" y="0"/>
                </a:lnTo>
                <a:lnTo>
                  <a:pt x="32249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1028700" y="340581"/>
            <a:ext cx="7805639" cy="7251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6"/>
              </a:lnSpc>
            </a:pPr>
            <a:r>
              <a:rPr lang="en-US" sz="3426" b="1" spc="102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Mutasyona neden olan çevresel faktörler :</a:t>
            </a:r>
          </a:p>
          <a:p>
            <a:pPr algn="l">
              <a:lnSpc>
                <a:spcPts val="4796"/>
              </a:lnSpc>
            </a:pPr>
            <a:endParaRPr lang="en-US" sz="3426" b="1" spc="102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l">
              <a:lnSpc>
                <a:spcPts val="4796"/>
              </a:lnSpc>
            </a:pPr>
            <a:r>
              <a:rPr lang="en-US" sz="3426" spc="102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•Radyasyon </a:t>
            </a:r>
          </a:p>
          <a:p>
            <a:pPr algn="l">
              <a:lnSpc>
                <a:spcPts val="4796"/>
              </a:lnSpc>
            </a:pPr>
            <a:r>
              <a:rPr lang="en-US" sz="3426" spc="102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•X ışını</a:t>
            </a:r>
          </a:p>
          <a:p>
            <a:pPr algn="l">
              <a:lnSpc>
                <a:spcPts val="4796"/>
              </a:lnSpc>
            </a:pPr>
            <a:r>
              <a:rPr lang="en-US" sz="3426" spc="102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•Sigara katranı</a:t>
            </a:r>
          </a:p>
          <a:p>
            <a:pPr algn="l">
              <a:lnSpc>
                <a:spcPts val="4796"/>
              </a:lnSpc>
            </a:pPr>
            <a:r>
              <a:rPr lang="en-US" sz="3426" spc="102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•Yüksek sıcaklık</a:t>
            </a:r>
          </a:p>
          <a:p>
            <a:pPr algn="l">
              <a:lnSpc>
                <a:spcPts val="4796"/>
              </a:lnSpc>
            </a:pPr>
            <a:r>
              <a:rPr lang="en-US" sz="3426" spc="102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•Ultraviyole ışınlar</a:t>
            </a:r>
          </a:p>
          <a:p>
            <a:pPr algn="l">
              <a:lnSpc>
                <a:spcPts val="4796"/>
              </a:lnSpc>
            </a:pPr>
            <a:r>
              <a:rPr lang="en-US" sz="3426" spc="102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•Ateşli hastalıklar</a:t>
            </a:r>
          </a:p>
          <a:p>
            <a:pPr algn="l">
              <a:lnSpc>
                <a:spcPts val="4796"/>
              </a:lnSpc>
            </a:pPr>
            <a:r>
              <a:rPr lang="en-US" sz="3426" spc="102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•Katkı maddeleri</a:t>
            </a:r>
          </a:p>
          <a:p>
            <a:pPr algn="l">
              <a:lnSpc>
                <a:spcPts val="4796"/>
              </a:lnSpc>
            </a:pPr>
            <a:r>
              <a:rPr lang="en-US" sz="3426" spc="102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•Ultroviyole ışınlar</a:t>
            </a:r>
          </a:p>
          <a:p>
            <a:pPr algn="l">
              <a:lnSpc>
                <a:spcPts val="4796"/>
              </a:lnSpc>
              <a:spcBef>
                <a:spcPct val="0"/>
              </a:spcBef>
            </a:pPr>
            <a:endParaRPr lang="en-US" sz="3426" spc="102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0" name="Resim 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8EBB50A2-2B95-0F66-342F-3B87E1ED34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4AC056E2-AB2A-7D76-B5BE-CF817BDFB0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8739">
        <p159:morph option="byObject"/>
      </p:transition>
    </mc:Choice>
    <mc:Fallback xmlns="">
      <p:transition spd="slow" advTm="88739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ALBİNOLUK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271662" y="2991835"/>
            <a:ext cx="8171686" cy="5444386"/>
          </a:xfrm>
          <a:custGeom>
            <a:avLst/>
            <a:gdLst/>
            <a:ahLst/>
            <a:cxnLst/>
            <a:rect l="l" t="t" r="r" b="b"/>
            <a:pathLst>
              <a:path w="8171686" h="5444386">
                <a:moveTo>
                  <a:pt x="0" y="0"/>
                </a:moveTo>
                <a:lnTo>
                  <a:pt x="8171686" y="0"/>
                </a:lnTo>
                <a:lnTo>
                  <a:pt x="8171686" y="5444386"/>
                </a:lnTo>
                <a:lnTo>
                  <a:pt x="0" y="54443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8841304" y="2937617"/>
            <a:ext cx="7853708" cy="5498604"/>
          </a:xfrm>
          <a:custGeom>
            <a:avLst/>
            <a:gdLst/>
            <a:ahLst/>
            <a:cxnLst/>
            <a:rect l="l" t="t" r="r" b="b"/>
            <a:pathLst>
              <a:path w="7853708" h="5498604">
                <a:moveTo>
                  <a:pt x="0" y="0"/>
                </a:moveTo>
                <a:lnTo>
                  <a:pt x="7853708" y="0"/>
                </a:lnTo>
                <a:lnTo>
                  <a:pt x="7853708" y="5498604"/>
                </a:lnTo>
                <a:lnTo>
                  <a:pt x="0" y="54986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14264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1" name="Resim 20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5E4A527E-3659-2609-CB26-D3BE0BF1F2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1ACA27E0-3AD0-34C8-00F5-C028208051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8534">
        <p159:morph option="byObject"/>
      </p:transition>
    </mc:Choice>
    <mc:Fallback xmlns="">
      <p:transition spd="slow" advTm="48534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 dirty="0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DOWN SENDROMU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810568" y="2952637"/>
            <a:ext cx="8289354" cy="5522782"/>
          </a:xfrm>
          <a:custGeom>
            <a:avLst/>
            <a:gdLst/>
            <a:ahLst/>
            <a:cxnLst/>
            <a:rect l="l" t="t" r="r" b="b"/>
            <a:pathLst>
              <a:path w="8289354" h="5522782">
                <a:moveTo>
                  <a:pt x="0" y="0"/>
                </a:moveTo>
                <a:lnTo>
                  <a:pt x="8289354" y="0"/>
                </a:lnTo>
                <a:lnTo>
                  <a:pt x="8289354" y="5522782"/>
                </a:lnTo>
                <a:lnTo>
                  <a:pt x="0" y="5522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9292725" y="2983493"/>
            <a:ext cx="8686290" cy="5461070"/>
          </a:xfrm>
          <a:custGeom>
            <a:avLst/>
            <a:gdLst/>
            <a:ahLst/>
            <a:cxnLst/>
            <a:rect l="l" t="t" r="r" b="b"/>
            <a:pathLst>
              <a:path w="8686290" h="5461070">
                <a:moveTo>
                  <a:pt x="0" y="0"/>
                </a:moveTo>
                <a:lnTo>
                  <a:pt x="8686291" y="0"/>
                </a:lnTo>
                <a:lnTo>
                  <a:pt x="8686291" y="5461070"/>
                </a:lnTo>
                <a:lnTo>
                  <a:pt x="0" y="54610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5972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5D69AFE-71A6-BBEC-6D4A-C21931E13E8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36F3FD6A-673F-A107-0574-FF991E60BA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390">
        <p159:morph option="byObject"/>
      </p:transition>
    </mc:Choice>
    <mc:Fallback xmlns="">
      <p:transition spd="slow" advTm="4039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422000" y="-266700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ORAK HÜCRELİ ANEMİ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0084657">
            <a:off x="1076541" y="943740"/>
            <a:ext cx="541332" cy="519679"/>
          </a:xfrm>
          <a:custGeom>
            <a:avLst/>
            <a:gdLst/>
            <a:ahLst/>
            <a:cxnLst/>
            <a:rect l="l" t="t" r="r" b="b"/>
            <a:pathLst>
              <a:path w="541332" h="519679">
                <a:moveTo>
                  <a:pt x="0" y="0"/>
                </a:moveTo>
                <a:lnTo>
                  <a:pt x="541331" y="0"/>
                </a:lnTo>
                <a:lnTo>
                  <a:pt x="541331" y="519679"/>
                </a:lnTo>
                <a:lnTo>
                  <a:pt x="0" y="51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4810274">
            <a:off x="14961304" y="438282"/>
            <a:ext cx="1675438" cy="210746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69"/>
                </a:lnTo>
                <a:lnTo>
                  <a:pt x="0" y="21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1800043">
            <a:off x="11268667" y="998301"/>
            <a:ext cx="567418" cy="626667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9" y="0"/>
                </a:lnTo>
                <a:lnTo>
                  <a:pt x="567419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1347206" y="2977966"/>
            <a:ext cx="5823624" cy="5823624"/>
          </a:xfrm>
          <a:custGeom>
            <a:avLst/>
            <a:gdLst/>
            <a:ahLst/>
            <a:cxnLst/>
            <a:rect l="l" t="t" r="r" b="b"/>
            <a:pathLst>
              <a:path w="5823624" h="5823624">
                <a:moveTo>
                  <a:pt x="0" y="0"/>
                </a:moveTo>
                <a:lnTo>
                  <a:pt x="5823625" y="0"/>
                </a:lnTo>
                <a:lnTo>
                  <a:pt x="5823625" y="5823624"/>
                </a:lnTo>
                <a:lnTo>
                  <a:pt x="0" y="58236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7671319" y="2913006"/>
            <a:ext cx="8127704" cy="5697146"/>
          </a:xfrm>
          <a:custGeom>
            <a:avLst/>
            <a:gdLst/>
            <a:ahLst/>
            <a:cxnLst/>
            <a:rect l="l" t="t" r="r" b="b"/>
            <a:pathLst>
              <a:path w="8127704" h="5697146">
                <a:moveTo>
                  <a:pt x="0" y="0"/>
                </a:moveTo>
                <a:lnTo>
                  <a:pt x="8127704" y="0"/>
                </a:lnTo>
                <a:lnTo>
                  <a:pt x="8127704" y="5697146"/>
                </a:lnTo>
                <a:lnTo>
                  <a:pt x="0" y="56971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4500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1" name="Resim 20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B8F805A4-2310-83FF-62E7-4808BBB1746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BF0FC4D6-7196-A1EB-71D4-38906A4C52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4105">
        <p159:morph option="byObject"/>
      </p:transition>
    </mc:Choice>
    <mc:Fallback xmlns="">
      <p:transition spd="slow" advTm="44105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1237">
            <a:off x="-521851" y="-193468"/>
            <a:ext cx="13219977" cy="2643995"/>
          </a:xfrm>
          <a:custGeom>
            <a:avLst/>
            <a:gdLst/>
            <a:ahLst/>
            <a:cxnLst/>
            <a:rect l="l" t="t" r="r" b="b"/>
            <a:pathLst>
              <a:path w="13219977" h="2643995">
                <a:moveTo>
                  <a:pt x="0" y="0"/>
                </a:moveTo>
                <a:lnTo>
                  <a:pt x="13219977" y="0"/>
                </a:lnTo>
                <a:lnTo>
                  <a:pt x="13219977" y="2643996"/>
                </a:lnTo>
                <a:lnTo>
                  <a:pt x="0" y="26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144942" y="-319987"/>
            <a:ext cx="18123958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Amatic SC Bold"/>
                <a:ea typeface="Amatic SC Bold"/>
                <a:cs typeface="Amatic SC Bold"/>
                <a:sym typeface="Amatic SC Bold"/>
              </a:rPr>
              <a:t>HEMOFİLİ (KANIN PIHTILAŞMAMASI)</a:t>
            </a:r>
          </a:p>
        </p:txBody>
      </p:sp>
      <p:sp>
        <p:nvSpPr>
          <p:cNvPr id="4" name="Freeform 4"/>
          <p:cNvSpPr/>
          <p:nvPr/>
        </p:nvSpPr>
        <p:spPr>
          <a:xfrm rot="-243703">
            <a:off x="2127626" y="4963251"/>
            <a:ext cx="437368" cy="419873"/>
          </a:xfrm>
          <a:custGeom>
            <a:avLst/>
            <a:gdLst/>
            <a:ahLst/>
            <a:cxnLst/>
            <a:rect l="l" t="t" r="r" b="b"/>
            <a:pathLst>
              <a:path w="437368" h="419873">
                <a:moveTo>
                  <a:pt x="0" y="0"/>
                </a:moveTo>
                <a:lnTo>
                  <a:pt x="437367" y="0"/>
                </a:lnTo>
                <a:lnTo>
                  <a:pt x="437367" y="419872"/>
                </a:lnTo>
                <a:lnTo>
                  <a:pt x="0" y="41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8915872">
            <a:off x="15994003" y="7629196"/>
            <a:ext cx="424393" cy="407417"/>
          </a:xfrm>
          <a:custGeom>
            <a:avLst/>
            <a:gdLst/>
            <a:ahLst/>
            <a:cxnLst/>
            <a:rect l="l" t="t" r="r" b="b"/>
            <a:pathLst>
              <a:path w="424393" h="407417">
                <a:moveTo>
                  <a:pt x="0" y="0"/>
                </a:moveTo>
                <a:lnTo>
                  <a:pt x="424392" y="0"/>
                </a:lnTo>
                <a:lnTo>
                  <a:pt x="424392" y="407417"/>
                </a:lnTo>
                <a:lnTo>
                  <a:pt x="0" y="40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1460983">
            <a:off x="-63881" y="6717696"/>
            <a:ext cx="1748898" cy="2199872"/>
          </a:xfrm>
          <a:custGeom>
            <a:avLst/>
            <a:gdLst/>
            <a:ahLst/>
            <a:cxnLst/>
            <a:rect l="l" t="t" r="r" b="b"/>
            <a:pathLst>
              <a:path w="1748898" h="2199872">
                <a:moveTo>
                  <a:pt x="0" y="0"/>
                </a:moveTo>
                <a:lnTo>
                  <a:pt x="1748898" y="0"/>
                </a:lnTo>
                <a:lnTo>
                  <a:pt x="1748898" y="2199872"/>
                </a:lnTo>
                <a:lnTo>
                  <a:pt x="0" y="219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486684" y="8801590"/>
            <a:ext cx="758759" cy="837986"/>
          </a:xfrm>
          <a:custGeom>
            <a:avLst/>
            <a:gdLst/>
            <a:ahLst/>
            <a:cxnLst/>
            <a:rect l="l" t="t" r="r" b="b"/>
            <a:pathLst>
              <a:path w="758759" h="837986">
                <a:moveTo>
                  <a:pt x="0" y="0"/>
                </a:moveTo>
                <a:lnTo>
                  <a:pt x="758758" y="0"/>
                </a:lnTo>
                <a:lnTo>
                  <a:pt x="758758" y="837986"/>
                </a:lnTo>
                <a:lnTo>
                  <a:pt x="0" y="83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-7483644">
            <a:off x="2484938" y="8905629"/>
            <a:ext cx="509049" cy="488687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2851397">
            <a:off x="17320633" y="9450263"/>
            <a:ext cx="319992" cy="307192"/>
          </a:xfrm>
          <a:custGeom>
            <a:avLst/>
            <a:gdLst/>
            <a:ahLst/>
            <a:cxnLst/>
            <a:rect l="l" t="t" r="r" b="b"/>
            <a:pathLst>
              <a:path w="319992" h="307192">
                <a:moveTo>
                  <a:pt x="0" y="0"/>
                </a:moveTo>
                <a:lnTo>
                  <a:pt x="319992" y="0"/>
                </a:lnTo>
                <a:lnTo>
                  <a:pt x="319992" y="307192"/>
                </a:lnTo>
                <a:lnTo>
                  <a:pt x="0" y="30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-10019461">
            <a:off x="13132166" y="2805840"/>
            <a:ext cx="516571" cy="495908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6383107">
            <a:off x="18031177" y="5467478"/>
            <a:ext cx="513645" cy="493100"/>
          </a:xfrm>
          <a:custGeom>
            <a:avLst/>
            <a:gdLst/>
            <a:ahLst/>
            <a:cxnLst/>
            <a:rect l="l" t="t" r="r" b="b"/>
            <a:pathLst>
              <a:path w="513645" h="493100">
                <a:moveTo>
                  <a:pt x="0" y="0"/>
                </a:moveTo>
                <a:lnTo>
                  <a:pt x="513646" y="0"/>
                </a:lnTo>
                <a:lnTo>
                  <a:pt x="513646" y="493100"/>
                </a:lnTo>
                <a:lnTo>
                  <a:pt x="0" y="49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1345741">
            <a:off x="12100836" y="8176526"/>
            <a:ext cx="511678" cy="867251"/>
          </a:xfrm>
          <a:custGeom>
            <a:avLst/>
            <a:gdLst/>
            <a:ahLst/>
            <a:cxnLst/>
            <a:rect l="l" t="t" r="r" b="b"/>
            <a:pathLst>
              <a:path w="511678" h="867251">
                <a:moveTo>
                  <a:pt x="0" y="0"/>
                </a:moveTo>
                <a:lnTo>
                  <a:pt x="511678" y="0"/>
                </a:lnTo>
                <a:lnTo>
                  <a:pt x="511678" y="867252"/>
                </a:lnTo>
                <a:lnTo>
                  <a:pt x="0" y="867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10154087">
            <a:off x="15992066" y="3895523"/>
            <a:ext cx="489149" cy="829067"/>
          </a:xfrm>
          <a:custGeom>
            <a:avLst/>
            <a:gdLst/>
            <a:ahLst/>
            <a:cxnLst/>
            <a:rect l="l" t="t" r="r" b="b"/>
            <a:pathLst>
              <a:path w="489149" h="829067">
                <a:moveTo>
                  <a:pt x="0" y="0"/>
                </a:moveTo>
                <a:lnTo>
                  <a:pt x="489150" y="0"/>
                </a:lnTo>
                <a:lnTo>
                  <a:pt x="489150" y="829067"/>
                </a:lnTo>
                <a:lnTo>
                  <a:pt x="0" y="82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-1839255">
            <a:off x="8938249" y="9486280"/>
            <a:ext cx="554415" cy="532238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5" y="0"/>
                </a:lnTo>
                <a:lnTo>
                  <a:pt x="554415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693431">
            <a:off x="3048616" y="2204439"/>
            <a:ext cx="826577" cy="1185137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8"/>
                </a:lnTo>
                <a:lnTo>
                  <a:pt x="0" y="118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2960047" y="3598059"/>
            <a:ext cx="5111553" cy="4114800"/>
          </a:xfrm>
          <a:custGeom>
            <a:avLst/>
            <a:gdLst/>
            <a:ahLst/>
            <a:cxnLst/>
            <a:rect l="l" t="t" r="r" b="b"/>
            <a:pathLst>
              <a:path w="5111553" h="4114800">
                <a:moveTo>
                  <a:pt x="0" y="0"/>
                </a:moveTo>
                <a:lnTo>
                  <a:pt x="5111553" y="0"/>
                </a:lnTo>
                <a:lnTo>
                  <a:pt x="51115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8874907" y="3351712"/>
            <a:ext cx="5253692" cy="4945038"/>
          </a:xfrm>
          <a:custGeom>
            <a:avLst/>
            <a:gdLst/>
            <a:ahLst/>
            <a:cxnLst/>
            <a:rect l="l" t="t" r="r" b="b"/>
            <a:pathLst>
              <a:path w="5253692" h="4945038">
                <a:moveTo>
                  <a:pt x="0" y="0"/>
                </a:moveTo>
                <a:lnTo>
                  <a:pt x="5253692" y="0"/>
                </a:lnTo>
                <a:lnTo>
                  <a:pt x="5253692" y="4945038"/>
                </a:lnTo>
                <a:lnTo>
                  <a:pt x="0" y="49450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8" name="Resim 17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14F689CA-C62F-7391-AF06-2002BF6EEE8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23499" y="8365168"/>
            <a:ext cx="1755704" cy="1843369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F719C091-CE2F-803A-D5FE-030F3998BE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79585" y="953282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6755">
        <p159:morph option="byObject"/>
      </p:transition>
    </mc:Choice>
    <mc:Fallback xmlns="">
      <p:transition spd="slow" advTm="36755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239</Words>
  <Application>Microsoft Office PowerPoint</Application>
  <PresentationFormat>Özel</PresentationFormat>
  <Paragraphs>68</Paragraphs>
  <Slides>33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40" baseType="lpstr">
      <vt:lpstr>Calibri</vt:lpstr>
      <vt:lpstr>Arial</vt:lpstr>
      <vt:lpstr>Arimo Bold</vt:lpstr>
      <vt:lpstr>Amatic SC Bold</vt:lpstr>
      <vt:lpstr>Muli</vt:lpstr>
      <vt:lpstr>Muli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MUTASYON MODİFİKASYON</dc:title>
  <cp:lastModifiedBy>Nisa Nur Oran</cp:lastModifiedBy>
  <cp:revision>5</cp:revision>
  <dcterms:created xsi:type="dcterms:W3CDTF">2006-08-16T00:00:00Z</dcterms:created>
  <dcterms:modified xsi:type="dcterms:W3CDTF">2025-09-19T23:04:56Z</dcterms:modified>
  <dc:identifier>DAGQYlE6m44</dc:identifier>
</cp:coreProperties>
</file>