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Amatic SC" panose="00000500000000000000" pitchFamily="2" charset="-79"/>
      <p:regular r:id="rId27"/>
    </p:embeddedFont>
    <p:embeddedFont>
      <p:font typeface="Amatic SC Bold" panose="00000800000000000000" charset="-79"/>
      <p:regular r:id="rId28"/>
    </p:embeddedFont>
    <p:embeddedFont>
      <p:font typeface="Arimo" panose="020B0604020202020204" charset="0"/>
      <p:regular r:id="rId29"/>
    </p:embeddedFont>
    <p:embeddedFont>
      <p:font typeface="Arimo Bold" panose="020B0604020202020204" charset="0"/>
      <p:regular r:id="rId30"/>
    </p:embeddedFont>
    <p:embeddedFont>
      <p:font typeface="Muli Bold" panose="020B0604020202020204" charset="-94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22" autoAdjust="0"/>
  </p:normalViewPr>
  <p:slideViewPr>
    <p:cSldViewPr>
      <p:cViewPr varScale="1">
        <p:scale>
          <a:sx n="44" d="100"/>
          <a:sy n="44" d="100"/>
        </p:scale>
        <p:origin x="67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2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35.png"/><Relationship Id="rId3" Type="http://schemas.openxmlformats.org/officeDocument/2006/relationships/image" Target="../media/image24.svg"/><Relationship Id="rId21" Type="http://schemas.openxmlformats.org/officeDocument/2006/relationships/image" Target="../media/image38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34.svg"/><Relationship Id="rId2" Type="http://schemas.openxmlformats.org/officeDocument/2006/relationships/image" Target="../media/image23.png"/><Relationship Id="rId16" Type="http://schemas.openxmlformats.org/officeDocument/2006/relationships/image" Target="../media/image33.pn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24" Type="http://schemas.openxmlformats.org/officeDocument/2006/relationships/image" Target="../media/image14.pn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23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Relationship Id="rId22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2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2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23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sv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svg"/><Relationship Id="rId10" Type="http://schemas.openxmlformats.org/officeDocument/2006/relationships/image" Target="../media/image24.svg"/><Relationship Id="rId4" Type="http://schemas.openxmlformats.org/officeDocument/2006/relationships/image" Target="../media/image5.png"/><Relationship Id="rId9" Type="http://schemas.openxmlformats.org/officeDocument/2006/relationships/image" Target="../media/image23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sv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5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sv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svg"/><Relationship Id="rId5" Type="http://schemas.openxmlformats.org/officeDocument/2006/relationships/image" Target="../media/image6.sv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svg"/><Relationship Id="rId1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s://www.youtube.com/@mervehocai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2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3.png"/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9.svg"/><Relationship Id="rId2" Type="http://schemas.openxmlformats.org/officeDocument/2006/relationships/image" Target="../media/image23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3.png"/><Relationship Id="rId3" Type="http://schemas.openxmlformats.org/officeDocument/2006/relationships/image" Target="../media/image2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31.svg"/><Relationship Id="rId2" Type="http://schemas.openxmlformats.org/officeDocument/2006/relationships/image" Target="../media/image23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97725">
            <a:off x="2319959" y="2735174"/>
            <a:ext cx="13389588" cy="4235979"/>
          </a:xfrm>
          <a:custGeom>
            <a:avLst/>
            <a:gdLst/>
            <a:ahLst/>
            <a:cxnLst/>
            <a:rect l="l" t="t" r="r" b="b"/>
            <a:pathLst>
              <a:path w="13389588" h="4235979">
                <a:moveTo>
                  <a:pt x="0" y="0"/>
                </a:moveTo>
                <a:lnTo>
                  <a:pt x="13389588" y="0"/>
                </a:lnTo>
                <a:lnTo>
                  <a:pt x="13389588" y="4235979"/>
                </a:lnTo>
                <a:lnTo>
                  <a:pt x="0" y="4235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4524723" y="3492993"/>
            <a:ext cx="9244458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BIYOTEKNOLOJI</a:t>
            </a:r>
          </a:p>
        </p:txBody>
      </p:sp>
      <p:sp>
        <p:nvSpPr>
          <p:cNvPr id="4" name="Freeform 4"/>
          <p:cNvSpPr/>
          <p:nvPr/>
        </p:nvSpPr>
        <p:spPr>
          <a:xfrm rot="10084657">
            <a:off x="3627756" y="1869066"/>
            <a:ext cx="541332" cy="519679"/>
          </a:xfrm>
          <a:custGeom>
            <a:avLst/>
            <a:gdLst/>
            <a:ahLst/>
            <a:cxnLst/>
            <a:rect l="l" t="t" r="r" b="b"/>
            <a:pathLst>
              <a:path w="541332" h="519679">
                <a:moveTo>
                  <a:pt x="0" y="0"/>
                </a:moveTo>
                <a:lnTo>
                  <a:pt x="541332" y="0"/>
                </a:lnTo>
                <a:lnTo>
                  <a:pt x="541332" y="519678"/>
                </a:lnTo>
                <a:lnTo>
                  <a:pt x="0" y="51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460983">
            <a:off x="691221" y="62972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1159206">
            <a:off x="2754259" y="4340976"/>
            <a:ext cx="662036" cy="1122094"/>
          </a:xfrm>
          <a:custGeom>
            <a:avLst/>
            <a:gdLst/>
            <a:ahLst/>
            <a:cxnLst/>
            <a:rect l="l" t="t" r="r" b="b"/>
            <a:pathLst>
              <a:path w="662036" h="1122094">
                <a:moveTo>
                  <a:pt x="0" y="0"/>
                </a:moveTo>
                <a:lnTo>
                  <a:pt x="662036" y="0"/>
                </a:lnTo>
                <a:lnTo>
                  <a:pt x="662036" y="1122095"/>
                </a:lnTo>
                <a:lnTo>
                  <a:pt x="0" y="11220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4810274">
            <a:off x="15575808" y="739774"/>
            <a:ext cx="1675438" cy="2107469"/>
          </a:xfrm>
          <a:custGeom>
            <a:avLst/>
            <a:gdLst/>
            <a:ahLst/>
            <a:cxnLst/>
            <a:rect l="l" t="t" r="r" b="b"/>
            <a:pathLst>
              <a:path w="1675438" h="2107469">
                <a:moveTo>
                  <a:pt x="0" y="0"/>
                </a:moveTo>
                <a:lnTo>
                  <a:pt x="1675438" y="0"/>
                </a:lnTo>
                <a:lnTo>
                  <a:pt x="1675438" y="2107469"/>
                </a:lnTo>
                <a:lnTo>
                  <a:pt x="0" y="2107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422455">
            <a:off x="887331" y="3945578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6"/>
                </a:lnTo>
                <a:lnTo>
                  <a:pt x="0" y="488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243703">
            <a:off x="7393027" y="2454017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8" y="0"/>
                </a:lnTo>
                <a:lnTo>
                  <a:pt x="437368" y="419873"/>
                </a:lnTo>
                <a:lnTo>
                  <a:pt x="0" y="41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2851397">
            <a:off x="9208285" y="507545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-10019461">
            <a:off x="13288030" y="1319249"/>
            <a:ext cx="516571" cy="495908"/>
          </a:xfrm>
          <a:custGeom>
            <a:avLst/>
            <a:gdLst/>
            <a:ahLst/>
            <a:cxnLst/>
            <a:rect l="l" t="t" r="r" b="b"/>
            <a:pathLst>
              <a:path w="516571" h="495908">
                <a:moveTo>
                  <a:pt x="0" y="0"/>
                </a:moveTo>
                <a:lnTo>
                  <a:pt x="516571" y="0"/>
                </a:lnTo>
                <a:lnTo>
                  <a:pt x="516571" y="495908"/>
                </a:lnTo>
                <a:lnTo>
                  <a:pt x="0" y="495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-6383107">
            <a:off x="16927791" y="5017806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5" y="0"/>
                </a:lnTo>
                <a:lnTo>
                  <a:pt x="513645" y="493099"/>
                </a:lnTo>
                <a:lnTo>
                  <a:pt x="0" y="493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5756806">
            <a:off x="15020060" y="9178423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rot="8915872">
            <a:off x="14407882" y="6383025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 rot="5756806">
            <a:off x="4802333" y="6847344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 rot="1800043">
            <a:off x="11671035" y="347808"/>
            <a:ext cx="567418" cy="626667"/>
          </a:xfrm>
          <a:custGeom>
            <a:avLst/>
            <a:gdLst/>
            <a:ahLst/>
            <a:cxnLst/>
            <a:rect l="l" t="t" r="r" b="b"/>
            <a:pathLst>
              <a:path w="567418" h="626667">
                <a:moveTo>
                  <a:pt x="0" y="0"/>
                </a:moveTo>
                <a:lnTo>
                  <a:pt x="567419" y="0"/>
                </a:lnTo>
                <a:lnTo>
                  <a:pt x="567419" y="626667"/>
                </a:lnTo>
                <a:lnTo>
                  <a:pt x="0" y="6266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 rot="-10154087">
            <a:off x="15305381" y="3449328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49" y="0"/>
                </a:lnTo>
                <a:lnTo>
                  <a:pt x="489149" y="829067"/>
                </a:lnTo>
                <a:lnTo>
                  <a:pt x="0" y="8290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 rot="-1669974">
            <a:off x="6165299" y="822791"/>
            <a:ext cx="530353" cy="898904"/>
          </a:xfrm>
          <a:custGeom>
            <a:avLst/>
            <a:gdLst/>
            <a:ahLst/>
            <a:cxnLst/>
            <a:rect l="l" t="t" r="r" b="b"/>
            <a:pathLst>
              <a:path w="530353" h="898904">
                <a:moveTo>
                  <a:pt x="0" y="0"/>
                </a:moveTo>
                <a:lnTo>
                  <a:pt x="530353" y="0"/>
                </a:lnTo>
                <a:lnTo>
                  <a:pt x="530353" y="898904"/>
                </a:lnTo>
                <a:lnTo>
                  <a:pt x="0" y="898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2" name="Freeform 22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Freeform 23"/>
          <p:cNvSpPr/>
          <p:nvPr/>
        </p:nvSpPr>
        <p:spPr>
          <a:xfrm rot="693431">
            <a:off x="1252195" y="916550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7"/>
                </a:lnTo>
                <a:lnTo>
                  <a:pt x="0" y="11851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 rot="-2011406">
            <a:off x="10044564" y="1829281"/>
            <a:ext cx="716911" cy="1027900"/>
          </a:xfrm>
          <a:custGeom>
            <a:avLst/>
            <a:gdLst/>
            <a:ahLst/>
            <a:cxnLst/>
            <a:rect l="l" t="t" r="r" b="b"/>
            <a:pathLst>
              <a:path w="716911" h="1027900">
                <a:moveTo>
                  <a:pt x="0" y="0"/>
                </a:moveTo>
                <a:lnTo>
                  <a:pt x="716911" y="0"/>
                </a:lnTo>
                <a:lnTo>
                  <a:pt x="716911" y="1027900"/>
                </a:lnTo>
                <a:lnTo>
                  <a:pt x="0" y="10279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 rot="-2419102">
            <a:off x="16011837" y="6705132"/>
            <a:ext cx="927423" cy="1329729"/>
          </a:xfrm>
          <a:custGeom>
            <a:avLst/>
            <a:gdLst/>
            <a:ahLst/>
            <a:cxnLst/>
            <a:rect l="l" t="t" r="r" b="b"/>
            <a:pathLst>
              <a:path w="927423" h="1329729">
                <a:moveTo>
                  <a:pt x="0" y="0"/>
                </a:moveTo>
                <a:lnTo>
                  <a:pt x="927422" y="0"/>
                </a:lnTo>
                <a:lnTo>
                  <a:pt x="927422" y="1329729"/>
                </a:lnTo>
                <a:lnTo>
                  <a:pt x="0" y="13297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6" name="Resim 2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717DE1E-CA6F-A352-A37D-059906734E1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68635" y="8460446"/>
            <a:ext cx="1755704" cy="1843369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DEF3C29A-E109-D2B4-5B70-4724DB0AC8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0"/>
    </mc:Choice>
    <mc:Fallback xmlns="">
      <p:transition spd="slow" advTm="107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243703">
            <a:off x="2127626" y="4963251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7" y="0"/>
                </a:lnTo>
                <a:lnTo>
                  <a:pt x="437367" y="419872"/>
                </a:lnTo>
                <a:lnTo>
                  <a:pt x="0" y="41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10019461">
            <a:off x="13132166" y="2805840"/>
            <a:ext cx="516571" cy="495908"/>
          </a:xfrm>
          <a:custGeom>
            <a:avLst/>
            <a:gdLst/>
            <a:ahLst/>
            <a:cxnLst/>
            <a:rect l="l" t="t" r="r" b="b"/>
            <a:pathLst>
              <a:path w="516571" h="495908">
                <a:moveTo>
                  <a:pt x="0" y="0"/>
                </a:moveTo>
                <a:lnTo>
                  <a:pt x="516571" y="0"/>
                </a:lnTo>
                <a:lnTo>
                  <a:pt x="516571" y="495908"/>
                </a:lnTo>
                <a:lnTo>
                  <a:pt x="0" y="495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0154087">
            <a:off x="15992066" y="3895523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7"/>
                </a:lnTo>
                <a:lnTo>
                  <a:pt x="0" y="8290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693431">
            <a:off x="3048616" y="2204439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8"/>
                </a:lnTo>
                <a:lnTo>
                  <a:pt x="0" y="118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503158" y="2408619"/>
            <a:ext cx="8061921" cy="7416967"/>
          </a:xfrm>
          <a:custGeom>
            <a:avLst/>
            <a:gdLst/>
            <a:ahLst/>
            <a:cxnLst/>
            <a:rect l="l" t="t" r="r" b="b"/>
            <a:pathLst>
              <a:path w="8061921" h="7416967">
                <a:moveTo>
                  <a:pt x="0" y="0"/>
                </a:moveTo>
                <a:lnTo>
                  <a:pt x="8061921" y="0"/>
                </a:lnTo>
                <a:lnTo>
                  <a:pt x="8061921" y="7416967"/>
                </a:lnTo>
                <a:lnTo>
                  <a:pt x="0" y="7416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0089781" y="2414926"/>
            <a:ext cx="5986398" cy="6195226"/>
          </a:xfrm>
          <a:custGeom>
            <a:avLst/>
            <a:gdLst/>
            <a:ahLst/>
            <a:cxnLst/>
            <a:rect l="l" t="t" r="r" b="b"/>
            <a:pathLst>
              <a:path w="5986398" h="6195226">
                <a:moveTo>
                  <a:pt x="0" y="0"/>
                </a:moveTo>
                <a:lnTo>
                  <a:pt x="5986398" y="0"/>
                </a:lnTo>
                <a:lnTo>
                  <a:pt x="5986398" y="6195226"/>
                </a:lnTo>
                <a:lnTo>
                  <a:pt x="0" y="619522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GEN AKTARIMI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1098" y="3908890"/>
            <a:ext cx="7434672" cy="247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Ateş böceklerinin ışık saçmasını sağlayan genin tütün bitkisine aktarılıp bitkinin ışık saçması sağlamıştır.</a:t>
            </a:r>
          </a:p>
        </p:txBody>
      </p:sp>
      <p:pic>
        <p:nvPicPr>
          <p:cNvPr id="19" name="Resim 18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C03304A-7082-5E97-A778-1E58D832AAE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27151E79-CCFC-C9F3-EA1B-4A9B38A6A0B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1"/>
    </mc:Choice>
    <mc:Fallback xmlns="">
      <p:transition spd="slow" advTm="3438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243703">
            <a:off x="2127626" y="4963251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7" y="0"/>
                </a:lnTo>
                <a:lnTo>
                  <a:pt x="437367" y="419872"/>
                </a:lnTo>
                <a:lnTo>
                  <a:pt x="0" y="41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693431">
            <a:off x="3048616" y="2204439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8"/>
                </a:lnTo>
                <a:lnTo>
                  <a:pt x="0" y="118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503158" y="2408619"/>
            <a:ext cx="8061921" cy="7416967"/>
          </a:xfrm>
          <a:custGeom>
            <a:avLst/>
            <a:gdLst/>
            <a:ahLst/>
            <a:cxnLst/>
            <a:rect l="l" t="t" r="r" b="b"/>
            <a:pathLst>
              <a:path w="8061921" h="7416967">
                <a:moveTo>
                  <a:pt x="0" y="0"/>
                </a:moveTo>
                <a:lnTo>
                  <a:pt x="8061921" y="0"/>
                </a:lnTo>
                <a:lnTo>
                  <a:pt x="8061921" y="7416967"/>
                </a:lnTo>
                <a:lnTo>
                  <a:pt x="0" y="7416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8841304" y="5082082"/>
            <a:ext cx="3809737" cy="1572382"/>
          </a:xfrm>
          <a:custGeom>
            <a:avLst/>
            <a:gdLst/>
            <a:ahLst/>
            <a:cxnLst/>
            <a:rect l="l" t="t" r="r" b="b"/>
            <a:pathLst>
              <a:path w="3809737" h="1572382">
                <a:moveTo>
                  <a:pt x="0" y="0"/>
                </a:moveTo>
                <a:lnTo>
                  <a:pt x="3809737" y="0"/>
                </a:lnTo>
                <a:lnTo>
                  <a:pt x="3809737" y="1572382"/>
                </a:lnTo>
                <a:lnTo>
                  <a:pt x="0" y="15723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3785727" y="3928097"/>
            <a:ext cx="4193288" cy="3344147"/>
          </a:xfrm>
          <a:custGeom>
            <a:avLst/>
            <a:gdLst/>
            <a:ahLst/>
            <a:cxnLst/>
            <a:rect l="l" t="t" r="r" b="b"/>
            <a:pathLst>
              <a:path w="4193288" h="3344147">
                <a:moveTo>
                  <a:pt x="0" y="0"/>
                </a:moveTo>
                <a:lnTo>
                  <a:pt x="4193289" y="0"/>
                </a:lnTo>
                <a:lnTo>
                  <a:pt x="4193289" y="3344148"/>
                </a:lnTo>
                <a:lnTo>
                  <a:pt x="0" y="334414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11954744" y="4737264"/>
            <a:ext cx="2018630" cy="1042118"/>
          </a:xfrm>
          <a:custGeom>
            <a:avLst/>
            <a:gdLst/>
            <a:ahLst/>
            <a:cxnLst/>
            <a:rect l="l" t="t" r="r" b="b"/>
            <a:pathLst>
              <a:path w="2018630" h="1042118">
                <a:moveTo>
                  <a:pt x="0" y="0"/>
                </a:moveTo>
                <a:lnTo>
                  <a:pt x="2018630" y="0"/>
                </a:lnTo>
                <a:lnTo>
                  <a:pt x="2018630" y="1042117"/>
                </a:lnTo>
                <a:lnTo>
                  <a:pt x="0" y="104211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12356675" y="4542751"/>
            <a:ext cx="1102080" cy="1078661"/>
          </a:xfrm>
          <a:custGeom>
            <a:avLst/>
            <a:gdLst/>
            <a:ahLst/>
            <a:cxnLst/>
            <a:rect l="l" t="t" r="r" b="b"/>
            <a:pathLst>
              <a:path w="1102080" h="1078661">
                <a:moveTo>
                  <a:pt x="0" y="0"/>
                </a:moveTo>
                <a:lnTo>
                  <a:pt x="1102080" y="0"/>
                </a:lnTo>
                <a:lnTo>
                  <a:pt x="1102080" y="1078661"/>
                </a:lnTo>
                <a:lnTo>
                  <a:pt x="0" y="107866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GEN AKTARIMI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4118560"/>
            <a:ext cx="7434672" cy="247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Kutuplarda yaşayan bir tür balıktan alınan gen domates ve çileğe aktararak bitkinin soğukta yetiştirilmesini sağlamaktır.</a:t>
            </a:r>
          </a:p>
        </p:txBody>
      </p:sp>
      <p:pic>
        <p:nvPicPr>
          <p:cNvPr id="21" name="Resim 20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7CE3EB44-371B-2F0A-7212-8C617ED5A8E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C8514683-95E3-2DAC-3E48-5940BF58065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46"/>
    </mc:Choice>
    <mc:Fallback xmlns="">
      <p:transition spd="slow" advTm="3444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243703">
            <a:off x="2127626" y="4963251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7" y="0"/>
                </a:lnTo>
                <a:lnTo>
                  <a:pt x="437367" y="419872"/>
                </a:lnTo>
                <a:lnTo>
                  <a:pt x="0" y="41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693431">
            <a:off x="3048616" y="2204439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8"/>
                </a:lnTo>
                <a:lnTo>
                  <a:pt x="0" y="118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503158" y="2408619"/>
            <a:ext cx="8061921" cy="7416967"/>
          </a:xfrm>
          <a:custGeom>
            <a:avLst/>
            <a:gdLst/>
            <a:ahLst/>
            <a:cxnLst/>
            <a:rect l="l" t="t" r="r" b="b"/>
            <a:pathLst>
              <a:path w="8061921" h="7416967">
                <a:moveTo>
                  <a:pt x="0" y="0"/>
                </a:moveTo>
                <a:lnTo>
                  <a:pt x="8061921" y="0"/>
                </a:lnTo>
                <a:lnTo>
                  <a:pt x="8061921" y="7416967"/>
                </a:lnTo>
                <a:lnTo>
                  <a:pt x="0" y="7416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8923862" y="3742330"/>
            <a:ext cx="7312780" cy="4369386"/>
          </a:xfrm>
          <a:custGeom>
            <a:avLst/>
            <a:gdLst/>
            <a:ahLst/>
            <a:cxnLst/>
            <a:rect l="l" t="t" r="r" b="b"/>
            <a:pathLst>
              <a:path w="7312780" h="4369386">
                <a:moveTo>
                  <a:pt x="0" y="0"/>
                </a:moveTo>
                <a:lnTo>
                  <a:pt x="7312779" y="0"/>
                </a:lnTo>
                <a:lnTo>
                  <a:pt x="7312779" y="4369386"/>
                </a:lnTo>
                <a:lnTo>
                  <a:pt x="0" y="436938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GEN AKTARIMI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118560"/>
            <a:ext cx="7434672" cy="3092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Yapısında A vitamini bulunmayan beyaz pirince bir bakteri ve Nergis bitkisinden gen aktarılması sonucunda pirincin A vitamini üretilmesinin sağlanması</a:t>
            </a:r>
          </a:p>
        </p:txBody>
      </p:sp>
      <p:pic>
        <p:nvPicPr>
          <p:cNvPr id="18" name="Resim 1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C32C92B-48C0-1970-DA9A-38F753B509D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56448C33-65CF-0C07-4316-1C62DB460A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18"/>
    </mc:Choice>
    <mc:Fallback xmlns="">
      <p:transition spd="slow" advTm="436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243703">
            <a:off x="2127626" y="4963251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7" y="0"/>
                </a:lnTo>
                <a:lnTo>
                  <a:pt x="437367" y="419872"/>
                </a:lnTo>
                <a:lnTo>
                  <a:pt x="0" y="41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693431">
            <a:off x="3048616" y="2204439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8"/>
                </a:lnTo>
                <a:lnTo>
                  <a:pt x="0" y="118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769355" y="2840416"/>
            <a:ext cx="6432354" cy="5917765"/>
          </a:xfrm>
          <a:custGeom>
            <a:avLst/>
            <a:gdLst/>
            <a:ahLst/>
            <a:cxnLst/>
            <a:rect l="l" t="t" r="r" b="b"/>
            <a:pathLst>
              <a:path w="6432354" h="5917765">
                <a:moveTo>
                  <a:pt x="0" y="0"/>
                </a:moveTo>
                <a:lnTo>
                  <a:pt x="6432354" y="0"/>
                </a:lnTo>
                <a:lnTo>
                  <a:pt x="6432354" y="5917766"/>
                </a:lnTo>
                <a:lnTo>
                  <a:pt x="0" y="59177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7338444" y="3460363"/>
            <a:ext cx="10840323" cy="4437655"/>
          </a:xfrm>
          <a:custGeom>
            <a:avLst/>
            <a:gdLst/>
            <a:ahLst/>
            <a:cxnLst/>
            <a:rect l="l" t="t" r="r" b="b"/>
            <a:pathLst>
              <a:path w="10840323" h="4437655">
                <a:moveTo>
                  <a:pt x="0" y="0"/>
                </a:moveTo>
                <a:lnTo>
                  <a:pt x="10840323" y="0"/>
                </a:lnTo>
                <a:lnTo>
                  <a:pt x="10840323" y="4437655"/>
                </a:lnTo>
                <a:lnTo>
                  <a:pt x="0" y="443765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GEN AKTARIMI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118560"/>
            <a:ext cx="5216742" cy="247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Gen aktarımı sayesinde şeker hastalarının kullandığı insülin hormonu bakterilere ürettirilmiştir</a:t>
            </a:r>
          </a:p>
        </p:txBody>
      </p:sp>
      <p:pic>
        <p:nvPicPr>
          <p:cNvPr id="18" name="Resim 1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117ADBE-70E8-6BCF-3800-9BE0BC3D50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ED2E347C-95F7-163E-74C4-E8708510D7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87"/>
    </mc:Choice>
    <mc:Fallback xmlns="">
      <p:transition spd="slow" advTm="12298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243703">
            <a:off x="2127626" y="4963251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7" y="0"/>
                </a:lnTo>
                <a:lnTo>
                  <a:pt x="437367" y="419872"/>
                </a:lnTo>
                <a:lnTo>
                  <a:pt x="0" y="41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693431">
            <a:off x="3048616" y="2204439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8"/>
                </a:lnTo>
                <a:lnTo>
                  <a:pt x="0" y="118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028700" y="2570694"/>
            <a:ext cx="6022850" cy="5541022"/>
          </a:xfrm>
          <a:custGeom>
            <a:avLst/>
            <a:gdLst/>
            <a:ahLst/>
            <a:cxnLst/>
            <a:rect l="l" t="t" r="r" b="b"/>
            <a:pathLst>
              <a:path w="6022850" h="5541022">
                <a:moveTo>
                  <a:pt x="0" y="0"/>
                </a:moveTo>
                <a:lnTo>
                  <a:pt x="6022850" y="0"/>
                </a:lnTo>
                <a:lnTo>
                  <a:pt x="6022850" y="5541022"/>
                </a:lnTo>
                <a:lnTo>
                  <a:pt x="0" y="55410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7238587" y="3915813"/>
            <a:ext cx="10820344" cy="2267852"/>
          </a:xfrm>
          <a:custGeom>
            <a:avLst/>
            <a:gdLst/>
            <a:ahLst/>
            <a:cxnLst/>
            <a:rect l="l" t="t" r="r" b="b"/>
            <a:pathLst>
              <a:path w="10820344" h="2267852">
                <a:moveTo>
                  <a:pt x="0" y="0"/>
                </a:moveTo>
                <a:lnTo>
                  <a:pt x="10820344" y="0"/>
                </a:lnTo>
                <a:lnTo>
                  <a:pt x="10820344" y="2267852"/>
                </a:lnTo>
                <a:lnTo>
                  <a:pt x="0" y="22678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GEN TEDAVISI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9298" y="3839613"/>
            <a:ext cx="5702252" cy="248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Hücredeki eksik ya da hatalı genlerin işlevini üstlenecek yeni genlerin hücreye aktarılmasını sağlamaktır. 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8" name="Resim 1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ADE0437-22B5-77D1-60B3-DA8750669F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066932E8-6F8E-2015-897C-D47D27B0E1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13"/>
    </mc:Choice>
    <mc:Fallback xmlns="">
      <p:transition spd="slow" advTm="5781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243703">
            <a:off x="2127626" y="4963251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7" y="0"/>
                </a:lnTo>
                <a:lnTo>
                  <a:pt x="437367" y="419872"/>
                </a:lnTo>
                <a:lnTo>
                  <a:pt x="0" y="41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693431">
            <a:off x="3048616" y="2204439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8"/>
                </a:lnTo>
                <a:lnTo>
                  <a:pt x="0" y="118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028700" y="2570694"/>
            <a:ext cx="6022850" cy="5541022"/>
          </a:xfrm>
          <a:custGeom>
            <a:avLst/>
            <a:gdLst/>
            <a:ahLst/>
            <a:cxnLst/>
            <a:rect l="l" t="t" r="r" b="b"/>
            <a:pathLst>
              <a:path w="6022850" h="5541022">
                <a:moveTo>
                  <a:pt x="0" y="0"/>
                </a:moveTo>
                <a:lnTo>
                  <a:pt x="6022850" y="0"/>
                </a:lnTo>
                <a:lnTo>
                  <a:pt x="6022850" y="5541022"/>
                </a:lnTo>
                <a:lnTo>
                  <a:pt x="0" y="55410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7476951" y="3653286"/>
            <a:ext cx="10225007" cy="3602152"/>
          </a:xfrm>
          <a:custGeom>
            <a:avLst/>
            <a:gdLst/>
            <a:ahLst/>
            <a:cxnLst/>
            <a:rect l="l" t="t" r="r" b="b"/>
            <a:pathLst>
              <a:path w="10225007" h="3602152">
                <a:moveTo>
                  <a:pt x="0" y="0"/>
                </a:moveTo>
                <a:lnTo>
                  <a:pt x="10225007" y="0"/>
                </a:lnTo>
                <a:lnTo>
                  <a:pt x="10225007" y="3602152"/>
                </a:lnTo>
                <a:lnTo>
                  <a:pt x="0" y="36021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GEN TEDAVISI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49298" y="4266149"/>
            <a:ext cx="5702252" cy="1490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Kanser hastası olan bir kişiye gen aktarılarak kişinin sağlığına kavuşması.</a:t>
            </a:r>
          </a:p>
        </p:txBody>
      </p:sp>
      <p:pic>
        <p:nvPicPr>
          <p:cNvPr id="18" name="Resim 1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390290BE-A083-7EF9-CE38-B4F425D7F9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9B9781D7-DABF-C9BF-C835-37F5A42BAB9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48"/>
    </mc:Choice>
    <mc:Fallback xmlns="">
      <p:transition spd="slow" advTm="6554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243703">
            <a:off x="2127626" y="4963251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7" y="0"/>
                </a:lnTo>
                <a:lnTo>
                  <a:pt x="437367" y="419872"/>
                </a:lnTo>
                <a:lnTo>
                  <a:pt x="0" y="41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4094670" y="2035463"/>
            <a:ext cx="9790343" cy="7989014"/>
          </a:xfrm>
          <a:custGeom>
            <a:avLst/>
            <a:gdLst/>
            <a:ahLst/>
            <a:cxnLst/>
            <a:rect l="l" t="t" r="r" b="b"/>
            <a:pathLst>
              <a:path w="9790343" h="7989014">
                <a:moveTo>
                  <a:pt x="0" y="0"/>
                </a:moveTo>
                <a:lnTo>
                  <a:pt x="9790343" y="0"/>
                </a:lnTo>
                <a:lnTo>
                  <a:pt x="9790343" y="7989014"/>
                </a:lnTo>
                <a:lnTo>
                  <a:pt x="0" y="7989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KLONLAMA</a:t>
            </a:r>
          </a:p>
        </p:txBody>
      </p:sp>
      <p:pic>
        <p:nvPicPr>
          <p:cNvPr id="12" name="Resim 1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BB5CAC4-93DD-F465-296E-71D91D6C24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D5F025F-9BB8-3833-A99A-B40D93ADAB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520"/>
    </mc:Choice>
    <mc:Fallback xmlns="">
      <p:transition spd="slow" advTm="24752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9458715" y="4283223"/>
            <a:ext cx="7524360" cy="5542364"/>
          </a:xfrm>
          <a:custGeom>
            <a:avLst/>
            <a:gdLst/>
            <a:ahLst/>
            <a:cxnLst/>
            <a:rect l="l" t="t" r="r" b="b"/>
            <a:pathLst>
              <a:path w="7524360" h="5542364">
                <a:moveTo>
                  <a:pt x="0" y="0"/>
                </a:moveTo>
                <a:lnTo>
                  <a:pt x="7524360" y="0"/>
                </a:lnTo>
                <a:lnTo>
                  <a:pt x="7524360" y="5542363"/>
                </a:lnTo>
                <a:lnTo>
                  <a:pt x="0" y="55423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72" b="-97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KLONLAMA</a:t>
            </a:r>
          </a:p>
        </p:txBody>
      </p:sp>
      <p:sp>
        <p:nvSpPr>
          <p:cNvPr id="12" name="Freeform 12"/>
          <p:cNvSpPr/>
          <p:nvPr/>
        </p:nvSpPr>
        <p:spPr>
          <a:xfrm>
            <a:off x="810568" y="2122170"/>
            <a:ext cx="8132271" cy="7481689"/>
          </a:xfrm>
          <a:custGeom>
            <a:avLst/>
            <a:gdLst/>
            <a:ahLst/>
            <a:cxnLst/>
            <a:rect l="l" t="t" r="r" b="b"/>
            <a:pathLst>
              <a:path w="8132271" h="7481689">
                <a:moveTo>
                  <a:pt x="0" y="0"/>
                </a:moveTo>
                <a:lnTo>
                  <a:pt x="8132271" y="0"/>
                </a:lnTo>
                <a:lnTo>
                  <a:pt x="8132271" y="7481689"/>
                </a:lnTo>
                <a:lnTo>
                  <a:pt x="0" y="74816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1028700" y="3157915"/>
            <a:ext cx="7241832" cy="480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Dünyada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anlat</a:t>
            </a:r>
            <a:r>
              <a:rPr lang="tr-TR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ı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lan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şekilde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klonlanan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ilk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canl</a:t>
            </a:r>
            <a:r>
              <a:rPr lang="tr-TR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ı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5 </a:t>
            </a:r>
            <a:r>
              <a:rPr lang="tr-TR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emmuz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1996</a:t>
            </a:r>
            <a:r>
              <a:rPr lang="tr-TR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’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da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dünyaya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gelen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>
                <a:solidFill>
                  <a:srgbClr val="000000"/>
                </a:solidFill>
                <a:highlight>
                  <a:srgbClr val="FFFF00"/>
                </a:highlight>
                <a:latin typeface="Arimo Bold"/>
                <a:ea typeface="Arimo Bold"/>
                <a:cs typeface="Arimo Bold"/>
                <a:sym typeface="Arimo Bold"/>
              </a:rPr>
              <a:t>dolly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(doli)</a:t>
            </a:r>
            <a:r>
              <a:rPr lang="tr-TR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isimli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koyundur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endParaRPr lang="en-US" sz="30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İstanbul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üniversitesi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veteriner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fakültesi’nde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21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kasim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2007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tarihinde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dünyaya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gelen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türkiye’nin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ilk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klon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koyunu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highlight>
                  <a:srgbClr val="FFFF00"/>
                </a:highlight>
                <a:latin typeface="Arimo Bold"/>
                <a:ea typeface="Arimo Bold"/>
                <a:cs typeface="Arimo Bold"/>
                <a:sym typeface="Arimo Bold"/>
              </a:rPr>
              <a:t>oyal</a:t>
            </a:r>
            <a:r>
              <a:rPr lang="tr-TR" sz="3000" b="1" dirty="0">
                <a:solidFill>
                  <a:srgbClr val="000000"/>
                </a:solidFill>
                <a:highlight>
                  <a:srgbClr val="FFFF00"/>
                </a:highlight>
                <a:latin typeface="Arimo Bold"/>
                <a:ea typeface="Arimo Bold"/>
                <a:cs typeface="Arimo Bold"/>
                <a:sym typeface="Arimo Bold"/>
              </a:rPr>
              <a:t>ı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dir.</a:t>
            </a:r>
          </a:p>
        </p:txBody>
      </p:sp>
      <p:pic>
        <p:nvPicPr>
          <p:cNvPr id="9" name="Resim 8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7CF15A4A-99EB-0FE1-B84C-1500887345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78135E30-8B52-7AB0-9AB7-3354E1ADD9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0672448" y="2592294"/>
            <a:ext cx="6586852" cy="5985358"/>
          </a:xfrm>
          <a:custGeom>
            <a:avLst/>
            <a:gdLst/>
            <a:ahLst/>
            <a:cxnLst/>
            <a:rect l="l" t="t" r="r" b="b"/>
            <a:pathLst>
              <a:path w="6586852" h="5985358">
                <a:moveTo>
                  <a:pt x="0" y="0"/>
                </a:moveTo>
                <a:lnTo>
                  <a:pt x="6586852" y="0"/>
                </a:lnTo>
                <a:lnTo>
                  <a:pt x="6586852" y="5985358"/>
                </a:lnTo>
                <a:lnTo>
                  <a:pt x="0" y="5985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DNA PARMAK IZI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700" y="2570694"/>
            <a:ext cx="7644744" cy="7033165"/>
          </a:xfrm>
          <a:custGeom>
            <a:avLst/>
            <a:gdLst/>
            <a:ahLst/>
            <a:cxnLst/>
            <a:rect l="l" t="t" r="r" b="b"/>
            <a:pathLst>
              <a:path w="7644744" h="7033165">
                <a:moveTo>
                  <a:pt x="0" y="0"/>
                </a:moveTo>
                <a:lnTo>
                  <a:pt x="7644744" y="0"/>
                </a:lnTo>
                <a:lnTo>
                  <a:pt x="7644744" y="7033165"/>
                </a:lnTo>
                <a:lnTo>
                  <a:pt x="0" y="70331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1230156" y="3483200"/>
            <a:ext cx="7241832" cy="4800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Dna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dizisindeki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kişiye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özgü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siralamalari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analiz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ederek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dna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örneğinin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kime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ait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olduğunu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belirlemeye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yarayan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yöntem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dna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parmak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izi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olarak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isimlendiriliyor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Adli tip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araştirmalarinda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olay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yerinden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alinan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dna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örneklerinden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suçlularin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belirlenmeye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çalişilmaktadir</a:t>
            </a:r>
            <a:r>
              <a:rPr lang="en-US" sz="3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. </a:t>
            </a:r>
          </a:p>
        </p:txBody>
      </p:sp>
      <p:pic>
        <p:nvPicPr>
          <p:cNvPr id="13" name="Resim 1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4D02340-2620-EBB4-56A2-A80568B544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0F913AA-0402-DDE1-753D-0E75A7DEF5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61"/>
    </mc:Choice>
    <mc:Fallback xmlns="">
      <p:transition spd="slow" advTm="4806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028700" y="2570694"/>
            <a:ext cx="7644744" cy="7033165"/>
          </a:xfrm>
          <a:custGeom>
            <a:avLst/>
            <a:gdLst/>
            <a:ahLst/>
            <a:cxnLst/>
            <a:rect l="l" t="t" r="r" b="b"/>
            <a:pathLst>
              <a:path w="7644744" h="7033165">
                <a:moveTo>
                  <a:pt x="0" y="0"/>
                </a:moveTo>
                <a:lnTo>
                  <a:pt x="7644744" y="0"/>
                </a:lnTo>
                <a:lnTo>
                  <a:pt x="7644744" y="7033165"/>
                </a:lnTo>
                <a:lnTo>
                  <a:pt x="0" y="7033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9332432" y="3008009"/>
            <a:ext cx="7987597" cy="5720529"/>
          </a:xfrm>
          <a:custGeom>
            <a:avLst/>
            <a:gdLst/>
            <a:ahLst/>
            <a:cxnLst/>
            <a:rect l="l" t="t" r="r" b="b"/>
            <a:pathLst>
              <a:path w="7987597" h="5720529">
                <a:moveTo>
                  <a:pt x="0" y="0"/>
                </a:moveTo>
                <a:lnTo>
                  <a:pt x="7987596" y="0"/>
                </a:lnTo>
                <a:lnTo>
                  <a:pt x="7987596" y="5720528"/>
                </a:lnTo>
                <a:lnTo>
                  <a:pt x="0" y="57205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TÜP BEBEK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0156" y="3362325"/>
            <a:ext cx="7241832" cy="385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2" lvl="1" indent="-291466" algn="l">
              <a:lnSpc>
                <a:spcPts val="3780"/>
              </a:lnSpc>
              <a:buFont typeface="Arial"/>
              <a:buChar char="•"/>
            </a:pP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Çocuk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sahibi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olamayan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birçok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kişinin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gebelik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şansini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artirmak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yardimci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üreme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teknikleri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kullanilir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.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Klasik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tüp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bebek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yöntemi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yumurtaliktan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toplanan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yumurtalarin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erkekten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alinan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spermler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ile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laboratuvar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ortaminda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birleştirilmesi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ile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elde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edilen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embriyolarin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anne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rahmine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transfer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edilmesi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işlemidir</a:t>
            </a:r>
            <a:r>
              <a:rPr lang="en-US" sz="27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</p:txBody>
      </p:sp>
      <p:pic>
        <p:nvPicPr>
          <p:cNvPr id="13" name="Resim 1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FCF352B-C2A3-DFE1-1ADD-0655E576FB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F95D75A-E1BC-3850-6F9F-BA84283484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76"/>
    </mc:Choice>
    <mc:Fallback xmlns="">
      <p:transition spd="slow" advTm="9277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97287" y="2331798"/>
            <a:ext cx="2256625" cy="2121228"/>
          </a:xfrm>
          <a:custGeom>
            <a:avLst/>
            <a:gdLst/>
            <a:ahLst/>
            <a:cxnLst/>
            <a:rect l="l" t="t" r="r" b="b"/>
            <a:pathLst>
              <a:path w="2256625" h="2121228">
                <a:moveTo>
                  <a:pt x="0" y="0"/>
                </a:moveTo>
                <a:lnTo>
                  <a:pt x="2256625" y="0"/>
                </a:lnTo>
                <a:lnTo>
                  <a:pt x="2256625" y="2121227"/>
                </a:lnTo>
                <a:lnTo>
                  <a:pt x="0" y="2121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314560" y="3189835"/>
            <a:ext cx="2256625" cy="2121228"/>
          </a:xfrm>
          <a:custGeom>
            <a:avLst/>
            <a:gdLst/>
            <a:ahLst/>
            <a:cxnLst/>
            <a:rect l="l" t="t" r="r" b="b"/>
            <a:pathLst>
              <a:path w="2256625" h="2121228">
                <a:moveTo>
                  <a:pt x="0" y="0"/>
                </a:moveTo>
                <a:lnTo>
                  <a:pt x="2256625" y="0"/>
                </a:lnTo>
                <a:lnTo>
                  <a:pt x="2256625" y="2121228"/>
                </a:lnTo>
                <a:lnTo>
                  <a:pt x="0" y="2121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1786105" y="5054957"/>
            <a:ext cx="2256625" cy="2121228"/>
          </a:xfrm>
          <a:custGeom>
            <a:avLst/>
            <a:gdLst/>
            <a:ahLst/>
            <a:cxnLst/>
            <a:rect l="l" t="t" r="r" b="b"/>
            <a:pathLst>
              <a:path w="2256625" h="2121228">
                <a:moveTo>
                  <a:pt x="0" y="0"/>
                </a:moveTo>
                <a:lnTo>
                  <a:pt x="2256626" y="0"/>
                </a:lnTo>
                <a:lnTo>
                  <a:pt x="2256626" y="2121228"/>
                </a:lnTo>
                <a:lnTo>
                  <a:pt x="0" y="2121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789926">
            <a:off x="10940464" y="208524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099"/>
                </a:lnTo>
                <a:lnTo>
                  <a:pt x="0" y="493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8915872">
            <a:off x="14117791" y="6688041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3" y="0"/>
                </a:lnTo>
                <a:lnTo>
                  <a:pt x="424393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4540450">
            <a:off x="16224780" y="3050290"/>
            <a:ext cx="294237" cy="282468"/>
          </a:xfrm>
          <a:custGeom>
            <a:avLst/>
            <a:gdLst/>
            <a:ahLst/>
            <a:cxnLst/>
            <a:rect l="l" t="t" r="r" b="b"/>
            <a:pathLst>
              <a:path w="294237" h="282468">
                <a:moveTo>
                  <a:pt x="0" y="0"/>
                </a:moveTo>
                <a:lnTo>
                  <a:pt x="294237" y="0"/>
                </a:lnTo>
                <a:lnTo>
                  <a:pt x="294237" y="282468"/>
                </a:lnTo>
                <a:lnTo>
                  <a:pt x="0" y="282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262007">
            <a:off x="-827416" y="8685343"/>
            <a:ext cx="20474267" cy="6477314"/>
          </a:xfrm>
          <a:custGeom>
            <a:avLst/>
            <a:gdLst/>
            <a:ahLst/>
            <a:cxnLst/>
            <a:rect l="l" t="t" r="r" b="b"/>
            <a:pathLst>
              <a:path w="20474267" h="6477314">
                <a:moveTo>
                  <a:pt x="0" y="0"/>
                </a:moveTo>
                <a:lnTo>
                  <a:pt x="20474267" y="0"/>
                </a:lnTo>
                <a:lnTo>
                  <a:pt x="20474267" y="6477314"/>
                </a:lnTo>
                <a:lnTo>
                  <a:pt x="0" y="64773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0749650" y="2630362"/>
            <a:ext cx="5795493" cy="4114800"/>
          </a:xfrm>
          <a:custGeom>
            <a:avLst/>
            <a:gdLst/>
            <a:ahLst/>
            <a:cxnLst/>
            <a:rect l="l" t="t" r="r" b="b"/>
            <a:pathLst>
              <a:path w="5795493" h="4114800">
                <a:moveTo>
                  <a:pt x="0" y="0"/>
                </a:moveTo>
                <a:lnTo>
                  <a:pt x="5795493" y="0"/>
                </a:lnTo>
                <a:lnTo>
                  <a:pt x="57954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680562" y="1586995"/>
            <a:ext cx="9067497" cy="773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2"/>
              </a:lnSpc>
            </a:pPr>
            <a:r>
              <a:rPr lang="en-US" sz="3980" b="1" spc="119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•Doğa bilimleriinn yanın da çeşitli mühendislik alanlarını da kullanarak canlıları kültür ortamında yetiştirip geliştirerek onlardan yeni ürünler elde etmeyi amaçlayan bilim dalıdır.</a:t>
            </a:r>
          </a:p>
          <a:p>
            <a:pPr algn="l">
              <a:lnSpc>
                <a:spcPts val="5572"/>
              </a:lnSpc>
            </a:pPr>
            <a:r>
              <a:rPr lang="en-US" sz="3980" b="1" spc="119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•Canlı hücrelerin DNA ve genler üzerinde işlemler yapılarak sağlık, tarım ,endüstri ve hayvancılık alanlarında maddeler üretilmesidir.</a:t>
            </a:r>
          </a:p>
          <a:p>
            <a:pPr algn="l">
              <a:lnSpc>
                <a:spcPts val="5572"/>
              </a:lnSpc>
              <a:spcBef>
                <a:spcPct val="0"/>
              </a:spcBef>
            </a:pPr>
            <a:endParaRPr lang="en-US" sz="3980" b="1" spc="119">
              <a:solidFill>
                <a:srgbClr val="000000"/>
              </a:solidFill>
              <a:latin typeface="Muli Bold"/>
              <a:ea typeface="Muli Bold"/>
              <a:cs typeface="Muli Bold"/>
              <a:sym typeface="Muli Bold"/>
            </a:endParaRPr>
          </a:p>
        </p:txBody>
      </p:sp>
      <p:pic>
        <p:nvPicPr>
          <p:cNvPr id="11" name="Resim 10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BE332DCD-9662-0551-2636-56DBEEE65A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68635" y="8460446"/>
            <a:ext cx="1755704" cy="184336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91B1FEE-D760-1566-041F-6E2AB196F6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29"/>
    </mc:Choice>
    <mc:Fallback xmlns="">
      <p:transition spd="slow" advTm="4472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028700" y="2570694"/>
            <a:ext cx="7644744" cy="7033165"/>
          </a:xfrm>
          <a:custGeom>
            <a:avLst/>
            <a:gdLst/>
            <a:ahLst/>
            <a:cxnLst/>
            <a:rect l="l" t="t" r="r" b="b"/>
            <a:pathLst>
              <a:path w="7644744" h="7033165">
                <a:moveTo>
                  <a:pt x="0" y="0"/>
                </a:moveTo>
                <a:lnTo>
                  <a:pt x="7644744" y="0"/>
                </a:lnTo>
                <a:lnTo>
                  <a:pt x="7644744" y="7033165"/>
                </a:lnTo>
                <a:lnTo>
                  <a:pt x="0" y="7033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9834499" y="3739325"/>
            <a:ext cx="8144516" cy="4581290"/>
          </a:xfrm>
          <a:custGeom>
            <a:avLst/>
            <a:gdLst/>
            <a:ahLst/>
            <a:cxnLst/>
            <a:rect l="l" t="t" r="r" b="b"/>
            <a:pathLst>
              <a:path w="8144516" h="4581290">
                <a:moveTo>
                  <a:pt x="0" y="0"/>
                </a:moveTo>
                <a:lnTo>
                  <a:pt x="8144517" y="0"/>
                </a:lnTo>
                <a:lnTo>
                  <a:pt x="8144517" y="4581290"/>
                </a:lnTo>
                <a:lnTo>
                  <a:pt x="0" y="458129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-1831056" y="-46980"/>
            <a:ext cx="21561809" cy="193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21"/>
              </a:lnSpc>
              <a:spcBef>
                <a:spcPct val="0"/>
              </a:spcBef>
            </a:pPr>
            <a:r>
              <a:rPr lang="en-US" sz="113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GENETIĞI DEĞIŞTIRILMIŞ ORGANIZMALAR:GDO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0156" y="3371850"/>
            <a:ext cx="7241832" cy="432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3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Bir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canlidaki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seçilmiş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genetik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özelliklerin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kopyalanarak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bu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özellikleri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taşimayan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başka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canliya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aktarilmasi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sonucu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üretilen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canlilara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genetiği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değiştirilmiş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organizmalar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(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gdo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)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adi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verilir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. </a:t>
            </a:r>
          </a:p>
          <a:p>
            <a:pPr marL="518163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Dünya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genelinde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çoğunlukla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buğday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misir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çilek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kiraz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domates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yer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fistiği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pirinç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patates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havuç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gibi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gidalarda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gdo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bulunmaktadir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. Hatta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yem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kullanimi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sebebiyle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bazi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balik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türlerinde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24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görülmektedir</a:t>
            </a:r>
            <a:r>
              <a:rPr lang="en-US" sz="24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.</a:t>
            </a:r>
          </a:p>
        </p:txBody>
      </p:sp>
      <p:pic>
        <p:nvPicPr>
          <p:cNvPr id="13" name="Resim 1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69D3D55-57DC-85D6-5CB6-16073DD523B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1DB61585-02F4-B64C-8CFD-69AB0E8574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27"/>
    </mc:Choice>
    <mc:Fallback xmlns="">
      <p:transition spd="slow" advTm="8652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15872">
            <a:off x="12179661" y="8946263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6383107">
            <a:off x="10152968" y="3636099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0154087">
            <a:off x="16758579" y="3211149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028700" y="2570694"/>
            <a:ext cx="7644744" cy="7033165"/>
          </a:xfrm>
          <a:custGeom>
            <a:avLst/>
            <a:gdLst/>
            <a:ahLst/>
            <a:cxnLst/>
            <a:rect l="l" t="t" r="r" b="b"/>
            <a:pathLst>
              <a:path w="7644744" h="7033165">
                <a:moveTo>
                  <a:pt x="0" y="0"/>
                </a:moveTo>
                <a:lnTo>
                  <a:pt x="7644744" y="0"/>
                </a:lnTo>
                <a:lnTo>
                  <a:pt x="7644744" y="7033165"/>
                </a:lnTo>
                <a:lnTo>
                  <a:pt x="0" y="7033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376915" y="3172762"/>
            <a:ext cx="6971685" cy="4898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tr-TR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rotein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Hormon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, vitamin tablet,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antibiyotik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•Raf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ömrünün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uzatilmasi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•Zarar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görmüş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organlarin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(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yapay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organ )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Aşi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serum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Meyveli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yoğurt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Nitelikli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tohum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Kanser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gibi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hastaliklarin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tedavisi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ilaç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9381BD6-F18F-A0EC-FC0F-0B16B89F50C7}"/>
              </a:ext>
            </a:extLst>
          </p:cNvPr>
          <p:cNvSpPr txBox="1"/>
          <p:nvPr/>
        </p:nvSpPr>
        <p:spPr>
          <a:xfrm>
            <a:off x="-1666842" y="-369216"/>
            <a:ext cx="19179316" cy="2286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tr-TR" sz="115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Biyoteknolojinin çalışma alanları</a:t>
            </a:r>
            <a:r>
              <a:rPr lang="en-US" sz="115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</a:p>
        </p:txBody>
      </p:sp>
      <p:pic>
        <p:nvPicPr>
          <p:cNvPr id="1026" name="Picture 2" descr="BİYOTEKNOLOJİNİN RENKLERİ - Biyoteknoloji / Diğer">
            <a:extLst>
              <a:ext uri="{FF2B5EF4-FFF2-40B4-BE49-F238E27FC236}">
                <a16:creationId xmlns:a16="http://schemas.microsoft.com/office/drawing/2014/main" id="{50E48485-1F2C-0275-1CE0-63DAF28F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968" y="2797006"/>
            <a:ext cx="56959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1E8625B-6BC9-D078-90F5-A8E3C7F005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E1091BA-29C1-9F6A-0BAC-12DE709671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41"/>
    </mc:Choice>
    <mc:Fallback xmlns="">
      <p:transition spd="slow" advTm="3024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15872">
            <a:off x="11738853" y="911571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0154087">
            <a:off x="16785876" y="3927749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028700" y="2570694"/>
            <a:ext cx="7644744" cy="7033165"/>
          </a:xfrm>
          <a:custGeom>
            <a:avLst/>
            <a:gdLst/>
            <a:ahLst/>
            <a:cxnLst/>
            <a:rect l="l" t="t" r="r" b="b"/>
            <a:pathLst>
              <a:path w="7644744" h="7033165">
                <a:moveTo>
                  <a:pt x="0" y="0"/>
                </a:moveTo>
                <a:lnTo>
                  <a:pt x="7644744" y="0"/>
                </a:lnTo>
                <a:lnTo>
                  <a:pt x="7644744" y="7033165"/>
                </a:lnTo>
                <a:lnTo>
                  <a:pt x="0" y="7033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376915" y="3172762"/>
            <a:ext cx="6971685" cy="400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Kanser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lösemi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anemi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gibi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hastalıkları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tedavi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ilaçların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tr-TR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Mikroplara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zararlı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bakterilere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karşı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daha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dirençli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bitki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çeşitlerinin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yetiştirilmesi</a:t>
            </a:r>
            <a:endParaRPr lang="tr-TR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Meyveli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yoğurt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vitamin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tabletleri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deterjan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katkı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maddeleri,ilaçlar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boyalar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50CEB5F-8C06-2FC2-EE46-249C3E0C81C0}"/>
              </a:ext>
            </a:extLst>
          </p:cNvPr>
          <p:cNvSpPr txBox="1"/>
          <p:nvPr/>
        </p:nvSpPr>
        <p:spPr>
          <a:xfrm>
            <a:off x="-582331" y="-331470"/>
            <a:ext cx="18870331" cy="2373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tr-TR" sz="120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Biyoteknolojinin</a:t>
            </a:r>
            <a:r>
              <a:rPr lang="tr-TR" sz="144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tr-TR" sz="120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yararlı</a:t>
            </a:r>
            <a:r>
              <a:rPr lang="tr-TR" sz="144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tr-TR" sz="120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yönleri</a:t>
            </a:r>
            <a:endParaRPr lang="en-US" sz="14400" b="1" dirty="0">
              <a:solidFill>
                <a:srgbClr val="000000"/>
              </a:solidFill>
              <a:latin typeface="Amatic SC Bold"/>
              <a:ea typeface="Amatic SC Bold"/>
              <a:cs typeface="Amatic SC Bold"/>
              <a:sym typeface="Amatic SC Bold"/>
            </a:endParaRPr>
          </a:p>
        </p:txBody>
      </p:sp>
      <p:pic>
        <p:nvPicPr>
          <p:cNvPr id="2050" name="Picture 2" descr="BİYOTEKNOLOJİNİN RENKLERİ - Biyoteknoloji / Diğer">
            <a:extLst>
              <a:ext uri="{FF2B5EF4-FFF2-40B4-BE49-F238E27FC236}">
                <a16:creationId xmlns:a16="http://schemas.microsoft.com/office/drawing/2014/main" id="{7985BA07-764A-670D-36F2-14DDFEEC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368" y="3100618"/>
            <a:ext cx="56959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AE65DCB-5FEF-E616-D044-683EDB1819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1C176D5-71D7-DD4F-F5F6-5517DEE2D9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6"/>
    </mc:Choice>
    <mc:Fallback xmlns="">
      <p:transition spd="slow" advTm="1685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8">
            <a:extLst>
              <a:ext uri="{FF2B5EF4-FFF2-40B4-BE49-F238E27FC236}">
                <a16:creationId xmlns:a16="http://schemas.microsoft.com/office/drawing/2014/main" id="{248E3D4F-CB85-A982-B39C-BD126121403A}"/>
              </a:ext>
            </a:extLst>
          </p:cNvPr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" name="Freeform 2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028700" y="2570694"/>
            <a:ext cx="7644744" cy="7033165"/>
          </a:xfrm>
          <a:custGeom>
            <a:avLst/>
            <a:gdLst/>
            <a:ahLst/>
            <a:cxnLst/>
            <a:rect l="l" t="t" r="r" b="b"/>
            <a:pathLst>
              <a:path w="7644744" h="7033165">
                <a:moveTo>
                  <a:pt x="0" y="0"/>
                </a:moveTo>
                <a:lnTo>
                  <a:pt x="7644744" y="0"/>
                </a:lnTo>
                <a:lnTo>
                  <a:pt x="7644744" y="7033165"/>
                </a:lnTo>
                <a:lnTo>
                  <a:pt x="0" y="7033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376915" y="3172762"/>
            <a:ext cx="6971685" cy="669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Aş</a:t>
            </a:r>
            <a:r>
              <a:rPr lang="tr-TR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ı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,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hormon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,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antikor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antibiyotik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tibbi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bitkiler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tr-TR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Bitkisel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hayvansal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hastalıkların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tanınması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,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genetiği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değiştirilmiş</a:t>
            </a:r>
            <a:r>
              <a:rPr lang="tr-TR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organizmaların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(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GDO’lu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)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endParaRPr lang="tr-TR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İnsülin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büyüme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hormonu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tr-TR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Yapay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doku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organların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üretilmesi</a:t>
            </a:r>
            <a:endParaRPr lang="tr-TR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Kök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hücre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elde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edilmesi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nakli</a:t>
            </a:r>
            <a:endParaRPr lang="tr-TR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Sebze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meyvelerin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raf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ömrünün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uzatılması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  <a:spcBef>
                <a:spcPct val="0"/>
              </a:spcBef>
            </a:pP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49BBFDC-261A-9CE2-89CB-3E74C1BE61F6}"/>
              </a:ext>
            </a:extLst>
          </p:cNvPr>
          <p:cNvSpPr txBox="1"/>
          <p:nvPr/>
        </p:nvSpPr>
        <p:spPr>
          <a:xfrm>
            <a:off x="-582331" y="-331470"/>
            <a:ext cx="18870331" cy="2373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tr-TR" sz="120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Biyoteknolojinin</a:t>
            </a:r>
            <a:r>
              <a:rPr lang="tr-TR" sz="144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tr-TR" sz="120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yararlı</a:t>
            </a:r>
            <a:r>
              <a:rPr lang="tr-TR" sz="144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tr-TR" sz="120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yönleri</a:t>
            </a:r>
            <a:endParaRPr lang="en-US" sz="14400" b="1" dirty="0">
              <a:solidFill>
                <a:srgbClr val="000000"/>
              </a:solidFill>
              <a:latin typeface="Amatic SC Bold"/>
              <a:ea typeface="Amatic SC Bold"/>
              <a:cs typeface="Amatic SC Bold"/>
              <a:sym typeface="Amatic SC Bold"/>
            </a:endParaRPr>
          </a:p>
        </p:txBody>
      </p:sp>
      <p:pic>
        <p:nvPicPr>
          <p:cNvPr id="3074" name="Picture 2" descr="Biyoteknoloji Nedir? Uygulama Alanları Nelerdir? &gt; Bilgiustam">
            <a:extLst>
              <a:ext uri="{FF2B5EF4-FFF2-40B4-BE49-F238E27FC236}">
                <a16:creationId xmlns:a16="http://schemas.microsoft.com/office/drawing/2014/main" id="{BB69A9E1-6EB3-DCF8-9503-E21E572B6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78" y="2791698"/>
            <a:ext cx="5276178" cy="53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71EF942-319A-90E1-E7A8-97B74438F0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2A17571D-6EE6-2F35-3EA4-2F9ED35B2F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64"/>
    </mc:Choice>
    <mc:Fallback xmlns="">
      <p:transition spd="slow" advTm="3136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10154087">
            <a:off x="15992066" y="5453740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6"/>
                </a:lnTo>
                <a:lnTo>
                  <a:pt x="0" y="82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028700" y="2570694"/>
            <a:ext cx="7644744" cy="7033165"/>
          </a:xfrm>
          <a:custGeom>
            <a:avLst/>
            <a:gdLst/>
            <a:ahLst/>
            <a:cxnLst/>
            <a:rect l="l" t="t" r="r" b="b"/>
            <a:pathLst>
              <a:path w="7644744" h="7033165">
                <a:moveTo>
                  <a:pt x="0" y="0"/>
                </a:moveTo>
                <a:lnTo>
                  <a:pt x="7644744" y="0"/>
                </a:lnTo>
                <a:lnTo>
                  <a:pt x="7644744" y="7033165"/>
                </a:lnTo>
                <a:lnTo>
                  <a:pt x="0" y="7033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376915" y="3172762"/>
            <a:ext cx="6971685" cy="444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GDO’lu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mısır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,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buğday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,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domates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patates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gibi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ürünler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insan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sağlığını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tehdit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edebilen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ürünlerdir</a:t>
            </a:r>
            <a:endParaRPr lang="tr-TR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Tarımda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gereğinden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fazla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kullanılan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ilaçların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hem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bitkilerin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hem de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bu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bitkiler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ile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beslenen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insanların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zarar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görmesine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neden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olmaktadır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•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Bazı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bakteri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virüslerden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biyolojik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silah</a:t>
            </a:r>
            <a:r>
              <a:rPr lang="en-US" sz="25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üretilmektedir</a:t>
            </a: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3500"/>
              </a:lnSpc>
              <a:spcBef>
                <a:spcPct val="0"/>
              </a:spcBef>
            </a:pPr>
            <a:endParaRPr lang="en-US" sz="25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0533109-0904-C5FC-552D-3D912F4E6A4F}"/>
              </a:ext>
            </a:extLst>
          </p:cNvPr>
          <p:cNvSpPr txBox="1"/>
          <p:nvPr/>
        </p:nvSpPr>
        <p:spPr>
          <a:xfrm>
            <a:off x="-582331" y="-331470"/>
            <a:ext cx="18870331" cy="2373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tr-TR" sz="120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Biyoteknolojinin</a:t>
            </a:r>
            <a:r>
              <a:rPr lang="tr-TR" sz="144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tr-TR" sz="120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zararlı</a:t>
            </a:r>
            <a:r>
              <a:rPr lang="tr-TR" sz="144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tr-TR" sz="12000" b="1" dirty="0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yönleri</a:t>
            </a:r>
            <a:endParaRPr lang="en-US" sz="14400" b="1" dirty="0">
              <a:solidFill>
                <a:srgbClr val="000000"/>
              </a:solidFill>
              <a:latin typeface="Amatic SC Bold"/>
              <a:ea typeface="Amatic SC Bold"/>
              <a:cs typeface="Amatic SC Bold"/>
              <a:sym typeface="Amatic SC Bold"/>
            </a:endParaRPr>
          </a:p>
        </p:txBody>
      </p:sp>
      <p:pic>
        <p:nvPicPr>
          <p:cNvPr id="4098" name="Picture 2" descr="GDO Nedir? Zararları neler? | Optimed Sağlık Grubu">
            <a:extLst>
              <a:ext uri="{FF2B5EF4-FFF2-40B4-BE49-F238E27FC236}">
                <a16:creationId xmlns:a16="http://schemas.microsoft.com/office/drawing/2014/main" id="{8B2D6ABD-10CE-9BF5-A0D5-5E6CEFCF1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14" y="2797006"/>
            <a:ext cx="89535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29C3653-FBEE-8B35-18FC-5A462C6B9D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ACFB317-15AF-9E19-7ED0-B389DFE291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18"/>
    </mc:Choice>
    <mc:Fallback xmlns="">
      <p:transition spd="slow" advTm="5151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62007">
            <a:off x="-827416" y="8685343"/>
            <a:ext cx="20474267" cy="6477314"/>
          </a:xfrm>
          <a:custGeom>
            <a:avLst/>
            <a:gdLst/>
            <a:ahLst/>
            <a:cxnLst/>
            <a:rect l="l" t="t" r="r" b="b"/>
            <a:pathLst>
              <a:path w="20474267" h="6477314">
                <a:moveTo>
                  <a:pt x="0" y="0"/>
                </a:moveTo>
                <a:lnTo>
                  <a:pt x="20474267" y="0"/>
                </a:lnTo>
                <a:lnTo>
                  <a:pt x="20474267" y="6477314"/>
                </a:lnTo>
                <a:lnTo>
                  <a:pt x="0" y="6477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955547" y="2167130"/>
            <a:ext cx="8611456" cy="5748147"/>
          </a:xfrm>
          <a:custGeom>
            <a:avLst/>
            <a:gdLst/>
            <a:ahLst/>
            <a:cxnLst/>
            <a:rect l="l" t="t" r="r" b="b"/>
            <a:pathLst>
              <a:path w="8611456" h="5748147">
                <a:moveTo>
                  <a:pt x="0" y="0"/>
                </a:moveTo>
                <a:lnTo>
                  <a:pt x="8611456" y="0"/>
                </a:lnTo>
                <a:lnTo>
                  <a:pt x="8611456" y="5748147"/>
                </a:lnTo>
                <a:lnTo>
                  <a:pt x="0" y="57481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028700" y="2482482"/>
            <a:ext cx="7491725" cy="5267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71"/>
              </a:lnSpc>
            </a:pPr>
            <a:r>
              <a:rPr lang="en-US" sz="6479" b="1" spc="194" dirty="0">
                <a:solidFill>
                  <a:srgbClr val="365CF5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•</a:t>
            </a:r>
            <a:r>
              <a:rPr lang="en-US" sz="6479" b="1" spc="194" dirty="0" err="1">
                <a:solidFill>
                  <a:srgbClr val="365CF5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Biyoteknolojik</a:t>
            </a:r>
            <a:r>
              <a:rPr lang="en-US" sz="6479" b="1" spc="194" dirty="0">
                <a:solidFill>
                  <a:srgbClr val="365CF5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en-US" sz="6479" b="1" spc="194" dirty="0" err="1">
                <a:solidFill>
                  <a:srgbClr val="365CF5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uygulamalar</a:t>
            </a:r>
            <a:r>
              <a:rPr lang="en-US" sz="6479" b="1" spc="194" dirty="0">
                <a:solidFill>
                  <a:srgbClr val="365CF5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en-US" sz="6479" b="1" spc="194" dirty="0" err="1">
                <a:solidFill>
                  <a:srgbClr val="ED3237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genetik</a:t>
            </a:r>
            <a:r>
              <a:rPr lang="en-US" sz="6479" b="1" spc="194" dirty="0">
                <a:solidFill>
                  <a:srgbClr val="ED3237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en-US" sz="6479" b="1" spc="194" dirty="0" err="1">
                <a:solidFill>
                  <a:srgbClr val="ED3237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mühendisleri</a:t>
            </a:r>
            <a:r>
              <a:rPr lang="en-US" sz="6479" b="1" spc="194" dirty="0">
                <a:solidFill>
                  <a:srgbClr val="365CF5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en-US" sz="6479" b="1" spc="194" dirty="0" err="1">
                <a:solidFill>
                  <a:srgbClr val="365CF5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tarafından</a:t>
            </a:r>
            <a:r>
              <a:rPr lang="en-US" sz="6479" b="1" spc="194" dirty="0">
                <a:solidFill>
                  <a:srgbClr val="365CF5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 </a:t>
            </a:r>
            <a:r>
              <a:rPr lang="en-US" sz="6479" b="1" spc="194" dirty="0" err="1">
                <a:solidFill>
                  <a:srgbClr val="365CF5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yapılır</a:t>
            </a:r>
            <a:r>
              <a:rPr lang="en-US" sz="6479" b="1" spc="194" dirty="0">
                <a:solidFill>
                  <a:srgbClr val="365CF5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.</a:t>
            </a:r>
          </a:p>
          <a:p>
            <a:pPr algn="l">
              <a:lnSpc>
                <a:spcPts val="5572"/>
              </a:lnSpc>
              <a:spcBef>
                <a:spcPct val="0"/>
              </a:spcBef>
            </a:pPr>
            <a:endParaRPr lang="en-US" sz="6479" b="1" spc="194" dirty="0">
              <a:solidFill>
                <a:srgbClr val="365CF5"/>
              </a:solidFill>
              <a:latin typeface="Amatic SC Bold"/>
              <a:ea typeface="Amatic SC Bold"/>
              <a:cs typeface="Amatic SC Bold"/>
              <a:sym typeface="Amatic SC Bold"/>
            </a:endParaRPr>
          </a:p>
        </p:txBody>
      </p:sp>
      <p:pic>
        <p:nvPicPr>
          <p:cNvPr id="5" name="Resim 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8569794-CF5F-5114-A91F-969555272A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68635" y="8460446"/>
            <a:ext cx="1755704" cy="18433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37F1C40-AB84-A225-222C-91E1B9D6D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2"/>
    </mc:Choice>
    <mc:Fallback xmlns="">
      <p:transition spd="slow" advTm="107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62007">
            <a:off x="-827416" y="8685343"/>
            <a:ext cx="20474267" cy="6477314"/>
          </a:xfrm>
          <a:custGeom>
            <a:avLst/>
            <a:gdLst/>
            <a:ahLst/>
            <a:cxnLst/>
            <a:rect l="l" t="t" r="r" b="b"/>
            <a:pathLst>
              <a:path w="20474267" h="6477314">
                <a:moveTo>
                  <a:pt x="0" y="0"/>
                </a:moveTo>
                <a:lnTo>
                  <a:pt x="20474267" y="0"/>
                </a:lnTo>
                <a:lnTo>
                  <a:pt x="20474267" y="6477314"/>
                </a:lnTo>
                <a:lnTo>
                  <a:pt x="0" y="6477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28700" y="942975"/>
            <a:ext cx="13348840" cy="703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2"/>
              </a:lnSpc>
            </a:pPr>
            <a:r>
              <a:rPr lang="en-US" sz="3980" b="1" spc="119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Biyoteknoloji sayesinde </a:t>
            </a:r>
          </a:p>
          <a:p>
            <a:pPr marL="859291" lvl="1" indent="-429645" algn="l">
              <a:lnSpc>
                <a:spcPts val="5572"/>
              </a:lnSpc>
              <a:buFont typeface="Arial"/>
              <a:buChar char="•"/>
            </a:pPr>
            <a:r>
              <a:rPr lang="en-US" sz="3980" b="1" spc="119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Yüksek verime sahip ürünler üretilebilir. </a:t>
            </a:r>
          </a:p>
          <a:p>
            <a:pPr marL="859291" lvl="1" indent="-429645" algn="l">
              <a:lnSpc>
                <a:spcPts val="5572"/>
              </a:lnSpc>
              <a:buFont typeface="Arial"/>
              <a:buChar char="•"/>
            </a:pPr>
            <a:r>
              <a:rPr lang="en-US" sz="3980" b="1" spc="119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Canlı atık ve kalıntılarını yok edecek bakteriler elde edilebilir. </a:t>
            </a:r>
          </a:p>
          <a:p>
            <a:pPr marL="859291" lvl="1" indent="-429645" algn="l">
              <a:lnSpc>
                <a:spcPts val="5572"/>
              </a:lnSpc>
              <a:buFont typeface="Arial"/>
              <a:buChar char="•"/>
            </a:pPr>
            <a:r>
              <a:rPr lang="en-US" sz="3980" b="1" spc="119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Kendini onarması mümkün olmayan, zarar görmüş beyin hücreleri onarılabilir. </a:t>
            </a:r>
          </a:p>
          <a:p>
            <a:pPr marL="859291" lvl="1" indent="-429645" algn="l">
              <a:lnSpc>
                <a:spcPts val="5572"/>
              </a:lnSpc>
              <a:buFont typeface="Arial"/>
              <a:buChar char="•"/>
            </a:pPr>
            <a:r>
              <a:rPr lang="en-US" sz="3980" b="1" spc="119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AIDS, kanser gibi hastalıkları önlemek için kullanılacak genetik ürünler yapılabilir. </a:t>
            </a:r>
          </a:p>
          <a:p>
            <a:pPr marL="859291" lvl="1" indent="-429645" algn="l">
              <a:lnSpc>
                <a:spcPts val="5572"/>
              </a:lnSpc>
              <a:buFont typeface="Arial"/>
              <a:buChar char="•"/>
            </a:pPr>
            <a:r>
              <a:rPr lang="en-US" sz="3980" b="1" spc="119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Büyüme yetersizliği ve bulaşıcı hastalıklara çare olacak yapılar üretilebilir. 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13E1C73-DF25-8F3E-33A4-B24FE58719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68635" y="8460446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4213B78-1ECB-F8CB-6CF9-ADA77EA23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20"/>
    </mc:Choice>
    <mc:Fallback xmlns="">
      <p:transition spd="slow" advTm="453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62007">
            <a:off x="-827416" y="8685343"/>
            <a:ext cx="20474267" cy="6477314"/>
          </a:xfrm>
          <a:custGeom>
            <a:avLst/>
            <a:gdLst/>
            <a:ahLst/>
            <a:cxnLst/>
            <a:rect l="l" t="t" r="r" b="b"/>
            <a:pathLst>
              <a:path w="20474267" h="6477314">
                <a:moveTo>
                  <a:pt x="0" y="0"/>
                </a:moveTo>
                <a:lnTo>
                  <a:pt x="20474267" y="0"/>
                </a:lnTo>
                <a:lnTo>
                  <a:pt x="20474267" y="6477314"/>
                </a:lnTo>
                <a:lnTo>
                  <a:pt x="0" y="6477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655950" y="2257533"/>
            <a:ext cx="9145365" cy="4697016"/>
          </a:xfrm>
          <a:custGeom>
            <a:avLst/>
            <a:gdLst/>
            <a:ahLst/>
            <a:cxnLst/>
            <a:rect l="l" t="t" r="r" b="b"/>
            <a:pathLst>
              <a:path w="9145365" h="4697016">
                <a:moveTo>
                  <a:pt x="0" y="0"/>
                </a:moveTo>
                <a:lnTo>
                  <a:pt x="9145365" y="0"/>
                </a:lnTo>
                <a:lnTo>
                  <a:pt x="9145365" y="4697016"/>
                </a:lnTo>
                <a:lnTo>
                  <a:pt x="0" y="46970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850311" y="1829450"/>
            <a:ext cx="7805639" cy="657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9709" lvl="1" indent="-369855" algn="l">
              <a:lnSpc>
                <a:spcPts val="4796"/>
              </a:lnSpc>
              <a:buFont typeface="Arial"/>
              <a:buChar char="•"/>
            </a:pPr>
            <a:r>
              <a:rPr lang="en-US" sz="3426" b="1" spc="102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Genetik mühendisi araştırmalar yaparak projeler üretir, biyoteknoloji genetik mühendisliğinin bulduğu projelerle yöntemler ile yeni ürünler üretir.</a:t>
            </a:r>
          </a:p>
          <a:p>
            <a:pPr marL="739709" lvl="1" indent="-369855" algn="l">
              <a:lnSpc>
                <a:spcPts val="4796"/>
              </a:lnSpc>
              <a:buFont typeface="Arial"/>
              <a:buChar char="•"/>
            </a:pPr>
            <a:r>
              <a:rPr lang="en-US" sz="3426" b="1" spc="102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Genetik mühendisliğinin ticari amacı yoktur, biyoteknolojinin ticari amacı vardır</a:t>
            </a:r>
          </a:p>
          <a:p>
            <a:pPr algn="l">
              <a:lnSpc>
                <a:spcPts val="4796"/>
              </a:lnSpc>
            </a:pPr>
            <a:endParaRPr lang="en-US" sz="3426" b="1" spc="102">
              <a:solidFill>
                <a:srgbClr val="000000"/>
              </a:solidFill>
              <a:latin typeface="Muli Bold"/>
              <a:ea typeface="Muli Bold"/>
              <a:cs typeface="Muli Bold"/>
              <a:sym typeface="Muli Bold"/>
            </a:endParaRPr>
          </a:p>
          <a:p>
            <a:pPr algn="l">
              <a:lnSpc>
                <a:spcPts val="4796"/>
              </a:lnSpc>
              <a:spcBef>
                <a:spcPct val="0"/>
              </a:spcBef>
            </a:pPr>
            <a:endParaRPr lang="en-US" sz="3426" b="1" spc="102">
              <a:solidFill>
                <a:srgbClr val="000000"/>
              </a:solidFill>
              <a:latin typeface="Muli Bold"/>
              <a:ea typeface="Muli Bold"/>
              <a:cs typeface="Muli Bold"/>
              <a:sym typeface="Muli Bold"/>
            </a:endParaRPr>
          </a:p>
        </p:txBody>
      </p:sp>
      <p:pic>
        <p:nvPicPr>
          <p:cNvPr id="5" name="Resim 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DCC0BD5-AEF3-C7F0-E084-2FA92C33C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68635" y="8460446"/>
            <a:ext cx="1755704" cy="18433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FD716E9-2805-CF91-DC9C-F2C92373D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7"/>
    </mc:Choice>
    <mc:Fallback xmlns="">
      <p:transition spd="slow" advTm="2995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4114800" y="1889332"/>
            <a:ext cx="4995399" cy="4420431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7600950" y="364808"/>
            <a:ext cx="3086100" cy="1543050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166AB8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419"/>
                </a:lnSpc>
                <a:spcBef>
                  <a:spcPct val="0"/>
                </a:spcBef>
              </a:pPr>
              <a:r>
                <a:rPr lang="en-US" sz="5299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biyoteknoloji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336608"/>
            <a:ext cx="3086100" cy="1543050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0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419"/>
                </a:lnSpc>
                <a:spcBef>
                  <a:spcPct val="0"/>
                </a:spcBef>
              </a:pPr>
              <a:r>
                <a:rPr lang="en-US" sz="5299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geleneksel ıslah</a:t>
              </a:r>
            </a:p>
          </p:txBody>
        </p:sp>
      </p:grpSp>
      <p:sp>
        <p:nvSpPr>
          <p:cNvPr id="9" name="AutoShape 9"/>
          <p:cNvSpPr/>
          <p:nvPr/>
        </p:nvSpPr>
        <p:spPr>
          <a:xfrm flipH="1">
            <a:off x="6836530" y="1875066"/>
            <a:ext cx="2254392" cy="4434697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10" name="AutoShape 10"/>
          <p:cNvSpPr/>
          <p:nvPr/>
        </p:nvSpPr>
        <p:spPr>
          <a:xfrm>
            <a:off x="9144000" y="1907858"/>
            <a:ext cx="5312596" cy="4401905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11" name="AutoShape 11"/>
          <p:cNvSpPr/>
          <p:nvPr/>
        </p:nvSpPr>
        <p:spPr>
          <a:xfrm>
            <a:off x="9243321" y="2027466"/>
            <a:ext cx="1403274" cy="3869798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12" name="Group 12"/>
          <p:cNvGrpSpPr/>
          <p:nvPr/>
        </p:nvGrpSpPr>
        <p:grpSpPr>
          <a:xfrm>
            <a:off x="7547871" y="3336608"/>
            <a:ext cx="3086100" cy="1543050"/>
            <a:chOff x="0" y="0"/>
            <a:chExt cx="81280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419"/>
                </a:lnSpc>
                <a:spcBef>
                  <a:spcPct val="0"/>
                </a:spcBef>
              </a:pPr>
              <a:r>
                <a:rPr lang="en-US" sz="5299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Gen Aktarımı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173200" y="3336608"/>
            <a:ext cx="3086100" cy="1543050"/>
            <a:chOff x="0" y="0"/>
            <a:chExt cx="812800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CB6CE6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419"/>
                </a:lnSpc>
                <a:spcBef>
                  <a:spcPct val="0"/>
                </a:spcBef>
              </a:pPr>
              <a:r>
                <a:rPr lang="en-US" sz="5299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Gen Tedavisi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34260" y="6309763"/>
            <a:ext cx="3086100" cy="1543050"/>
            <a:chOff x="0" y="0"/>
            <a:chExt cx="812800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1430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419"/>
                </a:lnSpc>
                <a:spcBef>
                  <a:spcPct val="0"/>
                </a:spcBef>
              </a:pPr>
              <a:r>
                <a:rPr lang="en-US" sz="5299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Klonlama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293480" y="6309763"/>
            <a:ext cx="3086100" cy="1543050"/>
            <a:chOff x="0" y="0"/>
            <a:chExt cx="812800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00BF63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1430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419"/>
                </a:lnSpc>
                <a:spcBef>
                  <a:spcPct val="0"/>
                </a:spcBef>
              </a:pPr>
              <a:r>
                <a:rPr lang="en-US" sz="5299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DNA Parmak İzi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103546" y="6309763"/>
            <a:ext cx="3086100" cy="1543050"/>
            <a:chOff x="0" y="0"/>
            <a:chExt cx="812800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1430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419"/>
                </a:lnSpc>
                <a:spcBef>
                  <a:spcPct val="0"/>
                </a:spcBef>
              </a:pPr>
              <a:r>
                <a:rPr lang="en-US" sz="5299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Tüp Bebek 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913546" y="6309763"/>
            <a:ext cx="3086100" cy="1543050"/>
            <a:chOff x="0" y="0"/>
            <a:chExt cx="812800" cy="40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812800" y="0"/>
                  </a:lnTo>
                  <a:lnTo>
                    <a:pt x="812800" y="4064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66C4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1430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419"/>
                </a:lnSpc>
                <a:spcBef>
                  <a:spcPct val="0"/>
                </a:spcBef>
              </a:pPr>
              <a:r>
                <a:rPr lang="en-US" sz="5299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GDO</a:t>
              </a:r>
            </a:p>
          </p:txBody>
        </p:sp>
      </p:grpSp>
      <p:sp>
        <p:nvSpPr>
          <p:cNvPr id="30" name="Freeform 30"/>
          <p:cNvSpPr/>
          <p:nvPr/>
        </p:nvSpPr>
        <p:spPr>
          <a:xfrm rot="262007">
            <a:off x="-827416" y="8685343"/>
            <a:ext cx="20474267" cy="6477314"/>
          </a:xfrm>
          <a:custGeom>
            <a:avLst/>
            <a:gdLst/>
            <a:ahLst/>
            <a:cxnLst/>
            <a:rect l="l" t="t" r="r" b="b"/>
            <a:pathLst>
              <a:path w="20474267" h="6477314">
                <a:moveTo>
                  <a:pt x="0" y="0"/>
                </a:moveTo>
                <a:lnTo>
                  <a:pt x="20474267" y="0"/>
                </a:lnTo>
                <a:lnTo>
                  <a:pt x="20474267" y="6477314"/>
                </a:lnTo>
                <a:lnTo>
                  <a:pt x="0" y="6477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1" name="AutoShape 31"/>
          <p:cNvSpPr/>
          <p:nvPr/>
        </p:nvSpPr>
        <p:spPr>
          <a:xfrm flipH="1">
            <a:off x="3177310" y="1907858"/>
            <a:ext cx="5966690" cy="142875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32" name="AutoShape 32"/>
          <p:cNvSpPr/>
          <p:nvPr/>
        </p:nvSpPr>
        <p:spPr>
          <a:xfrm flipH="1">
            <a:off x="9090921" y="1907858"/>
            <a:ext cx="53079" cy="142875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33" name="AutoShape 33"/>
          <p:cNvSpPr/>
          <p:nvPr/>
        </p:nvSpPr>
        <p:spPr>
          <a:xfrm>
            <a:off x="9114635" y="1892368"/>
            <a:ext cx="6601615" cy="144424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pic>
        <p:nvPicPr>
          <p:cNvPr id="34" name="Resim 3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EC641AA-C313-BA75-D548-00AB0EA0C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68635" y="8460446"/>
            <a:ext cx="1755704" cy="1843369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id="{827EEB98-5F7C-F36E-D5D8-DB27F2260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22"/>
    </mc:Choice>
    <mc:Fallback xmlns="">
      <p:transition spd="slow" advTm="3412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1237">
            <a:off x="5421458" y="-10363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GELENEKSEL ISLAH</a:t>
            </a:r>
          </a:p>
        </p:txBody>
      </p:sp>
      <p:sp>
        <p:nvSpPr>
          <p:cNvPr id="5" name="Freeform 5"/>
          <p:cNvSpPr/>
          <p:nvPr/>
        </p:nvSpPr>
        <p:spPr>
          <a:xfrm rot="-243703">
            <a:off x="2127626" y="4963251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7" y="0"/>
                </a:lnTo>
                <a:lnTo>
                  <a:pt x="437367" y="419872"/>
                </a:lnTo>
                <a:lnTo>
                  <a:pt x="0" y="41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10019461">
            <a:off x="13132166" y="2805840"/>
            <a:ext cx="516571" cy="495908"/>
          </a:xfrm>
          <a:custGeom>
            <a:avLst/>
            <a:gdLst/>
            <a:ahLst/>
            <a:cxnLst/>
            <a:rect l="l" t="t" r="r" b="b"/>
            <a:pathLst>
              <a:path w="516571" h="495908">
                <a:moveTo>
                  <a:pt x="0" y="0"/>
                </a:moveTo>
                <a:lnTo>
                  <a:pt x="516571" y="0"/>
                </a:lnTo>
                <a:lnTo>
                  <a:pt x="516571" y="495908"/>
                </a:lnTo>
                <a:lnTo>
                  <a:pt x="0" y="495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-10154087">
            <a:off x="15992066" y="3895523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7"/>
                </a:lnTo>
                <a:lnTo>
                  <a:pt x="0" y="8290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rot="693431">
            <a:off x="3048616" y="2204439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8"/>
                </a:lnTo>
                <a:lnTo>
                  <a:pt x="0" y="118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503158" y="2408619"/>
            <a:ext cx="8061921" cy="7416967"/>
          </a:xfrm>
          <a:custGeom>
            <a:avLst/>
            <a:gdLst/>
            <a:ahLst/>
            <a:cxnLst/>
            <a:rect l="l" t="t" r="r" b="b"/>
            <a:pathLst>
              <a:path w="8061921" h="7416967">
                <a:moveTo>
                  <a:pt x="0" y="0"/>
                </a:moveTo>
                <a:lnTo>
                  <a:pt x="8061921" y="0"/>
                </a:lnTo>
                <a:lnTo>
                  <a:pt x="8061921" y="7416967"/>
                </a:lnTo>
                <a:lnTo>
                  <a:pt x="0" y="7416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>
            <a:off x="8927029" y="3353526"/>
            <a:ext cx="8868817" cy="4911227"/>
          </a:xfrm>
          <a:custGeom>
            <a:avLst/>
            <a:gdLst/>
            <a:ahLst/>
            <a:cxnLst/>
            <a:rect l="l" t="t" r="r" b="b"/>
            <a:pathLst>
              <a:path w="8868817" h="4911227">
                <a:moveTo>
                  <a:pt x="0" y="0"/>
                </a:moveTo>
                <a:lnTo>
                  <a:pt x="8868817" y="0"/>
                </a:lnTo>
                <a:lnTo>
                  <a:pt x="8868817" y="4911226"/>
                </a:lnTo>
                <a:lnTo>
                  <a:pt x="0" y="491122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455533" y="2958544"/>
            <a:ext cx="7675175" cy="6666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09" lvl="1" indent="-410205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İstenilen özelliğe sahip olan canlıların seçilip eşleştirilmesi ile istenilen özellikleri taşıyan yeni bireylerin elde edilmesine </a:t>
            </a:r>
            <a:r>
              <a:rPr lang="en-US" sz="3799">
                <a:solidFill>
                  <a:srgbClr val="365CF5"/>
                </a:solidFill>
                <a:latin typeface="Arimo"/>
                <a:ea typeface="Arimo"/>
                <a:cs typeface="Arimo"/>
                <a:sym typeface="Arimo"/>
              </a:rPr>
              <a:t>geleneksel ıslah (yapay seçilim) </a:t>
            </a:r>
            <a:r>
              <a:rPr lang="en-US" sz="3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denir. </a:t>
            </a:r>
          </a:p>
          <a:p>
            <a:pPr marL="820409" lvl="1" indent="-410205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Çok uzun zaman almaktadır. </a:t>
            </a:r>
          </a:p>
          <a:p>
            <a:pPr marL="820409" lvl="1" indent="-410205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Uzun bacaklı atları eşleştirerek daha hızlı koşabilecek atlar elde etmeye çalışılmıştır.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11919" y="-26670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(YAPAY SEÇILIM)</a:t>
            </a:r>
          </a:p>
        </p:txBody>
      </p:sp>
      <p:pic>
        <p:nvPicPr>
          <p:cNvPr id="21" name="Resim 20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7982F67-E752-C3CE-A701-1E38E2B65C3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1E98247C-C5FC-D7E1-F232-BFE1FAE243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73"/>
    </mc:Choice>
    <mc:Fallback xmlns="">
      <p:transition spd="slow" advTm="9717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243703">
            <a:off x="2127626" y="4963251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7" y="0"/>
                </a:lnTo>
                <a:lnTo>
                  <a:pt x="437367" y="419872"/>
                </a:lnTo>
                <a:lnTo>
                  <a:pt x="0" y="41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10019461">
            <a:off x="13132166" y="2805840"/>
            <a:ext cx="516571" cy="495908"/>
          </a:xfrm>
          <a:custGeom>
            <a:avLst/>
            <a:gdLst/>
            <a:ahLst/>
            <a:cxnLst/>
            <a:rect l="l" t="t" r="r" b="b"/>
            <a:pathLst>
              <a:path w="516571" h="495908">
                <a:moveTo>
                  <a:pt x="0" y="0"/>
                </a:moveTo>
                <a:lnTo>
                  <a:pt x="516571" y="0"/>
                </a:lnTo>
                <a:lnTo>
                  <a:pt x="516571" y="495908"/>
                </a:lnTo>
                <a:lnTo>
                  <a:pt x="0" y="495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0154087">
            <a:off x="15992066" y="3895523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7"/>
                </a:lnTo>
                <a:lnTo>
                  <a:pt x="0" y="8290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693431">
            <a:off x="3048616" y="2204439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8"/>
                </a:lnTo>
                <a:lnTo>
                  <a:pt x="0" y="118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503158" y="2408619"/>
            <a:ext cx="8061921" cy="7416967"/>
          </a:xfrm>
          <a:custGeom>
            <a:avLst/>
            <a:gdLst/>
            <a:ahLst/>
            <a:cxnLst/>
            <a:rect l="l" t="t" r="r" b="b"/>
            <a:pathLst>
              <a:path w="8061921" h="7416967">
                <a:moveTo>
                  <a:pt x="0" y="0"/>
                </a:moveTo>
                <a:lnTo>
                  <a:pt x="8061921" y="0"/>
                </a:lnTo>
                <a:lnTo>
                  <a:pt x="8061921" y="7416967"/>
                </a:lnTo>
                <a:lnTo>
                  <a:pt x="0" y="7416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9589610" y="2797008"/>
            <a:ext cx="6329333" cy="6202746"/>
          </a:xfrm>
          <a:custGeom>
            <a:avLst/>
            <a:gdLst/>
            <a:ahLst/>
            <a:cxnLst/>
            <a:rect l="l" t="t" r="r" b="b"/>
            <a:pathLst>
              <a:path w="6329333" h="6202746">
                <a:moveTo>
                  <a:pt x="0" y="0"/>
                </a:moveTo>
                <a:lnTo>
                  <a:pt x="6329332" y="0"/>
                </a:lnTo>
                <a:lnTo>
                  <a:pt x="6329332" y="6202746"/>
                </a:lnTo>
                <a:lnTo>
                  <a:pt x="0" y="62027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GEN AKTARIMI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3158" y="4333537"/>
            <a:ext cx="7675175" cy="266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09" lvl="1" indent="-410205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Bir canlının hücresindeki DNA’ya , başka bir canlının DNA`sının belli bölümlerinin yerleştirilmesi işlemine denir. </a:t>
            </a:r>
          </a:p>
        </p:txBody>
      </p:sp>
      <p:pic>
        <p:nvPicPr>
          <p:cNvPr id="19" name="Resim 18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BD46013B-AA58-10DA-EA3F-D53B0D3610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740A8863-ACD6-376D-27D1-EE9D589B31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7"/>
    </mc:Choice>
    <mc:Fallback xmlns="">
      <p:transition spd="slow" advTm="236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81237">
            <a:off x="-521851" y="-193468"/>
            <a:ext cx="13219977" cy="2643995"/>
          </a:xfrm>
          <a:custGeom>
            <a:avLst/>
            <a:gdLst/>
            <a:ahLst/>
            <a:cxnLst/>
            <a:rect l="l" t="t" r="r" b="b"/>
            <a:pathLst>
              <a:path w="13219977" h="2643995">
                <a:moveTo>
                  <a:pt x="0" y="0"/>
                </a:moveTo>
                <a:lnTo>
                  <a:pt x="13219977" y="0"/>
                </a:lnTo>
                <a:lnTo>
                  <a:pt x="13219977" y="2643996"/>
                </a:lnTo>
                <a:lnTo>
                  <a:pt x="0" y="264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243703">
            <a:off x="2127626" y="4963251"/>
            <a:ext cx="437368" cy="419873"/>
          </a:xfrm>
          <a:custGeom>
            <a:avLst/>
            <a:gdLst/>
            <a:ahLst/>
            <a:cxnLst/>
            <a:rect l="l" t="t" r="r" b="b"/>
            <a:pathLst>
              <a:path w="437368" h="419873">
                <a:moveTo>
                  <a:pt x="0" y="0"/>
                </a:moveTo>
                <a:lnTo>
                  <a:pt x="437367" y="0"/>
                </a:lnTo>
                <a:lnTo>
                  <a:pt x="437367" y="419872"/>
                </a:lnTo>
                <a:lnTo>
                  <a:pt x="0" y="41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8915872">
            <a:off x="15994003" y="7629196"/>
            <a:ext cx="424393" cy="407417"/>
          </a:xfrm>
          <a:custGeom>
            <a:avLst/>
            <a:gdLst/>
            <a:ahLst/>
            <a:cxnLst/>
            <a:rect l="l" t="t" r="r" b="b"/>
            <a:pathLst>
              <a:path w="424393" h="407417">
                <a:moveTo>
                  <a:pt x="0" y="0"/>
                </a:moveTo>
                <a:lnTo>
                  <a:pt x="424392" y="0"/>
                </a:lnTo>
                <a:lnTo>
                  <a:pt x="424392" y="407417"/>
                </a:lnTo>
                <a:lnTo>
                  <a:pt x="0" y="40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460983">
            <a:off x="-63881" y="6717696"/>
            <a:ext cx="1748898" cy="2199872"/>
          </a:xfrm>
          <a:custGeom>
            <a:avLst/>
            <a:gdLst/>
            <a:ahLst/>
            <a:cxnLst/>
            <a:rect l="l" t="t" r="r" b="b"/>
            <a:pathLst>
              <a:path w="1748898" h="2199872">
                <a:moveTo>
                  <a:pt x="0" y="0"/>
                </a:moveTo>
                <a:lnTo>
                  <a:pt x="1748898" y="0"/>
                </a:lnTo>
                <a:lnTo>
                  <a:pt x="1748898" y="2199872"/>
                </a:lnTo>
                <a:lnTo>
                  <a:pt x="0" y="219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486684" y="8801590"/>
            <a:ext cx="758759" cy="837986"/>
          </a:xfrm>
          <a:custGeom>
            <a:avLst/>
            <a:gdLst/>
            <a:ahLst/>
            <a:cxnLst/>
            <a:rect l="l" t="t" r="r" b="b"/>
            <a:pathLst>
              <a:path w="758759" h="837986">
                <a:moveTo>
                  <a:pt x="0" y="0"/>
                </a:moveTo>
                <a:lnTo>
                  <a:pt x="758758" y="0"/>
                </a:lnTo>
                <a:lnTo>
                  <a:pt x="758758" y="837986"/>
                </a:lnTo>
                <a:lnTo>
                  <a:pt x="0" y="837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-7483644">
            <a:off x="2484938" y="8905629"/>
            <a:ext cx="509049" cy="488687"/>
          </a:xfrm>
          <a:custGeom>
            <a:avLst/>
            <a:gdLst/>
            <a:ahLst/>
            <a:cxnLst/>
            <a:rect l="l" t="t" r="r" b="b"/>
            <a:pathLst>
              <a:path w="509049" h="488687">
                <a:moveTo>
                  <a:pt x="0" y="0"/>
                </a:moveTo>
                <a:lnTo>
                  <a:pt x="509049" y="0"/>
                </a:lnTo>
                <a:lnTo>
                  <a:pt x="509049" y="488687"/>
                </a:lnTo>
                <a:lnTo>
                  <a:pt x="0" y="4886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2851397">
            <a:off x="17320633" y="9450263"/>
            <a:ext cx="319992" cy="307192"/>
          </a:xfrm>
          <a:custGeom>
            <a:avLst/>
            <a:gdLst/>
            <a:ahLst/>
            <a:cxnLst/>
            <a:rect l="l" t="t" r="r" b="b"/>
            <a:pathLst>
              <a:path w="319992" h="307192">
                <a:moveTo>
                  <a:pt x="0" y="0"/>
                </a:moveTo>
                <a:lnTo>
                  <a:pt x="319992" y="0"/>
                </a:lnTo>
                <a:lnTo>
                  <a:pt x="319992" y="307192"/>
                </a:lnTo>
                <a:lnTo>
                  <a:pt x="0" y="307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10019461">
            <a:off x="13132166" y="2805840"/>
            <a:ext cx="516571" cy="495908"/>
          </a:xfrm>
          <a:custGeom>
            <a:avLst/>
            <a:gdLst/>
            <a:ahLst/>
            <a:cxnLst/>
            <a:rect l="l" t="t" r="r" b="b"/>
            <a:pathLst>
              <a:path w="516571" h="495908">
                <a:moveTo>
                  <a:pt x="0" y="0"/>
                </a:moveTo>
                <a:lnTo>
                  <a:pt x="516571" y="0"/>
                </a:lnTo>
                <a:lnTo>
                  <a:pt x="516571" y="495908"/>
                </a:lnTo>
                <a:lnTo>
                  <a:pt x="0" y="495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6383107">
            <a:off x="18031177" y="5467478"/>
            <a:ext cx="513645" cy="493100"/>
          </a:xfrm>
          <a:custGeom>
            <a:avLst/>
            <a:gdLst/>
            <a:ahLst/>
            <a:cxnLst/>
            <a:rect l="l" t="t" r="r" b="b"/>
            <a:pathLst>
              <a:path w="513645" h="493100">
                <a:moveTo>
                  <a:pt x="0" y="0"/>
                </a:moveTo>
                <a:lnTo>
                  <a:pt x="513646" y="0"/>
                </a:lnTo>
                <a:lnTo>
                  <a:pt x="513646" y="493100"/>
                </a:lnTo>
                <a:lnTo>
                  <a:pt x="0" y="493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1345741">
            <a:off x="12100836" y="8176526"/>
            <a:ext cx="511678" cy="867251"/>
          </a:xfrm>
          <a:custGeom>
            <a:avLst/>
            <a:gdLst/>
            <a:ahLst/>
            <a:cxnLst/>
            <a:rect l="l" t="t" r="r" b="b"/>
            <a:pathLst>
              <a:path w="511678" h="867251">
                <a:moveTo>
                  <a:pt x="0" y="0"/>
                </a:moveTo>
                <a:lnTo>
                  <a:pt x="511678" y="0"/>
                </a:lnTo>
                <a:lnTo>
                  <a:pt x="511678" y="867252"/>
                </a:lnTo>
                <a:lnTo>
                  <a:pt x="0" y="867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0154087">
            <a:off x="15992066" y="3895523"/>
            <a:ext cx="489149" cy="829067"/>
          </a:xfrm>
          <a:custGeom>
            <a:avLst/>
            <a:gdLst/>
            <a:ahLst/>
            <a:cxnLst/>
            <a:rect l="l" t="t" r="r" b="b"/>
            <a:pathLst>
              <a:path w="489149" h="829067">
                <a:moveTo>
                  <a:pt x="0" y="0"/>
                </a:moveTo>
                <a:lnTo>
                  <a:pt x="489150" y="0"/>
                </a:lnTo>
                <a:lnTo>
                  <a:pt x="489150" y="829067"/>
                </a:lnTo>
                <a:lnTo>
                  <a:pt x="0" y="8290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-1839255">
            <a:off x="8938249" y="9486280"/>
            <a:ext cx="554415" cy="532238"/>
          </a:xfrm>
          <a:custGeom>
            <a:avLst/>
            <a:gdLst/>
            <a:ahLst/>
            <a:cxnLst/>
            <a:rect l="l" t="t" r="r" b="b"/>
            <a:pathLst>
              <a:path w="554415" h="532238">
                <a:moveTo>
                  <a:pt x="0" y="0"/>
                </a:moveTo>
                <a:lnTo>
                  <a:pt x="554415" y="0"/>
                </a:lnTo>
                <a:lnTo>
                  <a:pt x="554415" y="532238"/>
                </a:lnTo>
                <a:lnTo>
                  <a:pt x="0" y="532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693431">
            <a:off x="3048616" y="2204439"/>
            <a:ext cx="826577" cy="1185137"/>
          </a:xfrm>
          <a:custGeom>
            <a:avLst/>
            <a:gdLst/>
            <a:ahLst/>
            <a:cxnLst/>
            <a:rect l="l" t="t" r="r" b="b"/>
            <a:pathLst>
              <a:path w="826577" h="1185137">
                <a:moveTo>
                  <a:pt x="0" y="0"/>
                </a:moveTo>
                <a:lnTo>
                  <a:pt x="826577" y="0"/>
                </a:lnTo>
                <a:lnTo>
                  <a:pt x="826577" y="1185138"/>
                </a:lnTo>
                <a:lnTo>
                  <a:pt x="0" y="118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503158" y="2408619"/>
            <a:ext cx="8061921" cy="7416967"/>
          </a:xfrm>
          <a:custGeom>
            <a:avLst/>
            <a:gdLst/>
            <a:ahLst/>
            <a:cxnLst/>
            <a:rect l="l" t="t" r="r" b="b"/>
            <a:pathLst>
              <a:path w="8061921" h="7416967">
                <a:moveTo>
                  <a:pt x="0" y="0"/>
                </a:moveTo>
                <a:lnTo>
                  <a:pt x="8061921" y="0"/>
                </a:lnTo>
                <a:lnTo>
                  <a:pt x="8061921" y="7416967"/>
                </a:lnTo>
                <a:lnTo>
                  <a:pt x="0" y="74169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9589610" y="3996916"/>
            <a:ext cx="6270171" cy="4114800"/>
          </a:xfrm>
          <a:custGeom>
            <a:avLst/>
            <a:gdLst/>
            <a:ahLst/>
            <a:cxnLst/>
            <a:rect l="l" t="t" r="r" b="b"/>
            <a:pathLst>
              <a:path w="6270171" h="4114800">
                <a:moveTo>
                  <a:pt x="0" y="0"/>
                </a:moveTo>
                <a:lnTo>
                  <a:pt x="6270171" y="0"/>
                </a:lnTo>
                <a:lnTo>
                  <a:pt x="62701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-582331" y="-33147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GEN AKTARIMI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1098" y="3908890"/>
            <a:ext cx="7434672" cy="4330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• Organik atıkları parçalayan enzimlerin sentezini sağlayan gen, kirli sularda yaşayan mikroorganizmalara aktarılarak deniz ve göllerin temizlemesini sağlamak. 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9" name="Resim 18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01E5CE5-B270-AEA5-7115-054D6FC908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16554340" y="8460446"/>
            <a:ext cx="1755704" cy="184336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830B9163-856A-3996-AE6C-511E2C555AA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24339" y="9501552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56"/>
    </mc:Choice>
    <mc:Fallback xmlns="">
      <p:transition spd="slow" advTm="3945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727</Words>
  <Application>Microsoft Office PowerPoint</Application>
  <PresentationFormat>Özel</PresentationFormat>
  <Paragraphs>90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Amatic SC</vt:lpstr>
      <vt:lpstr>Calibri</vt:lpstr>
      <vt:lpstr>Amatic SC Bold</vt:lpstr>
      <vt:lpstr>Arial</vt:lpstr>
      <vt:lpstr>Arimo</vt:lpstr>
      <vt:lpstr>Muli Bold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biyoteknoloji</dc:title>
  <cp:lastModifiedBy>Nisa Nur Oran</cp:lastModifiedBy>
  <cp:revision>5</cp:revision>
  <dcterms:created xsi:type="dcterms:W3CDTF">2006-08-16T00:00:00Z</dcterms:created>
  <dcterms:modified xsi:type="dcterms:W3CDTF">2025-09-19T23:06:10Z</dcterms:modified>
  <dc:identifier>DAGQZB5pzPA</dc:identifier>
</cp:coreProperties>
</file>