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rimo Bold" panose="020B0604020202020204" charset="0"/>
      <p:regular r:id="rId15"/>
    </p:embeddedFont>
    <p:embeddedFont>
      <p:font typeface="KG Primary Penmanship" panose="020B0604020202020204" charset="0"/>
      <p:regular r:id="rId16"/>
    </p:embeddedFont>
    <p:embeddedFont>
      <p:font typeface="Samaritan" panose="020B0604020202020204" charset="-9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svg"/><Relationship Id="rId7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3.sv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sv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3.sv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3.sv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34.svg"/><Relationship Id="rId4" Type="http://schemas.openxmlformats.org/officeDocument/2006/relationships/image" Target="../media/image21.sv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0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image" Target="../media/image20.png"/><Relationship Id="rId12" Type="http://schemas.openxmlformats.org/officeDocument/2006/relationships/image" Target="../media/image38.jpe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7.jpeg"/><Relationship Id="rId5" Type="http://schemas.openxmlformats.org/officeDocument/2006/relationships/video" Target="../media/media2.mp4"/><Relationship Id="rId10" Type="http://schemas.openxmlformats.org/officeDocument/2006/relationships/image" Target="../media/image23.svg"/><Relationship Id="rId4" Type="http://schemas.microsoft.com/office/2007/relationships/media" Target="../media/media2.mp4"/><Relationship Id="rId9" Type="http://schemas.openxmlformats.org/officeDocument/2006/relationships/image" Target="../media/image22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4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490" y="909819"/>
            <a:ext cx="1585891" cy="1600440"/>
          </a:xfrm>
          <a:custGeom>
            <a:avLst/>
            <a:gdLst/>
            <a:ahLst/>
            <a:cxnLst/>
            <a:rect l="l" t="t" r="r" b="b"/>
            <a:pathLst>
              <a:path w="1585891" h="1600440">
                <a:moveTo>
                  <a:pt x="0" y="0"/>
                </a:moveTo>
                <a:lnTo>
                  <a:pt x="1585891" y="0"/>
                </a:lnTo>
                <a:lnTo>
                  <a:pt x="1585891" y="1600440"/>
                </a:lnTo>
                <a:lnTo>
                  <a:pt x="0" y="160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1844871" y="2326469"/>
            <a:ext cx="14598257" cy="5362250"/>
            <a:chOff x="0" y="0"/>
            <a:chExt cx="8969529" cy="3294698"/>
          </a:xfrm>
        </p:grpSpPr>
        <p:sp>
          <p:nvSpPr>
            <p:cNvPr id="4" name="Freeform 4"/>
            <p:cNvSpPr/>
            <p:nvPr/>
          </p:nvSpPr>
          <p:spPr>
            <a:xfrm>
              <a:off x="-19558" y="-6477"/>
              <a:ext cx="9008391" cy="3315018"/>
            </a:xfrm>
            <a:custGeom>
              <a:avLst/>
              <a:gdLst/>
              <a:ahLst/>
              <a:cxnLst/>
              <a:rect l="l" t="t" r="r" b="b"/>
              <a:pathLst>
                <a:path w="9008391" h="3315018">
                  <a:moveTo>
                    <a:pt x="8979689" y="1918823"/>
                  </a:moveTo>
                  <a:cubicBezTo>
                    <a:pt x="8965210" y="2107248"/>
                    <a:pt x="8937652" y="2220151"/>
                    <a:pt x="8893455" y="2324037"/>
                  </a:cubicBezTo>
                  <a:cubicBezTo>
                    <a:pt x="8860817" y="2400618"/>
                    <a:pt x="8815731" y="2471992"/>
                    <a:pt x="8770139" y="2541461"/>
                  </a:cubicBezTo>
                  <a:cubicBezTo>
                    <a:pt x="8670825" y="2692972"/>
                    <a:pt x="8562875" y="2854008"/>
                    <a:pt x="8417586" y="2965133"/>
                  </a:cubicBezTo>
                  <a:cubicBezTo>
                    <a:pt x="8234071" y="3105341"/>
                    <a:pt x="8004836" y="3172778"/>
                    <a:pt x="7779411" y="3206814"/>
                  </a:cubicBezTo>
                  <a:cubicBezTo>
                    <a:pt x="7518045" y="3246311"/>
                    <a:pt x="7253378" y="3243390"/>
                    <a:pt x="6989726" y="3249359"/>
                  </a:cubicBezTo>
                  <a:cubicBezTo>
                    <a:pt x="6719216" y="3255582"/>
                    <a:pt x="6449086" y="3271458"/>
                    <a:pt x="6178958" y="3286062"/>
                  </a:cubicBezTo>
                  <a:cubicBezTo>
                    <a:pt x="2582291" y="3315018"/>
                    <a:pt x="1825117" y="3305620"/>
                    <a:pt x="1292479" y="3235389"/>
                  </a:cubicBezTo>
                  <a:cubicBezTo>
                    <a:pt x="841502" y="3175953"/>
                    <a:pt x="587502" y="3065590"/>
                    <a:pt x="286639" y="2703767"/>
                  </a:cubicBezTo>
                  <a:cubicBezTo>
                    <a:pt x="151130" y="2540826"/>
                    <a:pt x="54610" y="2344357"/>
                    <a:pt x="28702" y="2132775"/>
                  </a:cubicBezTo>
                  <a:cubicBezTo>
                    <a:pt x="0" y="163200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4565067" y="7620"/>
                  </a:cubicBezTo>
                  <a:cubicBezTo>
                    <a:pt x="6311292" y="0"/>
                    <a:pt x="6636793" y="39624"/>
                    <a:pt x="6912636" y="32004"/>
                  </a:cubicBezTo>
                  <a:cubicBezTo>
                    <a:pt x="7176289" y="24765"/>
                    <a:pt x="7521094" y="42672"/>
                    <a:pt x="7783730" y="72771"/>
                  </a:cubicBezTo>
                  <a:cubicBezTo>
                    <a:pt x="8218831" y="122428"/>
                    <a:pt x="8465846" y="161163"/>
                    <a:pt x="8716926" y="540258"/>
                  </a:cubicBezTo>
                  <a:cubicBezTo>
                    <a:pt x="8780933" y="638302"/>
                    <a:pt x="8838210" y="740664"/>
                    <a:pt x="8883931" y="848614"/>
                  </a:cubicBezTo>
                  <a:cubicBezTo>
                    <a:pt x="8970164" y="1052957"/>
                    <a:pt x="9008391" y="1273937"/>
                    <a:pt x="8979689" y="1918823"/>
                  </a:cubicBezTo>
                  <a:close/>
                </a:path>
              </a:pathLst>
            </a:custGeom>
            <a:solidFill>
              <a:srgbClr val="89A9DF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" name="Freeform 5"/>
          <p:cNvSpPr/>
          <p:nvPr/>
        </p:nvSpPr>
        <p:spPr>
          <a:xfrm rot="2892000">
            <a:off x="2491984" y="1566766"/>
            <a:ext cx="1944111" cy="2021287"/>
          </a:xfrm>
          <a:custGeom>
            <a:avLst/>
            <a:gdLst/>
            <a:ahLst/>
            <a:cxnLst/>
            <a:rect l="l" t="t" r="r" b="b"/>
            <a:pathLst>
              <a:path w="1944111" h="2021287">
                <a:moveTo>
                  <a:pt x="0" y="0"/>
                </a:moveTo>
                <a:lnTo>
                  <a:pt x="1944111" y="0"/>
                </a:lnTo>
                <a:lnTo>
                  <a:pt x="1944111" y="2021288"/>
                </a:lnTo>
                <a:lnTo>
                  <a:pt x="0" y="2021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4639766">
            <a:off x="14167436" y="-591441"/>
            <a:ext cx="1346603" cy="1806419"/>
          </a:xfrm>
          <a:custGeom>
            <a:avLst/>
            <a:gdLst/>
            <a:ahLst/>
            <a:cxnLst/>
            <a:rect l="l" t="t" r="r" b="b"/>
            <a:pathLst>
              <a:path w="1346603" h="1806419">
                <a:moveTo>
                  <a:pt x="0" y="0"/>
                </a:moveTo>
                <a:lnTo>
                  <a:pt x="1346604" y="0"/>
                </a:lnTo>
                <a:lnTo>
                  <a:pt x="1346604" y="1806419"/>
                </a:lnTo>
                <a:lnTo>
                  <a:pt x="0" y="1806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6205852">
            <a:off x="12558252" y="9117388"/>
            <a:ext cx="1205519" cy="1894387"/>
          </a:xfrm>
          <a:custGeom>
            <a:avLst/>
            <a:gdLst/>
            <a:ahLst/>
            <a:cxnLst/>
            <a:rect l="l" t="t" r="r" b="b"/>
            <a:pathLst>
              <a:path w="1205519" h="1894387">
                <a:moveTo>
                  <a:pt x="0" y="0"/>
                </a:moveTo>
                <a:lnTo>
                  <a:pt x="1205519" y="0"/>
                </a:lnTo>
                <a:lnTo>
                  <a:pt x="1205519" y="1894387"/>
                </a:lnTo>
                <a:lnTo>
                  <a:pt x="0" y="18943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6759041">
            <a:off x="145500" y="4916857"/>
            <a:ext cx="1017218" cy="1816461"/>
          </a:xfrm>
          <a:custGeom>
            <a:avLst/>
            <a:gdLst/>
            <a:ahLst/>
            <a:cxnLst/>
            <a:rect l="l" t="t" r="r" b="b"/>
            <a:pathLst>
              <a:path w="1017218" h="1816461">
                <a:moveTo>
                  <a:pt x="0" y="0"/>
                </a:moveTo>
                <a:lnTo>
                  <a:pt x="1017219" y="0"/>
                </a:lnTo>
                <a:lnTo>
                  <a:pt x="1017219" y="1816462"/>
                </a:lnTo>
                <a:lnTo>
                  <a:pt x="0" y="1816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8525277">
            <a:off x="5283271" y="-379529"/>
            <a:ext cx="536367" cy="1544512"/>
          </a:xfrm>
          <a:custGeom>
            <a:avLst/>
            <a:gdLst/>
            <a:ahLst/>
            <a:cxnLst/>
            <a:rect l="l" t="t" r="r" b="b"/>
            <a:pathLst>
              <a:path w="536367" h="1544512">
                <a:moveTo>
                  <a:pt x="0" y="0"/>
                </a:moveTo>
                <a:lnTo>
                  <a:pt x="536367" y="0"/>
                </a:lnTo>
                <a:lnTo>
                  <a:pt x="536367" y="1544512"/>
                </a:lnTo>
                <a:lnTo>
                  <a:pt x="0" y="15445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6856119" y="3283500"/>
            <a:ext cx="1318919" cy="1384362"/>
          </a:xfrm>
          <a:custGeom>
            <a:avLst/>
            <a:gdLst/>
            <a:ahLst/>
            <a:cxnLst/>
            <a:rect l="l" t="t" r="r" b="b"/>
            <a:pathLst>
              <a:path w="1318919" h="1384362">
                <a:moveTo>
                  <a:pt x="0" y="0"/>
                </a:moveTo>
                <a:lnTo>
                  <a:pt x="1318919" y="0"/>
                </a:lnTo>
                <a:lnTo>
                  <a:pt x="1318919" y="1384362"/>
                </a:lnTo>
                <a:lnTo>
                  <a:pt x="0" y="13843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3811838" y="6395238"/>
            <a:ext cx="4639955" cy="3891762"/>
          </a:xfrm>
          <a:custGeom>
            <a:avLst/>
            <a:gdLst/>
            <a:ahLst/>
            <a:cxnLst/>
            <a:rect l="l" t="t" r="r" b="b"/>
            <a:pathLst>
              <a:path w="4639955" h="3891762">
                <a:moveTo>
                  <a:pt x="0" y="0"/>
                </a:moveTo>
                <a:lnTo>
                  <a:pt x="4639955" y="0"/>
                </a:lnTo>
                <a:lnTo>
                  <a:pt x="4639955" y="3891762"/>
                </a:lnTo>
                <a:lnTo>
                  <a:pt x="0" y="389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807284" y="452859"/>
            <a:ext cx="5048834" cy="4114800"/>
          </a:xfrm>
          <a:custGeom>
            <a:avLst/>
            <a:gdLst/>
            <a:ahLst/>
            <a:cxnLst/>
            <a:rect l="l" t="t" r="r" b="b"/>
            <a:pathLst>
              <a:path w="5048834" h="4114800">
                <a:moveTo>
                  <a:pt x="0" y="0"/>
                </a:moveTo>
                <a:lnTo>
                  <a:pt x="5048835" y="0"/>
                </a:lnTo>
                <a:lnTo>
                  <a:pt x="5048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3193829" y="3823319"/>
            <a:ext cx="11900341" cy="234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</a:pPr>
            <a:r>
              <a:rPr lang="en-US" sz="8000">
                <a:solidFill>
                  <a:srgbClr val="353437"/>
                </a:solidFill>
                <a:latin typeface="Samaritan"/>
                <a:ea typeface="Samaritan"/>
                <a:cs typeface="Samaritan"/>
                <a:sym typeface="Samaritan"/>
              </a:rPr>
              <a:t>sürtünme kuvveti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5C62D0C7-05E6-B958-A9BF-AD02F4CB337B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2887053-DBFA-D6BC-6D69-63B7C8FB6E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7934">
        <p159:morph option="byObject"/>
      </p:transition>
    </mc:Choice>
    <mc:Fallback xmlns="">
      <p:transition advTm="793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94373" y="7920054"/>
            <a:ext cx="5102753" cy="1734936"/>
          </a:xfrm>
          <a:custGeom>
            <a:avLst/>
            <a:gdLst/>
            <a:ahLst/>
            <a:cxnLst/>
            <a:rect l="l" t="t" r="r" b="b"/>
            <a:pathLst>
              <a:path w="5102753" h="1734936">
                <a:moveTo>
                  <a:pt x="0" y="0"/>
                </a:moveTo>
                <a:lnTo>
                  <a:pt x="5102753" y="0"/>
                </a:lnTo>
                <a:lnTo>
                  <a:pt x="5102753" y="1734936"/>
                </a:lnTo>
                <a:lnTo>
                  <a:pt x="0" y="1734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365865" y="6636989"/>
            <a:ext cx="5840018" cy="3650011"/>
          </a:xfrm>
          <a:custGeom>
            <a:avLst/>
            <a:gdLst/>
            <a:ahLst/>
            <a:cxnLst/>
            <a:rect l="l" t="t" r="r" b="b"/>
            <a:pathLst>
              <a:path w="5840018" h="3650011">
                <a:moveTo>
                  <a:pt x="0" y="0"/>
                </a:moveTo>
                <a:lnTo>
                  <a:pt x="5840018" y="0"/>
                </a:lnTo>
                <a:lnTo>
                  <a:pt x="5840018" y="3650011"/>
                </a:lnTo>
                <a:lnTo>
                  <a:pt x="0" y="3650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0172700" y="7509362"/>
            <a:ext cx="8115300" cy="2556320"/>
          </a:xfrm>
          <a:custGeom>
            <a:avLst/>
            <a:gdLst/>
            <a:ahLst/>
            <a:cxnLst/>
            <a:rect l="l" t="t" r="r" b="b"/>
            <a:pathLst>
              <a:path w="8115300" h="2556320">
                <a:moveTo>
                  <a:pt x="0" y="0"/>
                </a:moveTo>
                <a:lnTo>
                  <a:pt x="8115300" y="0"/>
                </a:lnTo>
                <a:lnTo>
                  <a:pt x="8115300" y="2556320"/>
                </a:lnTo>
                <a:lnTo>
                  <a:pt x="0" y="2556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4951958" y="412621"/>
            <a:ext cx="83840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hava direnci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1704846"/>
            <a:ext cx="17666078" cy="227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Havanın cisimlerin hareketine karşı gösterdiği zorluğa hava direnci denir.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324601" y="4532329"/>
            <a:ext cx="18143098" cy="338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tr-TR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tomobillerin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hızlı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trenlerin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ve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uçakların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ön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kısımlarının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sivri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şekilde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tasarlanması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hava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direncini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azaltmak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içindir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B79347E-8F16-D75E-DAB9-C17F9F1378AC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E1B9A543-EEA8-58C7-5570-00AD3D8470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71868">
        <p159:morph option="byObject"/>
      </p:transition>
    </mc:Choice>
    <mc:Fallback xmlns="">
      <p:transition advTm="7186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870864" y="3382253"/>
            <a:ext cx="8139823" cy="6104867"/>
          </a:xfrm>
          <a:custGeom>
            <a:avLst/>
            <a:gdLst/>
            <a:ahLst/>
            <a:cxnLst/>
            <a:rect l="l" t="t" r="r" b="b"/>
            <a:pathLst>
              <a:path w="8139823" h="6104867">
                <a:moveTo>
                  <a:pt x="0" y="0"/>
                </a:moveTo>
                <a:lnTo>
                  <a:pt x="8139822" y="0"/>
                </a:lnTo>
                <a:lnTo>
                  <a:pt x="8139822" y="6104867"/>
                </a:lnTo>
                <a:lnTo>
                  <a:pt x="0" y="61048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4951958" y="412621"/>
            <a:ext cx="83840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hava direnci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704846"/>
            <a:ext cx="17666078" cy="227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Paraşüt ise hava direncini arttırarak yavaş ve güvenli iniş sağlar. 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E4EE6C51-C709-653B-5828-5AC2D7EF32E5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91FB4DB3-4E8D-AB06-00A6-A3DD4F4E6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46316">
        <p159:morph option="byObject"/>
      </p:transition>
    </mc:Choice>
    <mc:Fallback xmlns="">
      <p:transition advTm="46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44 -0.19027 L -0.17344 -0.19027 C -0.17483 -0.18487 -0.17743 -0.17716 -0.17717 -0.17052 C -0.17691 -0.16281 -0.17587 -0.1571 -0.17422 -0.15061 C -0.17379 -0.14876 -0.17335 -0.14691 -0.17275 -0.14521 C -0.17214 -0.14367 -0.17127 -0.14244 -0.17049 -0.1412 C -0.16624 -0.13518 -0.16007 -0.12623 -0.15478 -0.12129 C -0.15269 -0.11929 -0.15026 -0.11805 -0.14809 -0.11605 C -0.14176 -0.11034 -0.14245 -0.10895 -0.1362 -0.10679 C -0.13394 -0.10602 -0.13169 -0.10602 -0.12943 -0.1054 C -0.12526 -0.10432 -0.12023 -0.10216 -0.11598 -0.10015 C -0.11424 -0.09938 -0.1125 -0.0983 -0.11077 -0.09753 C -0.10712 -0.09213 -0.10287 -0.08673 -0.09957 -0.08024 C -0.09853 -0.07808 -0.09757 -0.07577 -0.09662 -0.07361 C -0.09497 -0.06203 -0.09506 -0.06527 -0.09809 -0.04583 C -0.0987 -0.04197 -0.10026 -0.03873 -0.10113 -0.03518 C -0.102 -0.03132 -0.10243 -0.02716 -0.1033 -0.02315 C -0.10417 -0.0196 -0.10539 -0.0162 -0.10634 -0.01265 C -0.10686 -0.01049 -0.1073 -0.00818 -0.10782 -0.00602 C -0.10851 -0.00324 -0.10947 -0.00077 -0.11007 0.00201 C -0.11068 0.00494 -0.11103 0.00818 -0.11155 0.01127 C -0.11198 0.01389 -0.1125 0.01667 -0.11302 0.01929 C -0.11328 0.02238 -0.11337 0.02547 -0.11381 0.02855 C -0.11415 0.03164 -0.11528 0.03457 -0.11528 0.03781 C -0.11528 0.0463 -0.11485 0.05479 -0.11381 0.06297 C -0.11337 0.06605 -0.1119 0.06837 -0.11077 0.07099 C -0.10912 0.075 -0.10738 0.07902 -0.10556 0.08287 C -0.10035 0.09398 -0.0974 0.1017 -0.09141 0.10942 C -0.08638 0.1159 -0.08013 0.12562 -0.07344 0.12809 C -0.06953 0.12948 -0.06155 0.13071 -0.06155 0.13071 C -0.04471 0.12778 -0.04401 0.12655 -0.0257 0.12932 C -0.02396 0.12963 -0.02223 0.13087 -0.02049 0.13195 C -0.01797 0.13364 -0.01537 0.13503 -0.01302 0.13735 C -0.01007 0.14028 -0.0007 0.15185 0.00338 0.15726 C 0.00538 0.15988 0.00737 0.1625 0.00937 0.16513 C 0.01111 0.16744 0.01302 0.16914 0.01458 0.17176 C 0.01606 0.17439 0.01753 0.17716 0.01901 0.17979 C 0.02144 0.1838 0.02439 0.18704 0.02647 0.19167 C 0.03481 0.21003 0.02448 0.18997 0.03246 0.20633 C 0.03316 0.20772 0.03411 0.2088 0.03472 0.21034 C 0.03706 0.21636 0.0414 0.22886 0.0414 0.22886 C 0.04227 0.23519 0.04175 0.23256 0.04297 0.23689 L 0.04297 0.2355 " pathEditMode="relative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470963" y="1069120"/>
            <a:ext cx="8910546" cy="8148759"/>
          </a:xfrm>
          <a:custGeom>
            <a:avLst/>
            <a:gdLst/>
            <a:ahLst/>
            <a:cxnLst/>
            <a:rect l="l" t="t" r="r" b="b"/>
            <a:pathLst>
              <a:path w="10026019" h="9487120">
                <a:moveTo>
                  <a:pt x="0" y="0"/>
                </a:moveTo>
                <a:lnTo>
                  <a:pt x="10026019" y="0"/>
                </a:lnTo>
                <a:lnTo>
                  <a:pt x="10026019" y="9487120"/>
                </a:lnTo>
                <a:lnTo>
                  <a:pt x="0" y="94871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0403118" y="3795075"/>
            <a:ext cx="8020364" cy="2696848"/>
          </a:xfrm>
          <a:custGeom>
            <a:avLst/>
            <a:gdLst/>
            <a:ahLst/>
            <a:cxnLst/>
            <a:rect l="l" t="t" r="r" b="b"/>
            <a:pathLst>
              <a:path w="8020364" h="2696848">
                <a:moveTo>
                  <a:pt x="0" y="0"/>
                </a:moveTo>
                <a:lnTo>
                  <a:pt x="8020364" y="0"/>
                </a:lnTo>
                <a:lnTo>
                  <a:pt x="8020364" y="2696848"/>
                </a:lnTo>
                <a:lnTo>
                  <a:pt x="0" y="2696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EFDA7833-0F33-B479-43E2-16DD284253BC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8D66A39-4BF0-EB07-5C7D-0B0EB18D2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85505">
        <p159:morph option="byObject"/>
      </p:transition>
    </mc:Choice>
    <mc:Fallback xmlns="">
      <p:transition advTm="185505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4672298" y="1638964"/>
            <a:ext cx="12176313" cy="5077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9"/>
              </a:lnSpc>
            </a:pPr>
            <a:r>
              <a:rPr lang="en-US" sz="738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Birbirine temas eden yüzeyler arasında</a:t>
            </a:r>
          </a:p>
          <a:p>
            <a:pPr algn="ctr">
              <a:lnSpc>
                <a:spcPts val="10049"/>
              </a:lnSpc>
            </a:pPr>
            <a:r>
              <a:rPr lang="en-US" sz="738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gerçekleşen ve genellikle harekete</a:t>
            </a:r>
          </a:p>
          <a:p>
            <a:pPr algn="ctr">
              <a:lnSpc>
                <a:spcPts val="10049"/>
              </a:lnSpc>
            </a:pPr>
            <a:r>
              <a:rPr lang="en-US" sz="738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zıt yönlü etkiye sürtünme</a:t>
            </a:r>
          </a:p>
          <a:p>
            <a:pPr algn="ctr">
              <a:lnSpc>
                <a:spcPts val="10049"/>
              </a:lnSpc>
            </a:pPr>
            <a:r>
              <a:rPr lang="en-US" sz="738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 adı verilir.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4239491"/>
            <a:ext cx="6357135" cy="4114800"/>
          </a:xfrm>
          <a:custGeom>
            <a:avLst/>
            <a:gdLst/>
            <a:ahLst/>
            <a:cxnLst/>
            <a:rect l="l" t="t" r="r" b="b"/>
            <a:pathLst>
              <a:path w="6357135" h="4114800">
                <a:moveTo>
                  <a:pt x="0" y="0"/>
                </a:moveTo>
                <a:lnTo>
                  <a:pt x="6357135" y="0"/>
                </a:lnTo>
                <a:lnTo>
                  <a:pt x="6357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-10800000">
            <a:off x="2961409" y="7708914"/>
            <a:ext cx="3897438" cy="1778206"/>
          </a:xfrm>
          <a:custGeom>
            <a:avLst/>
            <a:gdLst/>
            <a:ahLst/>
            <a:cxnLst/>
            <a:rect l="l" t="t" r="r" b="b"/>
            <a:pathLst>
              <a:path w="3897438" h="1778206">
                <a:moveTo>
                  <a:pt x="0" y="0"/>
                </a:moveTo>
                <a:lnTo>
                  <a:pt x="3897438" y="0"/>
                </a:lnTo>
                <a:lnTo>
                  <a:pt x="3897438" y="1778206"/>
                </a:lnTo>
                <a:lnTo>
                  <a:pt x="0" y="17782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42B64A5-892E-0360-23D0-EC20CAE2F9B2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0677230-3E69-57D3-2172-5EE8F7E20F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40525">
        <p159:morph option="byObject"/>
      </p:transition>
    </mc:Choice>
    <mc:Fallback xmlns="">
      <p:transition advTm="4052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45805" y="1013507"/>
            <a:ext cx="8263864" cy="8461295"/>
          </a:xfrm>
          <a:custGeom>
            <a:avLst/>
            <a:gdLst/>
            <a:ahLst/>
            <a:cxnLst/>
            <a:rect l="l" t="t" r="r" b="b"/>
            <a:pathLst>
              <a:path w="8263864" h="8461295">
                <a:moveTo>
                  <a:pt x="0" y="0"/>
                </a:moveTo>
                <a:lnTo>
                  <a:pt x="8263865" y="0"/>
                </a:lnTo>
                <a:lnTo>
                  <a:pt x="8263865" y="8461295"/>
                </a:lnTo>
                <a:lnTo>
                  <a:pt x="0" y="84612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10281804" y="6098626"/>
            <a:ext cx="4987636" cy="2088227"/>
            <a:chOff x="0" y="0"/>
            <a:chExt cx="1313616" cy="5499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13616" cy="549986"/>
            </a:xfrm>
            <a:custGeom>
              <a:avLst/>
              <a:gdLst/>
              <a:ahLst/>
              <a:cxnLst/>
              <a:rect l="l" t="t" r="r" b="b"/>
              <a:pathLst>
                <a:path w="1313616" h="549986">
                  <a:moveTo>
                    <a:pt x="0" y="0"/>
                  </a:moveTo>
                  <a:lnTo>
                    <a:pt x="1313616" y="0"/>
                  </a:lnTo>
                  <a:lnTo>
                    <a:pt x="1313616" y="549986"/>
                  </a:lnTo>
                  <a:lnTo>
                    <a:pt x="0" y="549986"/>
                  </a:lnTo>
                  <a:close/>
                </a:path>
              </a:pathLst>
            </a:custGeom>
            <a:solidFill>
              <a:srgbClr val="ED826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313616" cy="5785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421200" y="1860001"/>
            <a:ext cx="8761734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Çok pürüzlü yüzeyler, az pürüzlü yüzeylere göre cisimlere daha çok sürtünme kuvveti</a:t>
            </a:r>
          </a:p>
          <a:p>
            <a:pPr algn="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uygular.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6059" y="3500339"/>
            <a:ext cx="58648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cam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20519" y="6708515"/>
            <a:ext cx="817563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ahşap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3600" y="8579150"/>
            <a:ext cx="964704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toprak</a:t>
            </a:r>
            <a:endParaRPr lang="en-US" sz="3399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575003" y="6132252"/>
            <a:ext cx="4454128" cy="171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pürüzlülük</a:t>
            </a:r>
            <a:r>
              <a:rPr lang="en-US" sz="4899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miktarı</a:t>
            </a:r>
            <a:r>
              <a:rPr lang="en-US" sz="4899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</a:t>
            </a:r>
          </a:p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toprak</a:t>
            </a:r>
            <a:r>
              <a:rPr lang="en-US" sz="4899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&gt; </a:t>
            </a:r>
            <a:r>
              <a:rPr lang="en-US" sz="4899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ahşap</a:t>
            </a:r>
            <a:r>
              <a:rPr lang="en-US" sz="4899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&gt; cam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A2577DFD-CDCC-611E-C937-543743473908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256B00FA-3BB5-C4EB-6FCF-5574C9E580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72378">
        <p159:morph option="byObject"/>
      </p:transition>
    </mc:Choice>
    <mc:Fallback xmlns="">
      <p:transition advTm="7237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466760" y="1209966"/>
            <a:ext cx="14556198" cy="2747482"/>
          </a:xfrm>
          <a:custGeom>
            <a:avLst/>
            <a:gdLst/>
            <a:ahLst/>
            <a:cxnLst/>
            <a:rect l="l" t="t" r="r" b="b"/>
            <a:pathLst>
              <a:path w="14556198" h="2747482">
                <a:moveTo>
                  <a:pt x="0" y="0"/>
                </a:moveTo>
                <a:lnTo>
                  <a:pt x="14556198" y="0"/>
                </a:lnTo>
                <a:lnTo>
                  <a:pt x="14556198" y="2747482"/>
                </a:lnTo>
                <a:lnTo>
                  <a:pt x="0" y="27474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928953" y="4558851"/>
            <a:ext cx="14430094" cy="4040426"/>
          </a:xfrm>
          <a:custGeom>
            <a:avLst/>
            <a:gdLst/>
            <a:ahLst/>
            <a:cxnLst/>
            <a:rect l="l" t="t" r="r" b="b"/>
            <a:pathLst>
              <a:path w="14430094" h="4040426">
                <a:moveTo>
                  <a:pt x="0" y="0"/>
                </a:moveTo>
                <a:lnTo>
                  <a:pt x="14430094" y="0"/>
                </a:lnTo>
                <a:lnTo>
                  <a:pt x="14430094" y="4040426"/>
                </a:lnTo>
                <a:lnTo>
                  <a:pt x="0" y="4040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315E31DB-1D2D-289B-0C53-F85F19A9DE9C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3BBBB89-8277-B1E2-A61A-01D5FF225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91888">
        <p159:morph option="byObject"/>
      </p:transition>
    </mc:Choice>
    <mc:Fallback xmlns="">
      <p:transition advTm="9188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944552" y="4395569"/>
            <a:ext cx="3735642" cy="3846221"/>
          </a:xfrm>
          <a:custGeom>
            <a:avLst/>
            <a:gdLst/>
            <a:ahLst/>
            <a:cxnLst/>
            <a:rect l="l" t="t" r="r" b="b"/>
            <a:pathLst>
              <a:path w="3735642" h="3846221">
                <a:moveTo>
                  <a:pt x="0" y="0"/>
                </a:moveTo>
                <a:lnTo>
                  <a:pt x="3735642" y="0"/>
                </a:lnTo>
                <a:lnTo>
                  <a:pt x="3735642" y="3846221"/>
                </a:lnTo>
                <a:lnTo>
                  <a:pt x="0" y="3846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292094" y="3931533"/>
            <a:ext cx="7107103" cy="4743991"/>
          </a:xfrm>
          <a:custGeom>
            <a:avLst/>
            <a:gdLst/>
            <a:ahLst/>
            <a:cxnLst/>
            <a:rect l="l" t="t" r="r" b="b"/>
            <a:pathLst>
              <a:path w="7107103" h="4743991">
                <a:moveTo>
                  <a:pt x="0" y="0"/>
                </a:moveTo>
                <a:lnTo>
                  <a:pt x="7107103" y="0"/>
                </a:lnTo>
                <a:lnTo>
                  <a:pt x="7107103" y="4743991"/>
                </a:lnTo>
                <a:lnTo>
                  <a:pt x="0" y="47439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2496800" y="6318680"/>
            <a:ext cx="4082871" cy="1760738"/>
          </a:xfrm>
          <a:custGeom>
            <a:avLst/>
            <a:gdLst/>
            <a:ahLst/>
            <a:cxnLst/>
            <a:rect l="l" t="t" r="r" b="b"/>
            <a:pathLst>
              <a:path w="4082871" h="1760738">
                <a:moveTo>
                  <a:pt x="0" y="0"/>
                </a:moveTo>
                <a:lnTo>
                  <a:pt x="4082871" y="0"/>
                </a:lnTo>
                <a:lnTo>
                  <a:pt x="4082871" y="1760739"/>
                </a:lnTo>
                <a:lnTo>
                  <a:pt x="0" y="17607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310961" y="412621"/>
            <a:ext cx="17493895" cy="234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sürtünmeyi arttırmak için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69E31A2-CA40-9282-D277-25AD5AE6318A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6BCBA7C-3D70-8B71-6012-ECD26F355B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26390">
        <p159:morph option="byObject"/>
      </p:transition>
    </mc:Choice>
    <mc:Fallback xmlns="">
      <p:transition advTm="12639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94373" y="3360684"/>
            <a:ext cx="8052574" cy="4414179"/>
          </a:xfrm>
          <a:custGeom>
            <a:avLst/>
            <a:gdLst/>
            <a:ahLst/>
            <a:cxnLst/>
            <a:rect l="l" t="t" r="r" b="b"/>
            <a:pathLst>
              <a:path w="8052574" h="4414179">
                <a:moveTo>
                  <a:pt x="0" y="0"/>
                </a:moveTo>
                <a:lnTo>
                  <a:pt x="8052575" y="0"/>
                </a:lnTo>
                <a:lnTo>
                  <a:pt x="8052575" y="4414180"/>
                </a:lnTo>
                <a:lnTo>
                  <a:pt x="0" y="44141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44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9280616" y="3360684"/>
            <a:ext cx="7013515" cy="4414179"/>
          </a:xfrm>
          <a:custGeom>
            <a:avLst/>
            <a:gdLst/>
            <a:ahLst/>
            <a:cxnLst/>
            <a:rect l="l" t="t" r="r" b="b"/>
            <a:pathLst>
              <a:path w="7013515" h="4414179">
                <a:moveTo>
                  <a:pt x="0" y="0"/>
                </a:moveTo>
                <a:lnTo>
                  <a:pt x="7013515" y="0"/>
                </a:lnTo>
                <a:lnTo>
                  <a:pt x="7013515" y="4414180"/>
                </a:lnTo>
                <a:lnTo>
                  <a:pt x="0" y="4414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8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694373" y="1356763"/>
            <a:ext cx="171724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sürtünmeyi azaltmak için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6294995-A902-48E0-B53D-356F0E258595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CA82FEC-56DD-0B43-624C-70D1B6A4FB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57726">
        <p159:morph option="byObject"/>
      </p:transition>
    </mc:Choice>
    <mc:Fallback xmlns="">
      <p:transition advTm="5772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1545970" y="3562630"/>
            <a:ext cx="7200977" cy="4063918"/>
          </a:xfrm>
          <a:prstGeom prst="rect">
            <a:avLst/>
          </a:prstGeom>
        </p:spPr>
      </p:pic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9144000" y="3562630"/>
            <a:ext cx="7200977" cy="406391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6616" y="412621"/>
            <a:ext cx="18014769" cy="234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sürtünmenin olumlu yönleri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C102ED28-1A52-3E3B-F07B-690B5E90B367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8E043052-3C15-9EF6-3018-2B8E37CCF5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58672">
        <p159:morph option="byObject"/>
      </p:transition>
    </mc:Choice>
    <mc:Fallback xmlns="">
      <p:transition advTm="58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05" objId="6"/>
        <p14:stopEvt time="25647" objId="6"/>
        <p14:playEvt time="42180" objId="7"/>
        <p14:stopEvt time="48959" objId="7"/>
        <p14:playEvt time="54945" objId="6"/>
        <p14:playEvt time="54946" objId="7"/>
        <p14:stopEvt time="58058" objId="6"/>
        <p14:stopEvt time="58058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9144000" y="2762121"/>
            <a:ext cx="6053399" cy="6053399"/>
          </a:xfrm>
          <a:custGeom>
            <a:avLst/>
            <a:gdLst/>
            <a:ahLst/>
            <a:cxnLst/>
            <a:rect l="l" t="t" r="r" b="b"/>
            <a:pathLst>
              <a:path w="6053399" h="6053399">
                <a:moveTo>
                  <a:pt x="0" y="0"/>
                </a:moveTo>
                <a:lnTo>
                  <a:pt x="6053399" y="0"/>
                </a:lnTo>
                <a:lnTo>
                  <a:pt x="6053399" y="6053400"/>
                </a:lnTo>
                <a:lnTo>
                  <a:pt x="0" y="6053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474497" y="3228326"/>
            <a:ext cx="7074276" cy="4713236"/>
          </a:xfrm>
          <a:custGeom>
            <a:avLst/>
            <a:gdLst/>
            <a:ahLst/>
            <a:cxnLst/>
            <a:rect l="l" t="t" r="r" b="b"/>
            <a:pathLst>
              <a:path w="7074276" h="4713236">
                <a:moveTo>
                  <a:pt x="0" y="0"/>
                </a:moveTo>
                <a:lnTo>
                  <a:pt x="7074276" y="0"/>
                </a:lnTo>
                <a:lnTo>
                  <a:pt x="7074276" y="4713236"/>
                </a:lnTo>
                <a:lnTo>
                  <a:pt x="0" y="47132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0" y="412621"/>
            <a:ext cx="18288000" cy="234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sürtünmenin olumsuz yönleri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1C8F05A8-3775-0177-4D9F-38C1CACC76F7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B9E6522-2F97-156C-8B76-BCCA13D217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1480">
        <p159:morph option="byObject"/>
      </p:transition>
    </mc:Choice>
    <mc:Fallback xmlns="">
      <p:transition advTm="3148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430649" y="4021282"/>
            <a:ext cx="5957680" cy="5808738"/>
          </a:xfrm>
          <a:custGeom>
            <a:avLst/>
            <a:gdLst/>
            <a:ahLst/>
            <a:cxnLst/>
            <a:rect l="l" t="t" r="r" b="b"/>
            <a:pathLst>
              <a:path w="5957680" h="5808738">
                <a:moveTo>
                  <a:pt x="0" y="0"/>
                </a:moveTo>
                <a:lnTo>
                  <a:pt x="5957680" y="0"/>
                </a:lnTo>
                <a:lnTo>
                  <a:pt x="5957680" y="5808738"/>
                </a:lnTo>
                <a:lnTo>
                  <a:pt x="0" y="5808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5703292" y="412621"/>
            <a:ext cx="7479308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su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 </a:t>
            </a: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direnci</a:t>
            </a:r>
            <a:endParaRPr lang="en-US" sz="8000" dirty="0">
              <a:solidFill>
                <a:srgbClr val="89A9DF"/>
              </a:solidFill>
              <a:latin typeface="Samaritan"/>
              <a:ea typeface="Samaritan"/>
              <a:cs typeface="Samaritan"/>
              <a:sym typeface="Samari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3439" y="2040976"/>
            <a:ext cx="16667018" cy="227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Suyun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cisimlerin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hareketine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karşı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gösterdiği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zorluğa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su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direnci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denir</a:t>
            </a:r>
            <a:r>
              <a:rPr lang="en-US" sz="8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979E8132-6A60-BD04-1F56-4F2D3EABBD0A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7B31A5D-96BC-CB7F-A7A7-24FCE73F9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6834">
        <p159:morph option="byObject"/>
      </p:transition>
    </mc:Choice>
    <mc:Fallback xmlns="">
      <p:transition advTm="16834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4.9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128</Words>
  <Application>Microsoft Office PowerPoint</Application>
  <PresentationFormat>Özel</PresentationFormat>
  <Paragraphs>26</Paragraphs>
  <Slides>13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9" baseType="lpstr">
      <vt:lpstr>KG Primary Penmanship</vt:lpstr>
      <vt:lpstr>Calibri</vt:lpstr>
      <vt:lpstr>Arimo Bold</vt:lpstr>
      <vt:lpstr>Arial</vt:lpstr>
      <vt:lpstr>Samaritan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KÜTLE VE AGIRLIK İLİŞKİSİ Kopyası</dc:title>
  <cp:lastModifiedBy>Nisa Nur Oran</cp:lastModifiedBy>
  <cp:revision>5</cp:revision>
  <dcterms:created xsi:type="dcterms:W3CDTF">2006-08-16T00:00:00Z</dcterms:created>
  <dcterms:modified xsi:type="dcterms:W3CDTF">2025-09-19T20:57:53Z</dcterms:modified>
  <dc:identifier>DAGVEE3eamo</dc:identifier>
</cp:coreProperties>
</file>