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4" r:id="rId2"/>
    <p:sldId id="458" r:id="rId3"/>
    <p:sldId id="334" r:id="rId4"/>
    <p:sldId id="455" r:id="rId5"/>
    <p:sldId id="456" r:id="rId6"/>
    <p:sldId id="328" r:id="rId7"/>
    <p:sldId id="359" r:id="rId8"/>
    <p:sldId id="460" r:id="rId9"/>
    <p:sldId id="257" r:id="rId10"/>
    <p:sldId id="258" r:id="rId11"/>
    <p:sldId id="329" r:id="rId12"/>
    <p:sldId id="331" r:id="rId13"/>
    <p:sldId id="459" r:id="rId14"/>
    <p:sldId id="333" r:id="rId15"/>
    <p:sldId id="357" r:id="rId16"/>
    <p:sldId id="356" r:id="rId17"/>
    <p:sldId id="338" r:id="rId18"/>
    <p:sldId id="339" r:id="rId19"/>
    <p:sldId id="340" r:id="rId20"/>
    <p:sldId id="341" r:id="rId21"/>
    <p:sldId id="321" r:id="rId22"/>
    <p:sldId id="322" r:id="rId23"/>
    <p:sldId id="342" r:id="rId24"/>
    <p:sldId id="293" r:id="rId25"/>
    <p:sldId id="294" r:id="rId26"/>
    <p:sldId id="298" r:id="rId27"/>
    <p:sldId id="299" r:id="rId28"/>
    <p:sldId id="304" r:id="rId29"/>
    <p:sldId id="305" r:id="rId30"/>
    <p:sldId id="351" r:id="rId31"/>
    <p:sldId id="350" r:id="rId32"/>
    <p:sldId id="346" r:id="rId33"/>
    <p:sldId id="347" r:id="rId34"/>
    <p:sldId id="353" r:id="rId35"/>
    <p:sldId id="352" r:id="rId36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660"/>
  </p:normalViewPr>
  <p:slideViewPr>
    <p:cSldViewPr snapToGrid="0">
      <p:cViewPr>
        <p:scale>
          <a:sx n="50" d="100"/>
          <a:sy n="50" d="100"/>
        </p:scale>
        <p:origin x="134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2F4E-9FF1-433D-BD2D-EAB7C41AA16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8CD6-B122-4A27-BE01-DA94BCD80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356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2F4E-9FF1-433D-BD2D-EAB7C41AA16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8CD6-B122-4A27-BE01-DA94BCD80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846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2F4E-9FF1-433D-BD2D-EAB7C41AA16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8CD6-B122-4A27-BE01-DA94BCD80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342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2F4E-9FF1-433D-BD2D-EAB7C41AA16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8CD6-B122-4A27-BE01-DA94BCD80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541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2F4E-9FF1-433D-BD2D-EAB7C41AA16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8CD6-B122-4A27-BE01-DA94BCD80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6584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2F4E-9FF1-433D-BD2D-EAB7C41AA16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8CD6-B122-4A27-BE01-DA94BCD80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988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2F4E-9FF1-433D-BD2D-EAB7C41AA16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8CD6-B122-4A27-BE01-DA94BCD80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645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2F4E-9FF1-433D-BD2D-EAB7C41AA16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8CD6-B122-4A27-BE01-DA94BCD80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59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2F4E-9FF1-433D-BD2D-EAB7C41AA16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8CD6-B122-4A27-BE01-DA94BCD80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432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2F4E-9FF1-433D-BD2D-EAB7C41AA16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8CD6-B122-4A27-BE01-DA94BCD80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4087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2F4E-9FF1-433D-BD2D-EAB7C41AA16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8CD6-B122-4A27-BE01-DA94BCD80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4835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E2F4E-9FF1-433D-BD2D-EAB7C41AA16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C8CD6-B122-4A27-BE01-DA94BCD80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199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200ani.sw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7-2-1-4kutle-agirlik-ozellik.swf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BA896B0-BF38-4636-BC9A-20A2DC0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419" y="556511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KÜTLE VE AĞIRLIK İLİŞKİSİ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FFE2A45-C0A2-487E-9949-586B08650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3" y="1920321"/>
            <a:ext cx="11454713" cy="41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2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9-13 20-16-36-630">
            <a:extLst>
              <a:ext uri="{FF2B5EF4-FFF2-40B4-BE49-F238E27FC236}">
                <a16:creationId xmlns:a16="http://schemas.microsoft.com/office/drawing/2014/main" id="{E79F5535-1E3E-444E-8ECE-7BD6FC34D0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  <p:sp>
        <p:nvSpPr>
          <p:cNvPr id="4" name="Dikdörtgen: Yuvarlatılmış Köşeler 3">
            <a:extLst>
              <a:ext uri="{FF2B5EF4-FFF2-40B4-BE49-F238E27FC236}">
                <a16:creationId xmlns:a16="http://schemas.microsoft.com/office/drawing/2014/main" id="{437F1DBD-F0C2-48F5-B30B-2FF6F69D2A5F}"/>
              </a:ext>
            </a:extLst>
          </p:cNvPr>
          <p:cNvSpPr/>
          <p:nvPr/>
        </p:nvSpPr>
        <p:spPr>
          <a:xfrm>
            <a:off x="9978656" y="6081823"/>
            <a:ext cx="2147777" cy="7666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: Yuvarlatılmış Köşeler 4">
            <a:extLst>
              <a:ext uri="{FF2B5EF4-FFF2-40B4-BE49-F238E27FC236}">
                <a16:creationId xmlns:a16="http://schemas.microsoft.com/office/drawing/2014/main" id="{F5C66231-B0AA-4F2E-82AD-D3A956C3FF42}"/>
              </a:ext>
            </a:extLst>
          </p:cNvPr>
          <p:cNvSpPr/>
          <p:nvPr/>
        </p:nvSpPr>
        <p:spPr>
          <a:xfrm>
            <a:off x="3219894" y="276446"/>
            <a:ext cx="1181985" cy="3189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1121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Ağırlık nelere bağlıdır?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16858" y="14814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1-Cismin kütlesine: </a:t>
            </a:r>
            <a:r>
              <a:rPr lang="tr-TR" dirty="0"/>
              <a:t>Cismin kütlesi artarsa ağırlığı da artar.</a:t>
            </a:r>
          </a:p>
          <a:p>
            <a:pPr marL="0" indent="0">
              <a:buNone/>
            </a:pPr>
            <a:endParaRPr lang="tr-TR" dirty="0"/>
          </a:p>
          <a:p>
            <a:pPr marL="0" indent="0" algn="just">
              <a:buNone/>
            </a:pPr>
            <a:r>
              <a:rPr lang="tr-TR" dirty="0"/>
              <a:t>Dünya üzerinde 1 kg’lık kütleye yaklaşık 10 </a:t>
            </a:r>
            <a:r>
              <a:rPr lang="tr-TR" dirty="0" err="1"/>
              <a:t>N’luk</a:t>
            </a:r>
            <a:r>
              <a:rPr lang="tr-TR" dirty="0"/>
              <a:t> çekim kuvveti etki eder. Yani Dünya’da 1 kg’lık cismin ağırlığı 10 </a:t>
            </a:r>
            <a:r>
              <a:rPr lang="tr-TR" dirty="0" err="1"/>
              <a:t>N’dur</a:t>
            </a:r>
            <a:r>
              <a:rPr lang="tr-TR" dirty="0"/>
              <a:t>. 2 kg’lık cisim de 20 N olur.</a:t>
            </a:r>
          </a:p>
        </p:txBody>
      </p:sp>
    </p:spTree>
    <p:extLst>
      <p:ext uri="{BB962C8B-B14F-4D97-AF65-F5344CB8AC3E}">
        <p14:creationId xmlns:p14="http://schemas.microsoft.com/office/powerpoint/2010/main" val="1900490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1258" y="418741"/>
            <a:ext cx="11127657" cy="6020518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2-Bulunduğu gök cisminin kütlesine : </a:t>
            </a:r>
            <a:r>
              <a:rPr lang="tr-TR" dirty="0"/>
              <a:t>Ay’ın kütlesi Dünya’nın altıda biridir. Ay’ın uyguladığı çekim kuvveti Dünya’nın altıda biri olur.</a:t>
            </a:r>
          </a:p>
          <a:p>
            <a:pPr marL="0" indent="0">
              <a:buNone/>
            </a:pP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B2B56CAB-0316-47C5-92CF-A8A81C13D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400" y="1611155"/>
            <a:ext cx="5611666" cy="40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86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BE51391-3798-4BFD-ADA7-043AA028D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99" y="186070"/>
            <a:ext cx="11096401" cy="65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9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89039" y="38399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3-Dünya’nın merkezinden uzaklığına(cismin konumuna) :</a:t>
            </a:r>
          </a:p>
          <a:p>
            <a:pPr marL="0" indent="0">
              <a:buNone/>
            </a:pPr>
            <a:r>
              <a:rPr lang="tr-TR" dirty="0"/>
              <a:t>Kutuplardan ekvatora doğru gidildikçe cismin ağırlığı azalır.</a:t>
            </a:r>
          </a:p>
          <a:p>
            <a:pPr marL="0" indent="0">
              <a:buNone/>
            </a:pPr>
            <a:r>
              <a:rPr lang="tr-TR" dirty="0"/>
              <a:t>Deniz seviyesinden yukarı doğru gidildikçe cismin ağırlığı azalır.</a:t>
            </a:r>
          </a:p>
          <a:p>
            <a:pPr marL="0" indent="0">
              <a:buNone/>
            </a:pP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36" y="2183640"/>
            <a:ext cx="4762505" cy="3706762"/>
          </a:xfrm>
          <a:prstGeom prst="rect">
            <a:avLst/>
          </a:prstGeom>
        </p:spPr>
      </p:pic>
      <p:pic>
        <p:nvPicPr>
          <p:cNvPr id="4" name="Resim 3">
            <a:hlinkClick r:id="rId3" action="ppaction://hlinkfile"/>
            <a:extLst>
              <a:ext uri="{FF2B5EF4-FFF2-40B4-BE49-F238E27FC236}">
                <a16:creationId xmlns:a16="http://schemas.microsoft.com/office/drawing/2014/main" id="{5876C12A-09ED-48E0-BC3B-6262ACEBC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338" y="383999"/>
            <a:ext cx="631410" cy="631410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46345A7A-560D-4E17-8E30-F487A5614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636" y="2270050"/>
            <a:ext cx="4762504" cy="377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90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.Sınıf 3.ünite Kütle ve Ağırlık  İlişkisi 3. 3D Animasyonu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EF39377-5766-4816-A357-9A4DE5307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6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.Sınıf 3.ünite Kütle ve Ağırlık 2 İlişkisi 3D Animasyon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0979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640DE51-5B4E-4C95-889A-693811E566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40-42-8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863"/>
            <a:ext cx="12192000" cy="57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49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40-44-3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863"/>
            <a:ext cx="12192000" cy="57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65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40-45-7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863"/>
            <a:ext cx="12192000" cy="57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4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C4215111-2ED4-4111-9359-89992A43FDB9}"/>
              </a:ext>
            </a:extLst>
          </p:cNvPr>
          <p:cNvSpPr/>
          <p:nvPr/>
        </p:nvSpPr>
        <p:spPr>
          <a:xfrm>
            <a:off x="230370" y="993339"/>
            <a:ext cx="771964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Bu konumuzda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Kütlenin ne olduğunu,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ağırlığın ne olduğunu,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kütle ve ağırlık arasındaki farkları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öğreneceğiz.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öğreneceğiz.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F8688D2-250F-4C4E-B23E-D0FB427AE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53" y="372774"/>
            <a:ext cx="7145081" cy="52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32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40-47-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863"/>
            <a:ext cx="12192000" cy="57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11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esktop\Bandicam\bandicam 2018-11-12 18-36-38-6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863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esktop\Bandicam\bandicam 2018-11-12 18-36-41-4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hlinkClick r:id="rId3" action="ppaction://hlinkfile"/>
            <a:extLst>
              <a:ext uri="{FF2B5EF4-FFF2-40B4-BE49-F238E27FC236}">
                <a16:creationId xmlns:a16="http://schemas.microsoft.com/office/drawing/2014/main" id="{5A4A550D-67F4-4F88-B79F-E6BD6735F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415" y="828097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18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376516" y="1574647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00B0F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257967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8 22-52-43-9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88"/>
            <a:ext cx="12192000" cy="64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8 22-52-48-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88"/>
            <a:ext cx="12192000" cy="64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15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8 22-53-51-5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88"/>
            <a:ext cx="12192000" cy="64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4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8 22-53-56-5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88"/>
            <a:ext cx="12192000" cy="64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15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8 22-54-34-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88"/>
            <a:ext cx="12192000" cy="64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78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8 22-54-37-0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88"/>
            <a:ext cx="12192000" cy="64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58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21326" y="158647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KÜTLE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34012"/>
            <a:ext cx="10881852" cy="4351338"/>
          </a:xfrm>
        </p:spPr>
        <p:txBody>
          <a:bodyPr/>
          <a:lstStyle/>
          <a:p>
            <a:r>
              <a:rPr lang="tr-TR" dirty="0"/>
              <a:t>Değişmeyen madde miktarıdır. </a:t>
            </a:r>
          </a:p>
          <a:p>
            <a:r>
              <a:rPr lang="tr-TR" dirty="0">
                <a:solidFill>
                  <a:srgbClr val="FF0000"/>
                </a:solidFill>
              </a:rPr>
              <a:t>Eşit kollu terazi </a:t>
            </a:r>
            <a:r>
              <a:rPr lang="tr-TR" dirty="0"/>
              <a:t>ile ölçülür.</a:t>
            </a:r>
          </a:p>
          <a:p>
            <a:r>
              <a:rPr lang="tr-TR" dirty="0"/>
              <a:t>Birimi </a:t>
            </a:r>
            <a:r>
              <a:rPr lang="tr-TR" dirty="0">
                <a:solidFill>
                  <a:srgbClr val="FF0000"/>
                </a:solidFill>
              </a:rPr>
              <a:t>kilogram(kg)</a:t>
            </a:r>
            <a:r>
              <a:rPr lang="tr-TR" dirty="0"/>
              <a:t> ya da </a:t>
            </a:r>
            <a:r>
              <a:rPr lang="tr-TR" dirty="0">
                <a:solidFill>
                  <a:srgbClr val="FF0000"/>
                </a:solidFill>
              </a:rPr>
              <a:t>gram(g)</a:t>
            </a:r>
            <a:r>
              <a:rPr lang="tr-TR" dirty="0" err="1"/>
              <a:t>dır</a:t>
            </a:r>
            <a:r>
              <a:rPr lang="tr-TR" dirty="0"/>
              <a:t>.</a:t>
            </a:r>
          </a:p>
          <a:p>
            <a:r>
              <a:rPr lang="tr-TR" dirty="0"/>
              <a:t>Bir cismin kütlesi cismin bulunduğu yere göre değişmez.</a:t>
            </a:r>
          </a:p>
          <a:p>
            <a:r>
              <a:rPr lang="tr-TR" dirty="0"/>
              <a:t>Bir cismin kütlesi Dünya ve Ay’da aynıdır.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35" y="3290384"/>
            <a:ext cx="4294239" cy="351479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63" y="5047780"/>
            <a:ext cx="1429774" cy="9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80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41-43-7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12192000" cy="608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06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41-45-6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12192000" cy="608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91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42-12-4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92000" cy="655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69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42-14-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92000" cy="655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13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42-29-9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75"/>
            <a:ext cx="12192000" cy="66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55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42-32-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75"/>
            <a:ext cx="12192000" cy="66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4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01B160E-05A3-4DF0-B69F-6D5AA493E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07" y="289220"/>
            <a:ext cx="10515600" cy="4351338"/>
          </a:xfrm>
        </p:spPr>
        <p:txBody>
          <a:bodyPr/>
          <a:lstStyle/>
          <a:p>
            <a:r>
              <a:rPr lang="tr-TR" dirty="0"/>
              <a:t>Yerküre (Dünya), üzerinde bulunan cisimleri kendine doğru çeker. Buna </a:t>
            </a:r>
            <a:r>
              <a:rPr lang="tr-TR" b="1" dirty="0">
                <a:solidFill>
                  <a:srgbClr val="FF0000"/>
                </a:solidFill>
              </a:rPr>
              <a:t>yer çekimi kuvveti </a:t>
            </a:r>
            <a:r>
              <a:rPr lang="tr-TR" dirty="0"/>
              <a:t>denir.</a:t>
            </a:r>
          </a:p>
          <a:p>
            <a:r>
              <a:rPr lang="tr-TR" dirty="0"/>
              <a:t>Yer çekimi kuvvetinin yönü, Dünya’nın merkezine doğrudur. Bu yüzden yukarı doğru atılan bir cisim, Dünya’nın neresinde olursa olsun yere doğru düşer. </a:t>
            </a:r>
            <a:br>
              <a:rPr lang="tr-TR" dirty="0"/>
            </a:br>
            <a:endParaRPr lang="tr-TR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D112BB53-2361-4986-A818-F158C0E5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59" y="2394096"/>
            <a:ext cx="8713381" cy="386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50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6F5D22-47DD-4EF3-BAC7-30ECA82C0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1872"/>
            <a:ext cx="10515600" cy="4351338"/>
          </a:xfrm>
        </p:spPr>
        <p:txBody>
          <a:bodyPr/>
          <a:lstStyle/>
          <a:p>
            <a:r>
              <a:rPr lang="tr-TR" dirty="0"/>
              <a:t>Yer çekimi kuvveti, Dünya’nın merkezinden uzaklaştıkça azalırken Dünya'nın merkezine yaklaştıkça artar.</a:t>
            </a:r>
            <a:br>
              <a:rPr lang="tr-TR" dirty="0"/>
            </a:b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E21FEA9-AF71-4971-AC68-F4809F041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323" y="1674423"/>
            <a:ext cx="9553353" cy="45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8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34561" y="69034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AĞIRLIK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26691" y="1084786"/>
            <a:ext cx="10515600" cy="4351338"/>
          </a:xfrm>
        </p:spPr>
        <p:txBody>
          <a:bodyPr/>
          <a:lstStyle/>
          <a:p>
            <a:r>
              <a:rPr lang="tr-TR" dirty="0"/>
              <a:t>Kütleye etki eden yerçekimi kuvvetine </a:t>
            </a:r>
            <a:r>
              <a:rPr lang="tr-TR" dirty="0">
                <a:solidFill>
                  <a:srgbClr val="FF0000"/>
                </a:solidFill>
              </a:rPr>
              <a:t>ağırlık </a:t>
            </a:r>
            <a:r>
              <a:rPr lang="tr-TR" dirty="0"/>
              <a:t>denir.</a:t>
            </a:r>
          </a:p>
          <a:p>
            <a:r>
              <a:rPr lang="tr-TR" dirty="0"/>
              <a:t>Ağırlık bir kuvvettir ve </a:t>
            </a:r>
            <a:r>
              <a:rPr lang="tr-TR" dirty="0">
                <a:solidFill>
                  <a:srgbClr val="FF0000"/>
                </a:solidFill>
              </a:rPr>
              <a:t>dinamometre</a:t>
            </a:r>
            <a:r>
              <a:rPr lang="tr-TR" dirty="0"/>
              <a:t> ile ölçülür.</a:t>
            </a:r>
          </a:p>
          <a:p>
            <a:r>
              <a:rPr lang="tr-TR" dirty="0"/>
              <a:t>Ağırlığın birimi </a:t>
            </a:r>
            <a:r>
              <a:rPr lang="tr-TR" dirty="0">
                <a:solidFill>
                  <a:srgbClr val="FF0000"/>
                </a:solidFill>
              </a:rPr>
              <a:t>Newton</a:t>
            </a:r>
            <a:r>
              <a:rPr lang="tr-TR" dirty="0"/>
              <a:t>’dur.</a:t>
            </a:r>
          </a:p>
          <a:p>
            <a:r>
              <a:rPr lang="tr-TR" dirty="0"/>
              <a:t>Bir cismin ağırlığı Dünya’da bulunduğu yere göre değişir.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945" y="3324250"/>
            <a:ext cx="3484111" cy="364713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4" y="3201766"/>
            <a:ext cx="3915789" cy="35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6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.Sınıf 3.ünite Kütle ve Ağırlık İlişkisi 3D Animasyonu">
            <a:hlinkClick r:id="" action="ppaction://media"/>
            <a:extLst>
              <a:ext uri="{FF2B5EF4-FFF2-40B4-BE49-F238E27FC236}">
                <a16:creationId xmlns:a16="http://schemas.microsoft.com/office/drawing/2014/main" id="{77BF065F-0EAC-45FE-B659-06C3385B92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22AF06E-D13C-495F-825E-19CE1BBB97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82C9D2C-D756-D18C-D87E-B8D1E170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5" y="1379948"/>
            <a:ext cx="10492170" cy="342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194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9-13 20-16-10-372">
            <a:extLst>
              <a:ext uri="{FF2B5EF4-FFF2-40B4-BE49-F238E27FC236}">
                <a16:creationId xmlns:a16="http://schemas.microsoft.com/office/drawing/2014/main" id="{BD86DBD4-F522-447E-8A16-E2CB85E797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  <p:sp>
        <p:nvSpPr>
          <p:cNvPr id="2" name="Dikdörtgen: Yuvarlatılmış Köşeler 1">
            <a:extLst>
              <a:ext uri="{FF2B5EF4-FFF2-40B4-BE49-F238E27FC236}">
                <a16:creationId xmlns:a16="http://schemas.microsoft.com/office/drawing/2014/main" id="{F16EC2E8-5F5B-4B1B-AC96-74E62DFC7442}"/>
              </a:ext>
            </a:extLst>
          </p:cNvPr>
          <p:cNvSpPr/>
          <p:nvPr/>
        </p:nvSpPr>
        <p:spPr>
          <a:xfrm>
            <a:off x="9978656" y="6081823"/>
            <a:ext cx="2147777" cy="7666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" name="Dikdörtgen: Yuvarlatılmış Köşeler 3">
            <a:extLst>
              <a:ext uri="{FF2B5EF4-FFF2-40B4-BE49-F238E27FC236}">
                <a16:creationId xmlns:a16="http://schemas.microsoft.com/office/drawing/2014/main" id="{4CF149B1-39F1-431F-8D98-BE71C53E7F63}"/>
              </a:ext>
            </a:extLst>
          </p:cNvPr>
          <p:cNvSpPr/>
          <p:nvPr/>
        </p:nvSpPr>
        <p:spPr>
          <a:xfrm>
            <a:off x="3219894" y="276446"/>
            <a:ext cx="1181985" cy="3189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92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242</Words>
  <Application>Microsoft Office PowerPoint</Application>
  <PresentationFormat>Geniş ekran</PresentationFormat>
  <Paragraphs>37</Paragraphs>
  <Slides>35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Segoe UI</vt:lpstr>
      <vt:lpstr>Segoe UI Black</vt:lpstr>
      <vt:lpstr>Office Teması</vt:lpstr>
      <vt:lpstr>KÜTLE VE AĞIRLIK İLİŞKİSİ</vt:lpstr>
      <vt:lpstr>PowerPoint Sunusu</vt:lpstr>
      <vt:lpstr>KÜTLE</vt:lpstr>
      <vt:lpstr>PowerPoint Sunusu</vt:lpstr>
      <vt:lpstr>PowerPoint Sunusu</vt:lpstr>
      <vt:lpstr>AĞIRLIK</vt:lpstr>
      <vt:lpstr>PowerPoint Sunusu</vt:lpstr>
      <vt:lpstr>PowerPoint Sunusu</vt:lpstr>
      <vt:lpstr>PowerPoint Sunusu</vt:lpstr>
      <vt:lpstr>PowerPoint Sunusu</vt:lpstr>
      <vt:lpstr>Ağırlık nelere bağlıdır?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Fotoğraf Albümü</dc:title>
  <dc:creator>sylar</dc:creator>
  <cp:lastModifiedBy>Okan</cp:lastModifiedBy>
  <cp:revision>71</cp:revision>
  <dcterms:created xsi:type="dcterms:W3CDTF">2018-01-21T08:47:25Z</dcterms:created>
  <dcterms:modified xsi:type="dcterms:W3CDTF">2025-07-08T15:40:54Z</dcterms:modified>
</cp:coreProperties>
</file>