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8"/>
  </p:notesMasterIdLst>
  <p:sldIdLst>
    <p:sldId id="311" r:id="rId2"/>
    <p:sldId id="458" r:id="rId3"/>
    <p:sldId id="359" r:id="rId4"/>
    <p:sldId id="258" r:id="rId5"/>
    <p:sldId id="259" r:id="rId6"/>
    <p:sldId id="460" r:id="rId7"/>
    <p:sldId id="461"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462" r:id="rId21"/>
    <p:sldId id="272" r:id="rId22"/>
    <p:sldId id="273" r:id="rId23"/>
    <p:sldId id="336" r:id="rId24"/>
    <p:sldId id="360" r:id="rId25"/>
    <p:sldId id="337" r:id="rId26"/>
    <p:sldId id="361" r:id="rId27"/>
    <p:sldId id="338" r:id="rId28"/>
    <p:sldId id="362" r:id="rId29"/>
    <p:sldId id="333" r:id="rId30"/>
    <p:sldId id="334" r:id="rId31"/>
    <p:sldId id="274" r:id="rId32"/>
    <p:sldId id="463" r:id="rId33"/>
    <p:sldId id="464" r:id="rId34"/>
    <p:sldId id="465" r:id="rId35"/>
    <p:sldId id="671" r:id="rId36"/>
    <p:sldId id="672" r:id="rId37"/>
    <p:sldId id="673" r:id="rId38"/>
    <p:sldId id="674" r:id="rId39"/>
    <p:sldId id="675" r:id="rId40"/>
    <p:sldId id="676" r:id="rId41"/>
    <p:sldId id="677" r:id="rId42"/>
    <p:sldId id="678" r:id="rId43"/>
    <p:sldId id="466" r:id="rId44"/>
    <p:sldId id="467" r:id="rId45"/>
    <p:sldId id="469" r:id="rId46"/>
    <p:sldId id="470" r:id="rId47"/>
    <p:sldId id="471" r:id="rId48"/>
    <p:sldId id="692" r:id="rId49"/>
    <p:sldId id="472" r:id="rId50"/>
    <p:sldId id="473" r:id="rId51"/>
    <p:sldId id="449" r:id="rId52"/>
    <p:sldId id="450" r:id="rId53"/>
    <p:sldId id="355" r:id="rId54"/>
    <p:sldId id="294" r:id="rId55"/>
    <p:sldId id="295" r:id="rId56"/>
    <p:sldId id="288" r:id="rId57"/>
    <p:sldId id="289" r:id="rId58"/>
    <p:sldId id="363" r:id="rId59"/>
    <p:sldId id="364" r:id="rId60"/>
    <p:sldId id="292" r:id="rId61"/>
    <p:sldId id="293" r:id="rId62"/>
    <p:sldId id="669" r:id="rId63"/>
    <p:sldId id="306" r:id="rId64"/>
    <p:sldId id="307" r:id="rId65"/>
    <p:sldId id="686" r:id="rId66"/>
    <p:sldId id="667" r:id="rId67"/>
    <p:sldId id="668" r:id="rId68"/>
    <p:sldId id="688" r:id="rId69"/>
    <p:sldId id="687" r:id="rId70"/>
    <p:sldId id="691" r:id="rId71"/>
    <p:sldId id="689" r:id="rId72"/>
    <p:sldId id="690" r:id="rId73"/>
    <p:sldId id="663" r:id="rId74"/>
    <p:sldId id="664" r:id="rId75"/>
    <p:sldId id="348" r:id="rId76"/>
    <p:sldId id="351" r:id="rId77"/>
  </p:sldIdLst>
  <p:sldSz cx="12192000" cy="6858000"/>
  <p:notesSz cx="6858000" cy="9144000"/>
  <p:photoAlbum/>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9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9C76EF-32BB-4643-A0F6-4122FAEC11EB}" type="datetimeFigureOut">
              <a:rPr lang="tr-TR" smtClean="0"/>
              <a:t>9.07.2025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2AE624-3828-4F30-8B1E-46BB70BCA499}" type="slidenum">
              <a:rPr lang="tr-TR" smtClean="0"/>
              <a:t>‹#›</a:t>
            </a:fld>
            <a:endParaRPr lang="tr-TR"/>
          </a:p>
        </p:txBody>
      </p:sp>
    </p:spTree>
    <p:extLst>
      <p:ext uri="{BB962C8B-B14F-4D97-AF65-F5344CB8AC3E}">
        <p14:creationId xmlns:p14="http://schemas.microsoft.com/office/powerpoint/2010/main" val="565968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CF2AE624-3828-4F30-8B1E-46BB70BCA499}" type="slidenum">
              <a:rPr lang="tr-TR" smtClean="0"/>
              <a:t>5</a:t>
            </a:fld>
            <a:endParaRPr lang="tr-TR"/>
          </a:p>
        </p:txBody>
      </p:sp>
    </p:spTree>
    <p:extLst>
      <p:ext uri="{BB962C8B-B14F-4D97-AF65-F5344CB8AC3E}">
        <p14:creationId xmlns:p14="http://schemas.microsoft.com/office/powerpoint/2010/main" val="4154253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E3414D3D-D84E-4185-8CCA-6BC2773A5D84}" type="datetimeFigureOut">
              <a:rPr lang="tr-TR" smtClean="0"/>
              <a:t>9.07.2025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AED33F-6AB8-4A05-890F-8F1419848AAA}" type="slidenum">
              <a:rPr lang="tr-TR" smtClean="0"/>
              <a:t>‹#›</a:t>
            </a:fld>
            <a:endParaRPr lang="tr-TR"/>
          </a:p>
        </p:txBody>
      </p:sp>
    </p:spTree>
    <p:extLst>
      <p:ext uri="{BB962C8B-B14F-4D97-AF65-F5344CB8AC3E}">
        <p14:creationId xmlns:p14="http://schemas.microsoft.com/office/powerpoint/2010/main" val="1548657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3414D3D-D84E-4185-8CCA-6BC2773A5D84}" type="datetimeFigureOut">
              <a:rPr lang="tr-TR" smtClean="0"/>
              <a:t>9.07.2025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AED33F-6AB8-4A05-890F-8F1419848AAA}" type="slidenum">
              <a:rPr lang="tr-TR" smtClean="0"/>
              <a:t>‹#›</a:t>
            </a:fld>
            <a:endParaRPr lang="tr-TR"/>
          </a:p>
        </p:txBody>
      </p:sp>
    </p:spTree>
    <p:extLst>
      <p:ext uri="{BB962C8B-B14F-4D97-AF65-F5344CB8AC3E}">
        <p14:creationId xmlns:p14="http://schemas.microsoft.com/office/powerpoint/2010/main" val="1300984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3414D3D-D84E-4185-8CCA-6BC2773A5D84}" type="datetimeFigureOut">
              <a:rPr lang="tr-TR" smtClean="0"/>
              <a:t>9.07.2025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AED33F-6AB8-4A05-890F-8F1419848AAA}" type="slidenum">
              <a:rPr lang="tr-TR" smtClean="0"/>
              <a:t>‹#›</a:t>
            </a:fld>
            <a:endParaRPr lang="tr-TR"/>
          </a:p>
        </p:txBody>
      </p:sp>
    </p:spTree>
    <p:extLst>
      <p:ext uri="{BB962C8B-B14F-4D97-AF65-F5344CB8AC3E}">
        <p14:creationId xmlns:p14="http://schemas.microsoft.com/office/powerpoint/2010/main" val="244334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3414D3D-D84E-4185-8CCA-6BC2773A5D84}" type="datetimeFigureOut">
              <a:rPr lang="tr-TR" smtClean="0"/>
              <a:t>9.07.2025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AED33F-6AB8-4A05-890F-8F1419848AAA}" type="slidenum">
              <a:rPr lang="tr-TR" smtClean="0"/>
              <a:t>‹#›</a:t>
            </a:fld>
            <a:endParaRPr lang="tr-TR"/>
          </a:p>
        </p:txBody>
      </p:sp>
    </p:spTree>
    <p:extLst>
      <p:ext uri="{BB962C8B-B14F-4D97-AF65-F5344CB8AC3E}">
        <p14:creationId xmlns:p14="http://schemas.microsoft.com/office/powerpoint/2010/main" val="299684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E3414D3D-D84E-4185-8CCA-6BC2773A5D84}" type="datetimeFigureOut">
              <a:rPr lang="tr-TR" smtClean="0"/>
              <a:t>9.07.2025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AED33F-6AB8-4A05-890F-8F1419848AAA}" type="slidenum">
              <a:rPr lang="tr-TR" smtClean="0"/>
              <a:t>‹#›</a:t>
            </a:fld>
            <a:endParaRPr lang="tr-TR"/>
          </a:p>
        </p:txBody>
      </p:sp>
    </p:spTree>
    <p:extLst>
      <p:ext uri="{BB962C8B-B14F-4D97-AF65-F5344CB8AC3E}">
        <p14:creationId xmlns:p14="http://schemas.microsoft.com/office/powerpoint/2010/main" val="42371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3414D3D-D84E-4185-8CCA-6BC2773A5D84}" type="datetimeFigureOut">
              <a:rPr lang="tr-TR" smtClean="0"/>
              <a:t>9.07.2025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AED33F-6AB8-4A05-890F-8F1419848AAA}" type="slidenum">
              <a:rPr lang="tr-TR" smtClean="0"/>
              <a:t>‹#›</a:t>
            </a:fld>
            <a:endParaRPr lang="tr-TR"/>
          </a:p>
        </p:txBody>
      </p:sp>
    </p:spTree>
    <p:extLst>
      <p:ext uri="{BB962C8B-B14F-4D97-AF65-F5344CB8AC3E}">
        <p14:creationId xmlns:p14="http://schemas.microsoft.com/office/powerpoint/2010/main" val="62001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3414D3D-D84E-4185-8CCA-6BC2773A5D84}" type="datetimeFigureOut">
              <a:rPr lang="tr-TR" smtClean="0"/>
              <a:t>9.07.2025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5AED33F-6AB8-4A05-890F-8F1419848AAA}" type="slidenum">
              <a:rPr lang="tr-TR" smtClean="0"/>
              <a:t>‹#›</a:t>
            </a:fld>
            <a:endParaRPr lang="tr-TR"/>
          </a:p>
        </p:txBody>
      </p:sp>
    </p:spTree>
    <p:extLst>
      <p:ext uri="{BB962C8B-B14F-4D97-AF65-F5344CB8AC3E}">
        <p14:creationId xmlns:p14="http://schemas.microsoft.com/office/powerpoint/2010/main" val="882746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E3414D3D-D84E-4185-8CCA-6BC2773A5D84}" type="datetimeFigureOut">
              <a:rPr lang="tr-TR" smtClean="0"/>
              <a:t>9.07.2025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5AED33F-6AB8-4A05-890F-8F1419848AAA}" type="slidenum">
              <a:rPr lang="tr-TR" smtClean="0"/>
              <a:t>‹#›</a:t>
            </a:fld>
            <a:endParaRPr lang="tr-TR"/>
          </a:p>
        </p:txBody>
      </p:sp>
    </p:spTree>
    <p:extLst>
      <p:ext uri="{BB962C8B-B14F-4D97-AF65-F5344CB8AC3E}">
        <p14:creationId xmlns:p14="http://schemas.microsoft.com/office/powerpoint/2010/main" val="801231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3414D3D-D84E-4185-8CCA-6BC2773A5D84}" type="datetimeFigureOut">
              <a:rPr lang="tr-TR" smtClean="0"/>
              <a:t>9.07.2025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5AED33F-6AB8-4A05-890F-8F1419848AAA}" type="slidenum">
              <a:rPr lang="tr-TR" smtClean="0"/>
              <a:t>‹#›</a:t>
            </a:fld>
            <a:endParaRPr lang="tr-TR"/>
          </a:p>
        </p:txBody>
      </p:sp>
    </p:spTree>
    <p:extLst>
      <p:ext uri="{BB962C8B-B14F-4D97-AF65-F5344CB8AC3E}">
        <p14:creationId xmlns:p14="http://schemas.microsoft.com/office/powerpoint/2010/main" val="4086675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E3414D3D-D84E-4185-8CCA-6BC2773A5D84}" type="datetimeFigureOut">
              <a:rPr lang="tr-TR" smtClean="0"/>
              <a:t>9.07.2025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AED33F-6AB8-4A05-890F-8F1419848AAA}" type="slidenum">
              <a:rPr lang="tr-TR" smtClean="0"/>
              <a:t>‹#›</a:t>
            </a:fld>
            <a:endParaRPr lang="tr-TR"/>
          </a:p>
        </p:txBody>
      </p:sp>
    </p:spTree>
    <p:extLst>
      <p:ext uri="{BB962C8B-B14F-4D97-AF65-F5344CB8AC3E}">
        <p14:creationId xmlns:p14="http://schemas.microsoft.com/office/powerpoint/2010/main" val="4212545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E3414D3D-D84E-4185-8CCA-6BC2773A5D84}" type="datetimeFigureOut">
              <a:rPr lang="tr-TR" smtClean="0"/>
              <a:t>9.07.2025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AED33F-6AB8-4A05-890F-8F1419848AAA}" type="slidenum">
              <a:rPr lang="tr-TR" smtClean="0"/>
              <a:t>‹#›</a:t>
            </a:fld>
            <a:endParaRPr lang="tr-TR"/>
          </a:p>
        </p:txBody>
      </p:sp>
    </p:spTree>
    <p:extLst>
      <p:ext uri="{BB962C8B-B14F-4D97-AF65-F5344CB8AC3E}">
        <p14:creationId xmlns:p14="http://schemas.microsoft.com/office/powerpoint/2010/main" val="4195714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14D3D-D84E-4185-8CCA-6BC2773A5D84}" type="datetimeFigureOut">
              <a:rPr lang="tr-TR" smtClean="0"/>
              <a:t>9.07.2025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ED33F-6AB8-4A05-890F-8F1419848AAA}" type="slidenum">
              <a:rPr lang="tr-TR" smtClean="0"/>
              <a:t>‹#›</a:t>
            </a:fld>
            <a:endParaRPr lang="tr-TR"/>
          </a:p>
        </p:txBody>
      </p:sp>
    </p:spTree>
    <p:extLst>
      <p:ext uri="{BB962C8B-B14F-4D97-AF65-F5344CB8AC3E}">
        <p14:creationId xmlns:p14="http://schemas.microsoft.com/office/powerpoint/2010/main" val="1588362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0.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AN&#304;MASYONLAR/6-2-3-eklemler.swf" TargetMode="External"/><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hyperlink" Target="../AN&#304;MASYONLAR/81.swf"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0356" y="156650"/>
            <a:ext cx="10687915" cy="6332639"/>
          </a:xfrm>
        </p:spPr>
      </p:pic>
    </p:spTree>
    <p:extLst>
      <p:ext uri="{BB962C8B-B14F-4D97-AF65-F5344CB8AC3E}">
        <p14:creationId xmlns:p14="http://schemas.microsoft.com/office/powerpoint/2010/main" val="321595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2-41-2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12192000" cy="6153150"/>
          </a:xfrm>
          <a:prstGeom prst="rect">
            <a:avLst/>
          </a:prstGeom>
        </p:spPr>
      </p:pic>
    </p:spTree>
    <p:extLst>
      <p:ext uri="{BB962C8B-B14F-4D97-AF65-F5344CB8AC3E}">
        <p14:creationId xmlns:p14="http://schemas.microsoft.com/office/powerpoint/2010/main" val="683348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2-43-08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12192000" cy="6153150"/>
          </a:xfrm>
          <a:prstGeom prst="rect">
            <a:avLst/>
          </a:prstGeom>
        </p:spPr>
      </p:pic>
    </p:spTree>
    <p:extLst>
      <p:ext uri="{BB962C8B-B14F-4D97-AF65-F5344CB8AC3E}">
        <p14:creationId xmlns:p14="http://schemas.microsoft.com/office/powerpoint/2010/main" val="1802911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2-45-04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12192000" cy="6153150"/>
          </a:xfrm>
          <a:prstGeom prst="rect">
            <a:avLst/>
          </a:prstGeom>
        </p:spPr>
      </p:pic>
    </p:spTree>
    <p:extLst>
      <p:ext uri="{BB962C8B-B14F-4D97-AF65-F5344CB8AC3E}">
        <p14:creationId xmlns:p14="http://schemas.microsoft.com/office/powerpoint/2010/main" val="163802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2-47-0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12192000" cy="6153150"/>
          </a:xfrm>
          <a:prstGeom prst="rect">
            <a:avLst/>
          </a:prstGeom>
        </p:spPr>
      </p:pic>
    </p:spTree>
    <p:extLst>
      <p:ext uri="{BB962C8B-B14F-4D97-AF65-F5344CB8AC3E}">
        <p14:creationId xmlns:p14="http://schemas.microsoft.com/office/powerpoint/2010/main" val="3197055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2-49-1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12192000" cy="6153150"/>
          </a:xfrm>
          <a:prstGeom prst="rect">
            <a:avLst/>
          </a:prstGeom>
        </p:spPr>
      </p:pic>
    </p:spTree>
    <p:extLst>
      <p:ext uri="{BB962C8B-B14F-4D97-AF65-F5344CB8AC3E}">
        <p14:creationId xmlns:p14="http://schemas.microsoft.com/office/powerpoint/2010/main" val="2310448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2-51-09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12192000" cy="6153150"/>
          </a:xfrm>
          <a:prstGeom prst="rect">
            <a:avLst/>
          </a:prstGeom>
        </p:spPr>
      </p:pic>
    </p:spTree>
    <p:extLst>
      <p:ext uri="{BB962C8B-B14F-4D97-AF65-F5344CB8AC3E}">
        <p14:creationId xmlns:p14="http://schemas.microsoft.com/office/powerpoint/2010/main" val="959443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2-53-16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12192000" cy="6153150"/>
          </a:xfrm>
          <a:prstGeom prst="rect">
            <a:avLst/>
          </a:prstGeom>
        </p:spPr>
      </p:pic>
    </p:spTree>
    <p:extLst>
      <p:ext uri="{BB962C8B-B14F-4D97-AF65-F5344CB8AC3E}">
        <p14:creationId xmlns:p14="http://schemas.microsoft.com/office/powerpoint/2010/main" val="127078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2-55-6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12192000" cy="6153150"/>
          </a:xfrm>
          <a:prstGeom prst="rect">
            <a:avLst/>
          </a:prstGeom>
        </p:spPr>
      </p:pic>
    </p:spTree>
    <p:extLst>
      <p:ext uri="{BB962C8B-B14F-4D97-AF65-F5344CB8AC3E}">
        <p14:creationId xmlns:p14="http://schemas.microsoft.com/office/powerpoint/2010/main" val="683938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2-59-84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12192000" cy="6153150"/>
          </a:xfrm>
          <a:prstGeom prst="rect">
            <a:avLst/>
          </a:prstGeom>
        </p:spPr>
      </p:pic>
    </p:spTree>
    <p:extLst>
      <p:ext uri="{BB962C8B-B14F-4D97-AF65-F5344CB8AC3E}">
        <p14:creationId xmlns:p14="http://schemas.microsoft.com/office/powerpoint/2010/main" val="1025045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3-04-15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12192000" cy="6153150"/>
          </a:xfrm>
          <a:prstGeom prst="rect">
            <a:avLst/>
          </a:prstGeom>
        </p:spPr>
      </p:pic>
    </p:spTree>
    <p:extLst>
      <p:ext uri="{BB962C8B-B14F-4D97-AF65-F5344CB8AC3E}">
        <p14:creationId xmlns:p14="http://schemas.microsoft.com/office/powerpoint/2010/main" val="2877990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ADA8055-05A3-4280-BEC9-CAFE749E55BD}"/>
              </a:ext>
            </a:extLst>
          </p:cNvPr>
          <p:cNvPicPr>
            <a:picLocks noChangeAspect="1"/>
          </p:cNvPicPr>
          <p:nvPr/>
        </p:nvPicPr>
        <p:blipFill rotWithShape="1">
          <a:blip r:embed="rId2">
            <a:extLst>
              <a:ext uri="{28A0092B-C50C-407E-A947-70E740481C1C}">
                <a14:useLocalDpi xmlns:a14="http://schemas.microsoft.com/office/drawing/2010/main" val="0"/>
              </a:ext>
            </a:extLst>
          </a:blip>
          <a:srcRect b="11573"/>
          <a:stretch/>
        </p:blipFill>
        <p:spPr>
          <a:xfrm>
            <a:off x="6278525" y="701059"/>
            <a:ext cx="5486401" cy="4679015"/>
          </a:xfrm>
          <a:prstGeom prst="rect">
            <a:avLst/>
          </a:prstGeom>
        </p:spPr>
      </p:pic>
      <p:sp>
        <p:nvSpPr>
          <p:cNvPr id="6" name="Dikdörtgen 5">
            <a:extLst>
              <a:ext uri="{FF2B5EF4-FFF2-40B4-BE49-F238E27FC236}">
                <a16:creationId xmlns:a16="http://schemas.microsoft.com/office/drawing/2014/main" id="{C4215111-2ED4-4111-9359-89992A43FDB9}"/>
              </a:ext>
            </a:extLst>
          </p:cNvPr>
          <p:cNvSpPr/>
          <p:nvPr/>
        </p:nvSpPr>
        <p:spPr>
          <a:xfrm>
            <a:off x="230370" y="993339"/>
            <a:ext cx="7719645" cy="4339650"/>
          </a:xfrm>
          <a:prstGeom prst="rect">
            <a:avLst/>
          </a:prstGeom>
        </p:spPr>
        <p:txBody>
          <a:bodyPr wrap="square">
            <a:spAutoFit/>
          </a:bodyPr>
          <a:lstStyle/>
          <a:p>
            <a:r>
              <a:rPr lang="tr-TR" sz="2400" dirty="0">
                <a:latin typeface="Segoe UI" panose="020B0502040204020203" pitchFamily="34" charset="0"/>
                <a:cs typeface="Segoe UI" panose="020B0502040204020203" pitchFamily="34" charset="0"/>
              </a:rPr>
              <a:t>Bu konumuzda</a:t>
            </a:r>
          </a:p>
          <a:p>
            <a:endParaRPr lang="tr-TR" sz="2400" dirty="0">
              <a:latin typeface="Segoe UI" panose="020B0502040204020203" pitchFamily="34" charset="0"/>
              <a:cs typeface="Segoe UI" panose="020B0502040204020203" pitchFamily="34" charset="0"/>
            </a:endParaRPr>
          </a:p>
          <a:p>
            <a:endParaRPr lang="tr-TR" sz="2400"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Destek ve hareket sistemine ait yapıları</a:t>
            </a:r>
          </a:p>
          <a:p>
            <a:pPr marL="342900" indent="-342900">
              <a:buFont typeface="Wingdings" panose="05000000000000000000" pitchFamily="2" charset="2"/>
              <a:buChar char="Ø"/>
            </a:pPr>
            <a:endParaRPr lang="tr-TR" sz="2400"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Destek ve hareket sisteminin sağlığı için</a:t>
            </a:r>
          </a:p>
          <a:p>
            <a:r>
              <a:rPr lang="tr-TR" sz="2400" dirty="0">
                <a:latin typeface="Segoe UI" panose="020B0502040204020203" pitchFamily="34" charset="0"/>
                <a:cs typeface="Segoe UI" panose="020B0502040204020203" pitchFamily="34" charset="0"/>
              </a:rPr>
              <a:t>yapılması gerekenleri</a:t>
            </a:r>
          </a:p>
          <a:p>
            <a:endParaRPr lang="tr-TR" sz="2400" dirty="0">
              <a:latin typeface="Segoe UI" panose="020B0502040204020203" pitchFamily="34" charset="0"/>
              <a:cs typeface="Segoe UI" panose="020B0502040204020203" pitchFamily="34" charset="0"/>
            </a:endParaRPr>
          </a:p>
          <a:p>
            <a:endParaRPr lang="tr-TR" sz="2400" dirty="0">
              <a:latin typeface="Segoe UI" panose="020B0502040204020203" pitchFamily="34" charset="0"/>
              <a:cs typeface="Segoe UI" panose="020B0502040204020203" pitchFamily="34" charset="0"/>
            </a:endParaRPr>
          </a:p>
          <a:p>
            <a:r>
              <a:rPr lang="tr-TR" sz="2400" dirty="0">
                <a:latin typeface="Segoe UI" panose="020B0502040204020203" pitchFamily="34" charset="0"/>
                <a:cs typeface="Segoe UI" panose="020B0502040204020203" pitchFamily="34" charset="0"/>
              </a:rPr>
              <a:t>öğreneceğiz.</a:t>
            </a:r>
          </a:p>
          <a:p>
            <a:endParaRPr lang="tr-TR" dirty="0">
              <a:solidFill>
                <a:schemeClr val="bg1"/>
              </a:solidFill>
            </a:endParaRPr>
          </a:p>
          <a:p>
            <a:r>
              <a:rPr lang="tr-TR" dirty="0">
                <a:solidFill>
                  <a:schemeClr val="bg1"/>
                </a:solidFill>
              </a:rPr>
              <a:t>öğreneceğiz.</a:t>
            </a:r>
          </a:p>
        </p:txBody>
      </p:sp>
    </p:spTree>
    <p:extLst>
      <p:ext uri="{BB962C8B-B14F-4D97-AF65-F5344CB8AC3E}">
        <p14:creationId xmlns:p14="http://schemas.microsoft.com/office/powerpoint/2010/main" val="759732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EE83CA13-92AB-46E9-A1C5-610BF40E804B}"/>
              </a:ext>
            </a:extLst>
          </p:cNvPr>
          <p:cNvSpPr/>
          <p:nvPr/>
        </p:nvSpPr>
        <p:spPr>
          <a:xfrm>
            <a:off x="645041" y="414968"/>
            <a:ext cx="11173047" cy="1477328"/>
          </a:xfrm>
          <a:prstGeom prst="rect">
            <a:avLst/>
          </a:prstGeom>
        </p:spPr>
        <p:txBody>
          <a:bodyPr wrap="square">
            <a:spAutoFit/>
          </a:bodyPr>
          <a:lstStyle/>
          <a:p>
            <a:r>
              <a:rPr lang="tr-TR" sz="2400" b="1" dirty="0">
                <a:solidFill>
                  <a:srgbClr val="242021"/>
                </a:solidFill>
                <a:latin typeface="Segoe UI" panose="020B0502040204020203" pitchFamily="34" charset="0"/>
                <a:cs typeface="Segoe UI" panose="020B0502040204020203" pitchFamily="34" charset="0"/>
              </a:rPr>
              <a:t>Kıkırdak, </a:t>
            </a:r>
            <a:r>
              <a:rPr lang="tr-TR" sz="2400" dirty="0">
                <a:solidFill>
                  <a:srgbClr val="242021"/>
                </a:solidFill>
                <a:latin typeface="Segoe UI" panose="020B0502040204020203" pitchFamily="34" charset="0"/>
                <a:cs typeface="Segoe UI" panose="020B0502040204020203" pitchFamily="34" charset="0"/>
              </a:rPr>
              <a:t>kemiklere göre daha yumuşak ve esnek yapıdadır. Burun, soluk borusu, kulak kepçesi gibi yapılarda ve uzun kemiklerin uç kısmında bulunur. Kemiklerin birbirine sürtünmesini önler.</a:t>
            </a:r>
            <a:r>
              <a:rPr lang="tr-TR" sz="2400" dirty="0">
                <a:latin typeface="Segoe UI" panose="020B0502040204020203" pitchFamily="34" charset="0"/>
                <a:cs typeface="Segoe UI" panose="020B0502040204020203" pitchFamily="34" charset="0"/>
              </a:rPr>
              <a:t> </a:t>
            </a:r>
            <a:br>
              <a:rPr lang="tr-TR" dirty="0"/>
            </a:br>
            <a:endParaRPr lang="tr-TR" dirty="0"/>
          </a:p>
        </p:txBody>
      </p:sp>
      <p:pic>
        <p:nvPicPr>
          <p:cNvPr id="3" name="Resim 2">
            <a:extLst>
              <a:ext uri="{FF2B5EF4-FFF2-40B4-BE49-F238E27FC236}">
                <a16:creationId xmlns:a16="http://schemas.microsoft.com/office/drawing/2014/main" id="{F217C798-B57C-4961-A282-167B5796FEA3}"/>
              </a:ext>
            </a:extLst>
          </p:cNvPr>
          <p:cNvPicPr>
            <a:picLocks noChangeAspect="1"/>
          </p:cNvPicPr>
          <p:nvPr/>
        </p:nvPicPr>
        <p:blipFill>
          <a:blip r:embed="rId2"/>
          <a:stretch>
            <a:fillRect/>
          </a:stretch>
        </p:blipFill>
        <p:spPr>
          <a:xfrm>
            <a:off x="373912" y="1676606"/>
            <a:ext cx="11577083" cy="4695634"/>
          </a:xfrm>
          <a:prstGeom prst="rect">
            <a:avLst/>
          </a:prstGeom>
        </p:spPr>
      </p:pic>
    </p:spTree>
    <p:extLst>
      <p:ext uri="{BB962C8B-B14F-4D97-AF65-F5344CB8AC3E}">
        <p14:creationId xmlns:p14="http://schemas.microsoft.com/office/powerpoint/2010/main" val="1309572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3-07-816"/>
          <p:cNvPicPr>
            <a:picLocks noGrp="1" noChangeAspect="1"/>
          </p:cNvPicPr>
          <p:nvPr isPhoto="1"/>
        </p:nvPicPr>
        <p:blipFill rotWithShape="1">
          <a:blip r:embed="rId2">
            <a:lum/>
            <a:extLst>
              <a:ext uri="{28A0092B-C50C-407E-A947-70E740481C1C}">
                <a14:useLocalDpi xmlns:a14="http://schemas.microsoft.com/office/drawing/2010/main" val="0"/>
              </a:ext>
            </a:extLst>
          </a:blip>
          <a:srcRect t="1296" b="70477"/>
          <a:stretch/>
        </p:blipFill>
        <p:spPr>
          <a:xfrm>
            <a:off x="394644" y="352425"/>
            <a:ext cx="11545719" cy="1736873"/>
          </a:xfrm>
          <a:prstGeom prst="rect">
            <a:avLst/>
          </a:prstGeom>
        </p:spPr>
      </p:pic>
      <p:pic>
        <p:nvPicPr>
          <p:cNvPr id="4" name="Resim 3">
            <a:extLst>
              <a:ext uri="{FF2B5EF4-FFF2-40B4-BE49-F238E27FC236}">
                <a16:creationId xmlns:a16="http://schemas.microsoft.com/office/drawing/2014/main" id="{AB0A4FFF-6B0B-4AE9-A796-BC6587CA1804}"/>
              </a:ext>
            </a:extLst>
          </p:cNvPr>
          <p:cNvPicPr>
            <a:picLocks noChangeAspect="1"/>
          </p:cNvPicPr>
          <p:nvPr/>
        </p:nvPicPr>
        <p:blipFill>
          <a:blip r:embed="rId3"/>
          <a:stretch>
            <a:fillRect/>
          </a:stretch>
        </p:blipFill>
        <p:spPr>
          <a:xfrm>
            <a:off x="394644" y="2296633"/>
            <a:ext cx="4565446" cy="4321347"/>
          </a:xfrm>
          <a:prstGeom prst="rect">
            <a:avLst/>
          </a:prstGeom>
        </p:spPr>
      </p:pic>
      <p:pic>
        <p:nvPicPr>
          <p:cNvPr id="6" name="Resim 5">
            <a:extLst>
              <a:ext uri="{FF2B5EF4-FFF2-40B4-BE49-F238E27FC236}">
                <a16:creationId xmlns:a16="http://schemas.microsoft.com/office/drawing/2014/main" id="{2B725116-DF23-4A72-92FC-77DFC97E3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5644" y="2591686"/>
            <a:ext cx="5715000" cy="3429000"/>
          </a:xfrm>
          <a:prstGeom prst="rect">
            <a:avLst/>
          </a:prstGeom>
        </p:spPr>
      </p:pic>
      <p:sp>
        <p:nvSpPr>
          <p:cNvPr id="8" name="Oval 7">
            <a:extLst>
              <a:ext uri="{FF2B5EF4-FFF2-40B4-BE49-F238E27FC236}">
                <a16:creationId xmlns:a16="http://schemas.microsoft.com/office/drawing/2014/main" id="{5B73BEE2-140B-4A04-B053-C940A814F79C}"/>
              </a:ext>
            </a:extLst>
          </p:cNvPr>
          <p:cNvSpPr/>
          <p:nvPr/>
        </p:nvSpPr>
        <p:spPr>
          <a:xfrm>
            <a:off x="6491176" y="4444409"/>
            <a:ext cx="1796903" cy="17065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42536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7-05 10-06-41-393">
            <a:extLst>
              <a:ext uri="{FF2B5EF4-FFF2-40B4-BE49-F238E27FC236}">
                <a16:creationId xmlns:a16="http://schemas.microsoft.com/office/drawing/2014/main" id="{1AAC1ACE-74E2-43E2-B2DE-E1E7D72F6B6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7938"/>
            <a:ext cx="12192000" cy="6840537"/>
          </a:xfrm>
          <a:prstGeom prst="rect">
            <a:avLst/>
          </a:prstGeom>
        </p:spPr>
      </p:pic>
    </p:spTree>
    <p:extLst>
      <p:ext uri="{BB962C8B-B14F-4D97-AF65-F5344CB8AC3E}">
        <p14:creationId xmlns:p14="http://schemas.microsoft.com/office/powerpoint/2010/main" val="3823989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3-01 08-49-26-56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071938" y="0"/>
            <a:ext cx="4048125" cy="6858000"/>
          </a:xfrm>
          <a:prstGeom prst="rect">
            <a:avLst/>
          </a:prstGeom>
        </p:spPr>
      </p:pic>
    </p:spTree>
    <p:extLst>
      <p:ext uri="{BB962C8B-B14F-4D97-AF65-F5344CB8AC3E}">
        <p14:creationId xmlns:p14="http://schemas.microsoft.com/office/powerpoint/2010/main" val="2712687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z ekl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879" y="364733"/>
            <a:ext cx="6283040" cy="5476126"/>
          </a:xfrm>
          <a:prstGeom prst="rect">
            <a:avLst/>
          </a:prstGeom>
        </p:spPr>
      </p:pic>
      <p:pic>
        <p:nvPicPr>
          <p:cNvPr id="7" name="Resim 6">
            <a:extLst>
              <a:ext uri="{FF2B5EF4-FFF2-40B4-BE49-F238E27FC236}">
                <a16:creationId xmlns:a16="http://schemas.microsoft.com/office/drawing/2014/main" id="{4D585C93-9129-46DD-A0F9-1108C864B0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6718" y="290065"/>
            <a:ext cx="921370" cy="646200"/>
          </a:xfrm>
          <a:prstGeom prst="rect">
            <a:avLst/>
          </a:prstGeom>
        </p:spPr>
      </p:pic>
    </p:spTree>
    <p:extLst>
      <p:ext uri="{BB962C8B-B14F-4D97-AF65-F5344CB8AC3E}">
        <p14:creationId xmlns:p14="http://schemas.microsoft.com/office/powerpoint/2010/main" val="29205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3-01 08-49-29-5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071938" y="0"/>
            <a:ext cx="4048125" cy="6858000"/>
          </a:xfrm>
          <a:prstGeom prst="rect">
            <a:avLst/>
          </a:prstGeom>
        </p:spPr>
      </p:pic>
    </p:spTree>
    <p:extLst>
      <p:ext uri="{BB962C8B-B14F-4D97-AF65-F5344CB8AC3E}">
        <p14:creationId xmlns:p14="http://schemas.microsoft.com/office/powerpoint/2010/main" val="949267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arı Oynar Ekleml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35452" y="308223"/>
            <a:ext cx="6852732" cy="5707296"/>
          </a:xfrm>
          <a:prstGeom prst="rect">
            <a:avLst/>
          </a:prstGeom>
        </p:spPr>
      </p:pic>
      <p:pic>
        <p:nvPicPr>
          <p:cNvPr id="7" name="Resim 6">
            <a:extLst>
              <a:ext uri="{FF2B5EF4-FFF2-40B4-BE49-F238E27FC236}">
                <a16:creationId xmlns:a16="http://schemas.microsoft.com/office/drawing/2014/main" id="{7D409BA2-0F7A-4178-A1C3-E40F33990E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6718" y="290065"/>
            <a:ext cx="921370" cy="646200"/>
          </a:xfrm>
          <a:prstGeom prst="rect">
            <a:avLst/>
          </a:prstGeom>
        </p:spPr>
      </p:pic>
    </p:spTree>
    <p:extLst>
      <p:ext uri="{BB962C8B-B14F-4D97-AF65-F5344CB8AC3E}">
        <p14:creationId xmlns:p14="http://schemas.microsoft.com/office/powerpoint/2010/main" val="3200778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3-01 08-49-40-551"/>
          <p:cNvPicPr>
            <a:picLocks noGrp="1" noChangeAspect="1"/>
          </p:cNvPicPr>
          <p:nvPr isPhoto="1"/>
        </p:nvPicPr>
        <p:blipFill rotWithShape="1">
          <a:blip r:embed="rId2">
            <a:lum/>
            <a:extLst>
              <a:ext uri="{28A0092B-C50C-407E-A947-70E740481C1C}">
                <a14:useLocalDpi xmlns:a14="http://schemas.microsoft.com/office/drawing/2010/main" val="0"/>
              </a:ext>
            </a:extLst>
          </a:blip>
          <a:srcRect l="-499" t="1401" r="683" b="1558"/>
          <a:stretch/>
        </p:blipFill>
        <p:spPr>
          <a:xfrm>
            <a:off x="2751138" y="127591"/>
            <a:ext cx="6642727" cy="6624084"/>
          </a:xfrm>
          <a:prstGeom prst="rect">
            <a:avLst/>
          </a:prstGeom>
        </p:spPr>
      </p:pic>
    </p:spTree>
    <p:extLst>
      <p:ext uri="{BB962C8B-B14F-4D97-AF65-F5344CB8AC3E}">
        <p14:creationId xmlns:p14="http://schemas.microsoft.com/office/powerpoint/2010/main" val="1233970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ynamaz Ekleml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67453" y="472611"/>
            <a:ext cx="7336141" cy="5486400"/>
          </a:xfrm>
          <a:prstGeom prst="rect">
            <a:avLst/>
          </a:prstGeom>
        </p:spPr>
      </p:pic>
      <p:pic>
        <p:nvPicPr>
          <p:cNvPr id="5" name="Resim 4">
            <a:extLst>
              <a:ext uri="{FF2B5EF4-FFF2-40B4-BE49-F238E27FC236}">
                <a16:creationId xmlns:a16="http://schemas.microsoft.com/office/drawing/2014/main" id="{3AD73330-7E66-4733-B1D9-34B8C9B024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6718" y="290065"/>
            <a:ext cx="921370" cy="646200"/>
          </a:xfrm>
          <a:prstGeom prst="rect">
            <a:avLst/>
          </a:prstGeom>
        </p:spPr>
      </p:pic>
    </p:spTree>
    <p:extLst>
      <p:ext uri="{BB962C8B-B14F-4D97-AF65-F5344CB8AC3E}">
        <p14:creationId xmlns:p14="http://schemas.microsoft.com/office/powerpoint/2010/main" val="1962955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3-01 08-48-41-59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73038"/>
            <a:ext cx="12192000" cy="6510337"/>
          </a:xfrm>
          <a:prstGeom prst="rect">
            <a:avLst/>
          </a:prstGeom>
        </p:spPr>
      </p:pic>
    </p:spTree>
    <p:extLst>
      <p:ext uri="{BB962C8B-B14F-4D97-AF65-F5344CB8AC3E}">
        <p14:creationId xmlns:p14="http://schemas.microsoft.com/office/powerpoint/2010/main" val="2341209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1-05-11 21-15-27-89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53975" y="536944"/>
            <a:ext cx="12138025" cy="6858000"/>
          </a:xfrm>
          <a:prstGeom prst="rect">
            <a:avLst/>
          </a:prstGeom>
          <a:noFill/>
          <a:ln>
            <a:noFill/>
          </a:ln>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8" y="5939104"/>
            <a:ext cx="2321169" cy="786717"/>
          </a:xfrm>
          <a:prstGeom prst="rect">
            <a:avLst/>
          </a:prstGeom>
        </p:spPr>
      </p:pic>
      <p:sp>
        <p:nvSpPr>
          <p:cNvPr id="4" name="Metin kutusu 3"/>
          <p:cNvSpPr txBox="1"/>
          <p:nvPr/>
        </p:nvSpPr>
        <p:spPr>
          <a:xfrm>
            <a:off x="1490057" y="6202189"/>
            <a:ext cx="6690946" cy="369332"/>
          </a:xfrm>
          <a:prstGeom prst="rect">
            <a:avLst/>
          </a:prstGeom>
          <a:noFill/>
        </p:spPr>
        <p:txBody>
          <a:bodyPr wrap="square" rtlCol="0">
            <a:spAutoFit/>
          </a:bodyPr>
          <a:lstStyle/>
          <a:p>
            <a:r>
              <a:rPr lang="tr-TR" i="1" dirty="0">
                <a:solidFill>
                  <a:srgbClr val="FF0000"/>
                </a:solidFill>
                <a:latin typeface="Segoe UI" panose="020B0502040204020203" pitchFamily="34" charset="0"/>
                <a:cs typeface="Segoe UI" panose="020B0502040204020203" pitchFamily="34" charset="0"/>
              </a:rPr>
              <a:t>Mineraller kemiğin dayanıklı olmasına yardımcı olur.</a:t>
            </a:r>
          </a:p>
        </p:txBody>
      </p:sp>
    </p:spTree>
    <p:extLst>
      <p:ext uri="{BB962C8B-B14F-4D97-AF65-F5344CB8AC3E}">
        <p14:creationId xmlns:p14="http://schemas.microsoft.com/office/powerpoint/2010/main" val="1253207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3-01 08-49-03-68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73038"/>
            <a:ext cx="12192000" cy="6510337"/>
          </a:xfrm>
          <a:prstGeom prst="rect">
            <a:avLst/>
          </a:prstGeom>
        </p:spPr>
      </p:pic>
      <p:pic>
        <p:nvPicPr>
          <p:cNvPr id="3" name="Resim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5891" y="234683"/>
            <a:ext cx="481300" cy="481300"/>
          </a:xfrm>
          <a:prstGeom prst="rect">
            <a:avLst/>
          </a:prstGeom>
        </p:spPr>
      </p:pic>
    </p:spTree>
    <p:extLst>
      <p:ext uri="{BB962C8B-B14F-4D97-AF65-F5344CB8AC3E}">
        <p14:creationId xmlns:p14="http://schemas.microsoft.com/office/powerpoint/2010/main" val="3071660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3-13-5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12192000" cy="6153150"/>
          </a:xfrm>
          <a:prstGeom prst="rect">
            <a:avLst/>
          </a:prstGeom>
        </p:spPr>
      </p:pic>
    </p:spTree>
    <p:extLst>
      <p:ext uri="{BB962C8B-B14F-4D97-AF65-F5344CB8AC3E}">
        <p14:creationId xmlns:p14="http://schemas.microsoft.com/office/powerpoint/2010/main" val="292401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EA79433D-2D24-4332-82FF-4900D625BA0E}"/>
              </a:ext>
            </a:extLst>
          </p:cNvPr>
          <p:cNvSpPr/>
          <p:nvPr/>
        </p:nvSpPr>
        <p:spPr>
          <a:xfrm>
            <a:off x="299485" y="840271"/>
            <a:ext cx="11178362" cy="1569660"/>
          </a:xfrm>
          <a:prstGeom prst="rect">
            <a:avLst/>
          </a:prstGeom>
        </p:spPr>
        <p:txBody>
          <a:bodyPr wrap="square">
            <a:spAutoFit/>
          </a:bodyPr>
          <a:lstStyle/>
          <a:p>
            <a:r>
              <a:rPr lang="tr-TR" sz="2400" b="1" dirty="0">
                <a:solidFill>
                  <a:srgbClr val="242021"/>
                </a:solidFill>
                <a:latin typeface="Segoe UI" panose="020B0502040204020203" pitchFamily="34" charset="0"/>
                <a:cs typeface="Segoe UI" panose="020B0502040204020203" pitchFamily="34" charset="0"/>
              </a:rPr>
              <a:t>Çizgili kaslar(iskelet kasları), </a:t>
            </a:r>
            <a:r>
              <a:rPr lang="tr-TR" sz="2400" dirty="0">
                <a:solidFill>
                  <a:srgbClr val="242021"/>
                </a:solidFill>
                <a:latin typeface="Segoe UI" panose="020B0502040204020203" pitchFamily="34" charset="0"/>
                <a:cs typeface="Segoe UI" panose="020B0502040204020203" pitchFamily="34" charset="0"/>
              </a:rPr>
              <a:t>iskeletin etrafını sarar. Kol, bacak ve parmaklarda bulunan kaslar çizgili kaslara örnektir. Yürüme, koşma, yazma gibi faaliyetler bu kaslar sayesinde gerçekleşir.</a:t>
            </a:r>
            <a:r>
              <a:rPr lang="tr-TR" sz="2400" dirty="0">
                <a:latin typeface="Segoe UI" panose="020B0502040204020203" pitchFamily="34" charset="0"/>
                <a:cs typeface="Segoe UI" panose="020B0502040204020203" pitchFamily="34" charset="0"/>
              </a:rPr>
              <a:t> İsteğimizle çalışan kaslardır. Hızlı çalışır, çabuk yorulur.</a:t>
            </a:r>
            <a:br>
              <a:rPr lang="tr-TR" sz="2400" dirty="0">
                <a:latin typeface="Segoe UI" panose="020B0502040204020203" pitchFamily="34" charset="0"/>
                <a:cs typeface="Segoe UI" panose="020B0502040204020203" pitchFamily="34" charset="0"/>
              </a:rPr>
            </a:br>
            <a:endParaRPr lang="tr-TR" sz="2400" dirty="0">
              <a:latin typeface="Segoe UI" panose="020B0502040204020203" pitchFamily="34" charset="0"/>
              <a:cs typeface="Segoe UI" panose="020B0502040204020203" pitchFamily="34" charset="0"/>
            </a:endParaRPr>
          </a:p>
        </p:txBody>
      </p:sp>
      <p:pic>
        <p:nvPicPr>
          <p:cNvPr id="3" name="Resim 2">
            <a:extLst>
              <a:ext uri="{FF2B5EF4-FFF2-40B4-BE49-F238E27FC236}">
                <a16:creationId xmlns:a16="http://schemas.microsoft.com/office/drawing/2014/main" id="{F514B70D-F19A-412E-9684-9E25A23D3027}"/>
              </a:ext>
            </a:extLst>
          </p:cNvPr>
          <p:cNvPicPr>
            <a:picLocks noChangeAspect="1"/>
          </p:cNvPicPr>
          <p:nvPr/>
        </p:nvPicPr>
        <p:blipFill>
          <a:blip r:embed="rId2"/>
          <a:stretch>
            <a:fillRect/>
          </a:stretch>
        </p:blipFill>
        <p:spPr>
          <a:xfrm>
            <a:off x="0" y="2490850"/>
            <a:ext cx="12192000" cy="3747630"/>
          </a:xfrm>
          <a:prstGeom prst="rect">
            <a:avLst/>
          </a:prstGeom>
        </p:spPr>
      </p:pic>
    </p:spTree>
    <p:extLst>
      <p:ext uri="{BB962C8B-B14F-4D97-AF65-F5344CB8AC3E}">
        <p14:creationId xmlns:p14="http://schemas.microsoft.com/office/powerpoint/2010/main" val="3131648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91091DB-EC55-4835-B71F-6DDC2BBF62F3}"/>
              </a:ext>
            </a:extLst>
          </p:cNvPr>
          <p:cNvSpPr/>
          <p:nvPr/>
        </p:nvSpPr>
        <p:spPr>
          <a:xfrm>
            <a:off x="458971" y="787384"/>
            <a:ext cx="11539871" cy="1569660"/>
          </a:xfrm>
          <a:prstGeom prst="rect">
            <a:avLst/>
          </a:prstGeom>
        </p:spPr>
        <p:txBody>
          <a:bodyPr wrap="square">
            <a:spAutoFit/>
          </a:bodyPr>
          <a:lstStyle/>
          <a:p>
            <a:r>
              <a:rPr lang="tr-TR" sz="2400" b="1" dirty="0">
                <a:solidFill>
                  <a:srgbClr val="242021"/>
                </a:solidFill>
                <a:latin typeface="Segoe UI" panose="020B0502040204020203" pitchFamily="34" charset="0"/>
                <a:cs typeface="Segoe UI" panose="020B0502040204020203" pitchFamily="34" charset="0"/>
              </a:rPr>
              <a:t>Düz kaslar, </a:t>
            </a:r>
            <a:r>
              <a:rPr lang="tr-TR" sz="2400" dirty="0">
                <a:solidFill>
                  <a:srgbClr val="242021"/>
                </a:solidFill>
                <a:latin typeface="Segoe UI" panose="020B0502040204020203" pitchFamily="34" charset="0"/>
                <a:cs typeface="Segoe UI" panose="020B0502040204020203" pitchFamily="34" charset="0"/>
              </a:rPr>
              <a:t>iç organların yapısında bulunan kaslardır. Mide, bağırsak gibi organlarda bulunan kaslar düz kaslara örnektir.</a:t>
            </a:r>
            <a:r>
              <a:rPr lang="tr-TR" sz="2400" dirty="0">
                <a:latin typeface="Segoe UI" panose="020B0502040204020203" pitchFamily="34" charset="0"/>
                <a:cs typeface="Segoe UI" panose="020B0502040204020203" pitchFamily="34" charset="0"/>
              </a:rPr>
              <a:t> İsteğimiz dışında(istemsiz) çalışan kaslardır. Bu kasların hareketi yavaş ve uzun sürelidir.</a:t>
            </a:r>
            <a:br>
              <a:rPr lang="tr-TR" sz="2400" dirty="0">
                <a:latin typeface="Segoe UI" panose="020B0502040204020203" pitchFamily="34" charset="0"/>
                <a:cs typeface="Segoe UI" panose="020B0502040204020203" pitchFamily="34" charset="0"/>
              </a:rPr>
            </a:br>
            <a:endParaRPr lang="tr-TR" sz="2400" dirty="0">
              <a:latin typeface="Segoe UI" panose="020B0502040204020203" pitchFamily="34" charset="0"/>
              <a:cs typeface="Segoe UI" panose="020B0502040204020203" pitchFamily="34" charset="0"/>
            </a:endParaRPr>
          </a:p>
        </p:txBody>
      </p:sp>
      <p:pic>
        <p:nvPicPr>
          <p:cNvPr id="3" name="Resim 2">
            <a:extLst>
              <a:ext uri="{FF2B5EF4-FFF2-40B4-BE49-F238E27FC236}">
                <a16:creationId xmlns:a16="http://schemas.microsoft.com/office/drawing/2014/main" id="{AC12F48B-7FF6-4284-B1B9-E96B18449ACB}"/>
              </a:ext>
            </a:extLst>
          </p:cNvPr>
          <p:cNvPicPr>
            <a:picLocks noChangeAspect="1"/>
          </p:cNvPicPr>
          <p:nvPr/>
        </p:nvPicPr>
        <p:blipFill>
          <a:blip r:embed="rId2"/>
          <a:stretch>
            <a:fillRect/>
          </a:stretch>
        </p:blipFill>
        <p:spPr>
          <a:xfrm>
            <a:off x="0" y="2248084"/>
            <a:ext cx="12192000" cy="3705574"/>
          </a:xfrm>
          <a:prstGeom prst="rect">
            <a:avLst/>
          </a:prstGeom>
        </p:spPr>
      </p:pic>
    </p:spTree>
    <p:extLst>
      <p:ext uri="{BB962C8B-B14F-4D97-AF65-F5344CB8AC3E}">
        <p14:creationId xmlns:p14="http://schemas.microsoft.com/office/powerpoint/2010/main" val="2738408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1849EBBD-6242-46AE-88FE-D076EEF30C28}"/>
              </a:ext>
            </a:extLst>
          </p:cNvPr>
          <p:cNvSpPr/>
          <p:nvPr/>
        </p:nvSpPr>
        <p:spPr>
          <a:xfrm>
            <a:off x="528083" y="946596"/>
            <a:ext cx="11226210" cy="1569660"/>
          </a:xfrm>
          <a:prstGeom prst="rect">
            <a:avLst/>
          </a:prstGeom>
        </p:spPr>
        <p:txBody>
          <a:bodyPr wrap="square">
            <a:spAutoFit/>
          </a:bodyPr>
          <a:lstStyle/>
          <a:p>
            <a:r>
              <a:rPr lang="tr-TR" sz="2400" b="1" dirty="0">
                <a:solidFill>
                  <a:srgbClr val="242021"/>
                </a:solidFill>
                <a:latin typeface="Segoe UI" panose="020B0502040204020203" pitchFamily="34" charset="0"/>
                <a:cs typeface="Segoe UI" panose="020B0502040204020203" pitchFamily="34" charset="0"/>
              </a:rPr>
              <a:t>Kalp kası, </a:t>
            </a:r>
            <a:r>
              <a:rPr lang="tr-TR" sz="2400" dirty="0">
                <a:solidFill>
                  <a:srgbClr val="242021"/>
                </a:solidFill>
                <a:latin typeface="Segoe UI" panose="020B0502040204020203" pitchFamily="34" charset="0"/>
                <a:cs typeface="Segoe UI" panose="020B0502040204020203" pitchFamily="34" charset="0"/>
              </a:rPr>
              <a:t>sadece kalpte bulunur. Kalbin çalışmasını sağlayan kastır. Kalp, anne karnındaki dönemden başlayarak yaşam sona erene kadar yorulmadan </a:t>
            </a:r>
            <a:r>
              <a:rPr lang="tr-TR" sz="2400">
                <a:solidFill>
                  <a:srgbClr val="242021"/>
                </a:solidFill>
                <a:latin typeface="Segoe UI" panose="020B0502040204020203" pitchFamily="34" charset="0"/>
                <a:cs typeface="Segoe UI" panose="020B0502040204020203" pitchFamily="34" charset="0"/>
              </a:rPr>
              <a:t>sürekli istemsiz çalışan bir </a:t>
            </a:r>
            <a:r>
              <a:rPr lang="tr-TR" sz="2400" dirty="0">
                <a:solidFill>
                  <a:srgbClr val="242021"/>
                </a:solidFill>
                <a:latin typeface="Segoe UI" panose="020B0502040204020203" pitchFamily="34" charset="0"/>
                <a:cs typeface="Segoe UI" panose="020B0502040204020203" pitchFamily="34" charset="0"/>
              </a:rPr>
              <a:t>organdır ve</a:t>
            </a:r>
            <a:r>
              <a:rPr lang="tr-TR" sz="2400" dirty="0">
                <a:latin typeface="Segoe UI" panose="020B0502040204020203" pitchFamily="34" charset="0"/>
                <a:cs typeface="Segoe UI" panose="020B0502040204020203" pitchFamily="34" charset="0"/>
              </a:rPr>
              <a:t> ritmik çalışır.</a:t>
            </a:r>
            <a:br>
              <a:rPr lang="tr-TR" sz="2400" dirty="0">
                <a:latin typeface="Segoe UI" panose="020B0502040204020203" pitchFamily="34" charset="0"/>
                <a:cs typeface="Segoe UI" panose="020B0502040204020203" pitchFamily="34" charset="0"/>
              </a:rPr>
            </a:br>
            <a:endParaRPr lang="tr-TR" sz="2400" dirty="0">
              <a:latin typeface="Segoe UI" panose="020B0502040204020203" pitchFamily="34" charset="0"/>
              <a:cs typeface="Segoe UI" panose="020B0502040204020203" pitchFamily="34" charset="0"/>
            </a:endParaRPr>
          </a:p>
        </p:txBody>
      </p:sp>
      <p:pic>
        <p:nvPicPr>
          <p:cNvPr id="3" name="Resim 2">
            <a:extLst>
              <a:ext uri="{FF2B5EF4-FFF2-40B4-BE49-F238E27FC236}">
                <a16:creationId xmlns:a16="http://schemas.microsoft.com/office/drawing/2014/main" id="{42FB5C26-B5CC-4924-837D-97AC3226F884}"/>
              </a:ext>
            </a:extLst>
          </p:cNvPr>
          <p:cNvPicPr>
            <a:picLocks noChangeAspect="1"/>
          </p:cNvPicPr>
          <p:nvPr/>
        </p:nvPicPr>
        <p:blipFill>
          <a:blip r:embed="rId2"/>
          <a:stretch>
            <a:fillRect/>
          </a:stretch>
        </p:blipFill>
        <p:spPr>
          <a:xfrm>
            <a:off x="0" y="2233918"/>
            <a:ext cx="12192000" cy="3761764"/>
          </a:xfrm>
          <a:prstGeom prst="rect">
            <a:avLst/>
          </a:prstGeom>
        </p:spPr>
      </p:pic>
    </p:spTree>
    <p:extLst>
      <p:ext uri="{BB962C8B-B14F-4D97-AF65-F5344CB8AC3E}">
        <p14:creationId xmlns:p14="http://schemas.microsoft.com/office/powerpoint/2010/main" val="1701497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4-11-11 14-45-41-234">
            <a:extLst>
              <a:ext uri="{FF2B5EF4-FFF2-40B4-BE49-F238E27FC236}">
                <a16:creationId xmlns:a16="http://schemas.microsoft.com/office/drawing/2014/main" id="{AA31FD89-30D3-43EA-9043-27F4EC856A6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44525"/>
            <a:ext cx="12192000" cy="5568950"/>
          </a:xfrm>
          <a:prstGeom prst="rect">
            <a:avLst/>
          </a:prstGeom>
        </p:spPr>
      </p:pic>
    </p:spTree>
    <p:extLst>
      <p:ext uri="{BB962C8B-B14F-4D97-AF65-F5344CB8AC3E}">
        <p14:creationId xmlns:p14="http://schemas.microsoft.com/office/powerpoint/2010/main" val="4181508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4-11-11 14-45-44-325">
            <a:extLst>
              <a:ext uri="{FF2B5EF4-FFF2-40B4-BE49-F238E27FC236}">
                <a16:creationId xmlns:a16="http://schemas.microsoft.com/office/drawing/2014/main" id="{70C602BD-AC89-4422-97EF-F02943BB377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44525"/>
            <a:ext cx="12192000" cy="5568950"/>
          </a:xfrm>
          <a:prstGeom prst="rect">
            <a:avLst/>
          </a:prstGeom>
        </p:spPr>
      </p:pic>
    </p:spTree>
    <p:extLst>
      <p:ext uri="{BB962C8B-B14F-4D97-AF65-F5344CB8AC3E}">
        <p14:creationId xmlns:p14="http://schemas.microsoft.com/office/powerpoint/2010/main" val="15146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4-11-11 14-45-46-818">
            <a:extLst>
              <a:ext uri="{FF2B5EF4-FFF2-40B4-BE49-F238E27FC236}">
                <a16:creationId xmlns:a16="http://schemas.microsoft.com/office/drawing/2014/main" id="{655965A5-1B9B-4B86-B748-621EF6D5E5E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44525"/>
            <a:ext cx="12192000" cy="5568950"/>
          </a:xfrm>
          <a:prstGeom prst="rect">
            <a:avLst/>
          </a:prstGeom>
        </p:spPr>
      </p:pic>
    </p:spTree>
    <p:extLst>
      <p:ext uri="{BB962C8B-B14F-4D97-AF65-F5344CB8AC3E}">
        <p14:creationId xmlns:p14="http://schemas.microsoft.com/office/powerpoint/2010/main" val="4193267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4-11-11 14-45-48-935">
            <a:extLst>
              <a:ext uri="{FF2B5EF4-FFF2-40B4-BE49-F238E27FC236}">
                <a16:creationId xmlns:a16="http://schemas.microsoft.com/office/drawing/2014/main" id="{93C37251-25B3-4DBA-BEEC-FB8BD560F30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44525"/>
            <a:ext cx="12192000" cy="5568950"/>
          </a:xfrm>
          <a:prstGeom prst="rect">
            <a:avLst/>
          </a:prstGeom>
        </p:spPr>
      </p:pic>
    </p:spTree>
    <p:extLst>
      <p:ext uri="{BB962C8B-B14F-4D97-AF65-F5344CB8AC3E}">
        <p14:creationId xmlns:p14="http://schemas.microsoft.com/office/powerpoint/2010/main" val="954068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4-11-11 14-45-56-449">
            <a:extLst>
              <a:ext uri="{FF2B5EF4-FFF2-40B4-BE49-F238E27FC236}">
                <a16:creationId xmlns:a16="http://schemas.microsoft.com/office/drawing/2014/main" id="{36C85EFC-77A5-49BC-93D7-CF3929570BE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44525"/>
            <a:ext cx="12192000" cy="5568950"/>
          </a:xfrm>
          <a:prstGeom prst="rect">
            <a:avLst/>
          </a:prstGeom>
        </p:spPr>
      </p:pic>
    </p:spTree>
    <p:extLst>
      <p:ext uri="{BB962C8B-B14F-4D97-AF65-F5344CB8AC3E}">
        <p14:creationId xmlns:p14="http://schemas.microsoft.com/office/powerpoint/2010/main" val="2904574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2-25-7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12192000" cy="6153150"/>
          </a:xfrm>
          <a:prstGeom prst="rect">
            <a:avLst/>
          </a:prstGeom>
        </p:spPr>
      </p:pic>
    </p:spTree>
    <p:extLst>
      <p:ext uri="{BB962C8B-B14F-4D97-AF65-F5344CB8AC3E}">
        <p14:creationId xmlns:p14="http://schemas.microsoft.com/office/powerpoint/2010/main" val="3593010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4-11-11 14-45-59-758">
            <a:extLst>
              <a:ext uri="{FF2B5EF4-FFF2-40B4-BE49-F238E27FC236}">
                <a16:creationId xmlns:a16="http://schemas.microsoft.com/office/drawing/2014/main" id="{2203D54A-D57C-4931-9ACE-A1DC42DD97D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44525"/>
            <a:ext cx="12192000" cy="5568950"/>
          </a:xfrm>
          <a:prstGeom prst="rect">
            <a:avLst/>
          </a:prstGeom>
        </p:spPr>
      </p:pic>
    </p:spTree>
    <p:extLst>
      <p:ext uri="{BB962C8B-B14F-4D97-AF65-F5344CB8AC3E}">
        <p14:creationId xmlns:p14="http://schemas.microsoft.com/office/powerpoint/2010/main" val="3797168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4-11-11 14-46-02-971">
            <a:extLst>
              <a:ext uri="{FF2B5EF4-FFF2-40B4-BE49-F238E27FC236}">
                <a16:creationId xmlns:a16="http://schemas.microsoft.com/office/drawing/2014/main" id="{729DABFE-9C2F-47EE-9F1D-8CCA00DD1BB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44525"/>
            <a:ext cx="12192000" cy="5568950"/>
          </a:xfrm>
          <a:prstGeom prst="rect">
            <a:avLst/>
          </a:prstGeom>
        </p:spPr>
      </p:pic>
    </p:spTree>
    <p:extLst>
      <p:ext uri="{BB962C8B-B14F-4D97-AF65-F5344CB8AC3E}">
        <p14:creationId xmlns:p14="http://schemas.microsoft.com/office/powerpoint/2010/main" val="853269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4-11-11 14-46-05-403">
            <a:extLst>
              <a:ext uri="{FF2B5EF4-FFF2-40B4-BE49-F238E27FC236}">
                <a16:creationId xmlns:a16="http://schemas.microsoft.com/office/drawing/2014/main" id="{F94631D3-FDD5-4673-A9D6-3F05B2C1271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44525"/>
            <a:ext cx="12192000" cy="5568950"/>
          </a:xfrm>
          <a:prstGeom prst="rect">
            <a:avLst/>
          </a:prstGeom>
        </p:spPr>
      </p:pic>
    </p:spTree>
    <p:extLst>
      <p:ext uri="{BB962C8B-B14F-4D97-AF65-F5344CB8AC3E}">
        <p14:creationId xmlns:p14="http://schemas.microsoft.com/office/powerpoint/2010/main" val="2896318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DE061ACE-32A9-4C06-835E-E8B60875D7DC}"/>
              </a:ext>
            </a:extLst>
          </p:cNvPr>
          <p:cNvSpPr/>
          <p:nvPr/>
        </p:nvSpPr>
        <p:spPr>
          <a:xfrm>
            <a:off x="637067" y="186070"/>
            <a:ext cx="10917866" cy="3139321"/>
          </a:xfrm>
          <a:prstGeom prst="rect">
            <a:avLst/>
          </a:prstGeom>
        </p:spPr>
        <p:txBody>
          <a:bodyPr wrap="square">
            <a:spAutoFit/>
          </a:bodyPr>
          <a:lstStyle/>
          <a:p>
            <a:r>
              <a:rPr lang="tr-TR" sz="2400" b="1" dirty="0">
                <a:solidFill>
                  <a:srgbClr val="FF0000"/>
                </a:solidFill>
                <a:latin typeface="Segoe UI" panose="020B0502040204020203" pitchFamily="34" charset="0"/>
                <a:cs typeface="Segoe UI" panose="020B0502040204020203" pitchFamily="34" charset="0"/>
              </a:rPr>
              <a:t>DESTEK VE HAREKET SİSTEMİNİN SAĞLIĞI</a:t>
            </a:r>
          </a:p>
          <a:p>
            <a:endParaRPr lang="tr-TR" sz="2400" b="1" dirty="0">
              <a:solidFill>
                <a:srgbClr val="242021"/>
              </a:solidFill>
              <a:latin typeface="Segoe UI" panose="020B0502040204020203" pitchFamily="34" charset="0"/>
              <a:cs typeface="Segoe UI" panose="020B0502040204020203" pitchFamily="34" charset="0"/>
            </a:endParaRPr>
          </a:p>
          <a:p>
            <a:pPr algn="just"/>
            <a:r>
              <a:rPr lang="tr-TR" sz="2400" dirty="0">
                <a:latin typeface="Segoe UI" panose="020B0502040204020203" pitchFamily="34" charset="0"/>
                <a:cs typeface="Segoe UI" panose="020B0502040204020203" pitchFamily="34" charset="0"/>
              </a:rPr>
              <a:t>Bir organizma olan insan vücudu çeşitli organların ve bu organların oluşturduğu sistemlerin bir araya gelmesiyle oluşur. Sistemlerin sağlıklı bir şekilde çalışması, insan vücudundaki yaşamsal faaliyetlerin sağlıklı bir şekilde devam etmesini</a:t>
            </a:r>
          </a:p>
          <a:p>
            <a:r>
              <a:rPr lang="tr-TR" sz="2400" dirty="0">
                <a:latin typeface="Segoe UI" panose="020B0502040204020203" pitchFamily="34" charset="0"/>
                <a:cs typeface="Segoe UI" panose="020B0502040204020203" pitchFamily="34" charset="0"/>
              </a:rPr>
              <a:t>sağlar. </a:t>
            </a:r>
            <a:br>
              <a:rPr lang="tr-TR" dirty="0"/>
            </a:br>
            <a:endParaRPr lang="tr-TR" b="1" dirty="0">
              <a:solidFill>
                <a:srgbClr val="242021"/>
              </a:solidFill>
              <a:latin typeface="Arial-BoldMT"/>
            </a:endParaRPr>
          </a:p>
          <a:p>
            <a:br>
              <a:rPr lang="tr-TR" dirty="0"/>
            </a:br>
            <a:endParaRPr lang="tr-TR" dirty="0"/>
          </a:p>
        </p:txBody>
      </p:sp>
      <p:pic>
        <p:nvPicPr>
          <p:cNvPr id="3" name="Resim 2" descr="bandicam 2018-03-01 08-55-50-182">
            <a:extLst>
              <a:ext uri="{FF2B5EF4-FFF2-40B4-BE49-F238E27FC236}">
                <a16:creationId xmlns:a16="http://schemas.microsoft.com/office/drawing/2014/main" id="{402564CD-5A4F-4F5D-88F4-6943E6F799D0}"/>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8669" r="1843"/>
          <a:stretch/>
        </p:blipFill>
        <p:spPr>
          <a:xfrm>
            <a:off x="4316781" y="2551814"/>
            <a:ext cx="3492833" cy="4120116"/>
          </a:xfrm>
          <a:prstGeom prst="rect">
            <a:avLst/>
          </a:prstGeom>
        </p:spPr>
      </p:pic>
    </p:spTree>
    <p:extLst>
      <p:ext uri="{BB962C8B-B14F-4D97-AF65-F5344CB8AC3E}">
        <p14:creationId xmlns:p14="http://schemas.microsoft.com/office/powerpoint/2010/main" val="3318979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39408C22-F36A-4E9D-892E-0F668C5FCF51}"/>
              </a:ext>
            </a:extLst>
          </p:cNvPr>
          <p:cNvSpPr/>
          <p:nvPr/>
        </p:nvSpPr>
        <p:spPr>
          <a:xfrm>
            <a:off x="328723" y="568313"/>
            <a:ext cx="11608982" cy="2308324"/>
          </a:xfrm>
          <a:prstGeom prst="rect">
            <a:avLst/>
          </a:prstGeom>
        </p:spPr>
        <p:txBody>
          <a:bodyPr wrap="square">
            <a:spAutoFit/>
          </a:bodyPr>
          <a:lstStyle/>
          <a:p>
            <a:pPr algn="just"/>
            <a:r>
              <a:rPr lang="tr-TR" sz="2400" dirty="0">
                <a:solidFill>
                  <a:srgbClr val="242021"/>
                </a:solidFill>
                <a:latin typeface="Segoe UI" panose="020B0502040204020203" pitchFamily="34" charset="0"/>
                <a:cs typeface="Segoe UI" panose="020B0502040204020203" pitchFamily="34" charset="0"/>
              </a:rPr>
              <a:t>Destek ve hareket sisteminin sağlığının korunmasında en önemli etkenlerden biri dengeli ve düzenli beslenmedir. Kemiklerin yapısında kalsiyum gibi mineraller depolanır. Bu nedenle kemiklerin sağlığı için </a:t>
            </a:r>
            <a:r>
              <a:rPr lang="tr-TR" sz="2400" b="1" dirty="0">
                <a:solidFill>
                  <a:srgbClr val="242021"/>
                </a:solidFill>
                <a:latin typeface="Segoe UI" panose="020B0502040204020203" pitchFamily="34" charset="0"/>
                <a:cs typeface="Segoe UI" panose="020B0502040204020203" pitchFamily="34" charset="0"/>
              </a:rPr>
              <a:t>kalsiyum ve D vitamini </a:t>
            </a:r>
            <a:r>
              <a:rPr lang="tr-TR" sz="2400" dirty="0">
                <a:solidFill>
                  <a:srgbClr val="242021"/>
                </a:solidFill>
                <a:latin typeface="Segoe UI" panose="020B0502040204020203" pitchFamily="34" charset="0"/>
                <a:cs typeface="Segoe UI" panose="020B0502040204020203" pitchFamily="34" charset="0"/>
              </a:rPr>
              <a:t>bakımından zengin besinler tüketilmesine özen gösterilmedir. Kasların sağlığı için de </a:t>
            </a:r>
            <a:r>
              <a:rPr lang="tr-TR" sz="2400" b="1" dirty="0">
                <a:solidFill>
                  <a:srgbClr val="242021"/>
                </a:solidFill>
                <a:latin typeface="Segoe UI" panose="020B0502040204020203" pitchFamily="34" charset="0"/>
                <a:cs typeface="Segoe UI" panose="020B0502040204020203" pitchFamily="34" charset="0"/>
              </a:rPr>
              <a:t>protein</a:t>
            </a:r>
          </a:p>
          <a:p>
            <a:r>
              <a:rPr lang="tr-TR" sz="2400" dirty="0">
                <a:solidFill>
                  <a:srgbClr val="242021"/>
                </a:solidFill>
                <a:latin typeface="Segoe UI" panose="020B0502040204020203" pitchFamily="34" charset="0"/>
                <a:cs typeface="Segoe UI" panose="020B0502040204020203" pitchFamily="34" charset="0"/>
              </a:rPr>
              <a:t>içeren besinler tüketilmelidir.</a:t>
            </a:r>
            <a:r>
              <a:rPr lang="tr-TR" sz="2400" dirty="0">
                <a:latin typeface="Segoe UI" panose="020B0502040204020203" pitchFamily="34" charset="0"/>
                <a:cs typeface="Segoe UI" panose="020B0502040204020203" pitchFamily="34" charset="0"/>
              </a:rPr>
              <a:t> </a:t>
            </a:r>
            <a:br>
              <a:rPr lang="tr-TR" sz="2400" dirty="0">
                <a:latin typeface="Segoe UI" panose="020B0502040204020203" pitchFamily="34" charset="0"/>
                <a:cs typeface="Segoe UI" panose="020B0502040204020203" pitchFamily="34" charset="0"/>
              </a:rPr>
            </a:br>
            <a:endParaRPr lang="tr-TR" sz="2400" dirty="0">
              <a:latin typeface="Segoe UI" panose="020B0502040204020203" pitchFamily="34" charset="0"/>
              <a:cs typeface="Segoe UI" panose="020B0502040204020203" pitchFamily="34" charset="0"/>
            </a:endParaRPr>
          </a:p>
        </p:txBody>
      </p:sp>
      <p:pic>
        <p:nvPicPr>
          <p:cNvPr id="3" name="Resim 2">
            <a:extLst>
              <a:ext uri="{FF2B5EF4-FFF2-40B4-BE49-F238E27FC236}">
                <a16:creationId xmlns:a16="http://schemas.microsoft.com/office/drawing/2014/main" id="{AF860AE0-C945-45F8-9D88-ECC00160FE13}"/>
              </a:ext>
            </a:extLst>
          </p:cNvPr>
          <p:cNvPicPr>
            <a:picLocks noChangeAspect="1"/>
          </p:cNvPicPr>
          <p:nvPr/>
        </p:nvPicPr>
        <p:blipFill>
          <a:blip r:embed="rId2"/>
          <a:stretch>
            <a:fillRect/>
          </a:stretch>
        </p:blipFill>
        <p:spPr>
          <a:xfrm>
            <a:off x="328723" y="2948765"/>
            <a:ext cx="11186337" cy="3278365"/>
          </a:xfrm>
          <a:prstGeom prst="rect">
            <a:avLst/>
          </a:prstGeom>
        </p:spPr>
      </p:pic>
    </p:spTree>
    <p:extLst>
      <p:ext uri="{BB962C8B-B14F-4D97-AF65-F5344CB8AC3E}">
        <p14:creationId xmlns:p14="http://schemas.microsoft.com/office/powerpoint/2010/main" val="177784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39408C22-F36A-4E9D-892E-0F668C5FCF51}"/>
              </a:ext>
            </a:extLst>
          </p:cNvPr>
          <p:cNvSpPr/>
          <p:nvPr/>
        </p:nvSpPr>
        <p:spPr>
          <a:xfrm>
            <a:off x="328723" y="568313"/>
            <a:ext cx="10963054" cy="1569660"/>
          </a:xfrm>
          <a:prstGeom prst="rect">
            <a:avLst/>
          </a:prstGeom>
        </p:spPr>
        <p:txBody>
          <a:bodyPr wrap="square">
            <a:spAutoFit/>
          </a:bodyPr>
          <a:lstStyle/>
          <a:p>
            <a:pPr algn="just"/>
            <a:r>
              <a:rPr lang="tr-TR" sz="2400" dirty="0">
                <a:solidFill>
                  <a:srgbClr val="242021"/>
                </a:solidFill>
                <a:latin typeface="Segoe UI" panose="020B0502040204020203" pitchFamily="34" charset="0"/>
                <a:cs typeface="Segoe UI" panose="020B0502040204020203" pitchFamily="34" charset="0"/>
              </a:rPr>
              <a:t>Düzenli yapılan spor ve egzersizler kasların gelişmesi ve eklemlerin esnekliği açısından önemlidir. Ancak yaşa ve bedene uygun spor yapmamak ya da gereğinden fazla spor yapmak destek ve hareket sisteminin sağlığını olumsuz etkileyebilir.</a:t>
            </a:r>
            <a:endParaRPr lang="tr-TR" sz="2400" dirty="0">
              <a:latin typeface="Segoe UI" panose="020B0502040204020203" pitchFamily="34" charset="0"/>
              <a:cs typeface="Segoe UI" panose="020B0502040204020203" pitchFamily="34" charset="0"/>
            </a:endParaRPr>
          </a:p>
        </p:txBody>
      </p:sp>
      <p:pic>
        <p:nvPicPr>
          <p:cNvPr id="4" name="Resim 3">
            <a:extLst>
              <a:ext uri="{FF2B5EF4-FFF2-40B4-BE49-F238E27FC236}">
                <a16:creationId xmlns:a16="http://schemas.microsoft.com/office/drawing/2014/main" id="{9CD39C55-8012-4FE4-8594-8C2A6FE0009F}"/>
              </a:ext>
            </a:extLst>
          </p:cNvPr>
          <p:cNvPicPr>
            <a:picLocks noChangeAspect="1"/>
          </p:cNvPicPr>
          <p:nvPr/>
        </p:nvPicPr>
        <p:blipFill>
          <a:blip r:embed="rId2"/>
          <a:stretch>
            <a:fillRect/>
          </a:stretch>
        </p:blipFill>
        <p:spPr>
          <a:xfrm>
            <a:off x="829339" y="2258214"/>
            <a:ext cx="10196624" cy="4310736"/>
          </a:xfrm>
          <a:prstGeom prst="rect">
            <a:avLst/>
          </a:prstGeom>
        </p:spPr>
      </p:pic>
    </p:spTree>
    <p:extLst>
      <p:ext uri="{BB962C8B-B14F-4D97-AF65-F5344CB8AC3E}">
        <p14:creationId xmlns:p14="http://schemas.microsoft.com/office/powerpoint/2010/main" val="3698874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39408C22-F36A-4E9D-892E-0F668C5FCF51}"/>
              </a:ext>
            </a:extLst>
          </p:cNvPr>
          <p:cNvSpPr/>
          <p:nvPr/>
        </p:nvSpPr>
        <p:spPr>
          <a:xfrm>
            <a:off x="328723" y="568313"/>
            <a:ext cx="10963054" cy="830997"/>
          </a:xfrm>
          <a:prstGeom prst="rect">
            <a:avLst/>
          </a:prstGeom>
        </p:spPr>
        <p:txBody>
          <a:bodyPr wrap="square">
            <a:spAutoFit/>
          </a:bodyPr>
          <a:lstStyle/>
          <a:p>
            <a:pPr algn="just"/>
            <a:r>
              <a:rPr lang="tr-TR" sz="2400" dirty="0">
                <a:solidFill>
                  <a:srgbClr val="242021"/>
                </a:solidFill>
                <a:latin typeface="Segoe UI" panose="020B0502040204020203" pitchFamily="34" charset="0"/>
                <a:cs typeface="Segoe UI" panose="020B0502040204020203" pitchFamily="34" charset="0"/>
              </a:rPr>
              <a:t>Televizyon, bilgisayar veya telefon karşısında uzun süre hareketsiz kalan kişilerde zamanla kas ve kemik hastalıkları gelişebilir.</a:t>
            </a:r>
            <a:endParaRPr lang="tr-TR" sz="2400" dirty="0">
              <a:latin typeface="Segoe UI" panose="020B0502040204020203" pitchFamily="34" charset="0"/>
              <a:cs typeface="Segoe UI" panose="020B0502040204020203" pitchFamily="34" charset="0"/>
            </a:endParaRPr>
          </a:p>
        </p:txBody>
      </p:sp>
      <p:pic>
        <p:nvPicPr>
          <p:cNvPr id="3" name="Resim 2">
            <a:extLst>
              <a:ext uri="{FF2B5EF4-FFF2-40B4-BE49-F238E27FC236}">
                <a16:creationId xmlns:a16="http://schemas.microsoft.com/office/drawing/2014/main" id="{72E47D46-BC56-4BEF-A9E1-B18FD8C9324A}"/>
              </a:ext>
            </a:extLst>
          </p:cNvPr>
          <p:cNvPicPr>
            <a:picLocks noChangeAspect="1"/>
          </p:cNvPicPr>
          <p:nvPr/>
        </p:nvPicPr>
        <p:blipFill>
          <a:blip r:embed="rId2"/>
          <a:stretch>
            <a:fillRect/>
          </a:stretch>
        </p:blipFill>
        <p:spPr>
          <a:xfrm>
            <a:off x="328723" y="1965196"/>
            <a:ext cx="10963054" cy="3931896"/>
          </a:xfrm>
          <a:prstGeom prst="rect">
            <a:avLst/>
          </a:prstGeom>
        </p:spPr>
      </p:pic>
    </p:spTree>
    <p:extLst>
      <p:ext uri="{BB962C8B-B14F-4D97-AF65-F5344CB8AC3E}">
        <p14:creationId xmlns:p14="http://schemas.microsoft.com/office/powerpoint/2010/main" val="13736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39408C22-F36A-4E9D-892E-0F668C5FCF51}"/>
              </a:ext>
            </a:extLst>
          </p:cNvPr>
          <p:cNvSpPr/>
          <p:nvPr/>
        </p:nvSpPr>
        <p:spPr>
          <a:xfrm>
            <a:off x="302141" y="212122"/>
            <a:ext cx="10963054" cy="1200329"/>
          </a:xfrm>
          <a:prstGeom prst="rect">
            <a:avLst/>
          </a:prstGeom>
        </p:spPr>
        <p:txBody>
          <a:bodyPr wrap="square">
            <a:spAutoFit/>
          </a:bodyPr>
          <a:lstStyle/>
          <a:p>
            <a:pPr algn="just"/>
            <a:r>
              <a:rPr lang="tr-TR" sz="2400" dirty="0">
                <a:solidFill>
                  <a:srgbClr val="242021"/>
                </a:solidFill>
                <a:latin typeface="Segoe UI" panose="020B0502040204020203" pitchFamily="34" charset="0"/>
                <a:cs typeface="Segoe UI" panose="020B0502040204020203" pitchFamily="34" charset="0"/>
              </a:rPr>
              <a:t>Yanlış duruş alışkanlıkları destek ve hareket sisteminin sağlığını olumsuz etkiler. Yürürken, sandalyede otururken, ders çalışırken dik durmak gerekir. Yerden bir eşya alırken dizleri bükerek ağırlık dizlere verilmelidir.</a:t>
            </a:r>
            <a:endParaRPr lang="tr-TR" sz="2400" dirty="0">
              <a:latin typeface="Segoe UI" panose="020B0502040204020203" pitchFamily="34" charset="0"/>
              <a:cs typeface="Segoe UI" panose="020B0502040204020203" pitchFamily="34" charset="0"/>
            </a:endParaRPr>
          </a:p>
        </p:txBody>
      </p:sp>
      <p:pic>
        <p:nvPicPr>
          <p:cNvPr id="5" name="Resim 4" descr="bandicam 2025-07-05 10-06-53-684">
            <a:extLst>
              <a:ext uri="{FF2B5EF4-FFF2-40B4-BE49-F238E27FC236}">
                <a16:creationId xmlns:a16="http://schemas.microsoft.com/office/drawing/2014/main" id="{9B26E92F-72AC-4B8D-8488-7E84ECB24503}"/>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t="19857"/>
          <a:stretch/>
        </p:blipFill>
        <p:spPr>
          <a:xfrm>
            <a:off x="999460" y="2270051"/>
            <a:ext cx="12192000" cy="5482191"/>
          </a:xfrm>
          <a:prstGeom prst="rect">
            <a:avLst/>
          </a:prstGeom>
        </p:spPr>
      </p:pic>
    </p:spTree>
    <p:extLst>
      <p:ext uri="{BB962C8B-B14F-4D97-AF65-F5344CB8AC3E}">
        <p14:creationId xmlns:p14="http://schemas.microsoft.com/office/powerpoint/2010/main" val="443218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5-07-05 10-06-55-141">
            <a:extLst>
              <a:ext uri="{FF2B5EF4-FFF2-40B4-BE49-F238E27FC236}">
                <a16:creationId xmlns:a16="http://schemas.microsoft.com/office/drawing/2014/main" id="{97D732E2-B9E0-4D9E-8FEE-B141BAAFA6C7}"/>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7214" y="8731"/>
            <a:ext cx="12192000" cy="6840537"/>
          </a:xfrm>
          <a:prstGeom prst="rect">
            <a:avLst/>
          </a:prstGeom>
        </p:spPr>
      </p:pic>
    </p:spTree>
    <p:extLst>
      <p:ext uri="{BB962C8B-B14F-4D97-AF65-F5344CB8AC3E}">
        <p14:creationId xmlns:p14="http://schemas.microsoft.com/office/powerpoint/2010/main" val="1926110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39408C22-F36A-4E9D-892E-0F668C5FCF51}"/>
              </a:ext>
            </a:extLst>
          </p:cNvPr>
          <p:cNvSpPr/>
          <p:nvPr/>
        </p:nvSpPr>
        <p:spPr>
          <a:xfrm>
            <a:off x="302140" y="212122"/>
            <a:ext cx="11468101" cy="2308324"/>
          </a:xfrm>
          <a:prstGeom prst="rect">
            <a:avLst/>
          </a:prstGeom>
        </p:spPr>
        <p:txBody>
          <a:bodyPr wrap="square">
            <a:spAutoFit/>
          </a:bodyPr>
          <a:lstStyle/>
          <a:p>
            <a:pPr algn="just"/>
            <a:r>
              <a:rPr lang="tr-TR" sz="2400" b="1" dirty="0">
                <a:solidFill>
                  <a:srgbClr val="24202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Kemik kırığı: </a:t>
            </a:r>
            <a:r>
              <a:rPr lang="tr-TR" sz="2400" dirty="0">
                <a:solidFill>
                  <a:srgbClr val="242021"/>
                </a:solidFill>
                <a:latin typeface="Segoe UI" panose="020B0502040204020203" pitchFamily="34" charset="0"/>
                <a:cs typeface="Segoe UI" panose="020B0502040204020203" pitchFamily="34" charset="0"/>
              </a:rPr>
              <a:t>Kemikler, ne kadar sağlam yapıda olsa da düşme ve şiddetli çarpma gibi durumlarda kırılabilir. Kırılan kemikler röntgen cihazıyla tespit edilir ve alçıya alınır. Alçıda hareketsiz kalan kemik daha çabuk iyileşir. Aşırı zorlayıcı aktivitelere maruz kalmak, ağır yük kaldırmak gibi durumlarda kas zedelenmeleri oluşabilir. Bu durumların oluşmaması için dikkatli olmalı, destek ve hareket sisteminin sağlığına özen gösterilmelidir.</a:t>
            </a:r>
            <a:endParaRPr lang="tr-TR" sz="2400" dirty="0">
              <a:latin typeface="Segoe UI" panose="020B0502040204020203" pitchFamily="34" charset="0"/>
              <a:cs typeface="Segoe UI" panose="020B0502040204020203" pitchFamily="34" charset="0"/>
            </a:endParaRPr>
          </a:p>
        </p:txBody>
      </p:sp>
      <p:pic>
        <p:nvPicPr>
          <p:cNvPr id="3" name="Resim 2">
            <a:extLst>
              <a:ext uri="{FF2B5EF4-FFF2-40B4-BE49-F238E27FC236}">
                <a16:creationId xmlns:a16="http://schemas.microsoft.com/office/drawing/2014/main" id="{8D8BFDE3-016F-4BF4-802D-2F50EF17CAE7}"/>
              </a:ext>
            </a:extLst>
          </p:cNvPr>
          <p:cNvPicPr>
            <a:picLocks noChangeAspect="1"/>
          </p:cNvPicPr>
          <p:nvPr/>
        </p:nvPicPr>
        <p:blipFill>
          <a:blip r:embed="rId2"/>
          <a:stretch>
            <a:fillRect/>
          </a:stretch>
        </p:blipFill>
        <p:spPr>
          <a:xfrm>
            <a:off x="2972486" y="2537423"/>
            <a:ext cx="6247027" cy="4108455"/>
          </a:xfrm>
          <a:prstGeom prst="rect">
            <a:avLst/>
          </a:prstGeom>
          <a:ln>
            <a:noFill/>
          </a:ln>
          <a:effectLst>
            <a:softEdge rad="112500"/>
          </a:effectLst>
        </p:spPr>
      </p:pic>
    </p:spTree>
    <p:extLst>
      <p:ext uri="{BB962C8B-B14F-4D97-AF65-F5344CB8AC3E}">
        <p14:creationId xmlns:p14="http://schemas.microsoft.com/office/powerpoint/2010/main" val="3425586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2-28-748"/>
          <p:cNvPicPr>
            <a:picLocks noGrp="1" noChangeAspect="1"/>
          </p:cNvPicPr>
          <p:nvPr isPhoto="1"/>
        </p:nvPicPr>
        <p:blipFill rotWithShape="1">
          <a:blip r:embed="rId3">
            <a:lum/>
            <a:extLst>
              <a:ext uri="{28A0092B-C50C-407E-A947-70E740481C1C}">
                <a14:useLocalDpi xmlns:a14="http://schemas.microsoft.com/office/drawing/2010/main" val="0"/>
              </a:ext>
            </a:extLst>
          </a:blip>
          <a:srcRect l="36889"/>
          <a:stretch/>
        </p:blipFill>
        <p:spPr>
          <a:xfrm>
            <a:off x="1103620" y="-40982"/>
            <a:ext cx="10276368" cy="8217899"/>
          </a:xfrm>
          <a:prstGeom prst="rect">
            <a:avLst/>
          </a:prstGeom>
        </p:spPr>
      </p:pic>
      <p:sp>
        <p:nvSpPr>
          <p:cNvPr id="4" name="Metin kutusu 3"/>
          <p:cNvSpPr txBox="1"/>
          <p:nvPr/>
        </p:nvSpPr>
        <p:spPr>
          <a:xfrm>
            <a:off x="7034073" y="563753"/>
            <a:ext cx="1767155" cy="369332"/>
          </a:xfrm>
          <a:prstGeom prst="rect">
            <a:avLst/>
          </a:prstGeom>
          <a:noFill/>
        </p:spPr>
        <p:txBody>
          <a:bodyPr wrap="square" rtlCol="0">
            <a:spAutoFit/>
          </a:bodyPr>
          <a:lstStyle/>
          <a:p>
            <a:r>
              <a:rPr lang="tr-TR" i="1" dirty="0">
                <a:latin typeface="Comic Sans MS" panose="030F0702030302020204" pitchFamily="66" charset="0"/>
              </a:rPr>
              <a:t>Kürek kemiği</a:t>
            </a:r>
          </a:p>
        </p:txBody>
      </p:sp>
      <p:cxnSp>
        <p:nvCxnSpPr>
          <p:cNvPr id="5" name="Düz Ok Bağlayıcısı 4"/>
          <p:cNvCxnSpPr/>
          <p:nvPr/>
        </p:nvCxnSpPr>
        <p:spPr>
          <a:xfrm flipH="1">
            <a:off x="6515930" y="859583"/>
            <a:ext cx="887429" cy="54857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7" name="Resim 6">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5942" y="331491"/>
            <a:ext cx="528092" cy="528092"/>
          </a:xfrm>
          <a:prstGeom prst="rect">
            <a:avLst/>
          </a:prstGeom>
        </p:spPr>
      </p:pic>
      <p:sp>
        <p:nvSpPr>
          <p:cNvPr id="3" name="Metin kutusu 2">
            <a:extLst>
              <a:ext uri="{FF2B5EF4-FFF2-40B4-BE49-F238E27FC236}">
                <a16:creationId xmlns:a16="http://schemas.microsoft.com/office/drawing/2014/main" id="{6F6E4865-430F-34E2-419F-1BDA019CC16D}"/>
              </a:ext>
            </a:extLst>
          </p:cNvPr>
          <p:cNvSpPr txBox="1"/>
          <p:nvPr/>
        </p:nvSpPr>
        <p:spPr>
          <a:xfrm>
            <a:off x="10085559" y="2779414"/>
            <a:ext cx="1810693" cy="369332"/>
          </a:xfrm>
          <a:prstGeom prst="rect">
            <a:avLst/>
          </a:prstGeom>
          <a:noFill/>
        </p:spPr>
        <p:txBody>
          <a:bodyPr wrap="square" rtlCol="0">
            <a:spAutoFit/>
          </a:bodyPr>
          <a:lstStyle/>
          <a:p>
            <a:r>
              <a:rPr lang="tr-TR" i="1" dirty="0"/>
              <a:t>(Leğen Kemiği)</a:t>
            </a:r>
          </a:p>
        </p:txBody>
      </p:sp>
    </p:spTree>
    <p:extLst>
      <p:ext uri="{BB962C8B-B14F-4D97-AF65-F5344CB8AC3E}">
        <p14:creationId xmlns:p14="http://schemas.microsoft.com/office/powerpoint/2010/main" val="1803161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39408C22-F36A-4E9D-892E-0F668C5FCF51}"/>
              </a:ext>
            </a:extLst>
          </p:cNvPr>
          <p:cNvSpPr/>
          <p:nvPr/>
        </p:nvSpPr>
        <p:spPr>
          <a:xfrm>
            <a:off x="302140" y="212122"/>
            <a:ext cx="11468101" cy="3046988"/>
          </a:xfrm>
          <a:prstGeom prst="rect">
            <a:avLst/>
          </a:prstGeom>
        </p:spPr>
        <p:txBody>
          <a:bodyPr wrap="square">
            <a:spAutoFit/>
          </a:bodyPr>
          <a:lstStyle/>
          <a:p>
            <a:pPr algn="just"/>
            <a:r>
              <a:rPr lang="tr-TR" sz="2400" dirty="0">
                <a:solidFill>
                  <a:srgbClr val="242021"/>
                </a:solidFill>
                <a:latin typeface="Segoe UI" panose="020B0502040204020203" pitchFamily="34" charset="0"/>
                <a:cs typeface="Segoe UI" panose="020B0502040204020203" pitchFamily="34" charset="0"/>
              </a:rPr>
              <a:t>Mustafa Kemal Atatürk’ün “Sağlam kafa sağlam vücutta bulunur.” sözü sağlıklı bir zihnin sağlıklı bir bedenle var olduğunu vurgular. Bu söz, destek ve hareket sisteminin sağlığı ile de doğrudan ilişkilidir. Çünkü destek ve hareket sistemi, vücudun fiziksel bütünlüğünü sağlar. Günlük aktivitelerin yerine getirilmesine yardımcı olur. Kemikler, kaslar, eklemler ve diğer dokuların sağlıklı olması, bedenin güçlü ve dayanıklı olmasını sağlar. Bu durum aynı zamanda zihinsel sağlığı da olumlu etkiler. Çünkü fiziksel olarak güçlü ve sağlıklı hissetmek, zihinsel olarak da insanların daha iyi hissetmesini sağlar.</a:t>
            </a:r>
            <a:endParaRPr lang="tr-TR" sz="2400" dirty="0">
              <a:latin typeface="Segoe UI" panose="020B0502040204020203" pitchFamily="34" charset="0"/>
              <a:cs typeface="Segoe UI" panose="020B0502040204020203" pitchFamily="34" charset="0"/>
            </a:endParaRPr>
          </a:p>
        </p:txBody>
      </p:sp>
      <p:pic>
        <p:nvPicPr>
          <p:cNvPr id="6" name="Resim 5">
            <a:extLst>
              <a:ext uri="{FF2B5EF4-FFF2-40B4-BE49-F238E27FC236}">
                <a16:creationId xmlns:a16="http://schemas.microsoft.com/office/drawing/2014/main" id="{C5A30055-70EA-4BBE-BCEC-962ACD9F8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6215" y="3259110"/>
            <a:ext cx="5799950" cy="3307475"/>
          </a:xfrm>
          <a:prstGeom prst="rect">
            <a:avLst/>
          </a:prstGeom>
        </p:spPr>
      </p:pic>
    </p:spTree>
    <p:extLst>
      <p:ext uri="{BB962C8B-B14F-4D97-AF65-F5344CB8AC3E}">
        <p14:creationId xmlns:p14="http://schemas.microsoft.com/office/powerpoint/2010/main" val="21111020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7-05 10-07-21-756">
            <a:extLst>
              <a:ext uri="{FF2B5EF4-FFF2-40B4-BE49-F238E27FC236}">
                <a16:creationId xmlns:a16="http://schemas.microsoft.com/office/drawing/2014/main" id="{34BC8F14-FE41-4937-920C-2FDF0851BDFB}"/>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2713" y="0"/>
            <a:ext cx="11966575" cy="6858000"/>
          </a:xfrm>
          <a:prstGeom prst="rect">
            <a:avLst/>
          </a:prstGeom>
        </p:spPr>
      </p:pic>
    </p:spTree>
    <p:extLst>
      <p:ext uri="{BB962C8B-B14F-4D97-AF65-F5344CB8AC3E}">
        <p14:creationId xmlns:p14="http://schemas.microsoft.com/office/powerpoint/2010/main" val="37677513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7-05 10-07-23-191">
            <a:extLst>
              <a:ext uri="{FF2B5EF4-FFF2-40B4-BE49-F238E27FC236}">
                <a16:creationId xmlns:a16="http://schemas.microsoft.com/office/drawing/2014/main" id="{9BBDFFF5-2A7F-4374-88FA-ACDEA4930000}"/>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2713" y="0"/>
            <a:ext cx="11966575" cy="6858000"/>
          </a:xfrm>
          <a:prstGeom prst="rect">
            <a:avLst/>
          </a:prstGeom>
        </p:spPr>
      </p:pic>
    </p:spTree>
    <p:extLst>
      <p:ext uri="{BB962C8B-B14F-4D97-AF65-F5344CB8AC3E}">
        <p14:creationId xmlns:p14="http://schemas.microsoft.com/office/powerpoint/2010/main" val="2221514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216269" y="1667486"/>
            <a:ext cx="9144000" cy="2387600"/>
          </a:xfrm>
        </p:spPr>
        <p:txBody>
          <a:bodyPr/>
          <a:lstStyle/>
          <a:p>
            <a:r>
              <a:rPr lang="tr-TR" b="1" i="1" dirty="0">
                <a:solidFill>
                  <a:srgbClr val="FF0000"/>
                </a:solidFill>
              </a:rPr>
              <a:t>DEĞERLENDİRME SORULARI</a:t>
            </a:r>
          </a:p>
        </p:txBody>
      </p:sp>
    </p:spTree>
    <p:extLst>
      <p:ext uri="{BB962C8B-B14F-4D97-AF65-F5344CB8AC3E}">
        <p14:creationId xmlns:p14="http://schemas.microsoft.com/office/powerpoint/2010/main" val="410633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4-52-36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73038"/>
            <a:ext cx="12192000" cy="6510337"/>
          </a:xfrm>
          <a:prstGeom prst="rect">
            <a:avLst/>
          </a:prstGeom>
        </p:spPr>
      </p:pic>
    </p:spTree>
    <p:extLst>
      <p:ext uri="{BB962C8B-B14F-4D97-AF65-F5344CB8AC3E}">
        <p14:creationId xmlns:p14="http://schemas.microsoft.com/office/powerpoint/2010/main" val="2464427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4-53-7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73038"/>
            <a:ext cx="12192000" cy="6510337"/>
          </a:xfrm>
          <a:prstGeom prst="rect">
            <a:avLst/>
          </a:prstGeom>
        </p:spPr>
      </p:pic>
    </p:spTree>
    <p:extLst>
      <p:ext uri="{BB962C8B-B14F-4D97-AF65-F5344CB8AC3E}">
        <p14:creationId xmlns:p14="http://schemas.microsoft.com/office/powerpoint/2010/main" val="3481189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4-34-55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61963"/>
            <a:ext cx="12192000" cy="5932487"/>
          </a:xfrm>
          <a:prstGeom prst="rect">
            <a:avLst/>
          </a:prstGeom>
        </p:spPr>
      </p:pic>
    </p:spTree>
    <p:extLst>
      <p:ext uri="{BB962C8B-B14F-4D97-AF65-F5344CB8AC3E}">
        <p14:creationId xmlns:p14="http://schemas.microsoft.com/office/powerpoint/2010/main" val="2908020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4-37-4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61963"/>
            <a:ext cx="12192000" cy="5932487"/>
          </a:xfrm>
          <a:prstGeom prst="rect">
            <a:avLst/>
          </a:prstGeom>
        </p:spPr>
      </p:pic>
    </p:spTree>
    <p:extLst>
      <p:ext uri="{BB962C8B-B14F-4D97-AF65-F5344CB8AC3E}">
        <p14:creationId xmlns:p14="http://schemas.microsoft.com/office/powerpoint/2010/main" val="21312203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12-22 04-06-57-36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7938"/>
            <a:ext cx="12192000" cy="6842125"/>
          </a:xfrm>
          <a:prstGeom prst="rect">
            <a:avLst/>
          </a:prstGeom>
          <a:noFill/>
          <a:ln>
            <a:noFill/>
          </a:ln>
        </p:spPr>
      </p:pic>
    </p:spTree>
    <p:extLst>
      <p:ext uri="{BB962C8B-B14F-4D97-AF65-F5344CB8AC3E}">
        <p14:creationId xmlns:p14="http://schemas.microsoft.com/office/powerpoint/2010/main" val="2347150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12-22 04-07-01-47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7938"/>
            <a:ext cx="12192000" cy="6842125"/>
          </a:xfrm>
          <a:prstGeom prst="rect">
            <a:avLst/>
          </a:prstGeom>
          <a:noFill/>
          <a:ln>
            <a:noFill/>
          </a:ln>
        </p:spPr>
      </p:pic>
    </p:spTree>
    <p:extLst>
      <p:ext uri="{BB962C8B-B14F-4D97-AF65-F5344CB8AC3E}">
        <p14:creationId xmlns:p14="http://schemas.microsoft.com/office/powerpoint/2010/main" val="1858868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7ED2187-2959-43DA-B295-F9EFE27F1742}"/>
              </a:ext>
            </a:extLst>
          </p:cNvPr>
          <p:cNvPicPr>
            <a:picLocks noChangeAspect="1"/>
          </p:cNvPicPr>
          <p:nvPr/>
        </p:nvPicPr>
        <p:blipFill>
          <a:blip r:embed="rId2"/>
          <a:stretch>
            <a:fillRect/>
          </a:stretch>
        </p:blipFill>
        <p:spPr>
          <a:xfrm>
            <a:off x="0" y="574871"/>
            <a:ext cx="12192000" cy="6283129"/>
          </a:xfrm>
          <a:prstGeom prst="rect">
            <a:avLst/>
          </a:prstGeom>
        </p:spPr>
      </p:pic>
      <p:sp>
        <p:nvSpPr>
          <p:cNvPr id="3" name="Metin kutusu 2">
            <a:extLst>
              <a:ext uri="{FF2B5EF4-FFF2-40B4-BE49-F238E27FC236}">
                <a16:creationId xmlns:a16="http://schemas.microsoft.com/office/drawing/2014/main" id="{A6894DE0-8B51-4BEE-AAD3-EE65B229F741}"/>
              </a:ext>
            </a:extLst>
          </p:cNvPr>
          <p:cNvSpPr txBox="1"/>
          <p:nvPr/>
        </p:nvSpPr>
        <p:spPr>
          <a:xfrm>
            <a:off x="404037" y="47533"/>
            <a:ext cx="8117958" cy="400110"/>
          </a:xfrm>
          <a:prstGeom prst="rect">
            <a:avLst/>
          </a:prstGeom>
          <a:noFill/>
        </p:spPr>
        <p:txBody>
          <a:bodyPr wrap="square" rtlCol="0">
            <a:spAutoFit/>
          </a:bodyPr>
          <a:lstStyle/>
          <a:p>
            <a:r>
              <a:rPr lang="tr-TR" sz="2000" b="1" dirty="0">
                <a:effectLst>
                  <a:outerShdw blurRad="38100" dist="38100" dir="2700000" algn="tl">
                    <a:srgbClr val="000000">
                      <a:alpha val="43137"/>
                    </a:srgbClr>
                  </a:outerShdw>
                </a:effectLst>
              </a:rPr>
              <a:t>ETKİNLİK: Aşağıda verilen kemik isimlerini doğru şekilde eşleştiriniz.</a:t>
            </a:r>
          </a:p>
        </p:txBody>
      </p:sp>
    </p:spTree>
    <p:extLst>
      <p:ext uri="{BB962C8B-B14F-4D97-AF65-F5344CB8AC3E}">
        <p14:creationId xmlns:p14="http://schemas.microsoft.com/office/powerpoint/2010/main" val="3208344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4-48-34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73038"/>
            <a:ext cx="12192000" cy="6510337"/>
          </a:xfrm>
          <a:prstGeom prst="rect">
            <a:avLst/>
          </a:prstGeom>
        </p:spPr>
      </p:pic>
    </p:spTree>
    <p:extLst>
      <p:ext uri="{BB962C8B-B14F-4D97-AF65-F5344CB8AC3E}">
        <p14:creationId xmlns:p14="http://schemas.microsoft.com/office/powerpoint/2010/main" val="28751414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4-49-83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73038"/>
            <a:ext cx="12192000" cy="6510337"/>
          </a:xfrm>
          <a:prstGeom prst="rect">
            <a:avLst/>
          </a:prstGeom>
        </p:spPr>
      </p:pic>
    </p:spTree>
    <p:extLst>
      <p:ext uri="{BB962C8B-B14F-4D97-AF65-F5344CB8AC3E}">
        <p14:creationId xmlns:p14="http://schemas.microsoft.com/office/powerpoint/2010/main" val="439711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3">
            <a:extLst>
              <a:ext uri="{FF2B5EF4-FFF2-40B4-BE49-F238E27FC236}">
                <a16:creationId xmlns:a16="http://schemas.microsoft.com/office/drawing/2014/main" id="{171B176D-A67A-4327-8F06-5E7F357A2FD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 y="0"/>
            <a:ext cx="11487150" cy="6858000"/>
          </a:xfrm>
          <a:prstGeom prst="rect">
            <a:avLst/>
          </a:prstGeom>
        </p:spPr>
      </p:pic>
      <p:sp>
        <p:nvSpPr>
          <p:cNvPr id="4" name="Oval 3">
            <a:extLst>
              <a:ext uri="{FF2B5EF4-FFF2-40B4-BE49-F238E27FC236}">
                <a16:creationId xmlns:a16="http://schemas.microsoft.com/office/drawing/2014/main" id="{4CE2FFEC-8563-4603-A768-ADFEB398C3DF}"/>
              </a:ext>
            </a:extLst>
          </p:cNvPr>
          <p:cNvSpPr/>
          <p:nvPr/>
        </p:nvSpPr>
        <p:spPr>
          <a:xfrm>
            <a:off x="352425" y="4970188"/>
            <a:ext cx="398738" cy="344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88695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5-31-58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9063"/>
            <a:ext cx="12192000" cy="6619875"/>
          </a:xfrm>
          <a:prstGeom prst="rect">
            <a:avLst/>
          </a:prstGeom>
        </p:spPr>
      </p:pic>
    </p:spTree>
    <p:extLst>
      <p:ext uri="{BB962C8B-B14F-4D97-AF65-F5344CB8AC3E}">
        <p14:creationId xmlns:p14="http://schemas.microsoft.com/office/powerpoint/2010/main" val="41347771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5-32-78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9063"/>
            <a:ext cx="12192000" cy="6619875"/>
          </a:xfrm>
          <a:prstGeom prst="rect">
            <a:avLst/>
          </a:prstGeom>
        </p:spPr>
      </p:pic>
    </p:spTree>
    <p:extLst>
      <p:ext uri="{BB962C8B-B14F-4D97-AF65-F5344CB8AC3E}">
        <p14:creationId xmlns:p14="http://schemas.microsoft.com/office/powerpoint/2010/main" val="948167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4-11-11 14-50-39-203">
            <a:extLst>
              <a:ext uri="{FF2B5EF4-FFF2-40B4-BE49-F238E27FC236}">
                <a16:creationId xmlns:a16="http://schemas.microsoft.com/office/drawing/2014/main" id="{4A335FC9-5CE3-4AFA-8011-BEF18C2D817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05188" y="0"/>
            <a:ext cx="5380037" cy="6858000"/>
          </a:xfrm>
          <a:prstGeom prst="rect">
            <a:avLst/>
          </a:prstGeom>
        </p:spPr>
      </p:pic>
      <p:sp>
        <p:nvSpPr>
          <p:cNvPr id="4" name="Oval 3">
            <a:extLst>
              <a:ext uri="{FF2B5EF4-FFF2-40B4-BE49-F238E27FC236}">
                <a16:creationId xmlns:a16="http://schemas.microsoft.com/office/drawing/2014/main" id="{3CF6246C-4E10-4F56-BF12-35E3A8437347}"/>
              </a:ext>
            </a:extLst>
          </p:cNvPr>
          <p:cNvSpPr/>
          <p:nvPr/>
        </p:nvSpPr>
        <p:spPr>
          <a:xfrm>
            <a:off x="3405188" y="6368369"/>
            <a:ext cx="398738" cy="344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88239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1">
            <a:extLst>
              <a:ext uri="{FF2B5EF4-FFF2-40B4-BE49-F238E27FC236}">
                <a16:creationId xmlns:a16="http://schemas.microsoft.com/office/drawing/2014/main" id="{6D7EC640-C378-4C6F-8B41-EDE6111048D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36888" y="0"/>
            <a:ext cx="6116637" cy="6858000"/>
          </a:xfrm>
          <a:prstGeom prst="rect">
            <a:avLst/>
          </a:prstGeom>
        </p:spPr>
      </p:pic>
      <p:sp>
        <p:nvSpPr>
          <p:cNvPr id="4" name="Oval 3">
            <a:extLst>
              <a:ext uri="{FF2B5EF4-FFF2-40B4-BE49-F238E27FC236}">
                <a16:creationId xmlns:a16="http://schemas.microsoft.com/office/drawing/2014/main" id="{309DE70C-8553-464C-8C8F-64D5E976FC59}"/>
              </a:ext>
            </a:extLst>
          </p:cNvPr>
          <p:cNvSpPr/>
          <p:nvPr/>
        </p:nvSpPr>
        <p:spPr>
          <a:xfrm>
            <a:off x="3036888" y="5438020"/>
            <a:ext cx="398738" cy="344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0701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2">
            <a:extLst>
              <a:ext uri="{FF2B5EF4-FFF2-40B4-BE49-F238E27FC236}">
                <a16:creationId xmlns:a16="http://schemas.microsoft.com/office/drawing/2014/main" id="{F7F5E212-33D4-4410-BF1B-52ADC6EC8F8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00" y="0"/>
            <a:ext cx="6475413" cy="6858000"/>
          </a:xfrm>
          <a:prstGeom prst="rect">
            <a:avLst/>
          </a:prstGeom>
        </p:spPr>
      </p:pic>
      <p:sp>
        <p:nvSpPr>
          <p:cNvPr id="4" name="Oval 3">
            <a:extLst>
              <a:ext uri="{FF2B5EF4-FFF2-40B4-BE49-F238E27FC236}">
                <a16:creationId xmlns:a16="http://schemas.microsoft.com/office/drawing/2014/main" id="{752FA88E-09CC-46DF-A945-380CEDE7DFC2}"/>
              </a:ext>
            </a:extLst>
          </p:cNvPr>
          <p:cNvSpPr/>
          <p:nvPr/>
        </p:nvSpPr>
        <p:spPr>
          <a:xfrm>
            <a:off x="3010307" y="5177522"/>
            <a:ext cx="398738" cy="344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14472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4-11-11 14-46-38-992">
            <a:extLst>
              <a:ext uri="{FF2B5EF4-FFF2-40B4-BE49-F238E27FC236}">
                <a16:creationId xmlns:a16="http://schemas.microsoft.com/office/drawing/2014/main" id="{B79BCC10-F37E-43DA-8AC8-FE3CB466A44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6850" y="0"/>
            <a:ext cx="11798300" cy="6858000"/>
          </a:xfrm>
          <a:prstGeom prst="rect">
            <a:avLst/>
          </a:prstGeom>
        </p:spPr>
      </p:pic>
      <p:sp>
        <p:nvSpPr>
          <p:cNvPr id="4" name="Oval 3">
            <a:extLst>
              <a:ext uri="{FF2B5EF4-FFF2-40B4-BE49-F238E27FC236}">
                <a16:creationId xmlns:a16="http://schemas.microsoft.com/office/drawing/2014/main" id="{16C5D4D6-FEB0-4B9C-BD25-5B17600C4409}"/>
              </a:ext>
            </a:extLst>
          </p:cNvPr>
          <p:cNvSpPr/>
          <p:nvPr/>
        </p:nvSpPr>
        <p:spPr>
          <a:xfrm>
            <a:off x="54254" y="4922340"/>
            <a:ext cx="398738" cy="344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9210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4-11-11 14-48-57-855">
            <a:extLst>
              <a:ext uri="{FF2B5EF4-FFF2-40B4-BE49-F238E27FC236}">
                <a16:creationId xmlns:a16="http://schemas.microsoft.com/office/drawing/2014/main" id="{307D1E32-83F6-4239-872E-FBCED61FEFF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44563"/>
            <a:ext cx="12192000" cy="4968875"/>
          </a:xfrm>
          <a:prstGeom prst="rect">
            <a:avLst/>
          </a:prstGeom>
        </p:spPr>
      </p:pic>
      <p:sp>
        <p:nvSpPr>
          <p:cNvPr id="4" name="Oval 3">
            <a:extLst>
              <a:ext uri="{FF2B5EF4-FFF2-40B4-BE49-F238E27FC236}">
                <a16:creationId xmlns:a16="http://schemas.microsoft.com/office/drawing/2014/main" id="{42E662DD-D42A-46C1-9BE3-6C2A04D86A46}"/>
              </a:ext>
            </a:extLst>
          </p:cNvPr>
          <p:cNvSpPr/>
          <p:nvPr/>
        </p:nvSpPr>
        <p:spPr>
          <a:xfrm>
            <a:off x="59571" y="4699057"/>
            <a:ext cx="398738" cy="344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5387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AC5A464-792D-4BD8-B578-DE5206CD4BA0}"/>
              </a:ext>
            </a:extLst>
          </p:cNvPr>
          <p:cNvPicPr>
            <a:picLocks noChangeAspect="1"/>
          </p:cNvPicPr>
          <p:nvPr/>
        </p:nvPicPr>
        <p:blipFill>
          <a:blip r:embed="rId2"/>
          <a:stretch>
            <a:fillRect/>
          </a:stretch>
        </p:blipFill>
        <p:spPr>
          <a:xfrm>
            <a:off x="0" y="222121"/>
            <a:ext cx="12192000" cy="6413758"/>
          </a:xfrm>
          <a:prstGeom prst="rect">
            <a:avLst/>
          </a:prstGeom>
        </p:spPr>
      </p:pic>
    </p:spTree>
    <p:extLst>
      <p:ext uri="{BB962C8B-B14F-4D97-AF65-F5344CB8AC3E}">
        <p14:creationId xmlns:p14="http://schemas.microsoft.com/office/powerpoint/2010/main" val="26234326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4-11-11 14-49-36-315">
            <a:extLst>
              <a:ext uri="{FF2B5EF4-FFF2-40B4-BE49-F238E27FC236}">
                <a16:creationId xmlns:a16="http://schemas.microsoft.com/office/drawing/2014/main" id="{1B93A8B3-0553-4F8E-BC3D-2ABC077FD4E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1038"/>
            <a:ext cx="12192000" cy="5495925"/>
          </a:xfrm>
          <a:prstGeom prst="rect">
            <a:avLst/>
          </a:prstGeom>
        </p:spPr>
      </p:pic>
      <p:sp>
        <p:nvSpPr>
          <p:cNvPr id="4" name="Oval 3">
            <a:extLst>
              <a:ext uri="{FF2B5EF4-FFF2-40B4-BE49-F238E27FC236}">
                <a16:creationId xmlns:a16="http://schemas.microsoft.com/office/drawing/2014/main" id="{1D034074-EB0E-4831-AE14-7F11B290BCF0}"/>
              </a:ext>
            </a:extLst>
          </p:cNvPr>
          <p:cNvSpPr/>
          <p:nvPr/>
        </p:nvSpPr>
        <p:spPr>
          <a:xfrm>
            <a:off x="6997315" y="5725099"/>
            <a:ext cx="398738" cy="344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8945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4-11-11 14-47-34-436">
            <a:extLst>
              <a:ext uri="{FF2B5EF4-FFF2-40B4-BE49-F238E27FC236}">
                <a16:creationId xmlns:a16="http://schemas.microsoft.com/office/drawing/2014/main" id="{499F0787-C681-4E16-A3FD-1B6F1AD228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344479" y="945588"/>
            <a:ext cx="6929184" cy="3594514"/>
          </a:xfrm>
          <a:prstGeom prst="rect">
            <a:avLst/>
          </a:prstGeom>
        </p:spPr>
      </p:pic>
      <p:sp>
        <p:nvSpPr>
          <p:cNvPr id="4" name="Oval 3">
            <a:extLst>
              <a:ext uri="{FF2B5EF4-FFF2-40B4-BE49-F238E27FC236}">
                <a16:creationId xmlns:a16="http://schemas.microsoft.com/office/drawing/2014/main" id="{10499E01-62C8-4D07-B800-A3D39C1A00B1}"/>
              </a:ext>
            </a:extLst>
          </p:cNvPr>
          <p:cNvSpPr/>
          <p:nvPr/>
        </p:nvSpPr>
        <p:spPr>
          <a:xfrm>
            <a:off x="2344479" y="3556057"/>
            <a:ext cx="398738" cy="344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9851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4-11-11 14-47-44-148">
            <a:extLst>
              <a:ext uri="{FF2B5EF4-FFF2-40B4-BE49-F238E27FC236}">
                <a16:creationId xmlns:a16="http://schemas.microsoft.com/office/drawing/2014/main" id="{27FBB114-ABD6-48F3-96B5-346BCD05B2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50805" y="862216"/>
            <a:ext cx="7928012" cy="4666713"/>
          </a:xfrm>
          <a:prstGeom prst="rect">
            <a:avLst/>
          </a:prstGeom>
        </p:spPr>
      </p:pic>
      <p:sp>
        <p:nvSpPr>
          <p:cNvPr id="4" name="Oval 3">
            <a:extLst>
              <a:ext uri="{FF2B5EF4-FFF2-40B4-BE49-F238E27FC236}">
                <a16:creationId xmlns:a16="http://schemas.microsoft.com/office/drawing/2014/main" id="{E68F59E4-E0A0-44EA-8F15-8B9B81CFDEA7}"/>
              </a:ext>
            </a:extLst>
          </p:cNvPr>
          <p:cNvSpPr/>
          <p:nvPr/>
        </p:nvSpPr>
        <p:spPr>
          <a:xfrm>
            <a:off x="2515692" y="2631024"/>
            <a:ext cx="398738" cy="344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4592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12-22 04-31-35-90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7938"/>
            <a:ext cx="12192000" cy="6842125"/>
          </a:xfrm>
          <a:prstGeom prst="rect">
            <a:avLst/>
          </a:prstGeom>
          <a:noFill/>
          <a:ln>
            <a:noFill/>
          </a:ln>
        </p:spPr>
      </p:pic>
    </p:spTree>
    <p:extLst>
      <p:ext uri="{BB962C8B-B14F-4D97-AF65-F5344CB8AC3E}">
        <p14:creationId xmlns:p14="http://schemas.microsoft.com/office/powerpoint/2010/main" val="30102086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12-22 04-31-40-03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7938"/>
            <a:ext cx="12192000" cy="6842125"/>
          </a:xfrm>
          <a:prstGeom prst="rect">
            <a:avLst/>
          </a:prstGeom>
          <a:noFill/>
          <a:ln>
            <a:noFill/>
          </a:ln>
        </p:spPr>
      </p:pic>
    </p:spTree>
    <p:extLst>
      <p:ext uri="{BB962C8B-B14F-4D97-AF65-F5344CB8AC3E}">
        <p14:creationId xmlns:p14="http://schemas.microsoft.com/office/powerpoint/2010/main" val="31360422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2076" y="737735"/>
            <a:ext cx="5903163" cy="4571684"/>
          </a:xfrm>
          <a:prstGeom prst="rect">
            <a:avLst/>
          </a:prstGeom>
        </p:spPr>
      </p:pic>
      <p:sp>
        <p:nvSpPr>
          <p:cNvPr id="3" name="Oval 2"/>
          <p:cNvSpPr/>
          <p:nvPr/>
        </p:nvSpPr>
        <p:spPr>
          <a:xfrm>
            <a:off x="2507226" y="4621160"/>
            <a:ext cx="550606" cy="471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4610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921" y="-17224"/>
            <a:ext cx="7230139" cy="6830731"/>
          </a:xfrm>
          <a:prstGeom prst="rect">
            <a:avLst/>
          </a:prstGeom>
        </p:spPr>
      </p:pic>
      <p:sp>
        <p:nvSpPr>
          <p:cNvPr id="3" name="Oval 2"/>
          <p:cNvSpPr/>
          <p:nvPr/>
        </p:nvSpPr>
        <p:spPr>
          <a:xfrm>
            <a:off x="2079757" y="6469378"/>
            <a:ext cx="398738" cy="344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14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2-32-7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1456" y="290878"/>
            <a:ext cx="12192000" cy="6153150"/>
          </a:xfrm>
          <a:prstGeom prst="rect">
            <a:avLst/>
          </a:prstGeom>
        </p:spPr>
      </p:pic>
      <p:sp>
        <p:nvSpPr>
          <p:cNvPr id="3" name="Metin kutusu 2"/>
          <p:cNvSpPr txBox="1"/>
          <p:nvPr/>
        </p:nvSpPr>
        <p:spPr>
          <a:xfrm>
            <a:off x="5947666" y="1735961"/>
            <a:ext cx="6695768" cy="338554"/>
          </a:xfrm>
          <a:prstGeom prst="rect">
            <a:avLst/>
          </a:prstGeom>
          <a:noFill/>
        </p:spPr>
        <p:txBody>
          <a:bodyPr wrap="square" rtlCol="0">
            <a:spAutoFit/>
          </a:bodyPr>
          <a:lstStyle/>
          <a:p>
            <a:r>
              <a:rPr lang="tr-TR" sz="1600" b="1" i="1" dirty="0">
                <a:latin typeface="Comic Sans MS" panose="030F0702030302020204" pitchFamily="66" charset="0"/>
              </a:rPr>
              <a:t>(</a:t>
            </a:r>
            <a:r>
              <a:rPr lang="tr-TR" sz="1600" b="1" i="1" dirty="0" err="1">
                <a:latin typeface="Comic Sans MS" panose="030F0702030302020204" pitchFamily="66" charset="0"/>
              </a:rPr>
              <a:t>pazu</a:t>
            </a:r>
            <a:r>
              <a:rPr lang="tr-TR" sz="1600" b="1" i="1" dirty="0">
                <a:latin typeface="Comic Sans MS" panose="030F0702030302020204" pitchFamily="66" charset="0"/>
              </a:rPr>
              <a:t>, ön kol, uyluk, baldır ve kaval kemikleri)</a:t>
            </a:r>
          </a:p>
        </p:txBody>
      </p:sp>
      <p:sp>
        <p:nvSpPr>
          <p:cNvPr id="4" name="Metin kutusu 3"/>
          <p:cNvSpPr txBox="1"/>
          <p:nvPr/>
        </p:nvSpPr>
        <p:spPr>
          <a:xfrm>
            <a:off x="6258208" y="4372697"/>
            <a:ext cx="2792361" cy="369332"/>
          </a:xfrm>
          <a:prstGeom prst="rect">
            <a:avLst/>
          </a:prstGeom>
          <a:noFill/>
        </p:spPr>
        <p:txBody>
          <a:bodyPr wrap="square" rtlCol="0">
            <a:spAutoFit/>
          </a:bodyPr>
          <a:lstStyle/>
          <a:p>
            <a:r>
              <a:rPr lang="tr-TR" b="1" i="1" dirty="0"/>
              <a:t>Levha şeklindedir.</a:t>
            </a:r>
          </a:p>
        </p:txBody>
      </p:sp>
      <p:sp>
        <p:nvSpPr>
          <p:cNvPr id="5" name="Dikdörtgen 4"/>
          <p:cNvSpPr/>
          <p:nvPr/>
        </p:nvSpPr>
        <p:spPr>
          <a:xfrm>
            <a:off x="56508" y="4717628"/>
            <a:ext cx="9673119" cy="1195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Picture 2" descr="F:\SUNULAR\SEMBOLLER\Önemli.png">
            <a:extLst>
              <a:ext uri="{FF2B5EF4-FFF2-40B4-BE49-F238E27FC236}">
                <a16:creationId xmlns:a16="http://schemas.microsoft.com/office/drawing/2014/main" id="{6B182B16-9673-471F-982F-524B5750A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56" y="5422142"/>
            <a:ext cx="612360" cy="634952"/>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C4C7F55C-97C4-48C2-82FD-21A3F20AE2EC}"/>
              </a:ext>
            </a:extLst>
          </p:cNvPr>
          <p:cNvSpPr txBox="1"/>
          <p:nvPr/>
        </p:nvSpPr>
        <p:spPr>
          <a:xfrm>
            <a:off x="1376916" y="5512668"/>
            <a:ext cx="5566144" cy="400110"/>
          </a:xfrm>
          <a:prstGeom prst="rect">
            <a:avLst/>
          </a:prstGeom>
          <a:noFill/>
        </p:spPr>
        <p:txBody>
          <a:bodyPr wrap="square" rtlCol="0">
            <a:spAutoFit/>
          </a:bodyPr>
          <a:lstStyle/>
          <a:p>
            <a:r>
              <a:rPr lang="tr-TR" sz="2000" b="1">
                <a:effectLst>
                  <a:outerShdw blurRad="38100" dist="38100" dir="2700000" algn="tl">
                    <a:srgbClr val="000000">
                      <a:alpha val="43137"/>
                    </a:srgbClr>
                  </a:outerShdw>
                </a:effectLst>
              </a:rPr>
              <a:t>Boyu en </a:t>
            </a:r>
            <a:r>
              <a:rPr lang="tr-TR" sz="2000" b="1" dirty="0">
                <a:effectLst>
                  <a:outerShdw blurRad="38100" dist="38100" dir="2700000" algn="tl">
                    <a:srgbClr val="000000">
                      <a:alpha val="43137"/>
                    </a:srgbClr>
                  </a:outerShdw>
                </a:effectLst>
              </a:rPr>
              <a:t>uzun kemik uyluk kemiğidir.</a:t>
            </a:r>
          </a:p>
        </p:txBody>
      </p:sp>
    </p:spTree>
    <p:extLst>
      <p:ext uri="{BB962C8B-B14F-4D97-AF65-F5344CB8AC3E}">
        <p14:creationId xmlns:p14="http://schemas.microsoft.com/office/powerpoint/2010/main" val="2343350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3-26 16-32-35-96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12192000" cy="6153150"/>
          </a:xfrm>
          <a:prstGeom prst="rect">
            <a:avLst/>
          </a:prstGeom>
        </p:spPr>
      </p:pic>
    </p:spTree>
    <p:extLst>
      <p:ext uri="{BB962C8B-B14F-4D97-AF65-F5344CB8AC3E}">
        <p14:creationId xmlns:p14="http://schemas.microsoft.com/office/powerpoint/2010/main" val="259654894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273</TotalTime>
  <Words>552</Words>
  <Application>Microsoft Office PowerPoint</Application>
  <PresentationFormat>Geniş ekran</PresentationFormat>
  <Paragraphs>37</Paragraphs>
  <Slides>76</Slides>
  <Notes>1</Notes>
  <HiddenSlides>0</HiddenSlides>
  <MMClips>3</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76</vt:i4>
      </vt:variant>
    </vt:vector>
  </HeadingPairs>
  <TitlesOfParts>
    <vt:vector size="84" baseType="lpstr">
      <vt:lpstr>Arial</vt:lpstr>
      <vt:lpstr>Arial-BoldMT</vt:lpstr>
      <vt:lpstr>Calibri</vt:lpstr>
      <vt:lpstr>Calibri Light</vt:lpstr>
      <vt:lpstr>Comic Sans MS</vt:lpstr>
      <vt:lpstr>Segoe UI</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DEĞERLENDİRME SORULARI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ögretmen 2</dc:creator>
  <cp:lastModifiedBy>Okan</cp:lastModifiedBy>
  <cp:revision>48</cp:revision>
  <dcterms:created xsi:type="dcterms:W3CDTF">2019-03-26T13:37:59Z</dcterms:created>
  <dcterms:modified xsi:type="dcterms:W3CDTF">2025-07-09T16:08:45Z</dcterms:modified>
</cp:coreProperties>
</file>