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434" r:id="rId2"/>
    <p:sldId id="413" r:id="rId3"/>
    <p:sldId id="435" r:id="rId4"/>
    <p:sldId id="436" r:id="rId5"/>
    <p:sldId id="437" r:id="rId6"/>
    <p:sldId id="414" r:id="rId7"/>
    <p:sldId id="415" r:id="rId8"/>
    <p:sldId id="438" r:id="rId9"/>
    <p:sldId id="439" r:id="rId10"/>
    <p:sldId id="354" r:id="rId11"/>
    <p:sldId id="356" r:id="rId12"/>
    <p:sldId id="357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58" r:id="rId22"/>
    <p:sldId id="370" r:id="rId23"/>
    <p:sldId id="371" r:id="rId24"/>
    <p:sldId id="707" r:id="rId25"/>
    <p:sldId id="708" r:id="rId26"/>
    <p:sldId id="372" r:id="rId27"/>
    <p:sldId id="373" r:id="rId28"/>
    <p:sldId id="376" r:id="rId29"/>
    <p:sldId id="377" r:id="rId30"/>
    <p:sldId id="378" r:id="rId31"/>
    <p:sldId id="379" r:id="rId32"/>
    <p:sldId id="433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7" r:id="rId50"/>
    <p:sldId id="408" r:id="rId51"/>
    <p:sldId id="409" r:id="rId52"/>
    <p:sldId id="410" r:id="rId53"/>
    <p:sldId id="343" r:id="rId54"/>
    <p:sldId id="344" r:id="rId55"/>
    <p:sldId id="345" r:id="rId56"/>
    <p:sldId id="346" r:id="rId57"/>
    <p:sldId id="351" r:id="rId58"/>
    <p:sldId id="352" r:id="rId5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F57A-5DF7-4B98-BD72-8C6B5E12C557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73D4D-1D3D-44AA-BB7F-3BB06B1C43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91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3D4D-1D3D-44AA-BB7F-3BB06B1C431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833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4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2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68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65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677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74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138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12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955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0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5D4C5-0EE9-4509-9C5B-E7C519E47554}" type="datetimeFigureOut">
              <a:rPr lang="tr-TR" smtClean="0"/>
              <a:t>23.07.2025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5364-85CD-4AFB-967F-65669499F5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10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25.sw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-3-16-tanecik_modeli-eslestirme.sw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../AN&#304;MASYONLAR/6-3-10-taneciklerin-hareketi.swf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36.swf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-3-6-maddenin_halleri.sw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A0447A1-8850-499F-9E3C-73C6CE7A6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57DBA6CD-8EB6-43A9-8D3E-F270E7087CDB}"/>
              </a:ext>
            </a:extLst>
          </p:cNvPr>
          <p:cNvSpPr/>
          <p:nvPr/>
        </p:nvSpPr>
        <p:spPr>
          <a:xfrm>
            <a:off x="1128823" y="4543892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b="1" dirty="0">
                <a:solidFill>
                  <a:srgbClr val="242021"/>
                </a:solidFill>
                <a:latin typeface="MyriadPro-Bold"/>
              </a:rPr>
              <a:t>Bölüm Başlıkları </a:t>
            </a:r>
          </a:p>
          <a:p>
            <a:pPr marL="342900" indent="-342900">
              <a:buAutoNum type="arabicPeriod"/>
            </a:pPr>
            <a:r>
              <a:rPr lang="tr-TR" sz="2400" b="1" dirty="0">
                <a:solidFill>
                  <a:srgbClr val="242021"/>
                </a:solidFill>
                <a:latin typeface="MyriadPro-Semibold"/>
              </a:rPr>
              <a:t>Maddenin Tanecikli Yapısı </a:t>
            </a:r>
          </a:p>
          <a:p>
            <a:pPr marL="342900" indent="-342900">
              <a:buAutoNum type="arabicPeriod"/>
            </a:pPr>
            <a:r>
              <a:rPr lang="tr-TR" sz="2400" b="1" dirty="0">
                <a:solidFill>
                  <a:srgbClr val="242021"/>
                </a:solidFill>
                <a:latin typeface="MyriadPro-Semibold"/>
              </a:rPr>
              <a:t>Isı ve Sıcaklık </a:t>
            </a:r>
          </a:p>
          <a:p>
            <a:pPr marL="342900" indent="-342900">
              <a:buAutoNum type="arabicPeriod"/>
            </a:pPr>
            <a:r>
              <a:rPr lang="tr-TR" sz="2400" b="1" dirty="0">
                <a:solidFill>
                  <a:srgbClr val="242021"/>
                </a:solidFill>
                <a:latin typeface="MyriadPro-Semibold"/>
              </a:rPr>
              <a:t>Maddenin Hâl Değişimi </a:t>
            </a:r>
          </a:p>
          <a:p>
            <a:pPr marL="342900" indent="-342900">
              <a:buAutoNum type="arabicPeriod"/>
            </a:pPr>
            <a:r>
              <a:rPr lang="tr-TR" sz="2400" b="1" dirty="0">
                <a:solidFill>
                  <a:srgbClr val="242021"/>
                </a:solidFill>
                <a:latin typeface="MyriadPro-Semibold"/>
              </a:rPr>
              <a:t>Madde ve Isı</a:t>
            </a:r>
            <a:r>
              <a:rPr lang="tr-TR" sz="2400" dirty="0"/>
              <a:t> 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814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3-58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13-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497" y="58146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16-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30-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63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37-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98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41-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98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44-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50-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54-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73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57-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36190" y="86563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MADDENİN TANECİKLİ YAPISI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348" y="1347019"/>
            <a:ext cx="8858863" cy="4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3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5-00-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C9268070-A6F1-4A18-8D4A-18F8E8953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07" y="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4-17-96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31"/>
            <a:ext cx="12192000" cy="605313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0" y="5495192"/>
            <a:ext cx="2359791" cy="79980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688123" y="5758962"/>
            <a:ext cx="913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Taneciğin etrafındaki çizgi sayısı taneciğin hareket hızını belirtir.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E2957E-953C-4B74-980E-4F4AD9DC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0154"/>
            <a:ext cx="12192000" cy="3457689"/>
          </a:xfrm>
          <a:prstGeom prst="rect">
            <a:avLst/>
          </a:prstGeom>
        </p:spPr>
      </p:pic>
      <p:pic>
        <p:nvPicPr>
          <p:cNvPr id="7" name="Resim 6">
            <a:hlinkClick r:id="rId6" action="ppaction://hlinkfile"/>
            <a:extLst>
              <a:ext uri="{FF2B5EF4-FFF2-40B4-BE49-F238E27FC236}">
                <a16:creationId xmlns:a16="http://schemas.microsoft.com/office/drawing/2014/main" id="{6DC066BF-FA69-4CB9-B19A-74355557A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35" y="58950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5-02-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1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5-04-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7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18-966">
            <a:extLst>
              <a:ext uri="{FF2B5EF4-FFF2-40B4-BE49-F238E27FC236}">
                <a16:creationId xmlns:a16="http://schemas.microsoft.com/office/drawing/2014/main" id="{A2562CD3-CF45-413E-9109-472F06809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8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20-333">
            <a:extLst>
              <a:ext uri="{FF2B5EF4-FFF2-40B4-BE49-F238E27FC236}">
                <a16:creationId xmlns:a16="http://schemas.microsoft.com/office/drawing/2014/main" id="{1A8A6233-23B5-4037-8971-10B6E4080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4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5-06-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12192000" cy="60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96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5-09-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222"/>
            <a:ext cx="12192000" cy="6053137"/>
          </a:xfrm>
          <a:prstGeom prst="rect">
            <a:avLst/>
          </a:prstGeom>
        </p:spPr>
      </p:pic>
      <p:sp>
        <p:nvSpPr>
          <p:cNvPr id="3" name="Aşağı Bükülü Ok 2"/>
          <p:cNvSpPr/>
          <p:nvPr/>
        </p:nvSpPr>
        <p:spPr>
          <a:xfrm>
            <a:off x="2145321" y="633046"/>
            <a:ext cx="7763609" cy="12045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5" name="Aşağı Bükülü Ok 4"/>
          <p:cNvSpPr/>
          <p:nvPr/>
        </p:nvSpPr>
        <p:spPr>
          <a:xfrm rot="10800000">
            <a:off x="2145319" y="2954215"/>
            <a:ext cx="7740735" cy="9834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7" name="Resim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79" y="220417"/>
            <a:ext cx="640080" cy="640080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DA79B1F-CCC3-4CC9-A0B9-1D0A7C415500}"/>
              </a:ext>
            </a:extLst>
          </p:cNvPr>
          <p:cNvSpPr/>
          <p:nvPr/>
        </p:nvSpPr>
        <p:spPr>
          <a:xfrm>
            <a:off x="2955851" y="1233377"/>
            <a:ext cx="5332229" cy="51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A0E8448-76EC-4DF1-B6F6-5902453F0405}"/>
              </a:ext>
            </a:extLst>
          </p:cNvPr>
          <p:cNvSpPr/>
          <p:nvPr/>
        </p:nvSpPr>
        <p:spPr>
          <a:xfrm>
            <a:off x="4104167" y="3129517"/>
            <a:ext cx="4603898" cy="474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1782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6-10-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502162" y="184638"/>
            <a:ext cx="1573823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0" y="-28"/>
            <a:ext cx="225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ETKİNLİK:</a:t>
            </a:r>
          </a:p>
        </p:txBody>
      </p:sp>
    </p:spTree>
    <p:extLst>
      <p:ext uri="{BB962C8B-B14F-4D97-AF65-F5344CB8AC3E}">
        <p14:creationId xmlns:p14="http://schemas.microsoft.com/office/powerpoint/2010/main" val="1136224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6-13-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502162" y="184638"/>
            <a:ext cx="1573823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0" y="-28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ETKİNLİK:</a:t>
            </a:r>
          </a:p>
        </p:txBody>
      </p:sp>
    </p:spTree>
    <p:extLst>
      <p:ext uri="{BB962C8B-B14F-4D97-AF65-F5344CB8AC3E}">
        <p14:creationId xmlns:p14="http://schemas.microsoft.com/office/powerpoint/2010/main" val="95284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204-4">
            <a:extLst>
              <a:ext uri="{FF2B5EF4-FFF2-40B4-BE49-F238E27FC236}">
                <a16:creationId xmlns:a16="http://schemas.microsoft.com/office/drawing/2014/main" id="{CF9DDB0F-2C49-4AEE-9BCD-49D2B4C5D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35" y="0"/>
            <a:ext cx="12246935" cy="6858000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1E37AE76-2E29-4B6B-A321-DE057214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38" y="744279"/>
            <a:ext cx="7523081" cy="52133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Bu konumuzda</a:t>
            </a:r>
          </a:p>
          <a:p>
            <a:pPr algn="just"/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Maddelerin bütünsel mi, tanecikli yapıda mı olduğunu,</a:t>
            </a:r>
          </a:p>
          <a:p>
            <a:pPr algn="just"/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Hangi haldeki maddenin sıkıştırılabileceğini,</a:t>
            </a:r>
          </a:p>
          <a:p>
            <a:pPr algn="just"/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Titreşim, dönme ve öteleme hareketlerinin ne anlama geldiğini,</a:t>
            </a:r>
          </a:p>
          <a:p>
            <a:pPr marL="0" indent="0">
              <a:buNone/>
            </a:pPr>
            <a:endParaRPr lang="tr-T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329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6-16-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502162" y="184638"/>
            <a:ext cx="1573823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0" y="-28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ETKİNLİK:</a:t>
            </a:r>
          </a:p>
        </p:txBody>
      </p:sp>
    </p:spTree>
    <p:extLst>
      <p:ext uri="{BB962C8B-B14F-4D97-AF65-F5344CB8AC3E}">
        <p14:creationId xmlns:p14="http://schemas.microsoft.com/office/powerpoint/2010/main" val="1375065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6-18-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502162" y="184638"/>
            <a:ext cx="1573823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0" y="-28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ETKİNLİK:</a:t>
            </a:r>
          </a:p>
        </p:txBody>
      </p:sp>
    </p:spTree>
    <p:extLst>
      <p:ext uri="{BB962C8B-B14F-4D97-AF65-F5344CB8AC3E}">
        <p14:creationId xmlns:p14="http://schemas.microsoft.com/office/powerpoint/2010/main" val="103927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6269" y="1667486"/>
            <a:ext cx="9144000" cy="2387600"/>
          </a:xfrm>
        </p:spPr>
        <p:txBody>
          <a:bodyPr/>
          <a:lstStyle/>
          <a:p>
            <a:r>
              <a:rPr lang="tr-TR" b="1" i="1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203196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06-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08-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6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10-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7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12-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23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14-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32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16-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8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18-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295BBA9E-DE22-497D-A1CE-79394FD16C94}"/>
              </a:ext>
            </a:extLst>
          </p:cNvPr>
          <p:cNvSpPr/>
          <p:nvPr/>
        </p:nvSpPr>
        <p:spPr>
          <a:xfrm>
            <a:off x="485553" y="286274"/>
            <a:ext cx="1097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Çevremize baktığımızda birçok canlı ve cansız varlık görürüz. Ağaç, taş, su, hava, cam, demir, kuş, kedi gibi varlıklar bunlardan sadece birkaçıdır.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Değişmeyen madde miktarına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kütle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denir. 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Maddenin boşlukta kapladığı yere 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hacim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Kütlesi ve hacmi olan her varlığa da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madde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denir.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C5BD38-D4D8-4FC8-9990-640A67D65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>
          <a:xfrm>
            <a:off x="3273496" y="2244187"/>
            <a:ext cx="5168755" cy="43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9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20-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57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22-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1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23-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25-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6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27-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33-4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5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35-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37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37-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7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38-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3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50-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4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A51C5C61-A707-4026-9A8D-9D5FBF8D740A}"/>
              </a:ext>
            </a:extLst>
          </p:cNvPr>
          <p:cNvSpPr/>
          <p:nvPr/>
        </p:nvSpPr>
        <p:spPr>
          <a:xfrm>
            <a:off x="557323" y="324040"/>
            <a:ext cx="108540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Günlük hayatta gözlemlediğimiz birçok madde bütünsel gibi görünmesine rağmen aslında taneciklerin bir araya gelmesi sonucu oluşmuştur. Örneğin kar yağışını görmeyen bir kişi direk yerde biriken karı görse, o karın tane tane yağıp biriktiğine inanmak istemez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. Tüm maddeler çıplak gözle göremediğimiz, çok küçük taneciklerden oluşur.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Tüm bu taneciklerin bir araya gelmesi sonucu maddeler bütünmüş gibi görünürler.</a:t>
            </a:r>
          </a:p>
          <a:p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FF88D2-8363-4696-9093-B0AC4AB59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38" y="2994424"/>
            <a:ext cx="9160835" cy="345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8708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52-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56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55-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617785" y="2391508"/>
            <a:ext cx="135401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1556238" y="2391508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</a:t>
            </a:r>
            <a:r>
              <a:rPr lang="tr-TR" b="1" dirty="0"/>
              <a:t>X     Y     Z</a:t>
            </a:r>
          </a:p>
        </p:txBody>
      </p:sp>
    </p:spTree>
    <p:extLst>
      <p:ext uri="{BB962C8B-B14F-4D97-AF65-F5344CB8AC3E}">
        <p14:creationId xmlns:p14="http://schemas.microsoft.com/office/powerpoint/2010/main" val="1626197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0 18-37-57-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12184063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684962" y="2414427"/>
            <a:ext cx="1140431" cy="30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1556238" y="2391508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 </a:t>
            </a:r>
            <a:r>
              <a:rPr lang="tr-TR" b="1" dirty="0"/>
              <a:t>X     Y     Z</a:t>
            </a:r>
          </a:p>
        </p:txBody>
      </p:sp>
    </p:spTree>
    <p:extLst>
      <p:ext uri="{BB962C8B-B14F-4D97-AF65-F5344CB8AC3E}">
        <p14:creationId xmlns:p14="http://schemas.microsoft.com/office/powerpoint/2010/main" val="1092102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6-23-8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680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6-27-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926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6-32-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533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6-36-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994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6-56-7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135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17-00-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44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0 20-52-10-42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6322" b="3188"/>
          <a:stretch/>
        </p:blipFill>
        <p:spPr>
          <a:xfrm>
            <a:off x="677008" y="196851"/>
            <a:ext cx="10744200" cy="62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0 20-52-12-08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r="6395" b="3324"/>
          <a:stretch/>
        </p:blipFill>
        <p:spPr>
          <a:xfrm>
            <a:off x="650631" y="196851"/>
            <a:ext cx="10761784" cy="62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8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5-07-05 10-27-17-649">
            <a:extLst>
              <a:ext uri="{FF2B5EF4-FFF2-40B4-BE49-F238E27FC236}">
                <a16:creationId xmlns:a16="http://schemas.microsoft.com/office/drawing/2014/main" id="{0E1E9118-EA80-4238-B0D0-95F9B5C161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88"/>
          <a:stretch/>
        </p:blipFill>
        <p:spPr>
          <a:xfrm>
            <a:off x="5103629" y="108208"/>
            <a:ext cx="6889898" cy="6524625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DED5DD8-5156-48EA-9C6F-BC76E1365B10}"/>
              </a:ext>
            </a:extLst>
          </p:cNvPr>
          <p:cNvSpPr/>
          <p:nvPr/>
        </p:nvSpPr>
        <p:spPr>
          <a:xfrm>
            <a:off x="198472" y="341370"/>
            <a:ext cx="467655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Maddeler doğada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katı, sıvı ve gaz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olmak üzere üç hâlde bulunur.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Bir nesnenin bir yerden başka bir yere belirli bir doğrultu ve yönde (sağ, sol, yukarı, aşağı) yaptığı kayma hareketine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öteleme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 denir.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Sıvılar ve gazlar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öteleme hareketi sayesinde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akışkanlık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 özelliğine sahiptir.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>
            <a:hlinkClick r:id="rId3" action="ppaction://hlinkfile"/>
            <a:extLst>
              <a:ext uri="{FF2B5EF4-FFF2-40B4-BE49-F238E27FC236}">
                <a16:creationId xmlns:a16="http://schemas.microsoft.com/office/drawing/2014/main" id="{F4052F22-5DEB-4C00-9B2B-A2FCC1CB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6" y="5992753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0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9803FFC-2673-46B4-BB48-FC33F531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7" y="1452497"/>
            <a:ext cx="3022190" cy="337679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73EAB79-5860-434E-B931-357F08AB4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8"/>
          <a:stretch/>
        </p:blipFill>
        <p:spPr>
          <a:xfrm>
            <a:off x="4582793" y="1452497"/>
            <a:ext cx="2891157" cy="337679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DC74E0C-D0CF-4B00-920D-A1E4E075C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16" y="1452497"/>
            <a:ext cx="2815934" cy="337679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BC097E8-2F60-4142-BA72-8A6D88B4F40C}"/>
              </a:ext>
            </a:extLst>
          </p:cNvPr>
          <p:cNvSpPr txBox="1"/>
          <p:nvPr/>
        </p:nvSpPr>
        <p:spPr>
          <a:xfrm>
            <a:off x="508000" y="5175250"/>
            <a:ext cx="1110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	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KATI 				     SIVI 			        GAZ</a:t>
            </a:r>
          </a:p>
        </p:txBody>
      </p:sp>
    </p:spTree>
    <p:extLst>
      <p:ext uri="{BB962C8B-B14F-4D97-AF65-F5344CB8AC3E}">
        <p14:creationId xmlns:p14="http://schemas.microsoft.com/office/powerpoint/2010/main" val="154823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253</Words>
  <Application>Microsoft Office PowerPoint</Application>
  <PresentationFormat>Geniş ekran</PresentationFormat>
  <Paragraphs>45</Paragraphs>
  <Slides>58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MyriadPro-Bold</vt:lpstr>
      <vt:lpstr>MyriadPro-Semibold</vt:lpstr>
      <vt:lpstr>Segoe UI</vt:lpstr>
      <vt:lpstr>Wingdings</vt:lpstr>
      <vt:lpstr>Office Teması</vt:lpstr>
      <vt:lpstr>PowerPoint Sunusu</vt:lpstr>
      <vt:lpstr>MADDENİN TANECİKLİ YAPISI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28</cp:revision>
  <dcterms:created xsi:type="dcterms:W3CDTF">2019-04-10T15:39:20Z</dcterms:created>
  <dcterms:modified xsi:type="dcterms:W3CDTF">2025-07-23T16:10:02Z</dcterms:modified>
</cp:coreProperties>
</file>