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sldIdLst>
    <p:sldId id="335" r:id="rId2"/>
    <p:sldId id="363" r:id="rId3"/>
    <p:sldId id="364" r:id="rId4"/>
    <p:sldId id="365" r:id="rId5"/>
    <p:sldId id="388" r:id="rId6"/>
    <p:sldId id="268" r:id="rId7"/>
    <p:sldId id="269" r:id="rId8"/>
    <p:sldId id="715" r:id="rId9"/>
    <p:sldId id="716" r:id="rId10"/>
    <p:sldId id="717" r:id="rId11"/>
    <p:sldId id="718" r:id="rId12"/>
    <p:sldId id="71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366" r:id="rId24"/>
    <p:sldId id="367" r:id="rId25"/>
    <p:sldId id="368" r:id="rId26"/>
    <p:sldId id="369" r:id="rId27"/>
    <p:sldId id="370" r:id="rId28"/>
    <p:sldId id="372" r:id="rId29"/>
    <p:sldId id="374" r:id="rId30"/>
    <p:sldId id="375" r:id="rId31"/>
    <p:sldId id="377" r:id="rId32"/>
    <p:sldId id="338" r:id="rId33"/>
    <p:sldId id="339" r:id="rId34"/>
    <p:sldId id="380" r:id="rId35"/>
    <p:sldId id="381" r:id="rId36"/>
    <p:sldId id="298" r:id="rId37"/>
    <p:sldId id="352" r:id="rId38"/>
    <p:sldId id="353" r:id="rId39"/>
    <p:sldId id="355" r:id="rId40"/>
    <p:sldId id="382" r:id="rId41"/>
    <p:sldId id="383" r:id="rId42"/>
    <p:sldId id="384" r:id="rId43"/>
    <p:sldId id="385" r:id="rId44"/>
    <p:sldId id="356" r:id="rId45"/>
    <p:sldId id="387" r:id="rId46"/>
    <p:sldId id="379" r:id="rId47"/>
    <p:sldId id="386" r:id="rId48"/>
    <p:sldId id="713" r:id="rId49"/>
    <p:sldId id="714" r:id="rId50"/>
    <p:sldId id="343" r:id="rId51"/>
    <p:sldId id="315" r:id="rId52"/>
    <p:sldId id="316" r:id="rId53"/>
    <p:sldId id="317" r:id="rId54"/>
    <p:sldId id="318" r:id="rId55"/>
    <p:sldId id="323" r:id="rId56"/>
    <p:sldId id="324" r:id="rId57"/>
    <p:sldId id="325" r:id="rId58"/>
    <p:sldId id="326" r:id="rId59"/>
    <p:sldId id="329" r:id="rId60"/>
    <p:sldId id="330" r:id="rId61"/>
    <p:sldId id="361" r:id="rId62"/>
    <p:sldId id="362" r:id="rId63"/>
    <p:sldId id="321" r:id="rId64"/>
    <p:sldId id="322" r:id="rId65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9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B89D8-EEB3-4452-BBAC-8E9825CE6CD1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8FCBF-963B-4BF5-8C48-1013C0EB3A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8932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166C1-F126-403C-BCD5-604A6DC16746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5841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68191-A640-DBFD-EB20-4934A7FBB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29CBCAB6-09BB-246D-D31A-3FDF56A191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CA7166B9-2EB1-145E-9DB9-74C2031C73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06ABEA9-8EBC-2D4F-C5BB-3C36C7562B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8FCBF-963B-4BF5-8C48-1013C0EB3A36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9916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D2642-7479-587E-1F9C-4F10A045B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EB69CA2B-2212-7357-CF06-3ADC42E94B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9A1CE978-D862-90F0-77FD-C3F2192B23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56C0A74-4F85-3A8D-BBF0-0F517317AD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8FCBF-963B-4BF5-8C48-1013C0EB3A36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6840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AB3BF-DEC5-F0CF-5C2A-7C56B21B7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EC569AE3-83BB-4275-5F02-3545EB4720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14139376-6E6C-D73B-221B-898EB091B5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3B9351B-D382-C7B4-48B7-EA9C017C78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8FCBF-963B-4BF5-8C48-1013C0EB3A36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3752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1E965-87C8-D093-C312-B75E30641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F2C7A96B-642C-8146-9871-62C8698B43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38029AE7-DF88-6A8C-BEB5-3851ACF96F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0A59B5E-9E9F-CADE-D91D-824C0FBE7B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8FCBF-963B-4BF5-8C48-1013C0EB3A36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7936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8FCBF-963B-4BF5-8C48-1013C0EB3A36}" type="slidenum">
              <a:rPr lang="tr-TR" smtClean="0"/>
              <a:t>51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324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8FCBF-963B-4BF5-8C48-1013C0EB3A36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578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F60B-4961-F862-DDE8-C57A74441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69DDFAA3-8B9F-7D1D-2904-3C3E71EE10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E5AD03E-D10A-C2B4-A4D3-5A19623B8F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98275CE-418C-56BD-1E7A-9BCCFADC04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8FCBF-963B-4BF5-8C48-1013C0EB3A36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9420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8F5D3-44F7-911C-57C9-60EB66DDA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F7DBBE25-453B-AF10-3281-88AEA61B99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D2F8CD02-10C3-182D-2860-E7FE8DEAC3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AA9A249-37D4-6AE2-901D-F6B70EDB7A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8FCBF-963B-4BF5-8C48-1013C0EB3A36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6840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3C435-4494-FDEA-84D6-92FFE3766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A43E0BFA-EBDD-1AA3-4223-6F55976B1C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158BAB8F-8B10-5858-315E-D651DB1348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31B9073-4E36-FB4B-6D20-624C4EA561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8FCBF-963B-4BF5-8C48-1013C0EB3A36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4606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68D3E-5149-1D76-1867-46B86617B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1F853D5C-B40F-FC78-1666-21F9B1B039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13A3FAD0-D88D-120B-A332-12A95C36EC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9C3828C-5566-D8BA-473A-80E1DC9788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8FCBF-963B-4BF5-8C48-1013C0EB3A36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1659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1716E-7E73-60B1-7562-E6D91F040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0D09D7F9-C3A9-A795-2B92-26F163DE8A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04A1153A-92BF-86EF-0291-27B267B813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A5F355E-F5C9-D4E6-EC21-44F9A5CC0B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8FCBF-963B-4BF5-8C48-1013C0EB3A36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4445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8B202-656E-9EBE-ABE2-DC8CEEF2C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63BA1F09-08A3-4D09-0EF7-2257E035BD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4AB1527F-4A08-CC27-0872-8FAFB92AEA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F1DCCE2-6A3B-FE49-103A-22FDABCD28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8FCBF-963B-4BF5-8C48-1013C0EB3A36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0076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BA2BF-EA0D-7F2C-C2D3-87CEB37C9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C0523180-23BF-A6EE-2D56-CE592AAAD9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30487677-320A-134D-6E81-5A48CF42B5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F143BEE-1727-7FA0-AF31-4F94E3F73E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8FCBF-963B-4BF5-8C48-1013C0EB3A36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5059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00CE-B3ED-4CC8-A103-EBB8CF966596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9EC5-F879-45FB-ADAA-6ED91E360D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9318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00CE-B3ED-4CC8-A103-EBB8CF966596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9EC5-F879-45FB-ADAA-6ED91E360D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1408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00CE-B3ED-4CC8-A103-EBB8CF966596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9EC5-F879-45FB-ADAA-6ED91E360D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0445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00CE-B3ED-4CC8-A103-EBB8CF966596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9EC5-F879-45FB-ADAA-6ED91E360D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857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00CE-B3ED-4CC8-A103-EBB8CF966596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9EC5-F879-45FB-ADAA-6ED91E360D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9401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00CE-B3ED-4CC8-A103-EBB8CF966596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9EC5-F879-45FB-ADAA-6ED91E360D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097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00CE-B3ED-4CC8-A103-EBB8CF966596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9EC5-F879-45FB-ADAA-6ED91E360D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4349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00CE-B3ED-4CC8-A103-EBB8CF966596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9EC5-F879-45FB-ADAA-6ED91E360D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392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00CE-B3ED-4CC8-A103-EBB8CF966596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9EC5-F879-45FB-ADAA-6ED91E360D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4407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00CE-B3ED-4CC8-A103-EBB8CF966596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9EC5-F879-45FB-ADAA-6ED91E360D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6708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00CE-B3ED-4CC8-A103-EBB8CF966596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9EC5-F879-45FB-ADAA-6ED91E360D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9601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400CE-B3ED-4CC8-A103-EBB8CF966596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A9EC5-F879-45FB-ADAA-6ED91E360D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3650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../AN&#304;MASYONLAR/398.swf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hyperlink" Target="../AN&#304;MASYONLAR/398-2.swf" TargetMode="External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79743" y="0"/>
            <a:ext cx="12271743" cy="685800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909045" y="4681708"/>
            <a:ext cx="10515600" cy="1325563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MADDE VE ISI</a:t>
            </a:r>
          </a:p>
        </p:txBody>
      </p:sp>
    </p:spTree>
    <p:extLst>
      <p:ext uri="{BB962C8B-B14F-4D97-AF65-F5344CB8AC3E}">
        <p14:creationId xmlns:p14="http://schemas.microsoft.com/office/powerpoint/2010/main" val="64247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34-38-535">
            <a:extLst>
              <a:ext uri="{FF2B5EF4-FFF2-40B4-BE49-F238E27FC236}">
                <a16:creationId xmlns:a16="http://schemas.microsoft.com/office/drawing/2014/main" id="{773FDD5C-358F-4092-90CD-6A0F75F502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88"/>
            <a:ext cx="121920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05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34-40-906">
            <a:extLst>
              <a:ext uri="{FF2B5EF4-FFF2-40B4-BE49-F238E27FC236}">
                <a16:creationId xmlns:a16="http://schemas.microsoft.com/office/drawing/2014/main" id="{5023ADE4-BA2D-47B6-AC56-81C714828B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88"/>
            <a:ext cx="121920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7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34-43-180">
            <a:extLst>
              <a:ext uri="{FF2B5EF4-FFF2-40B4-BE49-F238E27FC236}">
                <a16:creationId xmlns:a16="http://schemas.microsoft.com/office/drawing/2014/main" id="{EA6FFB8E-0B5C-49D7-8D94-3710EC91E0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88"/>
            <a:ext cx="121920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83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4 09-00-08-6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63"/>
            <a:ext cx="12192000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18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4 09-00-13-0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63"/>
            <a:ext cx="12192000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8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4 09-00-14-6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63"/>
            <a:ext cx="12192000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39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4 09-00-16-2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63"/>
            <a:ext cx="12192000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87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4 09-00-17-6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63"/>
            <a:ext cx="12192000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9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4 09-00-19-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63"/>
            <a:ext cx="12192000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72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4 09-00-20-2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63"/>
            <a:ext cx="12192000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71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29D27BA-D330-AC05-D450-C062CFEA2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Maddelerin Isı İletkenliği: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B8A0C69-3706-9908-52BE-C5C6D1E32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35836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Isı maddeler tarafından iletilebilir. Isı iletimi ısının madde tanecikleri arasında aktarılmasıyla gerçekleşir. Ancak bütün maddelerde ısı aynı şekilde iletilmez.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2FDB304-66BC-D5F1-B03E-D27F990E8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199" y="3127547"/>
            <a:ext cx="6953250" cy="2486025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4706536F-4FEB-1D61-145B-FEAF874132F7}"/>
              </a:ext>
            </a:extLst>
          </p:cNvPr>
          <p:cNvSpPr txBox="1"/>
          <p:nvPr/>
        </p:nvSpPr>
        <p:spPr>
          <a:xfrm>
            <a:off x="2601268" y="5709450"/>
            <a:ext cx="2350977" cy="371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Demir ısıyı iyi iletir.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2F67388D-586F-2F9D-2DC2-F4897DE9AF2B}"/>
              </a:ext>
            </a:extLst>
          </p:cNvPr>
          <p:cNvSpPr txBox="1"/>
          <p:nvPr/>
        </p:nvSpPr>
        <p:spPr>
          <a:xfrm>
            <a:off x="6245337" y="5709450"/>
            <a:ext cx="312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Delikli tuğla  ısıyı iyi iletmez.</a:t>
            </a:r>
          </a:p>
        </p:txBody>
      </p:sp>
    </p:spTree>
    <p:extLst>
      <p:ext uri="{BB962C8B-B14F-4D97-AF65-F5344CB8AC3E}">
        <p14:creationId xmlns:p14="http://schemas.microsoft.com/office/powerpoint/2010/main" val="3096304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4 09-00-21-5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63"/>
            <a:ext cx="12192000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05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4 09-00-22-5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63"/>
            <a:ext cx="12192000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10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4 09-00-24-1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63"/>
            <a:ext cx="12192000" cy="5934075"/>
          </a:xfrm>
          <a:prstGeom prst="rect">
            <a:avLst/>
          </a:prstGeom>
        </p:spPr>
      </p:pic>
      <p:pic>
        <p:nvPicPr>
          <p:cNvPr id="3" name="Resim 2">
            <a:hlinkClick r:id="rId3" action="ppaction://hlinkfile"/>
            <a:extLst>
              <a:ext uri="{FF2B5EF4-FFF2-40B4-BE49-F238E27FC236}">
                <a16:creationId xmlns:a16="http://schemas.microsoft.com/office/drawing/2014/main" id="{8248C52F-D8CF-6153-F630-4EF8B3B232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18" y="208619"/>
            <a:ext cx="506688" cy="506688"/>
          </a:xfrm>
          <a:prstGeom prst="rect">
            <a:avLst/>
          </a:prstGeom>
        </p:spPr>
      </p:pic>
      <p:pic>
        <p:nvPicPr>
          <p:cNvPr id="4" name="Resim 3">
            <a:hlinkClick r:id="rId5" action="ppaction://hlinkfile"/>
            <a:extLst>
              <a:ext uri="{FF2B5EF4-FFF2-40B4-BE49-F238E27FC236}">
                <a16:creationId xmlns:a16="http://schemas.microsoft.com/office/drawing/2014/main" id="{BDCB7652-DD0C-4E72-78D4-6B9A8D44B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238" y="208619"/>
            <a:ext cx="506688" cy="50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62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FA8ABB6-7A34-2566-4844-1BABFBD013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ISI YALITIMI</a:t>
            </a:r>
          </a:p>
        </p:txBody>
      </p:sp>
    </p:spTree>
    <p:extLst>
      <p:ext uri="{BB962C8B-B14F-4D97-AF65-F5344CB8AC3E}">
        <p14:creationId xmlns:p14="http://schemas.microsoft.com/office/powerpoint/2010/main" val="1371847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57987-4B08-9374-83D9-1F6FFCF91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6AA4089-AF3F-4ABE-E73B-686595255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Isı Yalıtımı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3476A4B-EE36-25B7-83FE-4EB122BFA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5379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Evlerin, binaların ve işyerlerinin kışın sıcak yazın ise serin kalmasını isteriz. Maddelerin bulundukları sıcaklıkları koruma ya da maddeler arasındaki ısı alışverişini engelleme işlemine </a:t>
            </a:r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ısı yalıtımı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denir.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E1004242-6117-2AC8-40D2-88AF5FD27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22" y="2616200"/>
            <a:ext cx="6179556" cy="411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08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01890-80F1-3157-590B-324A9577C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01D5F68-0419-BC54-8510-3733B155C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Isı yalıtımı nasıl gerçekleştirilir?</a:t>
            </a:r>
          </a:p>
        </p:txBody>
      </p:sp>
      <p:pic>
        <p:nvPicPr>
          <p:cNvPr id="4" name="İçerik Yer Tutucusu 3" descr="bandicam 2019-04-14 09-00-37-380"/>
          <p:cNvPicPr>
            <a:picLocks noGrp="1" noChangeAspect="1"/>
          </p:cNvPicPr>
          <p:nvPr isPhoto="1">
            <p:ph idx="1"/>
          </p:nvPr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65" b="14109"/>
          <a:stretch/>
        </p:blipFill>
        <p:spPr>
          <a:xfrm>
            <a:off x="-284431" y="2254596"/>
            <a:ext cx="12381417" cy="296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94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6F591-A9C4-5987-B6CF-7775C7C84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9602B66-B902-11C5-FB54-D0B0DA205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Örnek: 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B6B0EAD5-FFDA-C7D0-92F0-CB99EE50C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1182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Balina, kutup ayısı, fok ve penguen gibi hayvanlar soğuk bölgelerde yaşadıkları için derilerinin altına yağ depolayıp vücutlarındaki ısı kaybını azaltırlar.</a:t>
            </a:r>
          </a:p>
        </p:txBody>
      </p:sp>
      <p:pic>
        <p:nvPicPr>
          <p:cNvPr id="9" name="Resim 8" descr="memeli, su memelisi, fok, deniz memelis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3575AAAF-1C27-912F-0CC8-9C6F7A602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67374"/>
            <a:ext cx="4666307" cy="3725501"/>
          </a:xfrm>
          <a:prstGeom prst="rect">
            <a:avLst/>
          </a:prstGeom>
        </p:spPr>
      </p:pic>
      <p:pic>
        <p:nvPicPr>
          <p:cNvPr id="15" name="Resim 14" descr="memeli, ayı, dış mekan, ka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DEA53A2-EDF2-9356-BE59-7028CA3FA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706" y="2767374"/>
            <a:ext cx="4403270" cy="372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968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A2C67-27FB-FD38-AA5F-D3820B09A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516C6E2-C6AC-2AB1-05F0-5A254CCBD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Örnek: 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4DC02DEA-B323-16AF-F734-8A95D8F41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1182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Kuşlar kışın tüylerini kabartarak aralara dolan hava sayesinde ısı yalıtımı yaparlar.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BFA41DE-C2BA-3124-9F9C-FDFA5051C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683" y="2544778"/>
            <a:ext cx="3832634" cy="383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16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7F337-2FBC-64C3-8545-C5907C9CE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F45454F-6461-C497-8537-B780F6F82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Örnek: 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5D6A98E9-39F5-E6B5-30B8-EB3F669B5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2952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Evlerimizde ısı yalıtımı için çift cam kullanırız. Çift cam arasında havası boşaltılmış (vakumlanmış) bölge oluşturulur.</a:t>
            </a:r>
          </a:p>
        </p:txBody>
      </p:sp>
      <p:pic>
        <p:nvPicPr>
          <p:cNvPr id="6" name="Resim 5" descr="pencere, iç mekan, doğal aydınlatma, duva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2844FE9-7654-5E91-3744-5ED4A956C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4"/>
          <a:stretch/>
        </p:blipFill>
        <p:spPr>
          <a:xfrm>
            <a:off x="1080718" y="2434171"/>
            <a:ext cx="4713500" cy="4263430"/>
          </a:xfrm>
          <a:prstGeom prst="rect">
            <a:avLst/>
          </a:prstGeom>
        </p:spPr>
      </p:pic>
      <p:pic>
        <p:nvPicPr>
          <p:cNvPr id="8" name="Resim 7" descr="duvar, tasarım, ayna, iç mek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A328DF39-DF0F-7498-0E26-8844517B3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795" y="2434171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70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21644-65C5-D1A5-87C8-C6D236493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E59EEC0-6E1B-9D7F-5660-45C0FD77F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843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Örnek: 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351FC91C-610E-8CB2-ED3E-BC93188FD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Termosların iç ve dış yüzeyi parlaktır. Ayrıca havası boşaltılmış (vakumlanmış) bölge oluşturulmuştur. Böylelikle termos içindeki maddelerin sıcaklığı korunur.</a:t>
            </a:r>
          </a:p>
        </p:txBody>
      </p:sp>
      <p:pic>
        <p:nvPicPr>
          <p:cNvPr id="4" name="Resim 3" descr="çaydanlık, maşrapa, fırlatıcı, sofra takımı, kapa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CD6C19D-AAEB-A011-1C84-F12E347EF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98603"/>
            <a:ext cx="4459980" cy="3984090"/>
          </a:xfrm>
          <a:prstGeom prst="rect">
            <a:avLst/>
          </a:prstGeom>
        </p:spPr>
      </p:pic>
      <p:pic>
        <p:nvPicPr>
          <p:cNvPr id="6" name="Resim 5" descr="silindir, atık konteyneri, bido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5001FE9-67E0-3567-71A1-0E8465CD5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325" y="2398604"/>
            <a:ext cx="4567475" cy="398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AAE3807-4FBC-0975-BDE2-03DA789B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Isı İletkeni: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D6A0997-7237-3AC5-CA93-BC95AC584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307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Isıyı iyi ileten maddelere </a:t>
            </a:r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ısı iletkeni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denir. </a:t>
            </a:r>
          </a:p>
          <a:p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Örnekler:</a:t>
            </a:r>
          </a:p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Metaller(demir, bakır, altın, alüminyum, gümüş, çelik, platin…..)</a:t>
            </a:r>
          </a:p>
          <a:p>
            <a:pPr marL="0" indent="0">
              <a:buNone/>
            </a:pPr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Resim 3" descr="bandicam 2019-04-14 08-59-50-664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6" r="38218"/>
          <a:stretch/>
        </p:blipFill>
        <p:spPr>
          <a:xfrm>
            <a:off x="2471595" y="3330575"/>
            <a:ext cx="5767058" cy="37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175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D077A-C9A5-840A-CF58-13EEA514C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F22662A-B72A-68CD-05B8-3636347B4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Örnek: 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9C89B4E4-ECC8-6D08-4F55-67909F190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8219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İtfaiyeciler ısı yalıtımlı kıyafet giyerler. Ayrıca kıyafetlerinin yüzeyi parlaktır.</a:t>
            </a:r>
          </a:p>
        </p:txBody>
      </p:sp>
      <p:pic>
        <p:nvPicPr>
          <p:cNvPr id="7" name="Resim 6" descr="itfaiyeci, dış mekan, kask, ateş, yangı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18274A6C-5F78-7CB3-9E32-92C9DE6FC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986" y="2052306"/>
            <a:ext cx="8302028" cy="466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848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73555-6F0B-5843-A7A6-A3319736B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D788B5E-D3DF-8B05-4509-41A4F8F3E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Örnek: 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2DB98162-56C9-E7AD-96F7-1BA19B6BD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8219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Karton bardaklar, sıcak içeceklerin uzun süre sıcak kalmasını sağlamak üzere tasarlanmıştır. Genellikle çift katlı veya özel malzemelerle kaplanmış modeller, içeceklerin elinizi yakmadan tüketilmesine olanak tanır.</a:t>
            </a:r>
          </a:p>
        </p:txBody>
      </p:sp>
      <p:pic>
        <p:nvPicPr>
          <p:cNvPr id="4" name="Resim 3" descr="Dixie bardağı, fincan, kupa, sofra takımı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3E95A6C-9DE4-AEF2-8494-B936DDB251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028" y="2743782"/>
            <a:ext cx="2743943" cy="411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443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4-20 21-22-55-839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" t="12945" r="55042" b="10754"/>
          <a:stretch/>
        </p:blipFill>
        <p:spPr>
          <a:xfrm>
            <a:off x="2556588" y="121299"/>
            <a:ext cx="6494105" cy="648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41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4-20 21-22-57-080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" r="10072" b="919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463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B2416-8DBF-EE99-A9FB-92FBF98FB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29E5959-7E2A-379C-B83B-197A10507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Isı Yalıtım Malzemeleri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AAF38A4-2CB2-0079-CAC2-276E70FE2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5379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Binaların kışın sıcak yazın ise serin kalmasını sağlayan malzemelere </a:t>
            </a:r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ısı yalıtım malzemeleri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 denir.</a:t>
            </a:r>
          </a:p>
        </p:txBody>
      </p:sp>
      <p:pic>
        <p:nvPicPr>
          <p:cNvPr id="4" name="Resim 3" descr="bandicam 2019-04-14 09-00-49-075">
            <a:extLst>
              <a:ext uri="{FF2B5EF4-FFF2-40B4-BE49-F238E27FC236}">
                <a16:creationId xmlns:a16="http://schemas.microsoft.com/office/drawing/2014/main" id="{6766A82C-86CE-D878-8CB6-B83403E945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2" t="37984" r="30718" b="6175"/>
          <a:stretch/>
        </p:blipFill>
        <p:spPr>
          <a:xfrm>
            <a:off x="3313568" y="2537470"/>
            <a:ext cx="5423026" cy="377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687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24B63-008E-72FA-BEDA-5BA96DD4B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F33F758-08C3-683E-CB63-A128743BB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İyi bir yalıtım malzemesi nasıl olmalı?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8978D9E-4C81-0E5C-4222-D147085F7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2780"/>
            <a:ext cx="10515600" cy="4351338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Hafif olmalı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Ekonomik olmalı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Çevreye zarar vermemeli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Haşereler tarafından tahrip edilmemeli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Kolay yanabilir olmamalı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Resim 5" descr="kişi, şahıs, çivi, parmak, iç mek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D72A7B2E-C1DA-2CB2-2287-4A2A93203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412" y="1690688"/>
            <a:ext cx="5013351" cy="334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160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4 09-01-00-738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8" t="15777" r="35882" b="23658"/>
          <a:stretch/>
        </p:blipFill>
        <p:spPr>
          <a:xfrm>
            <a:off x="7848632" y="1019977"/>
            <a:ext cx="3936848" cy="3859933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1B022809-B3C4-44AA-8DDA-91BB6C36E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20" y="1217428"/>
            <a:ext cx="7090906" cy="4423143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00FA91F3-16BE-40CB-B50B-6CFBD7BB2A1B}"/>
              </a:ext>
            </a:extLst>
          </p:cNvPr>
          <p:cNvSpPr txBox="1"/>
          <p:nvPr/>
        </p:nvSpPr>
        <p:spPr>
          <a:xfrm>
            <a:off x="2043636" y="5879804"/>
            <a:ext cx="4231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EVLERDE ISI KAYBI ORANLARI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7FC76F3-4374-4002-AF9E-08D112E54EC3}"/>
              </a:ext>
            </a:extLst>
          </p:cNvPr>
          <p:cNvSpPr txBox="1"/>
          <p:nvPr/>
        </p:nvSpPr>
        <p:spPr>
          <a:xfrm>
            <a:off x="7960241" y="5741304"/>
            <a:ext cx="4231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YALITIM MALZEMELERİNİN KULLANILDIĞI YERLER</a:t>
            </a:r>
          </a:p>
        </p:txBody>
      </p:sp>
    </p:spTree>
    <p:extLst>
      <p:ext uri="{BB962C8B-B14F-4D97-AF65-F5344CB8AC3E}">
        <p14:creationId xmlns:p14="http://schemas.microsoft.com/office/powerpoint/2010/main" val="37770020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D7E51E4-4396-4361-B4CF-05B309C72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91" y="190500"/>
            <a:ext cx="11430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637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C83F5A0-160C-40C9-9756-89E2589E8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52412"/>
            <a:ext cx="9525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520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DD5A8C0-1448-4572-A705-2020DD799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76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7CA15-FEFA-2FCA-5DBF-F4106E7FE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A4BE20D-E013-67E3-0589-EFFFA0A83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Isı Yalıtkanı: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1BAAB24-A60F-FB80-A91C-88D603EC9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307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Isıyı iyi iletmeyen maddelere </a:t>
            </a:r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ısı yalıtkanı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denir.</a:t>
            </a:r>
          </a:p>
          <a:p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Örnekler: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Delikli tuğla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Cam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Kağıt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Tahta(ahşap)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Plastik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Hava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Bakalit</a:t>
            </a:r>
          </a:p>
          <a:p>
            <a:pPr>
              <a:buFont typeface="Wingdings" panose="05000000000000000000" pitchFamily="2" charset="2"/>
              <a:buChar char="ü"/>
            </a:pPr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445F78E8-6CA6-D4B4-1F73-9EBBB94C7E9B}"/>
              </a:ext>
            </a:extLst>
          </p:cNvPr>
          <p:cNvSpPr txBox="1"/>
          <p:nvPr/>
        </p:nvSpPr>
        <p:spPr>
          <a:xfrm>
            <a:off x="3567066" y="2736255"/>
            <a:ext cx="174731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Porselen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Seramik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Su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Kauçuk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Beton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Yün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Katran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Saman</a:t>
            </a:r>
          </a:p>
          <a:p>
            <a:endParaRPr lang="tr-TR" dirty="0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666FBFAD-CA5A-B808-F097-5B3618366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966" y="2534969"/>
            <a:ext cx="5329234" cy="314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598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işi, şahıs, giyim, iç mekan, kereste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380FAF58-02C4-5FB5-CA5A-FF5E1A849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906" y="90535"/>
            <a:ext cx="6902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759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giyim, kişi, şahıs, insan yüzü, bina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9BA9BF9-BD15-4B56-8E65-C21E3ED1C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541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giyim, kişi, şahıs, ayakkabı, duva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E7EE874-35E2-72CF-1744-ADD6DB9FA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967"/>
            <a:ext cx="12192000" cy="599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966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ina, gökyüzü, dış mekan, kompozit malzeme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2E59B82-CF68-432E-BFA6-5859E0B40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" y="826883"/>
            <a:ext cx="12032095" cy="495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497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2376468-28CB-4C33-B601-1F7D02590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106" y="434566"/>
            <a:ext cx="8481239" cy="626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474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67A97B6-CD48-7DAE-C2DE-D913C5EF8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8971"/>
            <a:ext cx="12192000" cy="274005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89DBC17-718F-D225-5E97-046464BE6F01}"/>
              </a:ext>
            </a:extLst>
          </p:cNvPr>
          <p:cNvSpPr/>
          <p:nvPr/>
        </p:nvSpPr>
        <p:spPr>
          <a:xfrm>
            <a:off x="3078178" y="2643612"/>
            <a:ext cx="443620" cy="39835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153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86ECF-5FC4-63F3-8F79-3251FCEA3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35C1416-D11F-AF63-B247-667F335156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ISI YALITIMININ ÖNEMİ</a:t>
            </a:r>
          </a:p>
        </p:txBody>
      </p:sp>
    </p:spTree>
    <p:extLst>
      <p:ext uri="{BB962C8B-B14F-4D97-AF65-F5344CB8AC3E}">
        <p14:creationId xmlns:p14="http://schemas.microsoft.com/office/powerpoint/2010/main" val="35455500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AFE1B-EA1C-6D11-EF3A-C3E9314D7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C7EECE-D5A0-40E5-00F4-584E185E4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Isı Yalıtımının Önemi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3CB991D6-5251-D73C-6025-8844B7AF0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1181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Enerji tüketimini azaltarak aile ve ülke ekonomisine katkı sağlar.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Çevrenin korunmasına katkı sağlar. Fosil yakıtların yanması sonucu oluşan hava kirliliğini azaltır.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tr-TR" dirty="0"/>
          </a:p>
        </p:txBody>
      </p:sp>
      <p:pic>
        <p:nvPicPr>
          <p:cNvPr id="7" name="Resim 6" descr="bandicam 2019-04-14 09-01-18-05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4"/>
          <a:stretch/>
        </p:blipFill>
        <p:spPr>
          <a:xfrm>
            <a:off x="0" y="3195873"/>
            <a:ext cx="12192000" cy="347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304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34-28-123">
            <a:extLst>
              <a:ext uri="{FF2B5EF4-FFF2-40B4-BE49-F238E27FC236}">
                <a16:creationId xmlns:a16="http://schemas.microsoft.com/office/drawing/2014/main" id="{02A514C7-5372-4439-9401-BCC3BC7A220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/>
          <a:stretch/>
        </p:blipFill>
        <p:spPr>
          <a:xfrm>
            <a:off x="329608" y="166688"/>
            <a:ext cx="11862391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93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34-31-309">
            <a:extLst>
              <a:ext uri="{FF2B5EF4-FFF2-40B4-BE49-F238E27FC236}">
                <a16:creationId xmlns:a16="http://schemas.microsoft.com/office/drawing/2014/main" id="{966E6213-7FA0-4162-BD31-B50F94D7E00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"/>
          <a:stretch/>
        </p:blipFill>
        <p:spPr>
          <a:xfrm>
            <a:off x="377456" y="166688"/>
            <a:ext cx="11814544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53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87384CE-BA0D-4E40-A0AF-3255B8AD3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345" y="295090"/>
            <a:ext cx="10515600" cy="4351338"/>
          </a:xfrm>
        </p:spPr>
        <p:txBody>
          <a:bodyPr/>
          <a:lstStyle/>
          <a:p>
            <a:pPr algn="just"/>
            <a:r>
              <a:rPr lang="tr-TR" dirty="0">
                <a:latin typeface="Segoe UI" panose="020B0502040204020203" pitchFamily="34" charset="0"/>
                <a:cs typeface="Segoe UI" panose="020B0502040204020203" pitchFamily="34" charset="0"/>
              </a:rPr>
              <a:t>Maddelerin ısı iletkenliğini belirleyen durum tanecikleri arasındaki boşluktur. Tanecikler arasındaki boşluğun az olduğu maddeler ısıyı daha iyi iletir.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22CA2ED-E9E7-4DE0-B10F-A86479A1F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007" y="1666875"/>
            <a:ext cx="5876925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771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216269" y="1667486"/>
            <a:ext cx="9144000" cy="2387600"/>
          </a:xfrm>
        </p:spPr>
        <p:txBody>
          <a:bodyPr/>
          <a:lstStyle/>
          <a:p>
            <a:r>
              <a:rPr lang="tr-TR" b="1" i="1" dirty="0">
                <a:solidFill>
                  <a:srgbClr val="FF0000"/>
                </a:solidFill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4314232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4 09-01-44-00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225"/>
            <a:ext cx="1219200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466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4 09-01-45-7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225"/>
            <a:ext cx="1219200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894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4 09-01-47-5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225"/>
            <a:ext cx="1219200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805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4 09-01-49-4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225"/>
            <a:ext cx="1219200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511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4 09-01-58-2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225"/>
            <a:ext cx="1219200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849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4 09-01-59-8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225"/>
            <a:ext cx="1219200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047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4 09-02-01-3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225"/>
            <a:ext cx="1219200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994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4 09-02-03-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225"/>
            <a:ext cx="1219200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823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4 09-02-07-9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225"/>
            <a:ext cx="1219200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47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4 09-00-01-7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63"/>
            <a:ext cx="12192000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130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4 09-02-09-7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225"/>
            <a:ext cx="1219200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063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2 04-20-46-8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8"/>
            <a:ext cx="12192000" cy="684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98723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2 04-20-50-9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8"/>
            <a:ext cx="12192000" cy="684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3776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20 19-33-36-984">
            <a:extLst>
              <a:ext uri="{FF2B5EF4-FFF2-40B4-BE49-F238E27FC236}">
                <a16:creationId xmlns:a16="http://schemas.microsoft.com/office/drawing/2014/main" id="{2EE32EB2-92A9-4F56-889C-83FC4D09B2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025"/>
            <a:ext cx="12192000" cy="620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70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20 19-33-40-070">
            <a:extLst>
              <a:ext uri="{FF2B5EF4-FFF2-40B4-BE49-F238E27FC236}">
                <a16:creationId xmlns:a16="http://schemas.microsoft.com/office/drawing/2014/main" id="{CBB3BF8C-EB11-4545-8F33-3F8CE7860B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025"/>
            <a:ext cx="12192000" cy="620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27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4-14 09-00-06-7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63"/>
            <a:ext cx="12192000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49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34-32-941">
            <a:extLst>
              <a:ext uri="{FF2B5EF4-FFF2-40B4-BE49-F238E27FC236}">
                <a16:creationId xmlns:a16="http://schemas.microsoft.com/office/drawing/2014/main" id="{58753658-C55F-45E4-B2AD-67180F454B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88"/>
            <a:ext cx="121920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41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34-35-428">
            <a:extLst>
              <a:ext uri="{FF2B5EF4-FFF2-40B4-BE49-F238E27FC236}">
                <a16:creationId xmlns:a16="http://schemas.microsoft.com/office/drawing/2014/main" id="{9F1C36E8-BE3D-40C8-9F4A-02645B0A73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88"/>
            <a:ext cx="121920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04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</TotalTime>
  <Words>380</Words>
  <Application>Microsoft Office PowerPoint</Application>
  <PresentationFormat>Geniş ekran</PresentationFormat>
  <Paragraphs>78</Paragraphs>
  <Slides>64</Slides>
  <Notes>14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64</vt:i4>
      </vt:variant>
    </vt:vector>
  </HeadingPairs>
  <TitlesOfParts>
    <vt:vector size="70" baseType="lpstr">
      <vt:lpstr>Arial</vt:lpstr>
      <vt:lpstr>Calibri</vt:lpstr>
      <vt:lpstr>Calibri Light</vt:lpstr>
      <vt:lpstr>Segoe UI</vt:lpstr>
      <vt:lpstr>Wingdings</vt:lpstr>
      <vt:lpstr>Office Teması</vt:lpstr>
      <vt:lpstr>MADDE VE ISI</vt:lpstr>
      <vt:lpstr>Maddelerin Isı İletkenliği:</vt:lpstr>
      <vt:lpstr>Isı İletkeni:</vt:lpstr>
      <vt:lpstr>Isı Yalıtkanı: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ISI YALITIMI</vt:lpstr>
      <vt:lpstr>Isı Yalıtımı</vt:lpstr>
      <vt:lpstr>Isı yalıtımı nasıl gerçekleştirilir?</vt:lpstr>
      <vt:lpstr>Örnek: </vt:lpstr>
      <vt:lpstr>Örnek: </vt:lpstr>
      <vt:lpstr>Örnek: </vt:lpstr>
      <vt:lpstr>Örnek: </vt:lpstr>
      <vt:lpstr>Örnek: </vt:lpstr>
      <vt:lpstr>Örnek: </vt:lpstr>
      <vt:lpstr>PowerPoint Sunusu</vt:lpstr>
      <vt:lpstr>PowerPoint Sunusu</vt:lpstr>
      <vt:lpstr>Isı Yalıtım Malzemeleri </vt:lpstr>
      <vt:lpstr>İyi bir yalıtım malzemesi nasıl olmalı?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ISI YALITIMININ ÖNEMİ</vt:lpstr>
      <vt:lpstr>Isı Yalıtımının Önemi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MADDE VE ISI</dc:title>
  <dc:creator>ögretmen 2</dc:creator>
  <cp:lastModifiedBy>Okan</cp:lastModifiedBy>
  <cp:revision>28</cp:revision>
  <dcterms:created xsi:type="dcterms:W3CDTF">2019-04-14T06:04:27Z</dcterms:created>
  <dcterms:modified xsi:type="dcterms:W3CDTF">2025-07-13T15:16:46Z</dcterms:modified>
</cp:coreProperties>
</file>