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63" r:id="rId2"/>
    <p:sldId id="353" r:id="rId3"/>
    <p:sldId id="364" r:id="rId4"/>
    <p:sldId id="354" r:id="rId5"/>
    <p:sldId id="355" r:id="rId6"/>
    <p:sldId id="356" r:id="rId7"/>
    <p:sldId id="357" r:id="rId8"/>
    <p:sldId id="366" r:id="rId9"/>
    <p:sldId id="368" r:id="rId10"/>
    <p:sldId id="369" r:id="rId11"/>
    <p:sldId id="362" r:id="rId12"/>
    <p:sldId id="358" r:id="rId13"/>
    <p:sldId id="361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779" r:id="rId35"/>
    <p:sldId id="78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0" r:id="rId44"/>
    <p:sldId id="781" r:id="rId45"/>
    <p:sldId id="782" r:id="rId46"/>
    <p:sldId id="783" r:id="rId47"/>
    <p:sldId id="784" r:id="rId48"/>
    <p:sldId id="360" r:id="rId49"/>
    <p:sldId id="290" r:id="rId50"/>
    <p:sldId id="291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40" r:id="rId82"/>
    <p:sldId id="341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A5CA3-92E0-423F-830B-23F9577796C5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D0FE0-B289-4364-B91C-34B265FFFBC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22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9D17-0C8B-4AF0-A3A4-6EFDD050F59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987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D0FE0-B289-4364-B91C-34B265FFFBC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973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«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9D17-0C8B-4AF0-A3A4-6EFDD050F59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97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9D17-0C8B-4AF0-A3A4-6EFDD050F59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009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9D17-0C8B-4AF0-A3A4-6EFDD050F59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61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F60B-4961-F862-DDE8-C57A7444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9DDFAA3-8B9F-7D1D-2904-3C3E71EE1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E5AD03E-D10A-C2B4-A4D3-5A19623B8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98275CE-418C-56BD-1E7A-9BCCFADC0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942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3725C-7E01-2EF5-7CC9-C5D3E666E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E1CBEA4-CCC5-D654-59F9-EF1587111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278E07F-3C7A-7558-BA3E-D7A0F6D8D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FC3C4BB-2E2D-93A3-670F-24FF7935D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079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047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15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639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409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782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76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743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0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49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08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984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EF15-B987-4662-8ED4-577B97C21D2A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95A26-0472-4C9B-8A76-12EAA65E7A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82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../AN&#304;MASYONLAR/Basit-Elektrik-Devrsi-4_333371_10002.swf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34F2C89-05C7-4F14-8D91-7C1E5BD3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12" y="0"/>
            <a:ext cx="12381615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E4D963EE-4E1C-44AB-A849-38B2B839E52E}"/>
              </a:ext>
            </a:extLst>
          </p:cNvPr>
          <p:cNvSpPr/>
          <p:nvPr/>
        </p:nvSpPr>
        <p:spPr>
          <a:xfrm>
            <a:off x="1192619" y="45496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b="1" dirty="0">
                <a:solidFill>
                  <a:srgbClr val="FFFFFF"/>
                </a:solidFill>
                <a:latin typeface="MyriadPro-Bold"/>
              </a:rPr>
              <a:t>Bölüm Başlıkları </a:t>
            </a:r>
          </a:p>
          <a:p>
            <a:pPr marL="457200" indent="-457200">
              <a:buAutoNum type="arabicPeriod"/>
            </a:pPr>
            <a:r>
              <a:rPr lang="tr-TR" sz="2400" b="1" dirty="0">
                <a:solidFill>
                  <a:srgbClr val="FFFFFF"/>
                </a:solidFill>
                <a:latin typeface="MyriadPro-Semibold"/>
              </a:rPr>
              <a:t>Devre Elemanlarının Sembollerle Gösterimi ve Devre Şemaları </a:t>
            </a:r>
          </a:p>
          <a:p>
            <a:pPr marL="457200" indent="-457200">
              <a:buAutoNum type="arabicPeriod"/>
            </a:pPr>
            <a:r>
              <a:rPr lang="tr-TR" sz="2400" b="1" dirty="0">
                <a:solidFill>
                  <a:srgbClr val="FFFFFF"/>
                </a:solidFill>
                <a:latin typeface="MyriadPro-Semibold"/>
              </a:rPr>
              <a:t>Basit Bir Elektrik Devresinde Ampul Parlaklığını Etkileyen Değişkenler</a:t>
            </a:r>
            <a:r>
              <a:rPr lang="tr-TR" sz="2400" dirty="0"/>
              <a:t> </a:t>
            </a:r>
            <a:br>
              <a:rPr lang="tr-TR" sz="2400" dirty="0"/>
            </a:b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556318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EABB-6012-F64A-4199-622695B2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D90D1A-A4E3-54DA-37B5-66AC972E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29" y="1173775"/>
            <a:ext cx="701115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Elektrik devrelerini anlatmak için de sembollerden yararlanılır. Devre elemanlarının sembolleri </a:t>
            </a:r>
            <a:r>
              <a:rPr lang="tr-TR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tüm Dünya’da aynıdır.</a:t>
            </a:r>
          </a:p>
          <a:p>
            <a:pPr marL="0" indent="0" algn="just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Neden semboller kullanılmıştır?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Çizimler herkes tarafından anlaşılmayabilir.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Çizim yapmak zaman kaybına yol açar.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Bir ülkede üretilen cihazın başka bir ülkede tamirini mümkün kılar.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Ortak bir bilimsel dil oluşur.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 descr="bandicam 2020-10-15 08-54-14-911">
            <a:extLst>
              <a:ext uri="{FF2B5EF4-FFF2-40B4-BE49-F238E27FC236}">
                <a16:creationId xmlns:a16="http://schemas.microsoft.com/office/drawing/2014/main" id="{EE917C1A-6557-4321-975E-8B4049CF8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8" b="21035"/>
          <a:stretch/>
        </p:blipFill>
        <p:spPr>
          <a:xfrm>
            <a:off x="7912533" y="854405"/>
            <a:ext cx="4279467" cy="44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3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21-4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1" y="497824"/>
            <a:ext cx="2826983" cy="13534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638" y="2805962"/>
            <a:ext cx="3415175" cy="268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etin kutusu 7"/>
          <p:cNvSpPr txBox="1"/>
          <p:nvPr/>
        </p:nvSpPr>
        <p:spPr>
          <a:xfrm>
            <a:off x="2520027" y="1135462"/>
            <a:ext cx="9372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 yatağı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ve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duy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sembolle gösterilmez.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37" y="2805962"/>
            <a:ext cx="2057399" cy="2083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02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Sınıf 7. Ünite Elektrik Devre Elemanları ve Sembolleri 3D Animasyonu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2CE44E2-7AB9-45DE-9453-65AD655FD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86" y="0"/>
            <a:ext cx="1022380" cy="7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9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24-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831"/>
            <a:ext cx="8276492" cy="34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3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49-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50-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2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53-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29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54-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00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4-56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F39A3C3-6091-40B8-A52F-4EADF7E08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66" y="0"/>
            <a:ext cx="7391400" cy="505578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7778" y="5502348"/>
            <a:ext cx="10972800" cy="1018319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DEVRE ELEMANLARININ SEMBOLLE GÖSTERİMİ VE DEVRE ŞEMALARI</a:t>
            </a:r>
          </a:p>
        </p:txBody>
      </p:sp>
    </p:spTree>
    <p:extLst>
      <p:ext uri="{BB962C8B-B14F-4D97-AF65-F5344CB8AC3E}">
        <p14:creationId xmlns:p14="http://schemas.microsoft.com/office/powerpoint/2010/main" val="241841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04-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06-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12192000" cy="6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24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09-76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/>
          <a:stretch/>
        </p:blipFill>
        <p:spPr>
          <a:xfrm>
            <a:off x="0" y="837344"/>
            <a:ext cx="12192000" cy="570073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780889" y="220894"/>
            <a:ext cx="678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LAMBA NEDEN IŞIK VERMEZ?</a:t>
            </a:r>
          </a:p>
        </p:txBody>
      </p:sp>
    </p:spTree>
    <p:extLst>
      <p:ext uri="{BB962C8B-B14F-4D97-AF65-F5344CB8AC3E}">
        <p14:creationId xmlns:p14="http://schemas.microsoft.com/office/powerpoint/2010/main" val="2348891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18-53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r="8988"/>
          <a:stretch/>
        </p:blipFill>
        <p:spPr>
          <a:xfrm>
            <a:off x="703780" y="169863"/>
            <a:ext cx="10392310" cy="651827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483805" y="876618"/>
            <a:ext cx="741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Lamba ışık vermiyorsa bozulmuş (patlamış) olabilir.</a:t>
            </a:r>
          </a:p>
        </p:txBody>
      </p:sp>
    </p:spTree>
    <p:extLst>
      <p:ext uri="{BB962C8B-B14F-4D97-AF65-F5344CB8AC3E}">
        <p14:creationId xmlns:p14="http://schemas.microsoft.com/office/powerpoint/2010/main" val="155445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37-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4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38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9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40-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9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42-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08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43-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0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0-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5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6C9F96B-C172-4F43-9345-0545B1C93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057" y="-432483"/>
            <a:ext cx="7579943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B4C747-6C71-4088-B5E8-723C7E61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16" y="82084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  <a:t>Bu konumuzda </a:t>
            </a:r>
          </a:p>
          <a:p>
            <a:pPr marL="0" indent="0">
              <a:buNone/>
            </a:pP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  <a:t>Devre elemanlarını, 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  <a:t>Basit elektrik devresi kurmayı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  <a:t>Devre elemanlarının sembollerini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  <a:t>öğreneceğiz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960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2-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66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4-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4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7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5-59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40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7-32-150">
            <a:extLst>
              <a:ext uri="{FF2B5EF4-FFF2-40B4-BE49-F238E27FC236}">
                <a16:creationId xmlns:a16="http://schemas.microsoft.com/office/drawing/2014/main" id="{31E7A9D6-F214-44FC-8CA7-B039F4B57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06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7-33-897">
            <a:extLst>
              <a:ext uri="{FF2B5EF4-FFF2-40B4-BE49-F238E27FC236}">
                <a16:creationId xmlns:a16="http://schemas.microsoft.com/office/drawing/2014/main" id="{F5A39A6F-A5BA-4C20-8E87-3510B92F8E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34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11-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07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13-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2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14-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96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16-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Basit Bir Elektrik Devresi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Basit bir elektrik devresi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pil, lamba, duy, anahtar ve bağlantı kablosundan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oluşur. Bir devredeki lambaların ışık vermesi için devre elemanlarının birbirine bağlantı kabloları ile uygun şekilde bağlanması gerekir.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30" y="2866135"/>
            <a:ext cx="4468940" cy="36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09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17-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18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31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21-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74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21-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FD7EBBF-465D-4F2F-88EC-7306DC584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1" b="-1"/>
          <a:stretch/>
        </p:blipFill>
        <p:spPr>
          <a:xfrm>
            <a:off x="3290887" y="2238153"/>
            <a:ext cx="5610225" cy="31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4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7-35-866">
            <a:extLst>
              <a:ext uri="{FF2B5EF4-FFF2-40B4-BE49-F238E27FC236}">
                <a16:creationId xmlns:a16="http://schemas.microsoft.com/office/drawing/2014/main" id="{F5B236A6-9F89-4361-814E-68358904FF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5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7-37-530">
            <a:extLst>
              <a:ext uri="{FF2B5EF4-FFF2-40B4-BE49-F238E27FC236}">
                <a16:creationId xmlns:a16="http://schemas.microsoft.com/office/drawing/2014/main" id="{EE9B479B-D5DE-49DE-A2DA-A1558419F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95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7-38-958">
            <a:extLst>
              <a:ext uri="{FF2B5EF4-FFF2-40B4-BE49-F238E27FC236}">
                <a16:creationId xmlns:a16="http://schemas.microsoft.com/office/drawing/2014/main" id="{C895AED0-C255-4A32-905A-177DAE1CF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28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7-40-572">
            <a:extLst>
              <a:ext uri="{FF2B5EF4-FFF2-40B4-BE49-F238E27FC236}">
                <a16:creationId xmlns:a16="http://schemas.microsoft.com/office/drawing/2014/main" id="{FB1B5765-5516-4A07-9583-64A13F7193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10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85004" y="2389218"/>
            <a:ext cx="10363200" cy="1470025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457310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08-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7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7888" y="75131"/>
            <a:ext cx="10972800" cy="839269"/>
          </a:xfrm>
        </p:spPr>
        <p:txBody>
          <a:bodyPr>
            <a:normAutofit/>
          </a:bodyPr>
          <a:lstStyle/>
          <a:p>
            <a:pPr algn="l"/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Devre Elemanları ve Görevleri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72612" y="1138819"/>
            <a:ext cx="7005828" cy="14261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Pil,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devredeki elektrik enerjisi kaynağıdır.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" y="982402"/>
            <a:ext cx="2098590" cy="151091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474720" y="2493317"/>
            <a:ext cx="836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Lamba (ampul),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elektrik enerjisini ışık enerjisine dönüştürmek amacıyla kullanılan devre elemanıdır.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8" y="2574812"/>
            <a:ext cx="1676400" cy="203376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372612" y="4656196"/>
            <a:ext cx="829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Bağlantı kablosu (iletken tel)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, devrenin diğer elemanlarını birbirine bağlayarak kapalı devre oluşmasını sağlar.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32" y="4691539"/>
            <a:ext cx="2082546" cy="17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7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09-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57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25-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74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26-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090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29-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1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30-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95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33-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2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34-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88"/>
            <a:ext cx="12192000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0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48-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12192000" cy="64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9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8-56-50-5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12192000" cy="64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02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3-27-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0"/>
            <a:ext cx="12061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4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81" y="310896"/>
            <a:ext cx="2606077" cy="18013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3" y="2250186"/>
            <a:ext cx="2057399" cy="208344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2" y="4664964"/>
            <a:ext cx="2172396" cy="1708404"/>
          </a:xfrm>
          <a:prstGeom prst="rect">
            <a:avLst/>
          </a:prstGeom>
        </p:spPr>
      </p:pic>
      <p:sp>
        <p:nvSpPr>
          <p:cNvPr id="8" name="İçerik Yer Tutucusu 2"/>
          <p:cNvSpPr>
            <a:spLocks noGrp="1"/>
          </p:cNvSpPr>
          <p:nvPr>
            <p:ph idx="1"/>
          </p:nvPr>
        </p:nvSpPr>
        <p:spPr>
          <a:xfrm>
            <a:off x="3372612" y="498506"/>
            <a:ext cx="8660892" cy="14261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Anahtar,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elektrik enerjisinin akışını kontrol etmemizi sağlar. Anahtar kapalı olduğunda devre açık olur. Anahtar açık olduğunda ise devre kapalı olur.</a:t>
            </a: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525012" y="4664964"/>
            <a:ext cx="7005828" cy="142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Pil yatağı, </a:t>
            </a:r>
            <a:r>
              <a:rPr lang="tr-TR" dirty="0"/>
              <a:t>pillerin konulduğu kutucuktur.</a:t>
            </a:r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3525012" y="2801167"/>
            <a:ext cx="7005828" cy="142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Duy, </a:t>
            </a:r>
            <a:r>
              <a:rPr lang="tr-TR" dirty="0"/>
              <a:t>lambanın yerleştirildiği kısımdır.</a:t>
            </a:r>
          </a:p>
        </p:txBody>
      </p:sp>
      <p:pic>
        <p:nvPicPr>
          <p:cNvPr id="10" name="Resim 9" descr="bandicam 2020-10-15 08-54-21-488"/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38666" r="43101" b="39350"/>
          <a:stretch/>
        </p:blipFill>
        <p:spPr>
          <a:xfrm>
            <a:off x="3829528" y="1557381"/>
            <a:ext cx="3300750" cy="1109765"/>
          </a:xfrm>
          <a:prstGeom prst="rect">
            <a:avLst/>
          </a:prstGeom>
        </p:spPr>
      </p:pic>
      <p:pic>
        <p:nvPicPr>
          <p:cNvPr id="12" name="Resim 11" descr="bandicam 2020-10-15 08-54-21-488"/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60792" r="42740" b="25025"/>
          <a:stretch/>
        </p:blipFill>
        <p:spPr>
          <a:xfrm>
            <a:off x="7417162" y="1596447"/>
            <a:ext cx="3113678" cy="10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789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3-28-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0"/>
            <a:ext cx="12061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13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4-55-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833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4-57-3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66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01-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792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03-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61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07-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0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08-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51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12-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49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13-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919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17-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31" y="336455"/>
            <a:ext cx="3993226" cy="1353429"/>
          </a:xfrm>
          <a:prstGeom prst="rect">
            <a:avLst/>
          </a:prstGeom>
        </p:spPr>
      </p:pic>
      <p:sp>
        <p:nvSpPr>
          <p:cNvPr id="3" name="İçerik Yer Tutucusu 2"/>
          <p:cNvSpPr txBox="1">
            <a:spLocks/>
          </p:cNvSpPr>
          <p:nvPr/>
        </p:nvSpPr>
        <p:spPr>
          <a:xfrm>
            <a:off x="898366" y="1912937"/>
            <a:ext cx="9931908" cy="14261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Basit bir elektrik devresinde ampulün yanabilmesi için ampul, bağlantı kablosu ve  pil yeterlidir. Anahtar şart değildir.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52" y="3200349"/>
            <a:ext cx="3078259" cy="2545672"/>
          </a:xfrm>
          <a:prstGeom prst="rect">
            <a:avLst/>
          </a:prstGeom>
        </p:spPr>
      </p:pic>
      <p:pic>
        <p:nvPicPr>
          <p:cNvPr id="5" name="Resim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795" y="239740"/>
            <a:ext cx="527901" cy="52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249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18-5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07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22-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01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23-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29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39-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"/>
            <a:ext cx="12192000" cy="65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35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41-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"/>
            <a:ext cx="12192000" cy="65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4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47-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551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49-4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44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5-58-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39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6-00-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955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6-07-4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9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A8ABB6-7A34-2566-4844-1BABFBD01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DEVRE ELEMANLARININ SEMBOLLERİ</a:t>
            </a:r>
          </a:p>
        </p:txBody>
      </p:sp>
    </p:spTree>
    <p:extLst>
      <p:ext uri="{BB962C8B-B14F-4D97-AF65-F5344CB8AC3E}">
        <p14:creationId xmlns:p14="http://schemas.microsoft.com/office/powerpoint/2010/main" val="13718473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6-09-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254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7-58-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50"/>
            <a:ext cx="12192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44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00-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50"/>
            <a:ext cx="12192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44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24-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416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25-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13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28-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47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29-7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321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39-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" y="0"/>
            <a:ext cx="1202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67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47-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" y="0"/>
            <a:ext cx="1202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592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53-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0"/>
            <a:ext cx="11876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9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57987-4B08-9374-83D9-1F6FFCF9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476A4B-EE36-25B7-83FE-4EB122BF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23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Dünya’nın hangi ülkesine giderseniz gidin trafik lambalarının ve sembollerinin aynı olduğunu görürsünüz. Bu durum dünya üzerindeki temel konularda anlam bütünlüğü sağlamak için yapılır.</a:t>
            </a:r>
          </a:p>
        </p:txBody>
      </p:sp>
      <p:pic>
        <p:nvPicPr>
          <p:cNvPr id="4" name="Resim 3" descr="bandicam 2020-10-15 08-54-11-090">
            <a:extLst>
              <a:ext uri="{FF2B5EF4-FFF2-40B4-BE49-F238E27FC236}">
                <a16:creationId xmlns:a16="http://schemas.microsoft.com/office/drawing/2014/main" id="{CCCDA9D8-AC07-9766-7F31-E876E23BC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2"/>
          <a:stretch/>
        </p:blipFill>
        <p:spPr>
          <a:xfrm>
            <a:off x="3467477" y="2793115"/>
            <a:ext cx="8724523" cy="2449093"/>
          </a:xfrm>
          <a:prstGeom prst="rect">
            <a:avLst/>
          </a:prstGeom>
        </p:spPr>
      </p:pic>
      <p:pic>
        <p:nvPicPr>
          <p:cNvPr id="5" name="Resim 4" descr="bandicam 2020-10-15 08-54-11-090">
            <a:extLst>
              <a:ext uri="{FF2B5EF4-FFF2-40B4-BE49-F238E27FC236}">
                <a16:creationId xmlns:a16="http://schemas.microsoft.com/office/drawing/2014/main" id="{64EB888F-9CFF-1218-8C36-350DA5FD1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0" r="78241" b="55036"/>
          <a:stretch/>
        </p:blipFill>
        <p:spPr>
          <a:xfrm>
            <a:off x="153909" y="2362954"/>
            <a:ext cx="2652665" cy="27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084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8-55-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0"/>
            <a:ext cx="11876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20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281</Words>
  <Application>Microsoft Office PowerPoint</Application>
  <PresentationFormat>Geniş ekran</PresentationFormat>
  <Paragraphs>46</Paragraphs>
  <Slides>90</Slides>
  <Notes>7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90</vt:i4>
      </vt:variant>
    </vt:vector>
  </HeadingPairs>
  <TitlesOfParts>
    <vt:vector size="98" baseType="lpstr">
      <vt:lpstr>Arial</vt:lpstr>
      <vt:lpstr>Calibri</vt:lpstr>
      <vt:lpstr>Calibri Light</vt:lpstr>
      <vt:lpstr>MyriadPro-Bold</vt:lpstr>
      <vt:lpstr>MyriadPro-Semibold</vt:lpstr>
      <vt:lpstr>Segoe UI</vt:lpstr>
      <vt:lpstr>Wingdings</vt:lpstr>
      <vt:lpstr>Office Teması</vt:lpstr>
      <vt:lpstr>PowerPoint Sunusu</vt:lpstr>
      <vt:lpstr>DEVRE ELEMANLARININ SEMBOLLE GÖSTERİMİ VE DEVRE ŞEMALARI</vt:lpstr>
      <vt:lpstr>PowerPoint Sunusu</vt:lpstr>
      <vt:lpstr>Basit Bir Elektrik Devresi</vt:lpstr>
      <vt:lpstr>Devre Elemanları ve Görevleri</vt:lpstr>
      <vt:lpstr>PowerPoint Sunusu</vt:lpstr>
      <vt:lpstr>PowerPoint Sunusu</vt:lpstr>
      <vt:lpstr>DEVRE ELEMANLARININ SEMBOLLERİ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okano</dc:creator>
  <cp:lastModifiedBy>Okan</cp:lastModifiedBy>
  <cp:revision>28</cp:revision>
  <dcterms:created xsi:type="dcterms:W3CDTF">2020-10-24T10:41:01Z</dcterms:created>
  <dcterms:modified xsi:type="dcterms:W3CDTF">2025-07-13T15:29:07Z</dcterms:modified>
</cp:coreProperties>
</file>