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grandir" panose="020B0604020202020204" charset="-94"/>
      <p:regular r:id="rId23"/>
    </p:embeddedFont>
    <p:embeddedFont>
      <p:font typeface="Agrandir Bold" panose="020B0604020202020204" charset="-94"/>
      <p:regular r:id="rId24"/>
    </p:embeddedFont>
    <p:embeddedFont>
      <p:font typeface="Fraunces Bold" panose="020B0604020202020204" charset="-94"/>
      <p:regular r:id="rId25"/>
    </p:embeddedFont>
    <p:embeddedFont>
      <p:font typeface="Fraunces Heavy" panose="020B0604020202020204" charset="-94"/>
      <p:regular r:id="rId26"/>
    </p:embeddedFont>
    <p:embeddedFont>
      <p:font typeface="Fraunces Light" panose="020B0604020202020204" charset="-9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7820130" y="2202747"/>
            <a:ext cx="10467870" cy="387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26"/>
              </a:lnSpc>
            </a:pPr>
            <a:r>
              <a:rPr lang="en-US" sz="8883" b="1">
                <a:solidFill>
                  <a:srgbClr val="FFE871"/>
                </a:solidFill>
                <a:latin typeface="Fraunces Heavy"/>
                <a:ea typeface="Fraunces Heavy"/>
                <a:cs typeface="Fraunces Heavy"/>
                <a:sym typeface="Fraunces Heavy"/>
              </a:rPr>
              <a:t>DENETLEYİCİ VE DÜZENLEYİCİ SİSTEM</a:t>
            </a:r>
          </a:p>
        </p:txBody>
      </p:sp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DAF462A-18D2-DE4E-016F-60593114E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2181137-382C-C586-76D2-0BA95B4E3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45740">
        <p159:morph option="byObject"/>
      </p:transition>
    </mc:Choice>
    <mc:Fallback xmlns="">
      <p:transition advTm="457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252" t="-18502" r="-371" b="-541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93356" y="3233669"/>
            <a:ext cx="10799094" cy="517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Fazla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ışıkta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göz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bebeğinin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küçülmesi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tr-TR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ğne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batan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elin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çekilmesi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tr-TR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A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teşten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eli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çekme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tr-TR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üksek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seste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irkilme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tr-TR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eni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doğan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bebekte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emme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tutma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hareketleri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tr-TR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iz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kapağına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vurulunca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ayağın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hareketi</a:t>
            </a:r>
            <a:endParaRPr lang="en-US" sz="3600" spc="359" dirty="0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tr-TR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L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imon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yediğimizde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ağzımızın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sulanması</a:t>
            </a:r>
            <a:endParaRPr lang="en-US" sz="3600" spc="359" dirty="0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559325" y="1422574"/>
            <a:ext cx="7042865" cy="9390487"/>
          </a:xfrm>
          <a:custGeom>
            <a:avLst/>
            <a:gdLst/>
            <a:ahLst/>
            <a:cxnLst/>
            <a:rect l="l" t="t" r="r" b="b"/>
            <a:pathLst>
              <a:path w="7042865" h="9390487">
                <a:moveTo>
                  <a:pt x="7042865" y="0"/>
                </a:moveTo>
                <a:lnTo>
                  <a:pt x="0" y="0"/>
                </a:lnTo>
                <a:lnTo>
                  <a:pt x="0" y="9390487"/>
                </a:lnTo>
                <a:lnTo>
                  <a:pt x="7042865" y="9390487"/>
                </a:lnTo>
                <a:lnTo>
                  <a:pt x="704286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62952" y="693270"/>
            <a:ext cx="14067447" cy="85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41"/>
              </a:lnSpc>
            </a:pPr>
            <a:r>
              <a:rPr lang="en-US" sz="5172" b="1" dirty="0">
                <a:solidFill>
                  <a:srgbClr val="FFDE59"/>
                </a:solidFill>
                <a:latin typeface="Fraunces Heavy"/>
                <a:ea typeface="Fraunces Heavy"/>
                <a:cs typeface="Fraunces Heavy"/>
                <a:sym typeface="Fraunces Heavy"/>
              </a:rPr>
              <a:t>DOĞUŞTAN KAZANILAN REFLEKSLER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5C0A4B-B12A-6AAD-FB1E-B32FFDDF1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9244">
        <p159:morph option="byObject"/>
      </p:transition>
    </mc:Choice>
    <mc:Fallback xmlns="">
      <p:transition advTm="5924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32095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E608D14-5818-8F7D-AB89-7AD33B405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39048">
        <p159:morph option="byObject"/>
      </p:transition>
    </mc:Choice>
    <mc:Fallback xmlns="">
      <p:transition advTm="39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96" objId="2"/>
        <p14:stopEvt time="847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B6F2D91-2F68-567B-41B0-3E3063629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8257">
        <p159:morph option="byObject"/>
      </p:transition>
    </mc:Choice>
    <mc:Fallback xmlns="">
      <p:transition advTm="8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56" objId="2"/>
        <p14:stopEvt time="7869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00" end="20.434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475253" cy="1042662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4B81F39-2BB5-5E70-8F08-261B49A3B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7857">
        <p159:morph option="byObject"/>
      </p:transition>
    </mc:Choice>
    <mc:Fallback xmlns="">
      <p:transition advTm="78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47" objId="2"/>
        <p14:stopEvt time="5200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3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40" end="0.021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257127" y="-322036"/>
            <a:ext cx="12976831" cy="1093107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889F13D-E6FE-3F13-8A25-588FA7DD0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0344">
        <p159:morph option="byObject"/>
      </p:transition>
    </mc:Choice>
    <mc:Fallback xmlns="">
      <p:transition advTm="20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84" objId="2"/>
        <p14:stopEvt time="9317" objId="2"/>
        <p14:playEvt time="13301" objId="2"/>
        <p14:stopEvt time="19850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252" t="-18502" r="-371" b="-541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24156" y="2856458"/>
            <a:ext cx="10799094" cy="326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35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Dans etmek,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35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araba ve bisiklet sürmek,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35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örgü örmek,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35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yüzmek,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35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limon görünce ağzın sulanması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1559325" y="1422574"/>
            <a:ext cx="7042865" cy="9390487"/>
          </a:xfrm>
          <a:custGeom>
            <a:avLst/>
            <a:gdLst/>
            <a:ahLst/>
            <a:cxnLst/>
            <a:rect l="l" t="t" r="r" b="b"/>
            <a:pathLst>
              <a:path w="7042865" h="9390487">
                <a:moveTo>
                  <a:pt x="7042865" y="0"/>
                </a:moveTo>
                <a:lnTo>
                  <a:pt x="0" y="0"/>
                </a:lnTo>
                <a:lnTo>
                  <a:pt x="0" y="9390487"/>
                </a:lnTo>
                <a:lnTo>
                  <a:pt x="7042865" y="9390487"/>
                </a:lnTo>
                <a:lnTo>
                  <a:pt x="704286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62952" y="693270"/>
            <a:ext cx="14296047" cy="85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41"/>
              </a:lnSpc>
            </a:pPr>
            <a:r>
              <a:rPr lang="en-US" sz="5172" b="1" dirty="0">
                <a:solidFill>
                  <a:srgbClr val="FFDE59"/>
                </a:solidFill>
                <a:latin typeface="Fraunces Heavy"/>
                <a:ea typeface="Fraunces Heavy"/>
                <a:cs typeface="Fraunces Heavy"/>
                <a:sym typeface="Fraunces Heavy"/>
              </a:rPr>
              <a:t>SONRADAN ÖĞRENILEN REFLEKSLER</a:t>
            </a:r>
          </a:p>
        </p:txBody>
      </p:sp>
      <p:pic>
        <p:nvPicPr>
          <p:cNvPr id="6" name="Resim 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B650FB5-BC12-4EE5-8AFF-F2846D17B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87649A7-51AA-B0F0-278E-36F71D74E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49130">
        <p159:morph option="byObject"/>
      </p:transition>
    </mc:Choice>
    <mc:Fallback xmlns="">
      <p:transition advTm="4913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203290"/>
            <a:ext cx="19793001" cy="1049029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0996F26-DE4F-FADC-6829-E17F4D7C9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420">
        <p159:morph option="byObject"/>
      </p:transition>
    </mc:Choice>
    <mc:Fallback xmlns="">
      <p:transition advTm="5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84" objId="2"/>
        <p14:stopEvt time="5061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98559" y="0"/>
            <a:ext cx="19409434" cy="10287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6892136-858F-8BE3-EDBF-EF43DFE7D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3868">
        <p159:morph option="byObject"/>
      </p:transition>
    </mc:Choice>
    <mc:Fallback xmlns="">
      <p:transition advTm="3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6" objId="2"/>
        <p14:stopEvt time="3503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252" t="-18502" r="-371" b="-541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822448" y="1028700"/>
            <a:ext cx="12643103" cy="8607574"/>
          </a:xfrm>
          <a:custGeom>
            <a:avLst/>
            <a:gdLst/>
            <a:ahLst/>
            <a:cxnLst/>
            <a:rect l="l" t="t" r="r" b="b"/>
            <a:pathLst>
              <a:path w="12643103" h="8607574">
                <a:moveTo>
                  <a:pt x="0" y="0"/>
                </a:moveTo>
                <a:lnTo>
                  <a:pt x="12643104" y="0"/>
                </a:lnTo>
                <a:lnTo>
                  <a:pt x="12643104" y="8607574"/>
                </a:lnTo>
                <a:lnTo>
                  <a:pt x="0" y="8607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EE6FE116-834B-1425-7441-8A9F72D90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013E408-8C91-50B4-E4F4-483D19880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35129">
        <p159:morph option="byObject"/>
      </p:transition>
    </mc:Choice>
    <mc:Fallback xmlns="">
      <p:transition advTm="35129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9085" y="0"/>
            <a:ext cx="18258915" cy="1030453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4549" y="1866900"/>
            <a:ext cx="10105515" cy="4472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Merkezi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sinir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sistemi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ile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organların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arasındaki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iletişimi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sağlar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.</a:t>
            </a:r>
            <a:endParaRPr lang="tr-TR" sz="4800" b="1" spc="280" dirty="0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endParaRPr lang="en-US" sz="4800" b="1" spc="280" dirty="0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Duyu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organlarından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gelen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bilgileri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beyne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,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merkezi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sinir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sisteminden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gelen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emirleri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kas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ve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salgı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bezlerine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800" b="1" spc="280" dirty="0" err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iletir</a:t>
            </a:r>
            <a:r>
              <a:rPr lang="en-US" sz="4800" b="1" spc="280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.</a:t>
            </a:r>
          </a:p>
          <a:p>
            <a:pPr algn="l">
              <a:lnSpc>
                <a:spcPts val="3920"/>
              </a:lnSpc>
            </a:pPr>
            <a:endParaRPr lang="en-US" sz="2800" b="1" spc="280" dirty="0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4308" y="145702"/>
            <a:ext cx="13355073" cy="882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1"/>
              </a:lnSpc>
            </a:pPr>
            <a:r>
              <a:rPr lang="en-US" sz="5172" b="1">
                <a:solidFill>
                  <a:srgbClr val="FFDE59"/>
                </a:solidFill>
                <a:latin typeface="Fraunces Heavy"/>
                <a:ea typeface="Fraunces Heavy"/>
                <a:cs typeface="Fraunces Heavy"/>
                <a:sym typeface="Fraunces Heavy"/>
              </a:rPr>
              <a:t>ÇEVRESEL SINIR SISTEMI</a:t>
            </a: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3B52F933-9B36-AA8A-2C38-986BBFCA4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6261FBA-DB01-9D6C-0166-6B0BBFF87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04556">
        <p159:morph option="byObject"/>
      </p:transition>
    </mc:Choice>
    <mc:Fallback xmlns="">
      <p:transition advTm="104556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732" objId="2"/>
        <p14:stopEvt time="30736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252" t="-18502" r="-371" b="-541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867141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1028700" y="4071206"/>
            <a:ext cx="8115300" cy="191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8517" lvl="1" indent="-299258" algn="l">
              <a:lnSpc>
                <a:spcPts val="3881"/>
              </a:lnSpc>
              <a:buFont typeface="Arial"/>
              <a:buChar char="•"/>
            </a:pPr>
            <a:r>
              <a:rPr lang="en-US" sz="2772" spc="277">
                <a:solidFill>
                  <a:srgbClr val="FFFFFF"/>
                </a:solidFill>
                <a:latin typeface="Fraunces Light"/>
                <a:ea typeface="Fraunces Light"/>
                <a:cs typeface="Fraunces Light"/>
                <a:sym typeface="Fraunces Light"/>
              </a:rPr>
              <a:t>Denetleyici ve Düzenleyici Sistemler, vücudumuzdaki sistemlerin düzenli, uyumlu ve sorunsuz olarak çalışmasını sağlar. </a:t>
            </a: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52BB47C-056B-3858-8102-8C09F4314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AEAD2A7-8113-68CC-AE1E-8B68A13F0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6912">
        <p159:morph option="byObject"/>
      </p:transition>
    </mc:Choice>
    <mc:Fallback xmlns="">
      <p:transition advTm="26912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3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9819" y="992362"/>
            <a:ext cx="14069681" cy="8265938"/>
          </a:xfrm>
          <a:custGeom>
            <a:avLst/>
            <a:gdLst/>
            <a:ahLst/>
            <a:cxnLst/>
            <a:rect l="l" t="t" r="r" b="b"/>
            <a:pathLst>
              <a:path w="14069681" h="8265938">
                <a:moveTo>
                  <a:pt x="0" y="0"/>
                </a:moveTo>
                <a:lnTo>
                  <a:pt x="14069681" y="0"/>
                </a:lnTo>
                <a:lnTo>
                  <a:pt x="14069681" y="8265938"/>
                </a:lnTo>
                <a:lnTo>
                  <a:pt x="0" y="8265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537261" y="1028700"/>
            <a:ext cx="3947587" cy="1044110"/>
          </a:xfrm>
          <a:custGeom>
            <a:avLst/>
            <a:gdLst/>
            <a:ahLst/>
            <a:cxnLst/>
            <a:rect l="l" t="t" r="r" b="b"/>
            <a:pathLst>
              <a:path w="3947587" h="1044110">
                <a:moveTo>
                  <a:pt x="0" y="0"/>
                </a:moveTo>
                <a:lnTo>
                  <a:pt x="3947587" y="0"/>
                </a:lnTo>
                <a:lnTo>
                  <a:pt x="3947587" y="1044110"/>
                </a:lnTo>
                <a:lnTo>
                  <a:pt x="0" y="1044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34" r="-3134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661F7DD-A027-6D4F-C06E-201C6CCF4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16637CE-35FA-5E8C-B7FA-530B9F3C7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2727">
        <p159:morph option="byObject"/>
      </p:transition>
    </mc:Choice>
    <mc:Fallback xmlns="">
      <p:transition advTm="52727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-10627" t="-2559" b="-8068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1028700" y="631761"/>
            <a:ext cx="14204813" cy="1268914"/>
            <a:chOff x="0" y="0"/>
            <a:chExt cx="3741185" cy="334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41185" cy="334200"/>
            </a:xfrm>
            <a:custGeom>
              <a:avLst/>
              <a:gdLst/>
              <a:ahLst/>
              <a:cxnLst/>
              <a:rect l="l" t="t" r="r" b="b"/>
              <a:pathLst>
                <a:path w="3741185" h="334200">
                  <a:moveTo>
                    <a:pt x="0" y="0"/>
                  </a:moveTo>
                  <a:lnTo>
                    <a:pt x="3741185" y="0"/>
                  </a:lnTo>
                  <a:lnTo>
                    <a:pt x="3741185" y="334200"/>
                  </a:lnTo>
                  <a:lnTo>
                    <a:pt x="0" y="334200"/>
                  </a:lnTo>
                  <a:close/>
                </a:path>
              </a:pathLst>
            </a:custGeom>
            <a:solidFill>
              <a:srgbClr val="89557E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741185" cy="38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2875087"/>
            <a:ext cx="5629504" cy="1268914"/>
            <a:chOff x="0" y="0"/>
            <a:chExt cx="1482668" cy="334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82668" cy="334200"/>
            </a:xfrm>
            <a:custGeom>
              <a:avLst/>
              <a:gdLst/>
              <a:ahLst/>
              <a:cxnLst/>
              <a:rect l="l" t="t" r="r" b="b"/>
              <a:pathLst>
                <a:path w="1482668" h="334200">
                  <a:moveTo>
                    <a:pt x="0" y="0"/>
                  </a:moveTo>
                  <a:lnTo>
                    <a:pt x="1482668" y="0"/>
                  </a:lnTo>
                  <a:lnTo>
                    <a:pt x="1482668" y="334200"/>
                  </a:lnTo>
                  <a:lnTo>
                    <a:pt x="0" y="334200"/>
                  </a:lnTo>
                  <a:close/>
                </a:path>
              </a:pathLst>
            </a:custGeom>
            <a:solidFill>
              <a:srgbClr val="89557E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482668" cy="38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61308" y="2875087"/>
            <a:ext cx="6676696" cy="1268914"/>
            <a:chOff x="0" y="0"/>
            <a:chExt cx="1758471" cy="334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8471" cy="334200"/>
            </a:xfrm>
            <a:custGeom>
              <a:avLst/>
              <a:gdLst/>
              <a:ahLst/>
              <a:cxnLst/>
              <a:rect l="l" t="t" r="r" b="b"/>
              <a:pathLst>
                <a:path w="1758471" h="334200">
                  <a:moveTo>
                    <a:pt x="0" y="0"/>
                  </a:moveTo>
                  <a:lnTo>
                    <a:pt x="1758471" y="0"/>
                  </a:lnTo>
                  <a:lnTo>
                    <a:pt x="1758471" y="334200"/>
                  </a:lnTo>
                  <a:lnTo>
                    <a:pt x="0" y="334200"/>
                  </a:lnTo>
                  <a:close/>
                </a:path>
              </a:pathLst>
            </a:custGeom>
            <a:solidFill>
              <a:srgbClr val="89557E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758471" cy="38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05104" y="5583867"/>
            <a:ext cx="3812318" cy="2840829"/>
            <a:chOff x="0" y="0"/>
            <a:chExt cx="1004067" cy="7482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04067" cy="748202"/>
            </a:xfrm>
            <a:custGeom>
              <a:avLst/>
              <a:gdLst/>
              <a:ahLst/>
              <a:cxnLst/>
              <a:rect l="l" t="t" r="r" b="b"/>
              <a:pathLst>
                <a:path w="1004067" h="748202">
                  <a:moveTo>
                    <a:pt x="0" y="0"/>
                  </a:moveTo>
                  <a:lnTo>
                    <a:pt x="1004067" y="0"/>
                  </a:lnTo>
                  <a:lnTo>
                    <a:pt x="1004067" y="748202"/>
                  </a:lnTo>
                  <a:lnTo>
                    <a:pt x="0" y="748202"/>
                  </a:lnTo>
                  <a:close/>
                </a:path>
              </a:pathLst>
            </a:custGeom>
            <a:solidFill>
              <a:srgbClr val="89557E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004067" cy="795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10110" y="5583867"/>
            <a:ext cx="3812318" cy="2840829"/>
            <a:chOff x="0" y="0"/>
            <a:chExt cx="1004067" cy="7482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04067" cy="748202"/>
            </a:xfrm>
            <a:custGeom>
              <a:avLst/>
              <a:gdLst/>
              <a:ahLst/>
              <a:cxnLst/>
              <a:rect l="l" t="t" r="r" b="b"/>
              <a:pathLst>
                <a:path w="1004067" h="748202">
                  <a:moveTo>
                    <a:pt x="0" y="0"/>
                  </a:moveTo>
                  <a:lnTo>
                    <a:pt x="1004067" y="0"/>
                  </a:lnTo>
                  <a:lnTo>
                    <a:pt x="1004067" y="748202"/>
                  </a:lnTo>
                  <a:lnTo>
                    <a:pt x="0" y="748202"/>
                  </a:lnTo>
                  <a:close/>
                </a:path>
              </a:pathLst>
            </a:custGeom>
            <a:solidFill>
              <a:srgbClr val="89557E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004067" cy="795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6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8014759">
            <a:off x="5471566" y="1930027"/>
            <a:ext cx="1767759" cy="875041"/>
          </a:xfrm>
          <a:custGeom>
            <a:avLst/>
            <a:gdLst/>
            <a:ahLst/>
            <a:cxnLst/>
            <a:rect l="l" t="t" r="r" b="b"/>
            <a:pathLst>
              <a:path w="1767759" h="875041">
                <a:moveTo>
                  <a:pt x="0" y="0"/>
                </a:moveTo>
                <a:lnTo>
                  <a:pt x="1767759" y="0"/>
                </a:lnTo>
                <a:lnTo>
                  <a:pt x="1767759" y="875041"/>
                </a:lnTo>
                <a:lnTo>
                  <a:pt x="0" y="875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1285686" y="536511"/>
            <a:ext cx="14889643" cy="88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6"/>
              </a:lnSpc>
            </a:pPr>
            <a:r>
              <a:rPr lang="en-US" sz="5218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DENETLEYİCİ VE DÜZENLEYİCİ SİSTEM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6486" y="3017355"/>
            <a:ext cx="5341718" cy="88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6"/>
              </a:lnSpc>
            </a:pPr>
            <a:r>
              <a:rPr lang="en-US" sz="5218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SİNİR SİSTEMİ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22428" y="3017355"/>
            <a:ext cx="7252902" cy="88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6"/>
              </a:lnSpc>
            </a:pPr>
            <a:r>
              <a:rPr lang="en-US" sz="5218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İÇ SALGI BEZLERİ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4718" y="5682707"/>
            <a:ext cx="5341718" cy="2741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6"/>
              </a:lnSpc>
            </a:pPr>
            <a:r>
              <a:rPr lang="en-US" sz="5218" b="1" dirty="0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MERKEZİ</a:t>
            </a:r>
          </a:p>
          <a:p>
            <a:pPr algn="l">
              <a:lnSpc>
                <a:spcPts val="7306"/>
              </a:lnSpc>
            </a:pPr>
            <a:r>
              <a:rPr lang="en-US" sz="5218" b="1" dirty="0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SİNİR</a:t>
            </a:r>
          </a:p>
          <a:p>
            <a:pPr algn="l">
              <a:lnSpc>
                <a:spcPts val="7306"/>
              </a:lnSpc>
            </a:pPr>
            <a:r>
              <a:rPr lang="en-US" sz="5218" b="1" dirty="0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SİSTEMİ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60248" y="5682707"/>
            <a:ext cx="5341718" cy="2734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6"/>
              </a:lnSpc>
            </a:pPr>
            <a:r>
              <a:rPr lang="en-US" sz="5218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ÇEVRESEL</a:t>
            </a:r>
          </a:p>
          <a:p>
            <a:pPr algn="l">
              <a:lnSpc>
                <a:spcPts val="7306"/>
              </a:lnSpc>
            </a:pPr>
            <a:r>
              <a:rPr lang="en-US" sz="5218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SİNİR</a:t>
            </a:r>
          </a:p>
          <a:p>
            <a:pPr algn="l">
              <a:lnSpc>
                <a:spcPts val="7306"/>
              </a:lnSpc>
            </a:pPr>
            <a:r>
              <a:rPr lang="en-US" sz="5218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SİSTEMİ</a:t>
            </a:r>
          </a:p>
        </p:txBody>
      </p:sp>
      <p:sp>
        <p:nvSpPr>
          <p:cNvPr id="24" name="Freeform 24"/>
          <p:cNvSpPr/>
          <p:nvPr/>
        </p:nvSpPr>
        <p:spPr>
          <a:xfrm rot="-7968692" flipH="1" flipV="1">
            <a:off x="7324279" y="1839293"/>
            <a:ext cx="1993340" cy="986703"/>
          </a:xfrm>
          <a:custGeom>
            <a:avLst/>
            <a:gdLst/>
            <a:ahLst/>
            <a:cxnLst/>
            <a:rect l="l" t="t" r="r" b="b"/>
            <a:pathLst>
              <a:path w="1993340" h="986703">
                <a:moveTo>
                  <a:pt x="1993341" y="986704"/>
                </a:moveTo>
                <a:lnTo>
                  <a:pt x="0" y="986704"/>
                </a:lnTo>
                <a:lnTo>
                  <a:pt x="0" y="0"/>
                </a:lnTo>
                <a:lnTo>
                  <a:pt x="1993341" y="0"/>
                </a:lnTo>
                <a:lnTo>
                  <a:pt x="1993341" y="9867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Freeform 25"/>
          <p:cNvSpPr/>
          <p:nvPr/>
        </p:nvSpPr>
        <p:spPr>
          <a:xfrm rot="8570008">
            <a:off x="926739" y="4326397"/>
            <a:ext cx="2126993" cy="1052861"/>
          </a:xfrm>
          <a:custGeom>
            <a:avLst/>
            <a:gdLst/>
            <a:ahLst/>
            <a:cxnLst/>
            <a:rect l="l" t="t" r="r" b="b"/>
            <a:pathLst>
              <a:path w="2126993" h="1052861">
                <a:moveTo>
                  <a:pt x="0" y="0"/>
                </a:moveTo>
                <a:lnTo>
                  <a:pt x="2126992" y="0"/>
                </a:lnTo>
                <a:lnTo>
                  <a:pt x="2126992" y="1052861"/>
                </a:lnTo>
                <a:lnTo>
                  <a:pt x="0" y="10528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6" name="Freeform 26"/>
          <p:cNvSpPr/>
          <p:nvPr/>
        </p:nvSpPr>
        <p:spPr>
          <a:xfrm rot="2275057">
            <a:off x="4763114" y="4319548"/>
            <a:ext cx="2126993" cy="1052861"/>
          </a:xfrm>
          <a:custGeom>
            <a:avLst/>
            <a:gdLst/>
            <a:ahLst/>
            <a:cxnLst/>
            <a:rect l="l" t="t" r="r" b="b"/>
            <a:pathLst>
              <a:path w="2126993" h="1052861">
                <a:moveTo>
                  <a:pt x="0" y="0"/>
                </a:moveTo>
                <a:lnTo>
                  <a:pt x="2126993" y="0"/>
                </a:lnTo>
                <a:lnTo>
                  <a:pt x="2126993" y="1052861"/>
                </a:lnTo>
                <a:lnTo>
                  <a:pt x="0" y="10528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7" name="Resim 2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670AA7E-AFC3-B8D1-F13E-9BFF027122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33E2E397-FCEB-01EF-CBA0-199990BBA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5278">
        <p159:morph option="byObject"/>
      </p:transition>
    </mc:Choice>
    <mc:Fallback xmlns="">
      <p:transition advTm="252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252" t="-18502" r="-371" b="-541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707080" y="1184297"/>
            <a:ext cx="8980146" cy="813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87"/>
              </a:lnSpc>
            </a:pPr>
            <a:r>
              <a:rPr lang="en-US" sz="4776" b="1" dirty="0">
                <a:solidFill>
                  <a:srgbClr val="FFDE59"/>
                </a:solidFill>
                <a:latin typeface="Fraunces Heavy"/>
                <a:ea typeface="Fraunces Heavy"/>
                <a:cs typeface="Fraunces Heavy"/>
                <a:sym typeface="Fraunces Heavy"/>
              </a:rPr>
              <a:t>MERKEZİ SİNİR SİSTEMİ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7080" y="2873425"/>
            <a:ext cx="8980146" cy="589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1344" lvl="1" indent="-515672" algn="l">
              <a:lnSpc>
                <a:spcPts val="6687"/>
              </a:lnSpc>
              <a:buFont typeface="Arial"/>
              <a:buChar char="•"/>
            </a:pPr>
            <a:r>
              <a:rPr lang="en-US" sz="4776" b="1" dirty="0">
                <a:solidFill>
                  <a:srgbClr val="FFDE59"/>
                </a:solidFill>
                <a:latin typeface="Fraunces Heavy"/>
                <a:ea typeface="Fraunces Heavy"/>
                <a:cs typeface="Fraunces Heavy"/>
                <a:sym typeface="Fraunces Heavy"/>
              </a:rPr>
              <a:t>BEYİN</a:t>
            </a:r>
          </a:p>
          <a:p>
            <a:pPr algn="l">
              <a:lnSpc>
                <a:spcPts val="6687"/>
              </a:lnSpc>
            </a:pPr>
            <a:endParaRPr lang="en-US" sz="4776" b="1" dirty="0">
              <a:solidFill>
                <a:srgbClr val="FFDE59"/>
              </a:solidFill>
              <a:latin typeface="Fraunces Heavy"/>
              <a:ea typeface="Fraunces Heavy"/>
              <a:cs typeface="Fraunces Heavy"/>
              <a:sym typeface="Fraunces Heavy"/>
            </a:endParaRPr>
          </a:p>
          <a:p>
            <a:pPr marL="1031344" lvl="1" indent="-515672" algn="l">
              <a:lnSpc>
                <a:spcPts val="6687"/>
              </a:lnSpc>
              <a:buFont typeface="Arial"/>
              <a:buChar char="•"/>
            </a:pPr>
            <a:r>
              <a:rPr lang="en-US" sz="4776" b="1" dirty="0">
                <a:solidFill>
                  <a:srgbClr val="FFDE59"/>
                </a:solidFill>
                <a:latin typeface="Fraunces Heavy"/>
                <a:ea typeface="Fraunces Heavy"/>
                <a:cs typeface="Fraunces Heavy"/>
                <a:sym typeface="Fraunces Heavy"/>
              </a:rPr>
              <a:t>BEYİNCİK</a:t>
            </a:r>
          </a:p>
          <a:p>
            <a:pPr algn="l">
              <a:lnSpc>
                <a:spcPts val="6687"/>
              </a:lnSpc>
            </a:pPr>
            <a:endParaRPr lang="en-US" sz="4776" b="1" dirty="0">
              <a:solidFill>
                <a:srgbClr val="FFDE59"/>
              </a:solidFill>
              <a:latin typeface="Fraunces Heavy"/>
              <a:ea typeface="Fraunces Heavy"/>
              <a:cs typeface="Fraunces Heavy"/>
              <a:sym typeface="Fraunces Heavy"/>
            </a:endParaRPr>
          </a:p>
          <a:p>
            <a:pPr marL="1031344" lvl="1" indent="-515672" algn="l">
              <a:lnSpc>
                <a:spcPts val="6687"/>
              </a:lnSpc>
              <a:buFont typeface="Arial"/>
              <a:buChar char="•"/>
            </a:pPr>
            <a:r>
              <a:rPr lang="en-US" sz="4776" b="1" dirty="0">
                <a:solidFill>
                  <a:srgbClr val="FFDE59"/>
                </a:solidFill>
                <a:latin typeface="Fraunces Heavy"/>
                <a:ea typeface="Fraunces Heavy"/>
                <a:cs typeface="Fraunces Heavy"/>
                <a:sym typeface="Fraunces Heavy"/>
              </a:rPr>
              <a:t>OMURİLİK SOĞANI</a:t>
            </a:r>
          </a:p>
          <a:p>
            <a:pPr algn="l">
              <a:lnSpc>
                <a:spcPts val="6687"/>
              </a:lnSpc>
            </a:pPr>
            <a:endParaRPr lang="en-US" sz="4776" b="1" dirty="0">
              <a:solidFill>
                <a:srgbClr val="FFDE59"/>
              </a:solidFill>
              <a:latin typeface="Fraunces Heavy"/>
              <a:ea typeface="Fraunces Heavy"/>
              <a:cs typeface="Fraunces Heavy"/>
              <a:sym typeface="Fraunces Heavy"/>
            </a:endParaRPr>
          </a:p>
          <a:p>
            <a:pPr marL="1031344" lvl="1" indent="-515672" algn="l">
              <a:lnSpc>
                <a:spcPts val="6687"/>
              </a:lnSpc>
              <a:buFont typeface="Arial"/>
              <a:buChar char="•"/>
            </a:pPr>
            <a:r>
              <a:rPr lang="en-US" sz="4776" b="1" dirty="0">
                <a:solidFill>
                  <a:srgbClr val="FFDE59"/>
                </a:solidFill>
                <a:latin typeface="Fraunces Heavy"/>
                <a:ea typeface="Fraunces Heavy"/>
                <a:cs typeface="Fraunces Heavy"/>
                <a:sym typeface="Fraunces Heavy"/>
              </a:rPr>
              <a:t>OMURİLİK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8614DD57-B003-5CB7-C606-64835ADBC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790700"/>
            <a:ext cx="8647926" cy="7086600"/>
          </a:xfrm>
          <a:prstGeom prst="rect">
            <a:avLst/>
          </a:prstGeom>
        </p:spPr>
      </p:pic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BF4354C-C3C5-D92F-BFC2-46BB22344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1926765-10FF-5D25-3244-9EA43BD83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30348">
        <p159:morph option="byObject"/>
      </p:transition>
    </mc:Choice>
    <mc:Fallback xmlns="">
      <p:transition advTm="30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0627" t="-2559" b="-806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84893" y="536511"/>
            <a:ext cx="11902067" cy="88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6"/>
              </a:lnSpc>
            </a:pPr>
            <a:r>
              <a:rPr lang="en-US" sz="5218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BEYİN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4892" y="1760220"/>
            <a:ext cx="11478507" cy="5987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67"/>
              </a:lnSpc>
            </a:pP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1.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Vücudumuzun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öğrenme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hafıza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yönetim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merkezidir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  <a:p>
            <a:pPr algn="l">
              <a:lnSpc>
                <a:spcPts val="5867"/>
              </a:lnSpc>
            </a:pP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2.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Duyu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organlarından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gelen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bilgileri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değerlendirir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  <a:p>
            <a:pPr algn="l">
              <a:lnSpc>
                <a:spcPts val="5867"/>
              </a:lnSpc>
            </a:pP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3.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İstemli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hareketlerimizin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gerçekleşmesini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sağlar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.(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Konuşma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yürüme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yazı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yazma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...) </a:t>
            </a:r>
          </a:p>
          <a:p>
            <a:pPr algn="l">
              <a:lnSpc>
                <a:spcPts val="5867"/>
              </a:lnSpc>
            </a:pP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4.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Acıkma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susama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uyku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uyanıklık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olaylarını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düzenler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  <a:p>
            <a:pPr algn="l">
              <a:lnSpc>
                <a:spcPts val="5867"/>
              </a:lnSpc>
            </a:pP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5. Kan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basıncımızı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vücut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sıcaklığımızı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ayarlar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538713F0-B400-0E35-971C-8D6AA5C39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4976A1D-FC99-4CBE-919F-AB733433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92852">
        <p159:morph option="byObject"/>
      </p:transition>
    </mc:Choice>
    <mc:Fallback xmlns="">
      <p:transition advTm="19285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0627" t="-2559" b="-806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84893" y="536511"/>
            <a:ext cx="11902067" cy="88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6"/>
              </a:lnSpc>
            </a:pPr>
            <a:r>
              <a:rPr lang="en-US" sz="5218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BEYİNCİK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222216"/>
            <a:ext cx="9405676" cy="37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867"/>
              </a:lnSpc>
              <a:buFont typeface="Arial"/>
              <a:buChar char="•"/>
            </a:pPr>
            <a:r>
              <a:rPr lang="en-US" sz="3600" spc="3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Vücudumuzun hareket ve denge merkezidir.</a:t>
            </a:r>
          </a:p>
          <a:p>
            <a:pPr marL="777240" lvl="1" indent="-388620" algn="l">
              <a:lnSpc>
                <a:spcPts val="5867"/>
              </a:lnSpc>
              <a:buFont typeface="Arial"/>
              <a:buChar char="•"/>
            </a:pPr>
            <a:r>
              <a:rPr lang="en-US" sz="3600" spc="3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Kol ve bacaklardaki kasların birbiriyle uyumlu çalışmasını düzenleyerek hareketlerimizin dengeli olmasını sağlar. </a:t>
            </a:r>
          </a:p>
        </p:txBody>
      </p:sp>
      <p:sp>
        <p:nvSpPr>
          <p:cNvPr id="5" name="Freeform 5"/>
          <p:cNvSpPr/>
          <p:nvPr/>
        </p:nvSpPr>
        <p:spPr>
          <a:xfrm>
            <a:off x="7836510" y="-2316166"/>
            <a:ext cx="12603166" cy="12603166"/>
          </a:xfrm>
          <a:custGeom>
            <a:avLst/>
            <a:gdLst/>
            <a:ahLst/>
            <a:cxnLst/>
            <a:rect l="l" t="t" r="r" b="b"/>
            <a:pathLst>
              <a:path w="12603166" h="12603166">
                <a:moveTo>
                  <a:pt x="0" y="0"/>
                </a:moveTo>
                <a:lnTo>
                  <a:pt x="12603166" y="0"/>
                </a:lnTo>
                <a:lnTo>
                  <a:pt x="12603166" y="12603166"/>
                </a:lnTo>
                <a:lnTo>
                  <a:pt x="0" y="12603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1613058-5A8D-80C5-0C68-1BACE5E61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362EFD3-A44C-77E6-371B-C5A06DF98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69271">
        <p159:morph option="byObject"/>
      </p:transition>
    </mc:Choice>
    <mc:Fallback xmlns="">
      <p:transition advTm="6927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8239" y="-1990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0627" t="-2559" b="-806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484893" y="536511"/>
            <a:ext cx="11902067" cy="88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6"/>
              </a:lnSpc>
            </a:pPr>
            <a:r>
              <a:rPr lang="en-US" sz="5218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OMURİLİK SOĞANI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2222216"/>
            <a:ext cx="10287000" cy="5987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40" lvl="1" indent="-388620" algn="l">
              <a:lnSpc>
                <a:spcPts val="5867"/>
              </a:lnSpc>
              <a:buFont typeface="Arial"/>
              <a:buChar char="•"/>
            </a:pP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1. Hayati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bir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organdır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</a:t>
            </a:r>
          </a:p>
          <a:p>
            <a:pPr marL="777240" lvl="1" indent="-388620" algn="l">
              <a:lnSpc>
                <a:spcPts val="5867"/>
              </a:lnSpc>
              <a:buFont typeface="Arial"/>
              <a:buChar char="•"/>
            </a:pP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2.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İsteğimiz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dışında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çalışan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iç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organlarımızı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kontrol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eder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  <a:p>
            <a:pPr marL="777240" lvl="1" indent="-388620" algn="l">
              <a:lnSpc>
                <a:spcPts val="5867"/>
              </a:lnSpc>
              <a:buFont typeface="Arial"/>
              <a:buChar char="•"/>
            </a:pP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3.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Solunum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dolaşım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boşaltım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sindirim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sistemlerimizin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çalışmasını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düzenler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</a:t>
            </a:r>
          </a:p>
          <a:p>
            <a:pPr marL="777240" lvl="1" indent="-388620" algn="l">
              <a:lnSpc>
                <a:spcPts val="5867"/>
              </a:lnSpc>
              <a:buFont typeface="Arial"/>
              <a:buChar char="•"/>
            </a:pP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4. Nefes alma,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yutma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öksürme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çiğneme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hapşırma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kusma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olaylarını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kontrol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eder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  <a:p>
            <a:pPr algn="l">
              <a:lnSpc>
                <a:spcPts val="5867"/>
              </a:lnSpc>
            </a:pPr>
            <a:endParaRPr lang="en-US" sz="3600" spc="39" dirty="0">
              <a:solidFill>
                <a:srgbClr val="FFFFFF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1D27CAB5-A222-E107-5499-C6EF7F96F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8756D23-C658-E9C1-B657-F713DF90F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11527">
        <p159:morph option="byObject"/>
      </p:transition>
    </mc:Choice>
    <mc:Fallback xmlns="">
      <p:transition advTm="111527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l="-10627" t="-2559" b="-8068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78826" y="0"/>
            <a:ext cx="18923945" cy="106798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84893" y="536511"/>
            <a:ext cx="11902067" cy="88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6"/>
              </a:lnSpc>
            </a:pPr>
            <a:r>
              <a:rPr lang="en-US" sz="5218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OMURİLİK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2222216"/>
            <a:ext cx="7391400" cy="3756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40" lvl="1" indent="-388620" algn="l">
              <a:lnSpc>
                <a:spcPts val="5867"/>
              </a:lnSpc>
              <a:buAutoNum type="arabicPeriod"/>
            </a:pP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Omurga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içerisinde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bulunur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  <a:p>
            <a:pPr marL="777240" lvl="1" indent="-388620" algn="l">
              <a:lnSpc>
                <a:spcPts val="5867"/>
              </a:lnSpc>
              <a:buAutoNum type="arabicPeriod"/>
            </a:pP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Beyinle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diğer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organlar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arasındaki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bilgi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iletimini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sağlar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</a:t>
            </a:r>
          </a:p>
          <a:p>
            <a:pPr marL="777240" lvl="1" indent="-388620" algn="l">
              <a:lnSpc>
                <a:spcPts val="5867"/>
              </a:lnSpc>
              <a:buAutoNum type="arabicPeriod"/>
            </a:pP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Refleks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davranışlarımızı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oluşmasını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sağlar</a:t>
            </a:r>
            <a:r>
              <a:rPr lang="en-US" sz="3600" spc="3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</p:txBody>
      </p:sp>
      <p:pic>
        <p:nvPicPr>
          <p:cNvPr id="6" name="Resim 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AD3A821-808B-816B-316B-94695944F5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5377B3B-8BA9-B06A-9F20-D516F4177C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36673">
        <p159:morph option="byObject"/>
      </p:transition>
    </mc:Choice>
    <mc:Fallback xmlns="">
      <p:transition advTm="36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40" objId="3"/>
        <p14:stopEvt time="24723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8159" r="10020" b="21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5798" y="1618603"/>
            <a:ext cx="14642106" cy="326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Vücudumuzun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dışarıdan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gelen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uyarılara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karşı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ani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istem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dışı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yaptığı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tepkiye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refleks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denir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Refleks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yönetim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ve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kontrol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merkezi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omuriliktir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Refleks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vücudun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savunma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mekanizmasıdır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Refleksler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iki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spc="359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çeşittir</a:t>
            </a:r>
            <a:r>
              <a:rPr lang="en-US" sz="3600" spc="359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5395" y="539576"/>
            <a:ext cx="10549563" cy="882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1"/>
              </a:lnSpc>
            </a:pPr>
            <a:r>
              <a:rPr lang="en-US" sz="5172" b="1">
                <a:solidFill>
                  <a:srgbClr val="FFDE59"/>
                </a:solidFill>
                <a:latin typeface="Fraunces Heavy"/>
                <a:ea typeface="Fraunces Heavy"/>
                <a:cs typeface="Fraunces Heavy"/>
                <a:sym typeface="Fraunces Heavy"/>
              </a:rPr>
              <a:t>REFLEKS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5395" y="6053129"/>
            <a:ext cx="6470469" cy="100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3"/>
              </a:lnSpc>
            </a:pPr>
            <a:r>
              <a:rPr lang="en-US" sz="2916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DOĞUSTAN GELEN REFLEKSLER (KALITSAL)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70921" y="6053129"/>
            <a:ext cx="6470469" cy="100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3"/>
              </a:lnSpc>
            </a:pPr>
            <a:r>
              <a:rPr lang="en-US" sz="2916" b="1">
                <a:solidFill>
                  <a:srgbClr val="FFDE59"/>
                </a:solidFill>
                <a:latin typeface="Fraunces Bold"/>
                <a:ea typeface="Fraunces Bold"/>
                <a:cs typeface="Fraunces Bold"/>
                <a:sym typeface="Fraunces Bold"/>
              </a:rPr>
              <a:t>SONRADAN ÖĞRENILEN REFLEKSLER</a:t>
            </a:r>
          </a:p>
        </p:txBody>
      </p:sp>
      <p:pic>
        <p:nvPicPr>
          <p:cNvPr id="7" name="Resim 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2D3ADF1D-6DFC-3C95-B807-E52E9C41F3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32657" y="8443631"/>
            <a:ext cx="1755704" cy="184336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04BD102-38B4-7032-B544-6E56E0841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847" y="95631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30021">
        <p159:morph option="byObject"/>
      </p:transition>
    </mc:Choice>
    <mc:Fallback xmlns="">
      <p:transition advTm="30021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.9|1|13.9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336</Words>
  <Application>Microsoft Office PowerPoint</Application>
  <PresentationFormat>Özel</PresentationFormat>
  <Paragraphs>65</Paragraphs>
  <Slides>21</Slides>
  <Notes>0</Notes>
  <HiddenSlides>0</HiddenSlides>
  <MMClips>9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30" baseType="lpstr">
      <vt:lpstr>Calibri</vt:lpstr>
      <vt:lpstr>Fraunces Light</vt:lpstr>
      <vt:lpstr>Agrandir Bold</vt:lpstr>
      <vt:lpstr>Arial</vt:lpstr>
      <vt:lpstr>Fraunces Heavy</vt:lpstr>
      <vt:lpstr>Arimo Bold</vt:lpstr>
      <vt:lpstr>Agrandir</vt:lpstr>
      <vt:lpstr>Fraunces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Denetleyici ve Düzenleyici Sistem Merkezi ve Çevresel Sinir Sistemi</dc:title>
  <cp:lastModifiedBy>Nisa Nur Oran</cp:lastModifiedBy>
  <cp:revision>7</cp:revision>
  <dcterms:created xsi:type="dcterms:W3CDTF">2006-08-16T00:00:00Z</dcterms:created>
  <dcterms:modified xsi:type="dcterms:W3CDTF">2025-09-19T21:18:30Z</dcterms:modified>
  <dc:identifier>DAGirkvFjSU</dc:identifier>
</cp:coreProperties>
</file>