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74"/>
  </p:notesMasterIdLst>
  <p:sldIdLst>
    <p:sldId id="845" r:id="rId3"/>
    <p:sldId id="429" r:id="rId4"/>
    <p:sldId id="574" r:id="rId5"/>
    <p:sldId id="815" r:id="rId6"/>
    <p:sldId id="452" r:id="rId7"/>
    <p:sldId id="453" r:id="rId8"/>
    <p:sldId id="454" r:id="rId9"/>
    <p:sldId id="455" r:id="rId10"/>
    <p:sldId id="456" r:id="rId11"/>
    <p:sldId id="816" r:id="rId12"/>
    <p:sldId id="817" r:id="rId13"/>
    <p:sldId id="380" r:id="rId14"/>
    <p:sldId id="381" r:id="rId15"/>
    <p:sldId id="367" r:id="rId16"/>
    <p:sldId id="368" r:id="rId17"/>
    <p:sldId id="369" r:id="rId18"/>
    <p:sldId id="370" r:id="rId19"/>
    <p:sldId id="371" r:id="rId20"/>
    <p:sldId id="375" r:id="rId21"/>
    <p:sldId id="376" r:id="rId22"/>
    <p:sldId id="377" r:id="rId23"/>
    <p:sldId id="378" r:id="rId24"/>
    <p:sldId id="379" r:id="rId25"/>
    <p:sldId id="822" r:id="rId26"/>
    <p:sldId id="818" r:id="rId27"/>
    <p:sldId id="819" r:id="rId28"/>
    <p:sldId id="477" r:id="rId29"/>
    <p:sldId id="257" r:id="rId30"/>
    <p:sldId id="258" r:id="rId31"/>
    <p:sldId id="259" r:id="rId32"/>
    <p:sldId id="820" r:id="rId33"/>
    <p:sldId id="479" r:id="rId34"/>
    <p:sldId id="482" r:id="rId35"/>
    <p:sldId id="481" r:id="rId36"/>
    <p:sldId id="483" r:id="rId37"/>
    <p:sldId id="484" r:id="rId38"/>
    <p:sldId id="823" r:id="rId39"/>
    <p:sldId id="821" r:id="rId40"/>
    <p:sldId id="486" r:id="rId41"/>
    <p:sldId id="412" r:id="rId42"/>
    <p:sldId id="824" r:id="rId43"/>
    <p:sldId id="487" r:id="rId44"/>
    <p:sldId id="846" r:id="rId45"/>
    <p:sldId id="847" r:id="rId46"/>
    <p:sldId id="395" r:id="rId47"/>
    <p:sldId id="396" r:id="rId48"/>
    <p:sldId id="397" r:id="rId49"/>
    <p:sldId id="398" r:id="rId50"/>
    <p:sldId id="399" r:id="rId51"/>
    <p:sldId id="400" r:id="rId52"/>
    <p:sldId id="401" r:id="rId53"/>
    <p:sldId id="840" r:id="rId54"/>
    <p:sldId id="410" r:id="rId55"/>
    <p:sldId id="825" r:id="rId56"/>
    <p:sldId id="488" r:id="rId57"/>
    <p:sldId id="808" r:id="rId58"/>
    <p:sldId id="812" r:id="rId59"/>
    <p:sldId id="826" r:id="rId60"/>
    <p:sldId id="374" r:id="rId61"/>
    <p:sldId id="446" r:id="rId62"/>
    <p:sldId id="448" r:id="rId63"/>
    <p:sldId id="408" r:id="rId64"/>
    <p:sldId id="450" r:id="rId65"/>
    <p:sldId id="419" r:id="rId66"/>
    <p:sldId id="802" r:id="rId67"/>
    <p:sldId id="827" r:id="rId68"/>
    <p:sldId id="828" r:id="rId69"/>
    <p:sldId id="841" r:id="rId70"/>
    <p:sldId id="842" r:id="rId71"/>
    <p:sldId id="844" r:id="rId72"/>
    <p:sldId id="843" r:id="rId73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4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60"/>
  </p:normalViewPr>
  <p:slideViewPr>
    <p:cSldViewPr snapToGrid="0">
      <p:cViewPr varScale="1">
        <p:scale>
          <a:sx n="60" d="100"/>
          <a:sy n="60" d="100"/>
        </p:scale>
        <p:origin x="89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0F178-1C41-4E90-9DF6-DD41AC924266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A503B-01A3-49D8-BA06-10B3E1DB5D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5423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A503B-01A3-49D8-BA06-10B3E1DB5DBE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3618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A503B-01A3-49D8-BA06-10B3E1DB5DBE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0974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A503B-01A3-49D8-BA06-10B3E1DB5DBE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4061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A503B-01A3-49D8-BA06-10B3E1DB5DBE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3764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A503B-01A3-49D8-BA06-10B3E1DB5DBE}" type="slidenum">
              <a:rPr lang="tr-TR" smtClean="0"/>
              <a:t>65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762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A503B-01A3-49D8-BA06-10B3E1DB5DBE}" type="slidenum">
              <a:rPr lang="tr-TR" smtClean="0"/>
              <a:t>67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3764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EDE6-B61A-4458-AB10-87A0427A06E7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90E-4B2B-43F0-A3F7-D251C45ED4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4529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EDE6-B61A-4458-AB10-87A0427A06E7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90E-4B2B-43F0-A3F7-D251C45ED4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3263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EDE6-B61A-4458-AB10-87A0427A06E7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90E-4B2B-43F0-A3F7-D251C45ED4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474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2814-A0B0-4C39-B1F0-373284002EAC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2062-B6BF-4DDE-BA0D-F3213EC4F43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9011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2814-A0B0-4C39-B1F0-373284002EAC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2062-B6BF-4DDE-BA0D-F3213EC4F43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4308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2814-A0B0-4C39-B1F0-373284002EAC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2062-B6BF-4DDE-BA0D-F3213EC4F43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0351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2814-A0B0-4C39-B1F0-373284002EAC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2062-B6BF-4DDE-BA0D-F3213EC4F43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2216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2814-A0B0-4C39-B1F0-373284002EAC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2062-B6BF-4DDE-BA0D-F3213EC4F43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7580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2814-A0B0-4C39-B1F0-373284002EAC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2062-B6BF-4DDE-BA0D-F3213EC4F43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8882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2814-A0B0-4C39-B1F0-373284002EAC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2062-B6BF-4DDE-BA0D-F3213EC4F43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0206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2814-A0B0-4C39-B1F0-373284002EAC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2062-B6BF-4DDE-BA0D-F3213EC4F43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3653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EDE6-B61A-4458-AB10-87A0427A06E7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90E-4B2B-43F0-A3F7-D251C45ED4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6860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2814-A0B0-4C39-B1F0-373284002EAC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2062-B6BF-4DDE-BA0D-F3213EC4F43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8935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2814-A0B0-4C39-B1F0-373284002EAC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2062-B6BF-4DDE-BA0D-F3213EC4F43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4283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2814-A0B0-4C39-B1F0-373284002EAC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2062-B6BF-4DDE-BA0D-F3213EC4F43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5558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EDE6-B61A-4458-AB10-87A0427A06E7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90E-4B2B-43F0-A3F7-D251C45ED4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3559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EDE6-B61A-4458-AB10-87A0427A06E7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90E-4B2B-43F0-A3F7-D251C45ED4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3322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EDE6-B61A-4458-AB10-87A0427A06E7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90E-4B2B-43F0-A3F7-D251C45ED4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5456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EDE6-B61A-4458-AB10-87A0427A06E7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90E-4B2B-43F0-A3F7-D251C45ED4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8691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EDE6-B61A-4458-AB10-87A0427A06E7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90E-4B2B-43F0-A3F7-D251C45ED4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2335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EDE6-B61A-4458-AB10-87A0427A06E7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90E-4B2B-43F0-A3F7-D251C45ED4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0896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EDE6-B61A-4458-AB10-87A0427A06E7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90E-4B2B-43F0-A3F7-D251C45ED4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361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2EDE6-B61A-4458-AB10-87A0427A06E7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BC90E-4B2B-43F0-A3F7-D251C45ED4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254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E2814-A0B0-4C39-B1F0-373284002EAC}" type="datetimeFigureOut">
              <a:rPr lang="tr-TR" smtClean="0"/>
              <a:t>31.08.2025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B2062-B6BF-4DDE-BA0D-F3213EC4F43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320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6-2-7-dogrultu-yon-2.swf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hyperlink" Target="../AN&#304;MASYONLAR/6-2-10-halat-cekme.swf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45.png"/><Relationship Id="rId2" Type="http://schemas.openxmlformats.org/officeDocument/2006/relationships/hyperlink" Target="../AN&#304;MASYONLAR/248.sw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6-2-5-netkuvvet.swf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C8081B4-B057-43F5-B04E-DBCF37265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0919"/>
            <a:ext cx="12192000" cy="297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96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F240A80-A0DE-4A24-BC99-4C739B7A9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58" y="2528740"/>
            <a:ext cx="10972800" cy="1143000"/>
          </a:xfrm>
        </p:spPr>
        <p:txBody>
          <a:bodyPr/>
          <a:lstStyle/>
          <a:p>
            <a:r>
              <a:rPr lang="tr-TR" dirty="0">
                <a:solidFill>
                  <a:srgbClr val="7030A0"/>
                </a:solidFill>
              </a:rPr>
              <a:t>KUVVETİN ÖZELLİKLERİ</a:t>
            </a:r>
          </a:p>
        </p:txBody>
      </p:sp>
    </p:spTree>
    <p:extLst>
      <p:ext uri="{BB962C8B-B14F-4D97-AF65-F5344CB8AC3E}">
        <p14:creationId xmlns:p14="http://schemas.microsoft.com/office/powerpoint/2010/main" val="102864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F9E5BE7-F7A4-43BA-9D1C-2166D3E0B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44" y="167166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/>
              <a:t>Kuvvet ifade edilirken;</a:t>
            </a:r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r>
              <a:rPr lang="tr-TR" sz="2400" dirty="0">
                <a:sym typeface="Wingdings" panose="05000000000000000000" pitchFamily="2" charset="2"/>
              </a:rPr>
              <a:t></a:t>
            </a:r>
            <a:r>
              <a:rPr lang="tr-TR" sz="2400" dirty="0"/>
              <a:t>büyüklüğü (şiddeti)</a:t>
            </a:r>
            <a:br>
              <a:rPr lang="tr-TR" sz="2400" dirty="0"/>
            </a:br>
            <a:r>
              <a:rPr lang="tr-TR" sz="2400" dirty="0">
                <a:sym typeface="Wingdings" panose="05000000000000000000" pitchFamily="2" charset="2"/>
              </a:rPr>
              <a:t></a:t>
            </a:r>
            <a:r>
              <a:rPr lang="tr-TR" sz="2400" dirty="0"/>
              <a:t>yönü</a:t>
            </a:r>
          </a:p>
          <a:p>
            <a:pPr marL="0" indent="0">
              <a:buNone/>
            </a:pPr>
            <a:r>
              <a:rPr lang="tr-TR" sz="2400" dirty="0">
                <a:sym typeface="Wingdings" panose="05000000000000000000" pitchFamily="2" charset="2"/>
              </a:rPr>
              <a:t></a:t>
            </a:r>
            <a:r>
              <a:rPr lang="tr-TR" sz="2400" dirty="0"/>
              <a:t>doğrultusu</a:t>
            </a:r>
            <a:br>
              <a:rPr lang="tr-TR" sz="2400" dirty="0"/>
            </a:br>
            <a:r>
              <a:rPr lang="tr-TR" sz="2400" dirty="0">
                <a:sym typeface="Wingdings" panose="05000000000000000000" pitchFamily="2" charset="2"/>
              </a:rPr>
              <a:t></a:t>
            </a:r>
            <a:r>
              <a:rPr lang="tr-TR" sz="2400" dirty="0"/>
              <a:t>uygulama noktası</a:t>
            </a:r>
            <a:br>
              <a:rPr lang="tr-TR" sz="2400" dirty="0"/>
            </a:br>
            <a:endParaRPr lang="tr-TR" sz="2400" dirty="0"/>
          </a:p>
          <a:p>
            <a:pPr marL="0" indent="0">
              <a:buNone/>
            </a:pPr>
            <a:r>
              <a:rPr lang="tr-TR" sz="2400" dirty="0"/>
              <a:t>gibi kavramlar kullanılır. </a:t>
            </a:r>
          </a:p>
        </p:txBody>
      </p:sp>
      <p:pic>
        <p:nvPicPr>
          <p:cNvPr id="4" name="Resim 3" descr="bandicam 2019-04-02 16-33-48-828">
            <a:extLst>
              <a:ext uri="{FF2B5EF4-FFF2-40B4-BE49-F238E27FC236}">
                <a16:creationId xmlns:a16="http://schemas.microsoft.com/office/drawing/2014/main" id="{5D56FB49-145A-4860-8426-9F4CD6A2316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1" t="47140" r="25218"/>
          <a:stretch/>
        </p:blipFill>
        <p:spPr>
          <a:xfrm>
            <a:off x="3191094" y="3489389"/>
            <a:ext cx="6467876" cy="338706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27FC688-EB36-49FA-876B-491804086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011" y="597970"/>
            <a:ext cx="2933700" cy="2238375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21E4B4F7-17BE-4986-B09A-D5E2AC96336B}"/>
              </a:ext>
            </a:extLst>
          </p:cNvPr>
          <p:cNvSpPr txBox="1"/>
          <p:nvPr/>
        </p:nvSpPr>
        <p:spPr>
          <a:xfrm>
            <a:off x="9549365" y="2897372"/>
            <a:ext cx="2336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7030A0"/>
                </a:solidFill>
              </a:rPr>
              <a:t>Ana Yönler</a:t>
            </a:r>
          </a:p>
        </p:txBody>
      </p:sp>
    </p:spTree>
    <p:extLst>
      <p:ext uri="{BB962C8B-B14F-4D97-AF65-F5344CB8AC3E}">
        <p14:creationId xmlns:p14="http://schemas.microsoft.com/office/powerpoint/2010/main" val="145310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4-52-2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1219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11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4-54-8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1219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71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3-52-4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1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52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4-03-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1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51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4-06-7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1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3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4-09-5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1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75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4-12-4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1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92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4-35-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1219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19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917065" y="523797"/>
            <a:ext cx="10274710" cy="963408"/>
          </a:xfrm>
        </p:spPr>
        <p:txBody>
          <a:bodyPr/>
          <a:lstStyle/>
          <a:p>
            <a:r>
              <a:rPr lang="tr-TR" dirty="0">
                <a:solidFill>
                  <a:srgbClr val="7030A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BİLEŞKE KUVVET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C586406-EE11-4DFA-B996-EB0D1D43B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914" y="1882049"/>
            <a:ext cx="8486171" cy="385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60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4-38-6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1219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93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4-42-0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1219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43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4-45-3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1219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71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4-48-9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12192000" cy="5867400"/>
          </a:xfrm>
          <a:prstGeom prst="rect">
            <a:avLst/>
          </a:prstGeom>
        </p:spPr>
      </p:pic>
      <p:pic>
        <p:nvPicPr>
          <p:cNvPr id="3" name="Resim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964" y="36388"/>
            <a:ext cx="516961" cy="51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00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F240A80-A0DE-4A24-BC99-4C739B7A9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58" y="2528740"/>
            <a:ext cx="10972800" cy="1143000"/>
          </a:xfrm>
        </p:spPr>
        <p:txBody>
          <a:bodyPr/>
          <a:lstStyle/>
          <a:p>
            <a:r>
              <a:rPr lang="tr-TR" dirty="0">
                <a:solidFill>
                  <a:srgbClr val="7030A0"/>
                </a:solidFill>
              </a:rPr>
              <a:t>BİLEŞKE (NET) KUVVET</a:t>
            </a:r>
          </a:p>
        </p:txBody>
      </p:sp>
    </p:spTree>
    <p:extLst>
      <p:ext uri="{BB962C8B-B14F-4D97-AF65-F5344CB8AC3E}">
        <p14:creationId xmlns:p14="http://schemas.microsoft.com/office/powerpoint/2010/main" val="216088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6AFF9F-B098-463A-99B1-3302A6C46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6932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4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Bileşke Kuvvet (Net Kuvvet):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İki veya daha fazla kuvvetin etkisini tek başına yapabilen kuvvetlere </a:t>
            </a:r>
            <a:r>
              <a:rPr lang="tr-TR" sz="24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bileşke kuvvet (net kuvvet</a:t>
            </a:r>
            <a:r>
              <a:rPr lang="tr-TR" sz="24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denir.</a:t>
            </a:r>
          </a:p>
          <a:p>
            <a:pPr marL="0" indent="0" algn="just">
              <a:buNone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Bileşke kuvvet </a:t>
            </a:r>
            <a:r>
              <a:rPr lang="tr-TR" sz="24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"R"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sembolü ile gösterilir.</a:t>
            </a:r>
          </a:p>
        </p:txBody>
      </p:sp>
      <p:pic>
        <p:nvPicPr>
          <p:cNvPr id="4" name="Resim 3" descr="bandicam 2019-04-02 16-35-06-807">
            <a:extLst>
              <a:ext uri="{FF2B5EF4-FFF2-40B4-BE49-F238E27FC236}">
                <a16:creationId xmlns:a16="http://schemas.microsoft.com/office/drawing/2014/main" id="{7545D586-E701-41C6-94E5-2A92EF634D7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8" r="319"/>
          <a:stretch/>
        </p:blipFill>
        <p:spPr>
          <a:xfrm>
            <a:off x="25551" y="2280683"/>
            <a:ext cx="12140898" cy="443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87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097286A-5459-4A32-9856-008352997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01157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4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Aynı Yönlü Kuvvetlerin Bileşkesi:</a:t>
            </a:r>
          </a:p>
          <a:p>
            <a:pPr marL="0" indent="0" algn="just">
              <a:buNone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Bir cisme etki eden kuvvetin yönleri aynı ise bileşke kuvvet, kuvvetlerin şiddetleri toplanarak bulunur. Bileşke kuvvetin yönü ve doğrultusu bu kuvvetlerin yönü ve doğrultusu ile aynıdır.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079B5C4-10B2-4BB0-AA1C-3A6B419402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3"/>
          <a:stretch/>
        </p:blipFill>
        <p:spPr>
          <a:xfrm>
            <a:off x="1480583" y="2610293"/>
            <a:ext cx="9230833" cy="38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49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648941-6443-47BD-97F9-BA7DCF8A8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340"/>
            <a:ext cx="11167153" cy="1325563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ETKİNLİK: Şekildeki kuvvetlerin bileşkesini, bileşkenin yönünü ve doğrultusunu  bulunuz.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CADDA56-EAD6-431F-BBFD-708CF9244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tr-TR" dirty="0"/>
              <a:t>a)				         b)</a:t>
            </a:r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r>
              <a:rPr lang="tr-TR" dirty="0"/>
              <a:t>c)				          d)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E4A0CBE-FD05-4637-91CD-302BE27F3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881" y="1415211"/>
            <a:ext cx="2043541" cy="162348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C40EA4B-56AD-41ED-B471-1D993724B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980" y="1825625"/>
            <a:ext cx="4176445" cy="214976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BBC9EC02-E284-4655-9411-C7169181E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306" y="4199562"/>
            <a:ext cx="2565703" cy="139471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DEE91D4-941E-4694-9B55-4D22F7F76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559" y="4057414"/>
            <a:ext cx="5289994" cy="22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58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2-06-25 20-19-22-933">
            <a:extLst>
              <a:ext uri="{FF2B5EF4-FFF2-40B4-BE49-F238E27FC236}">
                <a16:creationId xmlns:a16="http://schemas.microsoft.com/office/drawing/2014/main" id="{44E38E41-812F-4D3F-85EF-A11DFAB495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12192000" cy="4838700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4F76D20A-F8F0-4967-B5C3-5799DD757AF6}"/>
              </a:ext>
            </a:extLst>
          </p:cNvPr>
          <p:cNvSpPr/>
          <p:nvPr/>
        </p:nvSpPr>
        <p:spPr>
          <a:xfrm>
            <a:off x="3131288" y="988827"/>
            <a:ext cx="8835656" cy="7176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EC988BEB-EA58-4A76-B253-DA3549F4CEA1}"/>
              </a:ext>
            </a:extLst>
          </p:cNvPr>
          <p:cNvSpPr/>
          <p:nvPr/>
        </p:nvSpPr>
        <p:spPr>
          <a:xfrm>
            <a:off x="2837121" y="5489500"/>
            <a:ext cx="8835656" cy="7176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8CE8B361-5A29-42A4-998E-8537BDAA8AEB}"/>
              </a:ext>
            </a:extLst>
          </p:cNvPr>
          <p:cNvSpPr/>
          <p:nvPr/>
        </p:nvSpPr>
        <p:spPr>
          <a:xfrm>
            <a:off x="3283688" y="1141227"/>
            <a:ext cx="8835656" cy="7176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318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2-06-25 20-19-27-712">
            <a:extLst>
              <a:ext uri="{FF2B5EF4-FFF2-40B4-BE49-F238E27FC236}">
                <a16:creationId xmlns:a16="http://schemas.microsoft.com/office/drawing/2014/main" id="{2DC984E4-3D1E-40E4-97DC-A787F470B0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12192000" cy="48387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340276BB-6B0C-48B9-9163-C18BE0ABDA9F}"/>
              </a:ext>
            </a:extLst>
          </p:cNvPr>
          <p:cNvSpPr/>
          <p:nvPr/>
        </p:nvSpPr>
        <p:spPr>
          <a:xfrm>
            <a:off x="3131288" y="988827"/>
            <a:ext cx="8835656" cy="7176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6034CC35-E691-44EB-9997-FCFBA48D1CB5}"/>
              </a:ext>
            </a:extLst>
          </p:cNvPr>
          <p:cNvSpPr/>
          <p:nvPr/>
        </p:nvSpPr>
        <p:spPr>
          <a:xfrm>
            <a:off x="2837121" y="5489500"/>
            <a:ext cx="8835656" cy="7176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1454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F240A80-A0DE-4A24-BC99-4C739B7A9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58" y="2528740"/>
            <a:ext cx="10972800" cy="1143000"/>
          </a:xfrm>
        </p:spPr>
        <p:txBody>
          <a:bodyPr/>
          <a:lstStyle/>
          <a:p>
            <a:r>
              <a:rPr lang="tr-TR" dirty="0">
                <a:solidFill>
                  <a:srgbClr val="7030A0"/>
                </a:solidFill>
              </a:rPr>
              <a:t>ÖĞRENDİKLERİMİZİ HATIRLAYALIM</a:t>
            </a:r>
          </a:p>
        </p:txBody>
      </p:sp>
    </p:spTree>
    <p:extLst>
      <p:ext uri="{BB962C8B-B14F-4D97-AF65-F5344CB8AC3E}">
        <p14:creationId xmlns:p14="http://schemas.microsoft.com/office/powerpoint/2010/main" val="415688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2-06-25 20-19-30-924">
            <a:extLst>
              <a:ext uri="{FF2B5EF4-FFF2-40B4-BE49-F238E27FC236}">
                <a16:creationId xmlns:a16="http://schemas.microsoft.com/office/drawing/2014/main" id="{8EA78F30-A5FC-4196-B214-53A85A6181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12192000" cy="48387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4DF06A09-CDC1-4FDC-A172-6F3453D919F3}"/>
              </a:ext>
            </a:extLst>
          </p:cNvPr>
          <p:cNvSpPr/>
          <p:nvPr/>
        </p:nvSpPr>
        <p:spPr>
          <a:xfrm>
            <a:off x="3131288" y="988827"/>
            <a:ext cx="8835656" cy="7176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97536CC1-4522-43D6-BDEB-6F3D217C27F3}"/>
              </a:ext>
            </a:extLst>
          </p:cNvPr>
          <p:cNvSpPr/>
          <p:nvPr/>
        </p:nvSpPr>
        <p:spPr>
          <a:xfrm>
            <a:off x="2837121" y="5489500"/>
            <a:ext cx="8835656" cy="7176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2457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553886E-6A8D-4573-8462-B7ED6AB8C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038" y="39356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br>
              <a:rPr lang="tr-TR" sz="24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tr-TR" sz="24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Zıt Yönlü Kuvvetlerin Bileşkesi:</a:t>
            </a:r>
          </a:p>
          <a:p>
            <a:pPr marL="0" indent="0" algn="just">
              <a:buNone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Bir cisme aynı doğrultuda fakat zıt yönde birden fazla kuvvet etki ediyorsa, bileşke kuvvetin büyüklüğü büyük kuvvetten küçük kuvvet çıkarılarak bulunur. Bileşke kuvvetin yönü büyük kuvvetin yönüyle aynı</a:t>
            </a:r>
            <a:b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olur.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16714C2-6F0D-485A-9265-6BEC4CA1A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7" y="2935287"/>
            <a:ext cx="10829275" cy="282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14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648941-6443-47BD-97F9-BA7DCF8A8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7153" cy="1325563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ETKİNLİK: Şekildeki kuvvetlerin bileşkesini, bileşkenin yönünü ve doğrultusunu  bulunuz.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CADDA56-EAD6-431F-BBFD-708CF9244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tr-TR" dirty="0"/>
              <a:t>a)				         b)</a:t>
            </a:r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r>
              <a:rPr lang="tr-TR" dirty="0"/>
              <a:t>c)				          d)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B09A7E81-BDD9-45C0-B449-00712A3AC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532" y="1545627"/>
            <a:ext cx="2591133" cy="2019300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9D64017E-AB8F-4880-9213-3DE5D436D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269" y="4479851"/>
            <a:ext cx="2733675" cy="106680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D273EDCF-B448-4DA2-AB32-310E61BA0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123" y="1825625"/>
            <a:ext cx="5395912" cy="1308545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01D52885-745C-4B41-A786-4D8492AC3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133" y="4403651"/>
            <a:ext cx="376237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0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2-06-25 21-03-40-890">
            <a:extLst>
              <a:ext uri="{FF2B5EF4-FFF2-40B4-BE49-F238E27FC236}">
                <a16:creationId xmlns:a16="http://schemas.microsoft.com/office/drawing/2014/main" id="{DC59D1F4-7980-4344-B4A1-EBC1E90839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525"/>
            <a:ext cx="12192000" cy="4043363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5DF90556-9D41-4D3E-9ECD-FF1491A59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49" y="354939"/>
            <a:ext cx="3936705" cy="105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830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2-06-25 21-03-28-971">
            <a:extLst>
              <a:ext uri="{FF2B5EF4-FFF2-40B4-BE49-F238E27FC236}">
                <a16:creationId xmlns:a16="http://schemas.microsoft.com/office/drawing/2014/main" id="{460657B2-E792-4FED-8C54-ABBCA28A88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525"/>
            <a:ext cx="12192000" cy="4043363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7B25FCF5-3EA7-4BDA-A9E4-DDBC01C6D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49" y="354939"/>
            <a:ext cx="3936705" cy="105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472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2-06-25 21-03-44-808">
            <a:extLst>
              <a:ext uri="{FF2B5EF4-FFF2-40B4-BE49-F238E27FC236}">
                <a16:creationId xmlns:a16="http://schemas.microsoft.com/office/drawing/2014/main" id="{40FA87B4-9031-4E56-A892-8A8E7E09DA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525"/>
            <a:ext cx="12192000" cy="4043363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38ED966F-85D9-456B-A2B3-8C6221FB7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49" y="354939"/>
            <a:ext cx="3936705" cy="1051586"/>
          </a:xfrm>
          <a:prstGeom prst="rect">
            <a:avLst/>
          </a:prstGeom>
        </p:spPr>
      </p:pic>
      <p:pic>
        <p:nvPicPr>
          <p:cNvPr id="5" name="Resim 4">
            <a:hlinkClick r:id="rId4" action="ppaction://hlinkfile"/>
            <a:extLst>
              <a:ext uri="{FF2B5EF4-FFF2-40B4-BE49-F238E27FC236}">
                <a16:creationId xmlns:a16="http://schemas.microsoft.com/office/drawing/2014/main" id="{D81290DD-33BD-44AE-B628-C1DE90822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151" y="93495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184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648941-6443-47BD-97F9-BA7DCF8A8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063"/>
            <a:ext cx="11167153" cy="1325563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ETKİNLİK: Şekildeki kuvvetlerin bileşkesini, bileşkenin yönünü ve doğrultusunu  bulunuz.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CADDA56-EAD6-431F-BBFD-708CF9244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tr-TR" dirty="0"/>
              <a:t>a)				         		b)</a:t>
            </a:r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r>
              <a:rPr lang="tr-TR" dirty="0"/>
              <a:t>c)				         		 	d)</a:t>
            </a:r>
          </a:p>
        </p:txBody>
      </p:sp>
      <p:pic>
        <p:nvPicPr>
          <p:cNvPr id="8" name="Resim 7">
            <a:hlinkClick r:id="rId2" action="ppaction://hlinkfile"/>
            <a:extLst>
              <a:ext uri="{FF2B5EF4-FFF2-40B4-BE49-F238E27FC236}">
                <a16:creationId xmlns:a16="http://schemas.microsoft.com/office/drawing/2014/main" id="{7FDDE870-BFE1-4720-BFCE-E2BFB07E2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360" y="175260"/>
            <a:ext cx="640080" cy="64008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4CF9AAD-FCE0-4611-923B-C1B926C45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039" y="1690688"/>
            <a:ext cx="3459367" cy="137680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DCEF59B1-91EB-43D0-9352-F51805B37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7219" y="1600200"/>
            <a:ext cx="3483194" cy="142476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A0AE13E-E145-4D06-9798-D4E137EF5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1" y="3790507"/>
            <a:ext cx="5576776" cy="266345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D3E9EC49-B28E-4C35-AEE4-D466A91801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5131" y="3513508"/>
            <a:ext cx="3327790" cy="266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138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F240A80-A0DE-4A24-BC99-4C739B7A9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1588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rgbClr val="7030A0"/>
                </a:solidFill>
              </a:rPr>
              <a:t>DENGELENMİŞ VE DENGELENMEMİŞ KUVVETLER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F441D4E-BEFB-481B-A954-253262AE7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114" y="1792362"/>
            <a:ext cx="7529919" cy="421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4585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42BB1C1B-2589-477A-A9D0-2BC04E1A10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62" y="3787420"/>
            <a:ext cx="331934" cy="331934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73E40DC-57B1-4FA5-99C3-C6BB3E0D9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436" y="326988"/>
            <a:ext cx="11079125" cy="637684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4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Dengelenmiş Kuvvetler: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Bir cisme uygulanan kuvvetlerin bileşkesi sıfır ise bu cisim dengelenmiş kuvvetlerin etkisindedir. (R=0)</a:t>
            </a:r>
          </a:p>
          <a:p>
            <a:pPr marL="0" indent="0" algn="just">
              <a:buNone/>
            </a:pPr>
            <a:endParaRPr lang="tr-TR" sz="2400" b="1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None/>
            </a:pPr>
            <a:endParaRPr lang="tr-TR" sz="2400" b="1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None/>
            </a:pPr>
            <a:endParaRPr lang="tr-TR" sz="2400" b="1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None/>
            </a:pPr>
            <a:r>
              <a:rPr lang="tr-T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K cismi dengelenmiş kuvvetlerin etkisi altındadır.</a:t>
            </a:r>
          </a:p>
          <a:p>
            <a:pPr marL="0" indent="0" algn="just">
              <a:buNone/>
            </a:pPr>
            <a:endParaRPr lang="tr-TR" sz="2400" b="1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None/>
            </a:pPr>
            <a:r>
              <a:rPr lang="tr-TR" sz="24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Dengelenmemiş Kuvvetler: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Bir cisme uygulanan kuvvetlerin bileşkesi sıfırdan farklı ise cisim dengelenmemiş kuvvetlerin etkisindedir. (R 0)</a:t>
            </a:r>
          </a:p>
          <a:p>
            <a:pPr marL="0" indent="0">
              <a:buNone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tr-TR" dirty="0"/>
          </a:p>
          <a:p>
            <a:endParaRPr lang="tr-TR" dirty="0"/>
          </a:p>
          <a:p>
            <a:pPr marL="0" indent="0">
              <a:buNone/>
            </a:pPr>
            <a:r>
              <a:rPr lang="tr-T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L cismi dengelenmemiş kuvvetlerin etkisi altındadır.</a:t>
            </a:r>
          </a:p>
          <a:p>
            <a:endParaRPr lang="tr-TR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E9AFDA35-71C7-4C31-A67C-BEC408B0EE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78"/>
          <a:stretch/>
        </p:blipFill>
        <p:spPr>
          <a:xfrm>
            <a:off x="556437" y="1389946"/>
            <a:ext cx="4111256" cy="1065744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414C241B-0DA4-4CCB-A2B1-761EDB8CC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438" y="4402310"/>
            <a:ext cx="3840126" cy="1113650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85986CCD-64B3-4172-AC7D-E55012CCB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5882" y="1396776"/>
            <a:ext cx="3011107" cy="872235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D55E1FFF-9555-4DF4-B859-AE5F5A1638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5882" y="4365839"/>
            <a:ext cx="2679304" cy="1058997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BC03C4E1-9F7D-42C9-A267-19D0B9B7ADE3}"/>
              </a:ext>
            </a:extLst>
          </p:cNvPr>
          <p:cNvSpPr txBox="1"/>
          <p:nvPr/>
        </p:nvSpPr>
        <p:spPr>
          <a:xfrm>
            <a:off x="2348960" y="4572171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>
                <a:latin typeface="Segoe UI" panose="020B0502040204020203" pitchFamily="34" charset="0"/>
                <a:cs typeface="Segoe UI" panose="020B0502040204020203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0289793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648941-6443-47BD-97F9-BA7DCF8A8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698" y="84359"/>
            <a:ext cx="11167153" cy="1325563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ETKİNLİK: Cisimlere dengelenmiş kuvvetler mi etki ediyor, dengelenmemiş kuvvetler mi?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CADDA56-EAD6-431F-BBFD-708CF9244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4099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457200" lvl="1" indent="0">
              <a:buNone/>
            </a:pPr>
            <a:r>
              <a:rPr lang="tr-TR" dirty="0"/>
              <a:t>a)</a:t>
            </a:r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r>
              <a:rPr lang="tr-TR" dirty="0"/>
              <a:t>b)				         		</a:t>
            </a:r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r>
              <a:rPr lang="tr-TR" dirty="0"/>
              <a:t>c)</a:t>
            </a:r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pPr marL="457200" lvl="1" indent="0">
              <a:buNone/>
            </a:pPr>
            <a:r>
              <a:rPr lang="tr-TR" dirty="0"/>
              <a:t>			         		 	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09C13B67-CB70-42F3-BFFC-5049B9787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822" y="1409922"/>
            <a:ext cx="5760966" cy="1707559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EB6A131F-F641-41B0-B377-F97432B71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822" y="3186131"/>
            <a:ext cx="5760966" cy="1630326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11799766-9FBA-4C89-ADD8-3815A3B88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823" y="4983901"/>
            <a:ext cx="5760966" cy="150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32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CFD5FC7-43F4-414A-9D2A-260842225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12" y="499731"/>
            <a:ext cx="10972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400" dirty="0"/>
              <a:t>Duran cisimleri harekete geçirebilen, hareket halindeki cisimleri durdurabilen, cisimlerin hareket yönünü, şeklini, süratini değiştirebilen etkiye </a:t>
            </a:r>
            <a:r>
              <a:rPr lang="tr-TR" sz="2400" b="1" dirty="0">
                <a:solidFill>
                  <a:srgbClr val="7030A0"/>
                </a:solidFill>
              </a:rPr>
              <a:t>kuvvet</a:t>
            </a:r>
            <a:r>
              <a:rPr lang="tr-TR" sz="2400" dirty="0">
                <a:solidFill>
                  <a:srgbClr val="7030A0"/>
                </a:solidFill>
              </a:rPr>
              <a:t> </a:t>
            </a:r>
            <a:r>
              <a:rPr lang="tr-TR" sz="2400" dirty="0"/>
              <a:t>denir.</a:t>
            </a:r>
          </a:p>
          <a:p>
            <a:pPr algn="just"/>
            <a:r>
              <a:rPr lang="tr-TR" sz="2400" dirty="0"/>
              <a:t>Kuvvet </a:t>
            </a:r>
            <a:r>
              <a:rPr lang="tr-TR" sz="2400" b="1" dirty="0">
                <a:solidFill>
                  <a:srgbClr val="7030A0"/>
                </a:solidFill>
              </a:rPr>
              <a:t>“F” </a:t>
            </a:r>
            <a:r>
              <a:rPr lang="tr-TR" sz="2400" dirty="0"/>
              <a:t>harfi ile gösterilir.</a:t>
            </a:r>
          </a:p>
          <a:p>
            <a:pPr algn="just"/>
            <a:r>
              <a:rPr lang="tr-TR" sz="2400" dirty="0"/>
              <a:t>Kuvvetin birimi </a:t>
            </a:r>
            <a:r>
              <a:rPr lang="tr-TR" sz="2400" b="1" dirty="0">
                <a:solidFill>
                  <a:srgbClr val="7030A0"/>
                </a:solidFill>
              </a:rPr>
              <a:t>"Newton (N)" </a:t>
            </a:r>
            <a:r>
              <a:rPr lang="tr-TR" sz="2400" dirty="0"/>
              <a:t>dur.</a:t>
            </a:r>
          </a:p>
          <a:p>
            <a:pPr algn="just"/>
            <a:r>
              <a:rPr lang="tr-TR" sz="2400" dirty="0"/>
              <a:t>Kuvvet </a:t>
            </a:r>
            <a:r>
              <a:rPr lang="tr-TR" sz="2400" b="1" dirty="0">
                <a:solidFill>
                  <a:srgbClr val="7030A0"/>
                </a:solidFill>
              </a:rPr>
              <a:t>dinamometre</a:t>
            </a:r>
            <a:r>
              <a:rPr lang="tr-TR" sz="2400" dirty="0"/>
              <a:t> ile ölçülür.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6E7908C-5929-4B60-9D04-D2E6E97D9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16" y="2705986"/>
            <a:ext cx="11068493" cy="397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49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6-45-176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50" b="25283"/>
          <a:stretch/>
        </p:blipFill>
        <p:spPr>
          <a:xfrm>
            <a:off x="2063848" y="49748"/>
            <a:ext cx="8064303" cy="675850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96E69AA-97D9-46A8-8822-A12D2011C045}"/>
              </a:ext>
            </a:extLst>
          </p:cNvPr>
          <p:cNvSpPr/>
          <p:nvPr/>
        </p:nvSpPr>
        <p:spPr>
          <a:xfrm>
            <a:off x="2275367" y="1977656"/>
            <a:ext cx="520996" cy="48909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2640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F240A80-A0DE-4A24-BC99-4C739B7A9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58" y="2528740"/>
            <a:ext cx="10972800" cy="1143000"/>
          </a:xfrm>
        </p:spPr>
        <p:txBody>
          <a:bodyPr>
            <a:noAutofit/>
          </a:bodyPr>
          <a:lstStyle/>
          <a:p>
            <a:r>
              <a:rPr lang="tr-TR" dirty="0">
                <a:solidFill>
                  <a:srgbClr val="7030A0"/>
                </a:solidFill>
              </a:rPr>
              <a:t>DENGELENMİŞ VE DENGELENMEMİŞ KUVVETLERİN BİR CİSMİN HAREKETİNE ETKİSİ</a:t>
            </a:r>
          </a:p>
        </p:txBody>
      </p:sp>
    </p:spTree>
    <p:extLst>
      <p:ext uri="{BB962C8B-B14F-4D97-AF65-F5344CB8AC3E}">
        <p14:creationId xmlns:p14="http://schemas.microsoft.com/office/powerpoint/2010/main" val="1311485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656836B-067F-4831-B7EF-0F5CFCDAA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21" y="1001601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sz="2600" dirty="0">
                <a:latin typeface="Segoe UI" panose="020B0502040204020203" pitchFamily="34" charset="0"/>
                <a:cs typeface="Segoe UI" panose="020B0502040204020203" pitchFamily="34" charset="0"/>
              </a:rPr>
              <a:t>Cisim dengelenmiş kuvvetler etkisi altında ;</a:t>
            </a:r>
          </a:p>
          <a:p>
            <a:endParaRPr lang="tr-TR" sz="2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sz="2600" dirty="0">
                <a:latin typeface="Segoe UI" panose="020B0502040204020203" pitchFamily="34" charset="0"/>
                <a:cs typeface="Segoe UI" panose="020B0502040204020203" pitchFamily="34" charset="0"/>
              </a:rPr>
              <a:t>Başlangıçta duruyorsa durmaya devam eder.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600" dirty="0">
                <a:latin typeface="Segoe UI" panose="020B0502040204020203" pitchFamily="34" charset="0"/>
                <a:cs typeface="Segoe UI" panose="020B0502040204020203" pitchFamily="34" charset="0"/>
              </a:rPr>
              <a:t>Hareket ediyorsa </a:t>
            </a:r>
            <a:r>
              <a:rPr lang="tr-TR" sz="26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sabit süratli hareket </a:t>
            </a:r>
            <a:r>
              <a:rPr lang="tr-TR" sz="2600" dirty="0">
                <a:latin typeface="Segoe UI" panose="020B0502040204020203" pitchFamily="34" charset="0"/>
                <a:cs typeface="Segoe UI" panose="020B0502040204020203" pitchFamily="34" charset="0"/>
              </a:rPr>
              <a:t>etmeye başlar.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sz="2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tr-TR" sz="2600" dirty="0">
                <a:latin typeface="Segoe UI" panose="020B0502040204020203" pitchFamily="34" charset="0"/>
                <a:cs typeface="Segoe UI" panose="020B0502040204020203" pitchFamily="34" charset="0"/>
              </a:rPr>
              <a:t>Cisim dengelenmemiş kuvvetler etkisi altında ;</a:t>
            </a:r>
          </a:p>
          <a:p>
            <a:pPr marL="0" indent="0">
              <a:buNone/>
            </a:pPr>
            <a:endParaRPr lang="tr-TR" sz="2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sz="2600" dirty="0">
                <a:latin typeface="Segoe UI" panose="020B0502040204020203" pitchFamily="34" charset="0"/>
                <a:cs typeface="Segoe UI" panose="020B0502040204020203" pitchFamily="34" charset="0"/>
              </a:rPr>
              <a:t>Duruyorsa net kuvvetin yönünde </a:t>
            </a:r>
            <a:r>
              <a:rPr lang="tr-TR" sz="26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hızlanır.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600" dirty="0">
                <a:latin typeface="Segoe UI" panose="020B0502040204020203" pitchFamily="34" charset="0"/>
                <a:cs typeface="Segoe UI" panose="020B0502040204020203" pitchFamily="34" charset="0"/>
              </a:rPr>
              <a:t>Net kuvvetle aynı yönde hareket ediyorsa </a:t>
            </a:r>
            <a:r>
              <a:rPr lang="tr-TR" sz="26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hızlanır.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600" dirty="0">
                <a:latin typeface="Segoe UI" panose="020B0502040204020203" pitchFamily="34" charset="0"/>
                <a:cs typeface="Segoe UI" panose="020B0502040204020203" pitchFamily="34" charset="0"/>
              </a:rPr>
              <a:t>Net kuvvetle zıt yönde hareket ediyorsa </a:t>
            </a:r>
            <a:r>
              <a:rPr lang="tr-TR" sz="26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yavaşlar ve bir süre sonra durur.</a:t>
            </a:r>
          </a:p>
          <a:p>
            <a:pPr marL="0" indent="0">
              <a:buNone/>
            </a:pPr>
            <a:endParaRPr lang="tr-TR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71132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AD4043E3-519A-449F-8B13-1900709B0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191" y="954647"/>
            <a:ext cx="10515600" cy="212734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87DCD54-1D55-4BF1-997A-C04FBBAF2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75" y="3510520"/>
            <a:ext cx="9978656" cy="273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205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8596DE12-B275-4CE9-86C4-206D1FB57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4697"/>
            <a:ext cx="12192000" cy="538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526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5-40-2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1219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437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5-42-9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1219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107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5-45-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1219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02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5-49-2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1219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104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5-51-7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1219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76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4-57-7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1219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739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5-53-6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1219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741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5-55-3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12192000" cy="5867400"/>
          </a:xfrm>
          <a:prstGeom prst="rect">
            <a:avLst/>
          </a:prstGeom>
        </p:spPr>
      </p:pic>
      <p:pic>
        <p:nvPicPr>
          <p:cNvPr id="3" name="Resim 2">
            <a:hlinkClick r:id="rId3" action="ppaction://hlinkfile"/>
            <a:extLst>
              <a:ext uri="{FF2B5EF4-FFF2-40B4-BE49-F238E27FC236}">
                <a16:creationId xmlns:a16="http://schemas.microsoft.com/office/drawing/2014/main" id="{A7A7DDEA-08FC-4D15-8C30-0B7DE624A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635" y="6215864"/>
            <a:ext cx="549753" cy="54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327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ndicam 2021-10-20 19-22-25-313">
            <a:extLst>
              <a:ext uri="{FF2B5EF4-FFF2-40B4-BE49-F238E27FC236}">
                <a16:creationId xmlns:a16="http://schemas.microsoft.com/office/drawing/2014/main" id="{5B1EDCD2-BE3A-4DDC-86D7-5BEAEE7AB12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" r="57878" b="4130"/>
          <a:stretch/>
        </p:blipFill>
        <p:spPr>
          <a:xfrm>
            <a:off x="3194050" y="154543"/>
            <a:ext cx="5803900" cy="654891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8F38DBE-CB54-4E47-AF41-123B002C1D0C}"/>
              </a:ext>
            </a:extLst>
          </p:cNvPr>
          <p:cNvSpPr/>
          <p:nvPr/>
        </p:nvSpPr>
        <p:spPr>
          <a:xfrm>
            <a:off x="3345415" y="5407448"/>
            <a:ext cx="326065" cy="34472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3756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6-42-12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04" b="48761"/>
          <a:stretch/>
        </p:blipFill>
        <p:spPr>
          <a:xfrm>
            <a:off x="2236381" y="1259021"/>
            <a:ext cx="7719238" cy="433995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E979343-CF98-45AE-AC1E-1BC280450DFA}"/>
              </a:ext>
            </a:extLst>
          </p:cNvPr>
          <p:cNvSpPr/>
          <p:nvPr/>
        </p:nvSpPr>
        <p:spPr>
          <a:xfrm>
            <a:off x="2360428" y="4906926"/>
            <a:ext cx="520996" cy="48909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8386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F240A80-A0DE-4A24-BC99-4C739B7A9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58" y="2528740"/>
            <a:ext cx="10972800" cy="1143000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7030A0"/>
                </a:solidFill>
              </a:rPr>
              <a:t>DENGELEYİCİ KUVVET</a:t>
            </a:r>
          </a:p>
        </p:txBody>
      </p:sp>
    </p:spTree>
    <p:extLst>
      <p:ext uri="{BB962C8B-B14F-4D97-AF65-F5344CB8AC3E}">
        <p14:creationId xmlns:p14="http://schemas.microsoft.com/office/powerpoint/2010/main" val="1888396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6ED06EE-F33A-4196-A237-F22FD7F15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411" y="-63633"/>
            <a:ext cx="10637178" cy="1325563"/>
          </a:xfrm>
        </p:spPr>
        <p:txBody>
          <a:bodyPr>
            <a:normAutofit/>
          </a:bodyPr>
          <a:lstStyle/>
          <a:p>
            <a:pPr algn="just"/>
            <a:r>
              <a:rPr lang="tr-T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Dengelenmemiş kuvvetler, dengeleyici başka bir kuvvet eklenerek dengelenir. Bir cisme etki eden bileşke kuvvetin büyüklüğünü sıfır yapan kuvvete </a:t>
            </a:r>
            <a:r>
              <a:rPr lang="tr-TR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dengeleyici kuvvet </a:t>
            </a:r>
            <a:r>
              <a:rPr lang="tr-T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denir. </a:t>
            </a:r>
          </a:p>
        </p:txBody>
      </p:sp>
      <p:pic>
        <p:nvPicPr>
          <p:cNvPr id="5" name="Resim 4" descr="bandicam 2019-04-02 16-36-53-416">
            <a:extLst>
              <a:ext uri="{FF2B5EF4-FFF2-40B4-BE49-F238E27FC236}">
                <a16:creationId xmlns:a16="http://schemas.microsoft.com/office/drawing/2014/main" id="{F05B90AC-3A48-47A2-B467-9EDC565467E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" r="52039" b="-2288"/>
          <a:stretch/>
        </p:blipFill>
        <p:spPr>
          <a:xfrm>
            <a:off x="3090261" y="1261930"/>
            <a:ext cx="6011478" cy="543594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B9CDDF5-B576-4C0D-A1AE-D848A6EFE6C7}"/>
              </a:ext>
            </a:extLst>
          </p:cNvPr>
          <p:cNvSpPr/>
          <p:nvPr/>
        </p:nvSpPr>
        <p:spPr>
          <a:xfrm>
            <a:off x="3221813" y="5905904"/>
            <a:ext cx="409354" cy="3238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5013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20 19-22-04-523">
            <a:extLst>
              <a:ext uri="{FF2B5EF4-FFF2-40B4-BE49-F238E27FC236}">
                <a16:creationId xmlns:a16="http://schemas.microsoft.com/office/drawing/2014/main" id="{575E43E4-4D5A-4A64-A153-E5D99E4EA64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" r="55000" b="16302"/>
          <a:stretch/>
        </p:blipFill>
        <p:spPr>
          <a:xfrm>
            <a:off x="2519917" y="220625"/>
            <a:ext cx="7357730" cy="641674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F278C93-5E79-4EFC-80C2-596EE2EBC6E5}"/>
              </a:ext>
            </a:extLst>
          </p:cNvPr>
          <p:cNvSpPr/>
          <p:nvPr/>
        </p:nvSpPr>
        <p:spPr>
          <a:xfrm>
            <a:off x="2709530" y="5133271"/>
            <a:ext cx="409354" cy="3238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5297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20 19-22-14-867">
            <a:extLst>
              <a:ext uri="{FF2B5EF4-FFF2-40B4-BE49-F238E27FC236}">
                <a16:creationId xmlns:a16="http://schemas.microsoft.com/office/drawing/2014/main" id="{5F08C64B-7F20-4F73-8D97-ABD506FF0EC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08" b="5159"/>
          <a:stretch/>
        </p:blipFill>
        <p:spPr>
          <a:xfrm>
            <a:off x="2785730" y="82476"/>
            <a:ext cx="5970182" cy="659273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25F3E9D-1B15-4851-96C8-7B151F53DDEF}"/>
              </a:ext>
            </a:extLst>
          </p:cNvPr>
          <p:cNvSpPr/>
          <p:nvPr/>
        </p:nvSpPr>
        <p:spPr>
          <a:xfrm>
            <a:off x="2911549" y="5234280"/>
            <a:ext cx="409354" cy="3238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1470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F240A80-A0DE-4A24-BC99-4C739B7A9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8" y="2857500"/>
            <a:ext cx="10972800" cy="1143000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7030A0"/>
                </a:solidFill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170219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4-31-91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0" r="5703" b="39489"/>
          <a:stretch/>
        </p:blipFill>
        <p:spPr>
          <a:xfrm>
            <a:off x="925033" y="1988289"/>
            <a:ext cx="11073809" cy="271661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5F27E5C-EDDD-44B7-8D68-13300FD2AE25}"/>
              </a:ext>
            </a:extLst>
          </p:cNvPr>
          <p:cNvSpPr/>
          <p:nvPr/>
        </p:nvSpPr>
        <p:spPr>
          <a:xfrm>
            <a:off x="925033" y="4181656"/>
            <a:ext cx="409354" cy="3238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0433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4-59-8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1219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980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41-16-36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8043" r="50000" b="1611"/>
          <a:stretch/>
        </p:blipFill>
        <p:spPr>
          <a:xfrm>
            <a:off x="2361198" y="267405"/>
            <a:ext cx="7469604" cy="620409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4FD404-173D-46AE-B2C6-1FF11CD4A8AC}"/>
              </a:ext>
            </a:extLst>
          </p:cNvPr>
          <p:cNvSpPr/>
          <p:nvPr/>
        </p:nvSpPr>
        <p:spPr>
          <a:xfrm>
            <a:off x="2415952" y="5019398"/>
            <a:ext cx="449305" cy="45604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7141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41-19-893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t="10444" r="50509"/>
          <a:stretch/>
        </p:blipFill>
        <p:spPr>
          <a:xfrm>
            <a:off x="1913860" y="393404"/>
            <a:ext cx="7384312" cy="625038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5B64DBA-F999-4FB7-A9FC-A97C081C9AA5}"/>
              </a:ext>
            </a:extLst>
          </p:cNvPr>
          <p:cNvSpPr/>
          <p:nvPr/>
        </p:nvSpPr>
        <p:spPr>
          <a:xfrm>
            <a:off x="2405320" y="4705737"/>
            <a:ext cx="449305" cy="45604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951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6-39-066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04" b="28600"/>
          <a:stretch/>
        </p:blipFill>
        <p:spPr>
          <a:xfrm>
            <a:off x="2310809" y="440531"/>
            <a:ext cx="7570382" cy="614834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E2F726D-1209-43ED-912D-95D8A61A57BF}"/>
              </a:ext>
            </a:extLst>
          </p:cNvPr>
          <p:cNvSpPr/>
          <p:nvPr/>
        </p:nvSpPr>
        <p:spPr>
          <a:xfrm>
            <a:off x="2490381" y="4562198"/>
            <a:ext cx="449305" cy="45604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7044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41-23-319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11788" r="50596" b="10847"/>
          <a:stretch/>
        </p:blipFill>
        <p:spPr>
          <a:xfrm>
            <a:off x="1472608" y="388087"/>
            <a:ext cx="8500732" cy="627852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AB225DE-4BF0-46DD-9709-58A2816B32DD}"/>
              </a:ext>
            </a:extLst>
          </p:cNvPr>
          <p:cNvSpPr/>
          <p:nvPr/>
        </p:nvSpPr>
        <p:spPr>
          <a:xfrm>
            <a:off x="1937488" y="4562198"/>
            <a:ext cx="449305" cy="45604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6126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6-58-89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40" b="32223"/>
          <a:stretch/>
        </p:blipFill>
        <p:spPr>
          <a:xfrm>
            <a:off x="1946644" y="314954"/>
            <a:ext cx="8298711" cy="622809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43327F3-0412-405A-B1A7-3BF2B646B7AD}"/>
              </a:ext>
            </a:extLst>
          </p:cNvPr>
          <p:cNvSpPr/>
          <p:nvPr/>
        </p:nvSpPr>
        <p:spPr>
          <a:xfrm>
            <a:off x="6169246" y="5279895"/>
            <a:ext cx="449305" cy="45604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534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ndicam 2021-10-20 19-21-59-280">
            <a:extLst>
              <a:ext uri="{FF2B5EF4-FFF2-40B4-BE49-F238E27FC236}">
                <a16:creationId xmlns:a16="http://schemas.microsoft.com/office/drawing/2014/main" id="{58B3A134-7F8D-4B0F-80CB-CC0646B4BC9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63" b="1131"/>
          <a:stretch/>
        </p:blipFill>
        <p:spPr>
          <a:xfrm>
            <a:off x="3455582" y="84723"/>
            <a:ext cx="5268432" cy="641040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F852554-CD77-416A-8C9A-2F8F1CF5D74E}"/>
              </a:ext>
            </a:extLst>
          </p:cNvPr>
          <p:cNvSpPr/>
          <p:nvPr/>
        </p:nvSpPr>
        <p:spPr>
          <a:xfrm>
            <a:off x="4729715" y="6150398"/>
            <a:ext cx="326065" cy="34472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0254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ndicam 2021-10-20 19-22-12-782">
            <a:extLst>
              <a:ext uri="{FF2B5EF4-FFF2-40B4-BE49-F238E27FC236}">
                <a16:creationId xmlns:a16="http://schemas.microsoft.com/office/drawing/2014/main" id="{1850179A-07B0-4823-BE25-49D4AFA2291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" r="56788" b="25302"/>
          <a:stretch/>
        </p:blipFill>
        <p:spPr>
          <a:xfrm>
            <a:off x="2523481" y="371992"/>
            <a:ext cx="7145037" cy="611401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1252094-48B1-42E5-BE79-C09B83A3F673}"/>
              </a:ext>
            </a:extLst>
          </p:cNvPr>
          <p:cNvSpPr/>
          <p:nvPr/>
        </p:nvSpPr>
        <p:spPr>
          <a:xfrm>
            <a:off x="4266165" y="5547148"/>
            <a:ext cx="326065" cy="34472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2754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ndicam 2021-10-20 19-22-40-895">
            <a:extLst>
              <a:ext uri="{FF2B5EF4-FFF2-40B4-BE49-F238E27FC236}">
                <a16:creationId xmlns:a16="http://schemas.microsoft.com/office/drawing/2014/main" id="{A32DC781-E11D-4D1C-9470-D448C4CCA11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71" b="702"/>
          <a:stretch/>
        </p:blipFill>
        <p:spPr>
          <a:xfrm>
            <a:off x="2180560" y="171450"/>
            <a:ext cx="8252490" cy="63369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8F38DBE-CB54-4E47-AF41-123B002C1D0C}"/>
              </a:ext>
            </a:extLst>
          </p:cNvPr>
          <p:cNvSpPr/>
          <p:nvPr/>
        </p:nvSpPr>
        <p:spPr>
          <a:xfrm>
            <a:off x="2323065" y="5864648"/>
            <a:ext cx="326065" cy="34472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2496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ndicam 2021-10-20 19-22-56-499">
            <a:extLst>
              <a:ext uri="{FF2B5EF4-FFF2-40B4-BE49-F238E27FC236}">
                <a16:creationId xmlns:a16="http://schemas.microsoft.com/office/drawing/2014/main" id="{59B1348F-E4E8-45E2-B452-9EB0B62E6A1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 r="12834" b="14771"/>
          <a:stretch/>
        </p:blipFill>
        <p:spPr>
          <a:xfrm>
            <a:off x="1" y="698500"/>
            <a:ext cx="12192000" cy="56514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C87DF38-B5A1-4A9A-AF1F-7E4C972A815F}"/>
              </a:ext>
            </a:extLst>
          </p:cNvPr>
          <p:cNvSpPr/>
          <p:nvPr/>
        </p:nvSpPr>
        <p:spPr>
          <a:xfrm>
            <a:off x="170415" y="4607348"/>
            <a:ext cx="326065" cy="34472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2119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AA1496F-E2E8-418D-B990-323000ACE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7" y="138112"/>
            <a:ext cx="9305925" cy="658177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EC9BD9C-74E4-4557-82F2-28654C1C3002}"/>
              </a:ext>
            </a:extLst>
          </p:cNvPr>
          <p:cNvSpPr/>
          <p:nvPr/>
        </p:nvSpPr>
        <p:spPr>
          <a:xfrm>
            <a:off x="4894815" y="5947198"/>
            <a:ext cx="432835" cy="39645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3032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5-01-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1219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348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1-10-13 18-53-45-945">
            <a:extLst>
              <a:ext uri="{FF2B5EF4-FFF2-40B4-BE49-F238E27FC236}">
                <a16:creationId xmlns:a16="http://schemas.microsoft.com/office/drawing/2014/main" id="{05858915-8A8B-407E-A6EE-37D1DFC6011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06" b="33182"/>
          <a:stretch/>
        </p:blipFill>
        <p:spPr>
          <a:xfrm>
            <a:off x="180439" y="967582"/>
            <a:ext cx="12011561" cy="49228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3386949-C292-4CE7-AA7F-9E9156BCE5AF}"/>
              </a:ext>
            </a:extLst>
          </p:cNvPr>
          <p:cNvSpPr/>
          <p:nvPr/>
        </p:nvSpPr>
        <p:spPr>
          <a:xfrm>
            <a:off x="259315" y="4702598"/>
            <a:ext cx="432835" cy="39645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7726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1-10-13 18-53-09-441">
            <a:extLst>
              <a:ext uri="{FF2B5EF4-FFF2-40B4-BE49-F238E27FC236}">
                <a16:creationId xmlns:a16="http://schemas.microsoft.com/office/drawing/2014/main" id="{5F0A4EFA-7C62-4B48-882A-2F5E64B2DC6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49" b="49341"/>
          <a:stretch/>
        </p:blipFill>
        <p:spPr>
          <a:xfrm>
            <a:off x="234950" y="1116806"/>
            <a:ext cx="11804650" cy="40774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786014B-6B75-4F70-B974-C1F86C045406}"/>
              </a:ext>
            </a:extLst>
          </p:cNvPr>
          <p:cNvSpPr/>
          <p:nvPr/>
        </p:nvSpPr>
        <p:spPr>
          <a:xfrm>
            <a:off x="6196565" y="3673898"/>
            <a:ext cx="432835" cy="39645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0090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5-02-3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1219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29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2 16-35-03-5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1219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84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">
      <a:majorFont>
        <a:latin typeface="Segoe UI Light"/>
        <a:ea typeface=""/>
        <a:cs typeface="Segoe UI Light"/>
      </a:majorFont>
      <a:minorFont>
        <a:latin typeface="Segoe UI"/>
        <a:ea typeface=""/>
        <a:cs typeface="Segoe UI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</TotalTime>
  <Words>471</Words>
  <Application>Microsoft Office PowerPoint</Application>
  <PresentationFormat>Geniş ekran</PresentationFormat>
  <Paragraphs>97</Paragraphs>
  <Slides>71</Slides>
  <Notes>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71</vt:i4>
      </vt:variant>
    </vt:vector>
  </HeadingPairs>
  <TitlesOfParts>
    <vt:vector size="79" baseType="lpstr">
      <vt:lpstr>Arial</vt:lpstr>
      <vt:lpstr>Calibri</vt:lpstr>
      <vt:lpstr>Calibri Light</vt:lpstr>
      <vt:lpstr>Segoe UI</vt:lpstr>
      <vt:lpstr>Segoe UI Light</vt:lpstr>
      <vt:lpstr>Wingdings</vt:lpstr>
      <vt:lpstr>Office Teması</vt:lpstr>
      <vt:lpstr>Ofis Teması</vt:lpstr>
      <vt:lpstr>PowerPoint Sunusu</vt:lpstr>
      <vt:lpstr>BİLEŞKE KUVVET</vt:lpstr>
      <vt:lpstr>ÖĞRENDİKLERİMİZİ HATIRLAYALIM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KUVVETİN ÖZELLİKLERİ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BİLEŞKE (NET) KUVVET</vt:lpstr>
      <vt:lpstr>PowerPoint Sunusu</vt:lpstr>
      <vt:lpstr>PowerPoint Sunusu</vt:lpstr>
      <vt:lpstr>ETKİNLİK: Şekildeki kuvvetlerin bileşkesini, bileşkenin yönünü ve doğrultusunu  bulunuz.</vt:lpstr>
      <vt:lpstr>PowerPoint Sunusu</vt:lpstr>
      <vt:lpstr>PowerPoint Sunusu</vt:lpstr>
      <vt:lpstr>PowerPoint Sunusu</vt:lpstr>
      <vt:lpstr>PowerPoint Sunusu</vt:lpstr>
      <vt:lpstr>ETKİNLİK: Şekildeki kuvvetlerin bileşkesini, bileşkenin yönünü ve doğrultusunu  bulunuz.</vt:lpstr>
      <vt:lpstr>PowerPoint Sunusu</vt:lpstr>
      <vt:lpstr>PowerPoint Sunusu</vt:lpstr>
      <vt:lpstr>PowerPoint Sunusu</vt:lpstr>
      <vt:lpstr>ETKİNLİK: Şekildeki kuvvetlerin bileşkesini, bileşkenin yönünü ve doğrultusunu  bulunuz.</vt:lpstr>
      <vt:lpstr>DENGELENMİŞ VE DENGELENMEMİŞ KUVVETLER</vt:lpstr>
      <vt:lpstr>PowerPoint Sunusu</vt:lpstr>
      <vt:lpstr>ETKİNLİK: Cisimlere dengelenmiş kuvvetler mi etki ediyor, dengelenmemiş kuvvetler mi?</vt:lpstr>
      <vt:lpstr>PowerPoint Sunusu</vt:lpstr>
      <vt:lpstr>DENGELENMİŞ VE DENGELENMEMİŞ KUVVETLERİN BİR CİSMİN HAREKETİNE ETKİSİ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DENGELEYİCİ KUVVET</vt:lpstr>
      <vt:lpstr>Dengelenmemiş kuvvetler, dengeleyici başka bir kuvvet eklenerek dengelenir. Bir cisme etki eden bileşke kuvvetin büyüklüğünü sıfır yapan kuvvete dengeleyici kuvvet denir. 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ögretmen 2</dc:creator>
  <cp:lastModifiedBy>Okan</cp:lastModifiedBy>
  <cp:revision>57</cp:revision>
  <dcterms:created xsi:type="dcterms:W3CDTF">2019-04-02T13:38:00Z</dcterms:created>
  <dcterms:modified xsi:type="dcterms:W3CDTF">2025-08-31T10:06:40Z</dcterms:modified>
</cp:coreProperties>
</file>