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429" r:id="rId2"/>
    <p:sldId id="846" r:id="rId3"/>
    <p:sldId id="847" r:id="rId4"/>
    <p:sldId id="848" r:id="rId5"/>
    <p:sldId id="849" r:id="rId6"/>
    <p:sldId id="852" r:id="rId7"/>
    <p:sldId id="854" r:id="rId8"/>
    <p:sldId id="851" r:id="rId9"/>
    <p:sldId id="855" r:id="rId10"/>
    <p:sldId id="850" r:id="rId11"/>
    <p:sldId id="863" r:id="rId12"/>
    <p:sldId id="856" r:id="rId13"/>
    <p:sldId id="868" r:id="rId14"/>
    <p:sldId id="869" r:id="rId15"/>
    <p:sldId id="858" r:id="rId16"/>
    <p:sldId id="865" r:id="rId17"/>
    <p:sldId id="860" r:id="rId18"/>
    <p:sldId id="862" r:id="rId19"/>
    <p:sldId id="866" r:id="rId20"/>
    <p:sldId id="867"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826"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46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60" d="100"/>
          <a:sy n="60" d="100"/>
        </p:scale>
        <p:origin x="892"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10F178-1C41-4E90-9DF6-DD41AC924266}" type="datetimeFigureOut">
              <a:rPr lang="tr-TR" smtClean="0"/>
              <a:t>20.09.2025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A503B-01A3-49D8-BA06-10B3E1DB5DBE}" type="slidenum">
              <a:rPr lang="tr-TR" smtClean="0"/>
              <a:t>‹#›</a:t>
            </a:fld>
            <a:endParaRPr lang="tr-TR"/>
          </a:p>
        </p:txBody>
      </p:sp>
    </p:spTree>
    <p:extLst>
      <p:ext uri="{BB962C8B-B14F-4D97-AF65-F5344CB8AC3E}">
        <p14:creationId xmlns:p14="http://schemas.microsoft.com/office/powerpoint/2010/main" val="3765423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A3A503B-01A3-49D8-BA06-10B3E1DB5DBE}" type="slidenum">
              <a:rPr lang="tr-TR" smtClean="0"/>
              <a:t>19</a:t>
            </a:fld>
            <a:endParaRPr lang="tr-TR"/>
          </a:p>
        </p:txBody>
      </p:sp>
    </p:spTree>
    <p:extLst>
      <p:ext uri="{BB962C8B-B14F-4D97-AF65-F5344CB8AC3E}">
        <p14:creationId xmlns:p14="http://schemas.microsoft.com/office/powerpoint/2010/main" val="175956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A3A503B-01A3-49D8-BA06-10B3E1DB5DBE}" type="slidenum">
              <a:rPr lang="tr-TR" smtClean="0"/>
              <a:t>20</a:t>
            </a:fld>
            <a:endParaRPr lang="tr-TR"/>
          </a:p>
        </p:txBody>
      </p:sp>
    </p:spTree>
    <p:extLst>
      <p:ext uri="{BB962C8B-B14F-4D97-AF65-F5344CB8AC3E}">
        <p14:creationId xmlns:p14="http://schemas.microsoft.com/office/powerpoint/2010/main" val="393583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3212EDE6-B61A-4458-AB10-87A0427A06E7}" type="datetimeFigureOut">
              <a:rPr lang="tr-TR" smtClean="0"/>
              <a:t>20.09.2025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87452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212EDE6-B61A-4458-AB10-87A0427A06E7}" type="datetimeFigureOut">
              <a:rPr lang="tr-TR" smtClean="0"/>
              <a:t>20.09.2025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366326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212EDE6-B61A-4458-AB10-87A0427A06E7}" type="datetimeFigureOut">
              <a:rPr lang="tr-TR" smtClean="0"/>
              <a:t>20.09.2025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3174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212EDE6-B61A-4458-AB10-87A0427A06E7}" type="datetimeFigureOut">
              <a:rPr lang="tr-TR" smtClean="0"/>
              <a:t>20.09.2025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44686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212EDE6-B61A-4458-AB10-87A0427A06E7}" type="datetimeFigureOut">
              <a:rPr lang="tr-TR" smtClean="0"/>
              <a:t>20.09.2025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129355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212EDE6-B61A-4458-AB10-87A0427A06E7}" type="datetimeFigureOut">
              <a:rPr lang="tr-TR" smtClean="0"/>
              <a:t>20.09.2025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235332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212EDE6-B61A-4458-AB10-87A0427A06E7}" type="datetimeFigureOut">
              <a:rPr lang="tr-TR" smtClean="0"/>
              <a:t>20.09.2025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2725456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212EDE6-B61A-4458-AB10-87A0427A06E7}" type="datetimeFigureOut">
              <a:rPr lang="tr-TR" smtClean="0"/>
              <a:t>20.09.2025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858691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212EDE6-B61A-4458-AB10-87A0427A06E7}" type="datetimeFigureOut">
              <a:rPr lang="tr-TR" smtClean="0"/>
              <a:t>20.09.2025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289233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212EDE6-B61A-4458-AB10-87A0427A06E7}" type="datetimeFigureOut">
              <a:rPr lang="tr-TR" smtClean="0"/>
              <a:t>20.09.2025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640896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212EDE6-B61A-4458-AB10-87A0427A06E7}" type="datetimeFigureOut">
              <a:rPr lang="tr-TR" smtClean="0"/>
              <a:t>20.09.2025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84BC90E-4B2B-43F0-A3F7-D251C45ED496}" type="slidenum">
              <a:rPr lang="tr-TR" smtClean="0"/>
              <a:t>‹#›</a:t>
            </a:fld>
            <a:endParaRPr lang="tr-TR"/>
          </a:p>
        </p:txBody>
      </p:sp>
    </p:spTree>
    <p:extLst>
      <p:ext uri="{BB962C8B-B14F-4D97-AF65-F5344CB8AC3E}">
        <p14:creationId xmlns:p14="http://schemas.microsoft.com/office/powerpoint/2010/main" val="40636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2EDE6-B61A-4458-AB10-87A0427A06E7}" type="datetimeFigureOut">
              <a:rPr lang="tr-TR" smtClean="0"/>
              <a:t>20.09.2025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BC90E-4B2B-43F0-A3F7-D251C45ED496}" type="slidenum">
              <a:rPr lang="tr-TR" smtClean="0"/>
              <a:t>‹#›</a:t>
            </a:fld>
            <a:endParaRPr lang="tr-TR"/>
          </a:p>
        </p:txBody>
      </p:sp>
    </p:spTree>
    <p:extLst>
      <p:ext uri="{BB962C8B-B14F-4D97-AF65-F5344CB8AC3E}">
        <p14:creationId xmlns:p14="http://schemas.microsoft.com/office/powerpoint/2010/main" val="3562544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DAE18C6-300B-49E5-A4CB-150F934B62CC}"/>
              </a:ext>
            </a:extLst>
          </p:cNvPr>
          <p:cNvPicPr>
            <a:picLocks noChangeAspect="1"/>
          </p:cNvPicPr>
          <p:nvPr/>
        </p:nvPicPr>
        <p:blipFill>
          <a:blip r:embed="rId2"/>
          <a:stretch>
            <a:fillRect/>
          </a:stretch>
        </p:blipFill>
        <p:spPr>
          <a:xfrm>
            <a:off x="-42531" y="0"/>
            <a:ext cx="12339083" cy="6858000"/>
          </a:xfrm>
          <a:prstGeom prst="rect">
            <a:avLst/>
          </a:prstGeom>
        </p:spPr>
      </p:pic>
      <p:sp>
        <p:nvSpPr>
          <p:cNvPr id="2" name="Unvan 1"/>
          <p:cNvSpPr>
            <a:spLocks noGrp="1"/>
          </p:cNvSpPr>
          <p:nvPr>
            <p:ph type="ctrTitle"/>
          </p:nvPr>
        </p:nvSpPr>
        <p:spPr>
          <a:xfrm>
            <a:off x="1071237" y="5894592"/>
            <a:ext cx="10274710" cy="963408"/>
          </a:xfrm>
        </p:spPr>
        <p:txBody>
          <a:bodyPr>
            <a:normAutofit fontScale="90000"/>
          </a:bodyPr>
          <a:lstStyle/>
          <a:p>
            <a:r>
              <a:rPr lang="tr-TR" dirty="0">
                <a:solidFill>
                  <a:srgbClr val="7030A0"/>
                </a:solidFill>
                <a:latin typeface="Segoe UI Light" panose="020B0502040204020203" pitchFamily="34" charset="0"/>
                <a:cs typeface="Segoe UI Light" panose="020B0502040204020203" pitchFamily="34" charset="0"/>
              </a:rPr>
              <a:t>SABİT SÜRATLİ VE SABİT HIZLI HAREKET</a:t>
            </a:r>
          </a:p>
        </p:txBody>
      </p:sp>
    </p:spTree>
    <p:extLst>
      <p:ext uri="{BB962C8B-B14F-4D97-AF65-F5344CB8AC3E}">
        <p14:creationId xmlns:p14="http://schemas.microsoft.com/office/powerpoint/2010/main" val="2584760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p:txBody>
          <a:bodyPr>
            <a:normAutofit/>
          </a:bodyPr>
          <a:lstStyle/>
          <a:p>
            <a:pPr algn="just"/>
            <a:r>
              <a:rPr lang="tr-TR" sz="2800" b="1" dirty="0">
                <a:solidFill>
                  <a:srgbClr val="7030A0"/>
                </a:solidFill>
                <a:latin typeface="Segoe UI" panose="020B0502040204020203" pitchFamily="34" charset="0"/>
                <a:cs typeface="Segoe UI" panose="020B0502040204020203" pitchFamily="34" charset="0"/>
              </a:rPr>
              <a:t>Geçen Zaman: </a:t>
            </a:r>
            <a:r>
              <a:rPr lang="tr-TR" sz="2800" dirty="0">
                <a:latin typeface="Segoe UI" panose="020B0502040204020203" pitchFamily="34" charset="0"/>
                <a:cs typeface="Segoe UI" panose="020B0502040204020203" pitchFamily="34" charset="0"/>
              </a:rPr>
              <a:t>Bir cismin iki konum arasındaki hareket süresini ölçmek geçen zamanı ifade eder. Geçen zaman </a:t>
            </a:r>
            <a:r>
              <a:rPr lang="tr-TR" sz="2800" dirty="0">
                <a:solidFill>
                  <a:srgbClr val="7030A0"/>
                </a:solidFill>
                <a:latin typeface="Segoe UI" panose="020B0502040204020203" pitchFamily="34" charset="0"/>
                <a:cs typeface="Segoe UI" panose="020B0502040204020203" pitchFamily="34" charset="0"/>
              </a:rPr>
              <a:t>kronometre</a:t>
            </a:r>
            <a:r>
              <a:rPr lang="tr-TR" sz="2800" dirty="0">
                <a:latin typeface="Segoe UI" panose="020B0502040204020203" pitchFamily="34" charset="0"/>
                <a:cs typeface="Segoe UI" panose="020B0502040204020203" pitchFamily="34" charset="0"/>
              </a:rPr>
              <a:t> ile ölçülür. Birim olarak </a:t>
            </a:r>
            <a:r>
              <a:rPr lang="tr-TR" sz="2800" dirty="0">
                <a:solidFill>
                  <a:srgbClr val="7030A0"/>
                </a:solidFill>
                <a:latin typeface="Segoe UI" panose="020B0502040204020203" pitchFamily="34" charset="0"/>
                <a:cs typeface="Segoe UI" panose="020B0502040204020203" pitchFamily="34" charset="0"/>
              </a:rPr>
              <a:t>saniye(s) </a:t>
            </a:r>
            <a:r>
              <a:rPr lang="tr-TR" sz="2800" dirty="0">
                <a:latin typeface="Segoe UI" panose="020B0502040204020203" pitchFamily="34" charset="0"/>
                <a:cs typeface="Segoe UI" panose="020B0502040204020203" pitchFamily="34" charset="0"/>
              </a:rPr>
              <a:t>veya </a:t>
            </a:r>
            <a:r>
              <a:rPr lang="tr-TR" sz="2800" dirty="0">
                <a:solidFill>
                  <a:srgbClr val="7030A0"/>
                </a:solidFill>
                <a:latin typeface="Segoe UI" panose="020B0502040204020203" pitchFamily="34" charset="0"/>
                <a:cs typeface="Segoe UI" panose="020B0502040204020203" pitchFamily="34" charset="0"/>
              </a:rPr>
              <a:t>saat(h) </a:t>
            </a:r>
            <a:r>
              <a:rPr lang="tr-TR" sz="2800" dirty="0">
                <a:latin typeface="Segoe UI" panose="020B0502040204020203" pitchFamily="34" charset="0"/>
                <a:cs typeface="Segoe UI" panose="020B0502040204020203" pitchFamily="34" charset="0"/>
              </a:rPr>
              <a:t>kullanılır.</a:t>
            </a:r>
          </a:p>
        </p:txBody>
      </p:sp>
      <p:pic>
        <p:nvPicPr>
          <p:cNvPr id="6" name="Resim 5">
            <a:extLst>
              <a:ext uri="{FF2B5EF4-FFF2-40B4-BE49-F238E27FC236}">
                <a16:creationId xmlns:a16="http://schemas.microsoft.com/office/drawing/2014/main" id="{1105F858-CAB0-47D9-BF42-1E0CF5173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611" y="2048946"/>
            <a:ext cx="3220778" cy="3220778"/>
          </a:xfrm>
          <a:prstGeom prst="rect">
            <a:avLst/>
          </a:prstGeom>
        </p:spPr>
      </p:pic>
    </p:spTree>
    <p:extLst>
      <p:ext uri="{BB962C8B-B14F-4D97-AF65-F5344CB8AC3E}">
        <p14:creationId xmlns:p14="http://schemas.microsoft.com/office/powerpoint/2010/main" val="94121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a:xfrm>
            <a:off x="769088" y="896753"/>
            <a:ext cx="10515600" cy="1325563"/>
          </a:xfrm>
        </p:spPr>
        <p:txBody>
          <a:bodyPr>
            <a:normAutofit/>
          </a:bodyPr>
          <a:lstStyle/>
          <a:p>
            <a:pPr algn="just"/>
            <a:r>
              <a:rPr lang="tr-TR" sz="2800" dirty="0">
                <a:latin typeface="Segoe UI" panose="020B0502040204020203" pitchFamily="34" charset="0"/>
                <a:cs typeface="Segoe UI" panose="020B0502040204020203" pitchFamily="34" charset="0"/>
              </a:rPr>
              <a:t>Günlük hayatta birbirlerinin yerine kullanılmalarına rağmen </a:t>
            </a:r>
            <a:r>
              <a:rPr lang="tr-TR" sz="2800" dirty="0">
                <a:solidFill>
                  <a:srgbClr val="7030A0"/>
                </a:solidFill>
                <a:latin typeface="Segoe UI" panose="020B0502040204020203" pitchFamily="34" charset="0"/>
                <a:cs typeface="Segoe UI" panose="020B0502040204020203" pitchFamily="34" charset="0"/>
              </a:rPr>
              <a:t>hız</a:t>
            </a:r>
            <a:r>
              <a:rPr lang="tr-TR" sz="2800" dirty="0">
                <a:latin typeface="Segoe UI" panose="020B0502040204020203" pitchFamily="34" charset="0"/>
                <a:cs typeface="Segoe UI" panose="020B0502040204020203" pitchFamily="34" charset="0"/>
              </a:rPr>
              <a:t> ve </a:t>
            </a:r>
            <a:r>
              <a:rPr lang="tr-TR" sz="2800" dirty="0">
                <a:solidFill>
                  <a:srgbClr val="7030A0"/>
                </a:solidFill>
                <a:latin typeface="Segoe UI" panose="020B0502040204020203" pitchFamily="34" charset="0"/>
                <a:cs typeface="Segoe UI" panose="020B0502040204020203" pitchFamily="34" charset="0"/>
              </a:rPr>
              <a:t>sürat</a:t>
            </a:r>
            <a:r>
              <a:rPr lang="tr-TR" sz="2800" dirty="0">
                <a:latin typeface="Segoe UI" panose="020B0502040204020203" pitchFamily="34" charset="0"/>
                <a:cs typeface="Segoe UI" panose="020B0502040204020203" pitchFamily="34" charset="0"/>
              </a:rPr>
              <a:t> aynı kavram değildir.</a:t>
            </a:r>
          </a:p>
        </p:txBody>
      </p:sp>
      <p:pic>
        <p:nvPicPr>
          <p:cNvPr id="4" name="Resim 3">
            <a:extLst>
              <a:ext uri="{FF2B5EF4-FFF2-40B4-BE49-F238E27FC236}">
                <a16:creationId xmlns:a16="http://schemas.microsoft.com/office/drawing/2014/main" id="{D6D9CAA8-0309-4BD5-A164-D357D886B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631" y="2222316"/>
            <a:ext cx="6668477" cy="3503317"/>
          </a:xfrm>
          <a:prstGeom prst="rect">
            <a:avLst/>
          </a:prstGeom>
        </p:spPr>
      </p:pic>
    </p:spTree>
    <p:extLst>
      <p:ext uri="{BB962C8B-B14F-4D97-AF65-F5344CB8AC3E}">
        <p14:creationId xmlns:p14="http://schemas.microsoft.com/office/powerpoint/2010/main" val="233560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p:txBody>
          <a:bodyPr>
            <a:normAutofit/>
          </a:bodyPr>
          <a:lstStyle/>
          <a:p>
            <a:pPr algn="just"/>
            <a:r>
              <a:rPr lang="tr-TR" sz="2800" b="1" dirty="0">
                <a:solidFill>
                  <a:srgbClr val="7030A0"/>
                </a:solidFill>
                <a:latin typeface="Segoe UI" panose="020B0502040204020203" pitchFamily="34" charset="0"/>
                <a:cs typeface="Segoe UI" panose="020B0502040204020203" pitchFamily="34" charset="0"/>
              </a:rPr>
              <a:t>Sürat: </a:t>
            </a:r>
            <a:r>
              <a:rPr lang="nn-NO" sz="2800" dirty="0">
                <a:latin typeface="Segoe UI" panose="020B0502040204020203" pitchFamily="34" charset="0"/>
                <a:cs typeface="Segoe UI" panose="020B0502040204020203" pitchFamily="34" charset="0"/>
              </a:rPr>
              <a:t>Birim zamanda alınan yola </a:t>
            </a:r>
            <a:r>
              <a:rPr lang="nn-NO" sz="2800" dirty="0">
                <a:solidFill>
                  <a:srgbClr val="7030A0"/>
                </a:solidFill>
                <a:latin typeface="Segoe UI" panose="020B0502040204020203" pitchFamily="34" charset="0"/>
                <a:cs typeface="Segoe UI" panose="020B0502040204020203" pitchFamily="34" charset="0"/>
              </a:rPr>
              <a:t>sürat</a:t>
            </a:r>
            <a:r>
              <a:rPr lang="nn-NO" sz="2800" dirty="0">
                <a:latin typeface="Segoe UI" panose="020B0502040204020203" pitchFamily="34" charset="0"/>
                <a:cs typeface="Segoe UI" panose="020B0502040204020203" pitchFamily="34" charset="0"/>
              </a:rPr>
              <a:t> denir.</a:t>
            </a:r>
            <a:r>
              <a:rPr lang="tr-TR" sz="2800" dirty="0">
                <a:latin typeface="Segoe UI" panose="020B0502040204020203" pitchFamily="34" charset="0"/>
                <a:cs typeface="Segoe UI" panose="020B0502040204020203" pitchFamily="34" charset="0"/>
              </a:rPr>
              <a:t> Sürat hesaplanırken cismin hangi yöne gittiği dikkate alınmaz.</a:t>
            </a:r>
          </a:p>
        </p:txBody>
      </p:sp>
      <p:pic>
        <p:nvPicPr>
          <p:cNvPr id="3" name="Resim 2">
            <a:extLst>
              <a:ext uri="{FF2B5EF4-FFF2-40B4-BE49-F238E27FC236}">
                <a16:creationId xmlns:a16="http://schemas.microsoft.com/office/drawing/2014/main" id="{F145E9C5-30C7-44B2-BF16-B3D1A0B6A463}"/>
              </a:ext>
            </a:extLst>
          </p:cNvPr>
          <p:cNvPicPr>
            <a:picLocks noChangeAspect="1"/>
          </p:cNvPicPr>
          <p:nvPr/>
        </p:nvPicPr>
        <p:blipFill>
          <a:blip r:embed="rId2"/>
          <a:stretch>
            <a:fillRect/>
          </a:stretch>
        </p:blipFill>
        <p:spPr>
          <a:xfrm>
            <a:off x="2639199" y="1492323"/>
            <a:ext cx="5595717" cy="1503041"/>
          </a:xfrm>
          <a:prstGeom prst="rect">
            <a:avLst/>
          </a:prstGeom>
        </p:spPr>
      </p:pic>
      <p:pic>
        <p:nvPicPr>
          <p:cNvPr id="4" name="Resim 3">
            <a:extLst>
              <a:ext uri="{FF2B5EF4-FFF2-40B4-BE49-F238E27FC236}">
                <a16:creationId xmlns:a16="http://schemas.microsoft.com/office/drawing/2014/main" id="{A3ED3829-A7FA-4122-B3B0-7579B1392C22}"/>
              </a:ext>
            </a:extLst>
          </p:cNvPr>
          <p:cNvPicPr>
            <a:picLocks noChangeAspect="1"/>
          </p:cNvPicPr>
          <p:nvPr/>
        </p:nvPicPr>
        <p:blipFill>
          <a:blip r:embed="rId3"/>
          <a:stretch>
            <a:fillRect/>
          </a:stretch>
        </p:blipFill>
        <p:spPr>
          <a:xfrm>
            <a:off x="1275907" y="3344788"/>
            <a:ext cx="8946427" cy="2482702"/>
          </a:xfrm>
          <a:prstGeom prst="rect">
            <a:avLst/>
          </a:prstGeom>
        </p:spPr>
      </p:pic>
    </p:spTree>
    <p:extLst>
      <p:ext uri="{BB962C8B-B14F-4D97-AF65-F5344CB8AC3E}">
        <p14:creationId xmlns:p14="http://schemas.microsoft.com/office/powerpoint/2010/main" val="1799776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4688CB2-C9BD-40D6-8E84-23108B922987}"/>
              </a:ext>
            </a:extLst>
          </p:cNvPr>
          <p:cNvPicPr>
            <a:picLocks noChangeAspect="1"/>
          </p:cNvPicPr>
          <p:nvPr/>
        </p:nvPicPr>
        <p:blipFill>
          <a:blip r:embed="rId2"/>
          <a:stretch>
            <a:fillRect/>
          </a:stretch>
        </p:blipFill>
        <p:spPr>
          <a:xfrm>
            <a:off x="917713" y="0"/>
            <a:ext cx="10356574" cy="6858000"/>
          </a:xfrm>
          <a:prstGeom prst="rect">
            <a:avLst/>
          </a:prstGeom>
        </p:spPr>
      </p:pic>
    </p:spTree>
    <p:extLst>
      <p:ext uri="{BB962C8B-B14F-4D97-AF65-F5344CB8AC3E}">
        <p14:creationId xmlns:p14="http://schemas.microsoft.com/office/powerpoint/2010/main" val="4122603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C282E1D-9BED-4F35-AE7C-4C746913478C}"/>
              </a:ext>
            </a:extLst>
          </p:cNvPr>
          <p:cNvPicPr>
            <a:picLocks noChangeAspect="1"/>
          </p:cNvPicPr>
          <p:nvPr/>
        </p:nvPicPr>
        <p:blipFill>
          <a:blip r:embed="rId2"/>
          <a:stretch>
            <a:fillRect/>
          </a:stretch>
        </p:blipFill>
        <p:spPr>
          <a:xfrm>
            <a:off x="0" y="342100"/>
            <a:ext cx="12192000" cy="6173800"/>
          </a:xfrm>
          <a:prstGeom prst="rect">
            <a:avLst/>
          </a:prstGeom>
        </p:spPr>
      </p:pic>
    </p:spTree>
    <p:extLst>
      <p:ext uri="{BB962C8B-B14F-4D97-AF65-F5344CB8AC3E}">
        <p14:creationId xmlns:p14="http://schemas.microsoft.com/office/powerpoint/2010/main" val="4152763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a:xfrm>
            <a:off x="838199" y="365125"/>
            <a:ext cx="10841665" cy="1325563"/>
          </a:xfrm>
        </p:spPr>
        <p:txBody>
          <a:bodyPr>
            <a:normAutofit/>
          </a:bodyPr>
          <a:lstStyle/>
          <a:p>
            <a:pPr algn="just"/>
            <a:r>
              <a:rPr lang="tr-TR" sz="2800" b="1" dirty="0">
                <a:solidFill>
                  <a:srgbClr val="7030A0"/>
                </a:solidFill>
                <a:latin typeface="Segoe UI" panose="020B0502040204020203" pitchFamily="34" charset="0"/>
                <a:cs typeface="Segoe UI" panose="020B0502040204020203" pitchFamily="34" charset="0"/>
              </a:rPr>
              <a:t>Hız: </a:t>
            </a:r>
            <a:r>
              <a:rPr lang="tr-TR" sz="2800" dirty="0">
                <a:latin typeface="Segoe UI" panose="020B0502040204020203" pitchFamily="34" charset="0"/>
                <a:cs typeface="Segoe UI" panose="020B0502040204020203" pitchFamily="34" charset="0"/>
              </a:rPr>
              <a:t>Birim zamandaki yer değiştirmeye </a:t>
            </a:r>
            <a:r>
              <a:rPr lang="tr-TR" sz="2800" dirty="0">
                <a:solidFill>
                  <a:srgbClr val="7030A0"/>
                </a:solidFill>
                <a:latin typeface="Segoe UI" panose="020B0502040204020203" pitchFamily="34" charset="0"/>
                <a:cs typeface="Segoe UI" panose="020B0502040204020203" pitchFamily="34" charset="0"/>
              </a:rPr>
              <a:t>hız</a:t>
            </a:r>
            <a:r>
              <a:rPr lang="tr-TR" sz="2800" dirty="0">
                <a:latin typeface="Segoe UI" panose="020B0502040204020203" pitchFamily="34" charset="0"/>
                <a:cs typeface="Segoe UI" panose="020B0502040204020203" pitchFamily="34" charset="0"/>
              </a:rPr>
              <a:t> denir. Hız hesaplanırken cismin hangi yöne gittiği önemlidir.</a:t>
            </a:r>
          </a:p>
        </p:txBody>
      </p:sp>
      <p:pic>
        <p:nvPicPr>
          <p:cNvPr id="5" name="Resim 4">
            <a:extLst>
              <a:ext uri="{FF2B5EF4-FFF2-40B4-BE49-F238E27FC236}">
                <a16:creationId xmlns:a16="http://schemas.microsoft.com/office/drawing/2014/main" id="{08E36975-4615-4E26-8C9A-95698B42AD72}"/>
              </a:ext>
            </a:extLst>
          </p:cNvPr>
          <p:cNvPicPr>
            <a:picLocks noChangeAspect="1"/>
          </p:cNvPicPr>
          <p:nvPr/>
        </p:nvPicPr>
        <p:blipFill>
          <a:blip r:embed="rId2"/>
          <a:stretch>
            <a:fillRect/>
          </a:stretch>
        </p:blipFill>
        <p:spPr>
          <a:xfrm>
            <a:off x="2910775" y="1690688"/>
            <a:ext cx="5618224" cy="1275796"/>
          </a:xfrm>
          <a:prstGeom prst="rect">
            <a:avLst/>
          </a:prstGeom>
        </p:spPr>
      </p:pic>
      <p:pic>
        <p:nvPicPr>
          <p:cNvPr id="6" name="Resim 5">
            <a:extLst>
              <a:ext uri="{FF2B5EF4-FFF2-40B4-BE49-F238E27FC236}">
                <a16:creationId xmlns:a16="http://schemas.microsoft.com/office/drawing/2014/main" id="{946FF045-9201-4DD2-99BE-19F41A797A01}"/>
              </a:ext>
            </a:extLst>
          </p:cNvPr>
          <p:cNvPicPr>
            <a:picLocks noChangeAspect="1"/>
          </p:cNvPicPr>
          <p:nvPr/>
        </p:nvPicPr>
        <p:blipFill>
          <a:blip r:embed="rId3"/>
          <a:stretch>
            <a:fillRect/>
          </a:stretch>
        </p:blipFill>
        <p:spPr>
          <a:xfrm>
            <a:off x="1924492" y="3327991"/>
            <a:ext cx="8438707" cy="2686816"/>
          </a:xfrm>
          <a:prstGeom prst="rect">
            <a:avLst/>
          </a:prstGeom>
        </p:spPr>
      </p:pic>
    </p:spTree>
    <p:extLst>
      <p:ext uri="{BB962C8B-B14F-4D97-AF65-F5344CB8AC3E}">
        <p14:creationId xmlns:p14="http://schemas.microsoft.com/office/powerpoint/2010/main" val="4119921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D80BAD36-E441-4BD6-BDC1-779D44A753B0}"/>
              </a:ext>
            </a:extLst>
          </p:cNvPr>
          <p:cNvSpPr txBox="1"/>
          <p:nvPr/>
        </p:nvSpPr>
        <p:spPr>
          <a:xfrm>
            <a:off x="217969" y="3613769"/>
            <a:ext cx="11621386" cy="1815882"/>
          </a:xfrm>
          <a:prstGeom prst="rect">
            <a:avLst/>
          </a:prstGeom>
          <a:noFill/>
        </p:spPr>
        <p:txBody>
          <a:bodyPr wrap="square" rtlCol="0">
            <a:spAutoFit/>
          </a:bodyPr>
          <a:lstStyle/>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 ve L araçlarından hangisinin sürati daha fazladır? Neden?</a:t>
            </a:r>
            <a:r>
              <a:rPr lang="tr-TR" sz="3200" dirty="0">
                <a:latin typeface="Segoe UI" panose="020B0502040204020203" pitchFamily="34" charset="0"/>
                <a:cs typeface="Segoe UI" panose="020B0502040204020203" pitchFamily="34" charset="0"/>
              </a:rPr>
              <a:t> </a:t>
            </a:r>
            <a:br>
              <a:rPr lang="tr-TR" sz="3200" dirty="0">
                <a:latin typeface="Segoe UI" panose="020B0502040204020203" pitchFamily="34" charset="0"/>
                <a:cs typeface="Segoe UI" panose="020B0502040204020203" pitchFamily="34" charset="0"/>
              </a:rPr>
            </a:br>
            <a:r>
              <a:rPr lang="tr-TR" sz="3200" dirty="0">
                <a:latin typeface="Segoe UI" panose="020B0502040204020203" pitchFamily="34" charset="0"/>
                <a:cs typeface="Segoe UI" panose="020B0502040204020203" pitchFamily="34" charset="0"/>
              </a:rPr>
              <a:t>-----------------------</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M ve N araçlarından hangisinin hızı daha fazladır? Neden?</a:t>
            </a:r>
          </a:p>
          <a:p>
            <a:r>
              <a:rPr lang="tr-TR" sz="2400" dirty="0">
                <a:latin typeface="Segoe UI" panose="020B0502040204020203" pitchFamily="34" charset="0"/>
                <a:cs typeface="Segoe UI" panose="020B0502040204020203" pitchFamily="34" charset="0"/>
              </a:rPr>
              <a:t>    -----------------------</a:t>
            </a:r>
          </a:p>
        </p:txBody>
      </p:sp>
      <p:sp>
        <p:nvSpPr>
          <p:cNvPr id="7" name="Metin kutusu 6">
            <a:extLst>
              <a:ext uri="{FF2B5EF4-FFF2-40B4-BE49-F238E27FC236}">
                <a16:creationId xmlns:a16="http://schemas.microsoft.com/office/drawing/2014/main" id="{AD8702A8-4082-428D-8911-08BADA2F48D9}"/>
              </a:ext>
            </a:extLst>
          </p:cNvPr>
          <p:cNvSpPr txBox="1"/>
          <p:nvPr/>
        </p:nvSpPr>
        <p:spPr>
          <a:xfrm>
            <a:off x="556499" y="4060045"/>
            <a:ext cx="10762433" cy="461665"/>
          </a:xfrm>
          <a:prstGeom prst="rect">
            <a:avLst/>
          </a:prstGeom>
          <a:noFill/>
        </p:spPr>
        <p:txBody>
          <a:bodyPr wrap="none" rtlCol="0">
            <a:spAutoFit/>
          </a:bodyPr>
          <a:lstStyle/>
          <a:p>
            <a:r>
              <a:rPr lang="tr-TR" sz="2400" b="1" dirty="0" err="1">
                <a:solidFill>
                  <a:srgbClr val="7030A0"/>
                </a:solidFill>
                <a:latin typeface="Segoe UI" panose="020B0502040204020203" pitchFamily="34" charset="0"/>
                <a:cs typeface="Segoe UI" panose="020B0502040204020203" pitchFamily="34" charset="0"/>
              </a:rPr>
              <a:t>K’nın</a:t>
            </a:r>
            <a:r>
              <a:rPr lang="tr-TR" sz="2400" b="1" dirty="0">
                <a:solidFill>
                  <a:srgbClr val="7030A0"/>
                </a:solidFill>
                <a:latin typeface="Segoe UI" panose="020B0502040204020203" pitchFamily="34" charset="0"/>
                <a:cs typeface="Segoe UI" panose="020B0502040204020203" pitchFamily="34" charset="0"/>
              </a:rPr>
              <a:t> sürati 80 km/h, L’nin sürati 50 km/h olur. </a:t>
            </a:r>
            <a:r>
              <a:rPr lang="tr-TR" sz="2400" b="1" dirty="0" err="1">
                <a:solidFill>
                  <a:srgbClr val="7030A0"/>
                </a:solidFill>
                <a:latin typeface="Segoe UI" panose="020B0502040204020203" pitchFamily="34" charset="0"/>
                <a:cs typeface="Segoe UI" panose="020B0502040204020203" pitchFamily="34" charset="0"/>
              </a:rPr>
              <a:t>K’nın</a:t>
            </a:r>
            <a:r>
              <a:rPr lang="tr-TR" sz="2400" b="1" dirty="0">
                <a:solidFill>
                  <a:srgbClr val="7030A0"/>
                </a:solidFill>
                <a:latin typeface="Segoe UI" panose="020B0502040204020203" pitchFamily="34" charset="0"/>
                <a:cs typeface="Segoe UI" panose="020B0502040204020203" pitchFamily="34" charset="0"/>
              </a:rPr>
              <a:t> sürati daha fazladır. </a:t>
            </a:r>
          </a:p>
        </p:txBody>
      </p:sp>
      <p:sp>
        <p:nvSpPr>
          <p:cNvPr id="9" name="Dikdörtgen 8">
            <a:extLst>
              <a:ext uri="{FF2B5EF4-FFF2-40B4-BE49-F238E27FC236}">
                <a16:creationId xmlns:a16="http://schemas.microsoft.com/office/drawing/2014/main" id="{D1E881B9-4636-4D10-94DE-781579B1581E}"/>
              </a:ext>
            </a:extLst>
          </p:cNvPr>
          <p:cNvSpPr/>
          <p:nvPr/>
        </p:nvSpPr>
        <p:spPr>
          <a:xfrm>
            <a:off x="556499" y="4839219"/>
            <a:ext cx="9939965" cy="461665"/>
          </a:xfrm>
          <a:prstGeom prst="rect">
            <a:avLst/>
          </a:prstGeom>
        </p:spPr>
        <p:txBody>
          <a:bodyPr wrap="none">
            <a:spAutoFit/>
          </a:bodyPr>
          <a:lstStyle/>
          <a:p>
            <a:r>
              <a:rPr lang="tr-TR" sz="2400" b="1" dirty="0">
                <a:solidFill>
                  <a:srgbClr val="7030A0"/>
                </a:solidFill>
                <a:latin typeface="Segoe UI" panose="020B0502040204020203" pitchFamily="34" charset="0"/>
                <a:cs typeface="Segoe UI" panose="020B0502040204020203" pitchFamily="34" charset="0"/>
              </a:rPr>
              <a:t>M’nin hızı 72 km/h, N’nin hızı 80 km/h olur. N’nin hızı daha fazladır.</a:t>
            </a:r>
          </a:p>
        </p:txBody>
      </p:sp>
      <p:pic>
        <p:nvPicPr>
          <p:cNvPr id="3" name="Resim 2">
            <a:extLst>
              <a:ext uri="{FF2B5EF4-FFF2-40B4-BE49-F238E27FC236}">
                <a16:creationId xmlns:a16="http://schemas.microsoft.com/office/drawing/2014/main" id="{E06BBDC0-0632-4136-BDB6-6739A3489160}"/>
              </a:ext>
            </a:extLst>
          </p:cNvPr>
          <p:cNvPicPr>
            <a:picLocks noChangeAspect="1"/>
          </p:cNvPicPr>
          <p:nvPr/>
        </p:nvPicPr>
        <p:blipFill>
          <a:blip r:embed="rId2"/>
          <a:stretch>
            <a:fillRect/>
          </a:stretch>
        </p:blipFill>
        <p:spPr>
          <a:xfrm>
            <a:off x="0" y="126358"/>
            <a:ext cx="12192000" cy="3479311"/>
          </a:xfrm>
          <a:prstGeom prst="rect">
            <a:avLst/>
          </a:prstGeom>
        </p:spPr>
      </p:pic>
    </p:spTree>
    <p:extLst>
      <p:ext uri="{BB962C8B-B14F-4D97-AF65-F5344CB8AC3E}">
        <p14:creationId xmlns:p14="http://schemas.microsoft.com/office/powerpoint/2010/main" val="41887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a:xfrm>
            <a:off x="838199" y="365125"/>
            <a:ext cx="10841665" cy="1325563"/>
          </a:xfrm>
        </p:spPr>
        <p:txBody>
          <a:bodyPr>
            <a:normAutofit/>
          </a:bodyPr>
          <a:lstStyle/>
          <a:p>
            <a:pPr algn="just"/>
            <a:r>
              <a:rPr lang="tr-TR" sz="2800" b="1" dirty="0">
                <a:solidFill>
                  <a:srgbClr val="7030A0"/>
                </a:solidFill>
                <a:latin typeface="Segoe UI" panose="020B0502040204020203" pitchFamily="34" charset="0"/>
                <a:cs typeface="Segoe UI" panose="020B0502040204020203" pitchFamily="34" charset="0"/>
              </a:rPr>
              <a:t>Sabit Süratli Hareket: </a:t>
            </a:r>
            <a:r>
              <a:rPr lang="tr-TR" sz="2800" dirty="0">
                <a:latin typeface="Segoe UI" panose="020B0502040204020203" pitchFamily="34" charset="0"/>
                <a:cs typeface="Segoe UI" panose="020B0502040204020203" pitchFamily="34" charset="0"/>
              </a:rPr>
              <a:t>Eşit zaman aralıklarında eşit yol alan araç sabit süratli hareket etmiştir.</a:t>
            </a:r>
          </a:p>
        </p:txBody>
      </p:sp>
      <p:pic>
        <p:nvPicPr>
          <p:cNvPr id="3" name="Resim 2">
            <a:extLst>
              <a:ext uri="{FF2B5EF4-FFF2-40B4-BE49-F238E27FC236}">
                <a16:creationId xmlns:a16="http://schemas.microsoft.com/office/drawing/2014/main" id="{FAD5938B-D3DD-4C90-BE44-DC4126FF101A}"/>
              </a:ext>
            </a:extLst>
          </p:cNvPr>
          <p:cNvPicPr>
            <a:picLocks noChangeAspect="1"/>
          </p:cNvPicPr>
          <p:nvPr/>
        </p:nvPicPr>
        <p:blipFill>
          <a:blip r:embed="rId2"/>
          <a:stretch>
            <a:fillRect/>
          </a:stretch>
        </p:blipFill>
        <p:spPr>
          <a:xfrm>
            <a:off x="467833" y="2166102"/>
            <a:ext cx="11506200" cy="1521962"/>
          </a:xfrm>
          <a:prstGeom prst="rect">
            <a:avLst/>
          </a:prstGeom>
        </p:spPr>
      </p:pic>
      <p:sp>
        <p:nvSpPr>
          <p:cNvPr id="4" name="Metin kutusu 3">
            <a:extLst>
              <a:ext uri="{FF2B5EF4-FFF2-40B4-BE49-F238E27FC236}">
                <a16:creationId xmlns:a16="http://schemas.microsoft.com/office/drawing/2014/main" id="{A7D93C11-9650-40B2-A55E-D604F3200A03}"/>
              </a:ext>
            </a:extLst>
          </p:cNvPr>
          <p:cNvSpPr txBox="1"/>
          <p:nvPr/>
        </p:nvSpPr>
        <p:spPr>
          <a:xfrm>
            <a:off x="540488" y="4167963"/>
            <a:ext cx="11445948" cy="1200329"/>
          </a:xfrm>
          <a:prstGeom prst="rect">
            <a:avLst/>
          </a:prstGeom>
          <a:noFill/>
        </p:spPr>
        <p:txBody>
          <a:bodyPr wrap="square" rtlCol="0">
            <a:spAutoFit/>
          </a:bodyPr>
          <a:lstStyle/>
          <a:p>
            <a:pPr algn="just"/>
            <a:r>
              <a:rPr lang="tr-TR" sz="2400" dirty="0">
                <a:latin typeface="Segoe UI" panose="020B0502040204020203" pitchFamily="34" charset="0"/>
                <a:cs typeface="Segoe UI" panose="020B0502040204020203" pitchFamily="34" charset="0"/>
              </a:rPr>
              <a:t>Bir araç, K ve L noktaları arasında her bir saniyede 10 metre yol almıştır. Eşit zaman aralıklarında eşit mesafe yol aldığı için sabit süratli hareket etmiştir. </a:t>
            </a:r>
            <a:r>
              <a:rPr lang="tr-TR" sz="2400" b="1" dirty="0">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Aracın sürati, 10 m/s olarak ifade edilir.</a:t>
            </a:r>
            <a:r>
              <a:rPr lang="tr-TR" sz="2400" dirty="0">
                <a:latin typeface="Segoe UI" panose="020B0502040204020203" pitchFamily="34" charset="0"/>
                <a:cs typeface="Segoe UI" panose="020B0502040204020203" pitchFamily="34" charset="0"/>
              </a:rPr>
              <a:t>  Araç, 5 saniye sonunda 50 metre yol almıştır.</a:t>
            </a:r>
          </a:p>
        </p:txBody>
      </p:sp>
    </p:spTree>
    <p:extLst>
      <p:ext uri="{BB962C8B-B14F-4D97-AF65-F5344CB8AC3E}">
        <p14:creationId xmlns:p14="http://schemas.microsoft.com/office/powerpoint/2010/main" val="3175208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a:xfrm>
            <a:off x="838199" y="365125"/>
            <a:ext cx="10841665" cy="1325563"/>
          </a:xfrm>
        </p:spPr>
        <p:txBody>
          <a:bodyPr>
            <a:normAutofit/>
          </a:bodyPr>
          <a:lstStyle/>
          <a:p>
            <a:pPr algn="just"/>
            <a:r>
              <a:rPr lang="tr-TR" sz="2800" b="1" dirty="0">
                <a:solidFill>
                  <a:srgbClr val="7030A0"/>
                </a:solidFill>
                <a:latin typeface="Segoe UI" panose="020B0502040204020203" pitchFamily="34" charset="0"/>
                <a:cs typeface="Segoe UI" panose="020B0502040204020203" pitchFamily="34" charset="0"/>
              </a:rPr>
              <a:t>Sabit Hızlı Hareket: </a:t>
            </a:r>
            <a:r>
              <a:rPr lang="tr-TR" sz="2800" dirty="0">
                <a:latin typeface="Segoe UI" panose="020B0502040204020203" pitchFamily="34" charset="0"/>
                <a:cs typeface="Segoe UI" panose="020B0502040204020203" pitchFamily="34" charset="0"/>
              </a:rPr>
              <a:t>Eşit zaman aralıklarında eşit yer değiştiren araç sabit hızlı hareket etmiştir.</a:t>
            </a:r>
          </a:p>
        </p:txBody>
      </p:sp>
      <p:pic>
        <p:nvPicPr>
          <p:cNvPr id="3" name="Resim 2">
            <a:extLst>
              <a:ext uri="{FF2B5EF4-FFF2-40B4-BE49-F238E27FC236}">
                <a16:creationId xmlns:a16="http://schemas.microsoft.com/office/drawing/2014/main" id="{FAD5938B-D3DD-4C90-BE44-DC4126FF101A}"/>
              </a:ext>
            </a:extLst>
          </p:cNvPr>
          <p:cNvPicPr>
            <a:picLocks noChangeAspect="1"/>
          </p:cNvPicPr>
          <p:nvPr/>
        </p:nvPicPr>
        <p:blipFill>
          <a:blip r:embed="rId2"/>
          <a:stretch>
            <a:fillRect/>
          </a:stretch>
        </p:blipFill>
        <p:spPr>
          <a:xfrm>
            <a:off x="505931" y="1990664"/>
            <a:ext cx="11506200" cy="1521962"/>
          </a:xfrm>
          <a:prstGeom prst="rect">
            <a:avLst/>
          </a:prstGeom>
        </p:spPr>
      </p:pic>
      <p:sp>
        <p:nvSpPr>
          <p:cNvPr id="4" name="Metin kutusu 3">
            <a:extLst>
              <a:ext uri="{FF2B5EF4-FFF2-40B4-BE49-F238E27FC236}">
                <a16:creationId xmlns:a16="http://schemas.microsoft.com/office/drawing/2014/main" id="{6A3BD499-540C-4B1B-AFFB-7EB9BBDD60D3}"/>
              </a:ext>
            </a:extLst>
          </p:cNvPr>
          <p:cNvSpPr txBox="1"/>
          <p:nvPr/>
        </p:nvSpPr>
        <p:spPr>
          <a:xfrm>
            <a:off x="540488" y="4167963"/>
            <a:ext cx="11445948" cy="1938992"/>
          </a:xfrm>
          <a:prstGeom prst="rect">
            <a:avLst/>
          </a:prstGeom>
          <a:noFill/>
        </p:spPr>
        <p:txBody>
          <a:bodyPr wrap="square" rtlCol="0">
            <a:spAutoFit/>
          </a:bodyPr>
          <a:lstStyle/>
          <a:p>
            <a:pPr algn="just"/>
            <a:r>
              <a:rPr lang="tr-TR" sz="2400" dirty="0">
                <a:latin typeface="Segoe UI" panose="020B0502040204020203" pitchFamily="34" charset="0"/>
                <a:cs typeface="Segoe UI" panose="020B0502040204020203" pitchFamily="34" charset="0"/>
              </a:rPr>
              <a:t>Araç, her bir saniyede doğu yönünde 10 metre yer değiştirmiştir. Bu, aracın eşit </a:t>
            </a:r>
            <a:r>
              <a:rPr lang="tr-TR" sz="2400" dirty="0" err="1">
                <a:latin typeface="Segoe UI" panose="020B0502040204020203" pitchFamily="34" charset="0"/>
                <a:cs typeface="Segoe UI" panose="020B0502040204020203" pitchFamily="34" charset="0"/>
              </a:rPr>
              <a:t>zamanaralıklarında</a:t>
            </a:r>
            <a:r>
              <a:rPr lang="tr-TR" sz="2400" dirty="0">
                <a:latin typeface="Segoe UI" panose="020B0502040204020203" pitchFamily="34" charset="0"/>
                <a:cs typeface="Segoe UI" panose="020B0502040204020203" pitchFamily="34" charset="0"/>
              </a:rPr>
              <a:t> eşit miktarda yer değiştirdiği anlamına gelir. Eşit zaman aralıklarında, aynı yönde, eşit miktarda yer değiştirdiği için araç sabit hızlı hareket etmiştir. </a:t>
            </a:r>
            <a:r>
              <a:rPr lang="tr-TR" sz="2400" b="1" dirty="0">
                <a:solidFill>
                  <a:srgbClr val="7030A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Aracın hızı, doğu yönünde 10 m/s olarak ifade edilir.</a:t>
            </a:r>
            <a:r>
              <a:rPr lang="tr-TR" sz="2400" dirty="0">
                <a:latin typeface="Segoe UI" panose="020B0502040204020203" pitchFamily="34" charset="0"/>
                <a:cs typeface="Segoe UI" panose="020B0502040204020203" pitchFamily="34" charset="0"/>
              </a:rPr>
              <a:t> Araç, 5 saniye sonunda 50 metre doğu yönünde yer değiştirmiştir.</a:t>
            </a:r>
          </a:p>
        </p:txBody>
      </p:sp>
    </p:spTree>
    <p:extLst>
      <p:ext uri="{BB962C8B-B14F-4D97-AF65-F5344CB8AC3E}">
        <p14:creationId xmlns:p14="http://schemas.microsoft.com/office/powerpoint/2010/main" val="53853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D80BAD36-E441-4BD6-BDC1-779D44A753B0}"/>
              </a:ext>
            </a:extLst>
          </p:cNvPr>
          <p:cNvSpPr txBox="1"/>
          <p:nvPr/>
        </p:nvSpPr>
        <p:spPr>
          <a:xfrm>
            <a:off x="162505" y="3936731"/>
            <a:ext cx="11621386" cy="2308324"/>
          </a:xfrm>
          <a:prstGeom prst="rect">
            <a:avLst/>
          </a:prstGeom>
          <a:noFill/>
        </p:spPr>
        <p:txBody>
          <a:bodyPr wrap="square" rtlCol="0">
            <a:spAutoFit/>
          </a:bodyPr>
          <a:lstStyle/>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Koşucuların yer değiştirmeleri kaç metredir?</a:t>
            </a:r>
          </a:p>
          <a:p>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Koşucular hangi yönlerde yer değiştirmiştir?</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Koşucular kaç metre yol almıştır?   </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p:txBody>
      </p:sp>
      <p:sp>
        <p:nvSpPr>
          <p:cNvPr id="7" name="Metin kutusu 6">
            <a:extLst>
              <a:ext uri="{FF2B5EF4-FFF2-40B4-BE49-F238E27FC236}">
                <a16:creationId xmlns:a16="http://schemas.microsoft.com/office/drawing/2014/main" id="{AD8702A8-4082-428D-8911-08BADA2F48D9}"/>
              </a:ext>
            </a:extLst>
          </p:cNvPr>
          <p:cNvSpPr txBox="1"/>
          <p:nvPr/>
        </p:nvSpPr>
        <p:spPr>
          <a:xfrm>
            <a:off x="408109" y="4286641"/>
            <a:ext cx="11284858" cy="461665"/>
          </a:xfrm>
          <a:prstGeom prst="rect">
            <a:avLst/>
          </a:prstGeom>
          <a:noFill/>
        </p:spPr>
        <p:txBody>
          <a:bodyPr wrap="square" rtlCol="0">
            <a:spAutoFit/>
          </a:bodyPr>
          <a:lstStyle/>
          <a:p>
            <a:r>
              <a:rPr lang="tr-TR" sz="2400" b="1" dirty="0">
                <a:solidFill>
                  <a:srgbClr val="7030A0"/>
                </a:solidFill>
                <a:latin typeface="Segoe UI" panose="020B0502040204020203" pitchFamily="34" charset="0"/>
                <a:cs typeface="Segoe UI" panose="020B0502040204020203" pitchFamily="34" charset="0"/>
              </a:rPr>
              <a:t> Birinci koşucu için yer değiştirme 200 metre, ikinci koşucu için 200 metredir.</a:t>
            </a:r>
          </a:p>
        </p:txBody>
      </p:sp>
      <p:pic>
        <p:nvPicPr>
          <p:cNvPr id="2" name="Resim 1">
            <a:extLst>
              <a:ext uri="{FF2B5EF4-FFF2-40B4-BE49-F238E27FC236}">
                <a16:creationId xmlns:a16="http://schemas.microsoft.com/office/drawing/2014/main" id="{0089D0E5-023B-4E36-8ADB-2139CDD6B256}"/>
              </a:ext>
            </a:extLst>
          </p:cNvPr>
          <p:cNvPicPr>
            <a:picLocks noChangeAspect="1"/>
          </p:cNvPicPr>
          <p:nvPr/>
        </p:nvPicPr>
        <p:blipFill>
          <a:blip r:embed="rId3"/>
          <a:stretch>
            <a:fillRect/>
          </a:stretch>
        </p:blipFill>
        <p:spPr>
          <a:xfrm>
            <a:off x="127022" y="118309"/>
            <a:ext cx="11847032" cy="3818422"/>
          </a:xfrm>
          <a:prstGeom prst="rect">
            <a:avLst/>
          </a:prstGeom>
        </p:spPr>
      </p:pic>
      <p:sp>
        <p:nvSpPr>
          <p:cNvPr id="8" name="Metin kutusu 7">
            <a:extLst>
              <a:ext uri="{FF2B5EF4-FFF2-40B4-BE49-F238E27FC236}">
                <a16:creationId xmlns:a16="http://schemas.microsoft.com/office/drawing/2014/main" id="{6379C5AB-A712-4919-9664-9D20ED70C283}"/>
              </a:ext>
            </a:extLst>
          </p:cNvPr>
          <p:cNvSpPr txBox="1"/>
          <p:nvPr/>
        </p:nvSpPr>
        <p:spPr>
          <a:xfrm>
            <a:off x="408109" y="5033718"/>
            <a:ext cx="11284858" cy="461665"/>
          </a:xfrm>
          <a:prstGeom prst="rect">
            <a:avLst/>
          </a:prstGeom>
          <a:noFill/>
        </p:spPr>
        <p:txBody>
          <a:bodyPr wrap="square" rtlCol="0">
            <a:spAutoFit/>
          </a:bodyPr>
          <a:lstStyle/>
          <a:p>
            <a:r>
              <a:rPr lang="tr-TR" sz="2400" b="1" dirty="0">
                <a:solidFill>
                  <a:srgbClr val="7030A0"/>
                </a:solidFill>
                <a:latin typeface="Segoe UI" panose="020B0502040204020203" pitchFamily="34" charset="0"/>
                <a:cs typeface="Segoe UI" panose="020B0502040204020203" pitchFamily="34" charset="0"/>
              </a:rPr>
              <a:t> Birinci koşucu için doğu yönünde, ikinci koşucu için batı yönündedir.</a:t>
            </a:r>
          </a:p>
        </p:txBody>
      </p:sp>
      <p:sp>
        <p:nvSpPr>
          <p:cNvPr id="11" name="Metin kutusu 10">
            <a:extLst>
              <a:ext uri="{FF2B5EF4-FFF2-40B4-BE49-F238E27FC236}">
                <a16:creationId xmlns:a16="http://schemas.microsoft.com/office/drawing/2014/main" id="{B791C605-708A-4165-AB52-104232D08D45}"/>
              </a:ext>
            </a:extLst>
          </p:cNvPr>
          <p:cNvSpPr txBox="1"/>
          <p:nvPr/>
        </p:nvSpPr>
        <p:spPr>
          <a:xfrm>
            <a:off x="408109" y="5744000"/>
            <a:ext cx="11284858" cy="461665"/>
          </a:xfrm>
          <a:prstGeom prst="rect">
            <a:avLst/>
          </a:prstGeom>
          <a:noFill/>
        </p:spPr>
        <p:txBody>
          <a:bodyPr wrap="square" rtlCol="0">
            <a:spAutoFit/>
          </a:bodyPr>
          <a:lstStyle/>
          <a:p>
            <a:r>
              <a:rPr lang="tr-TR" sz="2400" b="1" dirty="0">
                <a:solidFill>
                  <a:srgbClr val="7030A0"/>
                </a:solidFill>
                <a:latin typeface="Segoe UI" panose="020B0502040204020203" pitchFamily="34" charset="0"/>
                <a:cs typeface="Segoe UI" panose="020B0502040204020203" pitchFamily="34" charset="0"/>
              </a:rPr>
              <a:t> Birinci koşucu için alınan yol 200 metre , ikinci koşucu için 200 metredir.</a:t>
            </a:r>
          </a:p>
        </p:txBody>
      </p:sp>
    </p:spTree>
    <p:extLst>
      <p:ext uri="{BB962C8B-B14F-4D97-AF65-F5344CB8AC3E}">
        <p14:creationId xmlns:p14="http://schemas.microsoft.com/office/powerpoint/2010/main" val="8036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7-14 23-42-00-597">
            <a:extLst>
              <a:ext uri="{FF2B5EF4-FFF2-40B4-BE49-F238E27FC236}">
                <a16:creationId xmlns:a16="http://schemas.microsoft.com/office/drawing/2014/main" id="{EDA2475D-1A02-45E2-BFE5-6B77FB38F48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63563"/>
            <a:ext cx="12192000" cy="5730875"/>
          </a:xfrm>
          <a:prstGeom prst="rect">
            <a:avLst/>
          </a:prstGeom>
        </p:spPr>
      </p:pic>
    </p:spTree>
    <p:extLst>
      <p:ext uri="{BB962C8B-B14F-4D97-AF65-F5344CB8AC3E}">
        <p14:creationId xmlns:p14="http://schemas.microsoft.com/office/powerpoint/2010/main" val="398615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D80BAD36-E441-4BD6-BDC1-779D44A753B0}"/>
              </a:ext>
            </a:extLst>
          </p:cNvPr>
          <p:cNvSpPr txBox="1"/>
          <p:nvPr/>
        </p:nvSpPr>
        <p:spPr>
          <a:xfrm>
            <a:off x="162505" y="3963476"/>
            <a:ext cx="11621386" cy="1938992"/>
          </a:xfrm>
          <a:prstGeom prst="rect">
            <a:avLst/>
          </a:prstGeom>
          <a:noFill/>
        </p:spPr>
        <p:txBody>
          <a:bodyPr wrap="square" rtlCol="0">
            <a:spAutoFit/>
          </a:bodyPr>
          <a:lstStyle/>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Koşucuların süratleri kaç m/s’dir?</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Koşucuların hızları kaç m/s’dir?</a:t>
            </a: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endParaRPr lang="tr-TR" sz="2400" dirty="0">
              <a:latin typeface="Segoe UI" panose="020B0502040204020203" pitchFamily="34" charset="0"/>
              <a:cs typeface="Segoe UI" panose="020B0502040204020203" pitchFamily="34" charset="0"/>
            </a:endParaRPr>
          </a:p>
        </p:txBody>
      </p:sp>
      <p:sp>
        <p:nvSpPr>
          <p:cNvPr id="7" name="Metin kutusu 6">
            <a:extLst>
              <a:ext uri="{FF2B5EF4-FFF2-40B4-BE49-F238E27FC236}">
                <a16:creationId xmlns:a16="http://schemas.microsoft.com/office/drawing/2014/main" id="{AD8702A8-4082-428D-8911-08BADA2F48D9}"/>
              </a:ext>
            </a:extLst>
          </p:cNvPr>
          <p:cNvSpPr txBox="1"/>
          <p:nvPr/>
        </p:nvSpPr>
        <p:spPr>
          <a:xfrm>
            <a:off x="408109" y="4286641"/>
            <a:ext cx="11284858" cy="461665"/>
          </a:xfrm>
          <a:prstGeom prst="rect">
            <a:avLst/>
          </a:prstGeom>
          <a:noFill/>
        </p:spPr>
        <p:txBody>
          <a:bodyPr wrap="square" rtlCol="0">
            <a:spAutoFit/>
          </a:bodyPr>
          <a:lstStyle/>
          <a:p>
            <a:r>
              <a:rPr lang="tr-TR" sz="2400" b="1" dirty="0">
                <a:solidFill>
                  <a:srgbClr val="7030A0"/>
                </a:solidFill>
                <a:latin typeface="Segoe UI" panose="020B0502040204020203" pitchFamily="34" charset="0"/>
                <a:cs typeface="Segoe UI" panose="020B0502040204020203" pitchFamily="34" charset="0"/>
              </a:rPr>
              <a:t> Birinci koşucu için 2 m/s, ikinci koşucu için 4 m/s </a:t>
            </a:r>
            <a:r>
              <a:rPr lang="tr-TR" sz="2400" b="1" dirty="0" err="1">
                <a:solidFill>
                  <a:srgbClr val="7030A0"/>
                </a:solidFill>
                <a:latin typeface="Segoe UI" panose="020B0502040204020203" pitchFamily="34" charset="0"/>
                <a:cs typeface="Segoe UI" panose="020B0502040204020203" pitchFamily="34" charset="0"/>
              </a:rPr>
              <a:t>dir</a:t>
            </a:r>
            <a:r>
              <a:rPr lang="tr-TR" sz="2400" b="1" dirty="0">
                <a:solidFill>
                  <a:srgbClr val="7030A0"/>
                </a:solidFill>
                <a:latin typeface="Segoe UI" panose="020B0502040204020203" pitchFamily="34" charset="0"/>
                <a:cs typeface="Segoe UI" panose="020B0502040204020203" pitchFamily="34" charset="0"/>
              </a:rPr>
              <a:t>.</a:t>
            </a:r>
          </a:p>
        </p:txBody>
      </p:sp>
      <p:pic>
        <p:nvPicPr>
          <p:cNvPr id="2" name="Resim 1">
            <a:extLst>
              <a:ext uri="{FF2B5EF4-FFF2-40B4-BE49-F238E27FC236}">
                <a16:creationId xmlns:a16="http://schemas.microsoft.com/office/drawing/2014/main" id="{0089D0E5-023B-4E36-8ADB-2139CDD6B256}"/>
              </a:ext>
            </a:extLst>
          </p:cNvPr>
          <p:cNvPicPr>
            <a:picLocks noChangeAspect="1"/>
          </p:cNvPicPr>
          <p:nvPr/>
        </p:nvPicPr>
        <p:blipFill>
          <a:blip r:embed="rId3"/>
          <a:stretch>
            <a:fillRect/>
          </a:stretch>
        </p:blipFill>
        <p:spPr>
          <a:xfrm>
            <a:off x="127022" y="118309"/>
            <a:ext cx="11847032" cy="3818422"/>
          </a:xfrm>
          <a:prstGeom prst="rect">
            <a:avLst/>
          </a:prstGeom>
        </p:spPr>
      </p:pic>
      <p:sp>
        <p:nvSpPr>
          <p:cNvPr id="9" name="Metin kutusu 8">
            <a:extLst>
              <a:ext uri="{FF2B5EF4-FFF2-40B4-BE49-F238E27FC236}">
                <a16:creationId xmlns:a16="http://schemas.microsoft.com/office/drawing/2014/main" id="{8DD29700-7D2F-4C87-AA15-7E4E70CABB88}"/>
              </a:ext>
            </a:extLst>
          </p:cNvPr>
          <p:cNvSpPr txBox="1"/>
          <p:nvPr/>
        </p:nvSpPr>
        <p:spPr>
          <a:xfrm>
            <a:off x="408109" y="5094554"/>
            <a:ext cx="11284858" cy="830997"/>
          </a:xfrm>
          <a:prstGeom prst="rect">
            <a:avLst/>
          </a:prstGeom>
          <a:noFill/>
        </p:spPr>
        <p:txBody>
          <a:bodyPr wrap="square" rtlCol="0">
            <a:spAutoFit/>
          </a:bodyPr>
          <a:lstStyle/>
          <a:p>
            <a:r>
              <a:rPr lang="tr-TR" sz="2400" b="1" dirty="0">
                <a:solidFill>
                  <a:srgbClr val="7030A0"/>
                </a:solidFill>
                <a:latin typeface="Segoe UI" panose="020B0502040204020203" pitchFamily="34" charset="0"/>
                <a:cs typeface="Segoe UI" panose="020B0502040204020203" pitchFamily="34" charset="0"/>
              </a:rPr>
              <a:t> Birinci koşucu için 2 m/s doğu yönünde, ikinci koşucu için 4 m/s batı yönündedir.</a:t>
            </a:r>
          </a:p>
        </p:txBody>
      </p:sp>
    </p:spTree>
    <p:extLst>
      <p:ext uri="{BB962C8B-B14F-4D97-AF65-F5344CB8AC3E}">
        <p14:creationId xmlns:p14="http://schemas.microsoft.com/office/powerpoint/2010/main" val="135963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22-282">
            <a:extLst>
              <a:ext uri="{FF2B5EF4-FFF2-40B4-BE49-F238E27FC236}">
                <a16:creationId xmlns:a16="http://schemas.microsoft.com/office/drawing/2014/main" id="{1BDD684D-59FC-415B-8273-1E7C5FB782F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390031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24-795">
            <a:extLst>
              <a:ext uri="{FF2B5EF4-FFF2-40B4-BE49-F238E27FC236}">
                <a16:creationId xmlns:a16="http://schemas.microsoft.com/office/drawing/2014/main" id="{AD428A8B-0762-4FCC-AD5F-AD6D1CD1022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217189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27-219">
            <a:extLst>
              <a:ext uri="{FF2B5EF4-FFF2-40B4-BE49-F238E27FC236}">
                <a16:creationId xmlns:a16="http://schemas.microsoft.com/office/drawing/2014/main" id="{1FC05178-30A5-4472-9AA1-3F9EF8BC5E8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1587760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30-072">
            <a:extLst>
              <a:ext uri="{FF2B5EF4-FFF2-40B4-BE49-F238E27FC236}">
                <a16:creationId xmlns:a16="http://schemas.microsoft.com/office/drawing/2014/main" id="{1DC6F738-C394-443F-9767-11FCE71344C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804469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38-123">
            <a:extLst>
              <a:ext uri="{FF2B5EF4-FFF2-40B4-BE49-F238E27FC236}">
                <a16:creationId xmlns:a16="http://schemas.microsoft.com/office/drawing/2014/main" id="{930EE664-EE87-4838-BCBE-03C910D743E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866802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40-037">
            <a:extLst>
              <a:ext uri="{FF2B5EF4-FFF2-40B4-BE49-F238E27FC236}">
                <a16:creationId xmlns:a16="http://schemas.microsoft.com/office/drawing/2014/main" id="{56982B00-3377-4593-9B26-9A1303E243F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1569682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44-462">
            <a:extLst>
              <a:ext uri="{FF2B5EF4-FFF2-40B4-BE49-F238E27FC236}">
                <a16:creationId xmlns:a16="http://schemas.microsoft.com/office/drawing/2014/main" id="{AB721770-6E67-49F3-ABE3-C6089CE6615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3470706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46-549">
            <a:extLst>
              <a:ext uri="{FF2B5EF4-FFF2-40B4-BE49-F238E27FC236}">
                <a16:creationId xmlns:a16="http://schemas.microsoft.com/office/drawing/2014/main" id="{ACABEF21-64C6-4E30-8E81-407F06782F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345774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50-767">
            <a:extLst>
              <a:ext uri="{FF2B5EF4-FFF2-40B4-BE49-F238E27FC236}">
                <a16:creationId xmlns:a16="http://schemas.microsoft.com/office/drawing/2014/main" id="{24F1763C-DE86-4884-9625-FA43D5C2A09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3068138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p:txBody>
          <a:bodyPr>
            <a:normAutofit fontScale="90000"/>
          </a:bodyPr>
          <a:lstStyle/>
          <a:p>
            <a:pPr algn="just"/>
            <a:r>
              <a:rPr lang="tr-TR" sz="2800" b="1" dirty="0">
                <a:solidFill>
                  <a:srgbClr val="7030A0"/>
                </a:solidFill>
                <a:latin typeface="Segoe UI" panose="020B0502040204020203" pitchFamily="34" charset="0"/>
                <a:cs typeface="Segoe UI" panose="020B0502040204020203" pitchFamily="34" charset="0"/>
              </a:rPr>
              <a:t>Alınan Yol: </a:t>
            </a:r>
            <a:r>
              <a:rPr lang="tr-TR" sz="2800" dirty="0">
                <a:latin typeface="Segoe UI" panose="020B0502040204020203" pitchFamily="34" charset="0"/>
                <a:cs typeface="Segoe UI" panose="020B0502040204020203" pitchFamily="34" charset="0"/>
              </a:rPr>
              <a:t>Bir cismin harekete başladığı konum ile hareketi tamamladığı konum arasında </a:t>
            </a:r>
            <a:r>
              <a:rPr lang="tr-TR" sz="2800" dirty="0" err="1">
                <a:latin typeface="Segoe UI" panose="020B0502040204020203" pitchFamily="34" charset="0"/>
                <a:cs typeface="Segoe UI" panose="020B0502040204020203" pitchFamily="34" charset="0"/>
              </a:rPr>
              <a:t>katettiği</a:t>
            </a:r>
            <a:r>
              <a:rPr lang="tr-TR" sz="2800" dirty="0">
                <a:latin typeface="Segoe UI" panose="020B0502040204020203" pitchFamily="34" charset="0"/>
                <a:cs typeface="Segoe UI" panose="020B0502040204020203" pitchFamily="34" charset="0"/>
              </a:rPr>
              <a:t> toplam mesafe alınan yolu ifade eder. Alınan yolun birimi olarak </a:t>
            </a:r>
            <a:r>
              <a:rPr lang="tr-TR" sz="2800" dirty="0">
                <a:solidFill>
                  <a:srgbClr val="7030A0"/>
                </a:solidFill>
                <a:latin typeface="Segoe UI" panose="020B0502040204020203" pitchFamily="34" charset="0"/>
                <a:cs typeface="Segoe UI" panose="020B0502040204020203" pitchFamily="34" charset="0"/>
              </a:rPr>
              <a:t>metre(m) </a:t>
            </a:r>
            <a:r>
              <a:rPr lang="tr-TR" sz="2800" dirty="0">
                <a:latin typeface="Segoe UI" panose="020B0502040204020203" pitchFamily="34" charset="0"/>
                <a:cs typeface="Segoe UI" panose="020B0502040204020203" pitchFamily="34" charset="0"/>
              </a:rPr>
              <a:t>veya </a:t>
            </a:r>
            <a:r>
              <a:rPr lang="tr-TR" sz="2800" dirty="0">
                <a:solidFill>
                  <a:srgbClr val="7030A0"/>
                </a:solidFill>
                <a:latin typeface="Segoe UI" panose="020B0502040204020203" pitchFamily="34" charset="0"/>
                <a:cs typeface="Segoe UI" panose="020B0502040204020203" pitchFamily="34" charset="0"/>
              </a:rPr>
              <a:t>kilometre (km) </a:t>
            </a:r>
            <a:r>
              <a:rPr lang="tr-TR" sz="2800" dirty="0">
                <a:latin typeface="Segoe UI" panose="020B0502040204020203" pitchFamily="34" charset="0"/>
                <a:cs typeface="Segoe UI" panose="020B0502040204020203" pitchFamily="34" charset="0"/>
              </a:rPr>
              <a:t>kullanılır.</a:t>
            </a:r>
            <a:endParaRPr lang="tr-TR" sz="2800" dirty="0">
              <a:solidFill>
                <a:srgbClr val="FF0000"/>
              </a:solidFill>
              <a:latin typeface="Segoe UI" panose="020B0502040204020203" pitchFamily="34" charset="0"/>
              <a:cs typeface="Segoe UI" panose="020B0502040204020203" pitchFamily="34" charset="0"/>
            </a:endParaRPr>
          </a:p>
        </p:txBody>
      </p:sp>
      <p:pic>
        <p:nvPicPr>
          <p:cNvPr id="4" name="Resim 3">
            <a:extLst>
              <a:ext uri="{FF2B5EF4-FFF2-40B4-BE49-F238E27FC236}">
                <a16:creationId xmlns:a16="http://schemas.microsoft.com/office/drawing/2014/main" id="{F3FBD469-94D4-46EC-ACD5-A6F15C4EA800}"/>
              </a:ext>
            </a:extLst>
          </p:cNvPr>
          <p:cNvPicPr>
            <a:picLocks noChangeAspect="1"/>
          </p:cNvPicPr>
          <p:nvPr/>
        </p:nvPicPr>
        <p:blipFill>
          <a:blip r:embed="rId2"/>
          <a:stretch>
            <a:fillRect/>
          </a:stretch>
        </p:blipFill>
        <p:spPr>
          <a:xfrm>
            <a:off x="3336277" y="1945757"/>
            <a:ext cx="5519445" cy="4547117"/>
          </a:xfrm>
          <a:prstGeom prst="rect">
            <a:avLst/>
          </a:prstGeom>
        </p:spPr>
      </p:pic>
    </p:spTree>
    <p:extLst>
      <p:ext uri="{BB962C8B-B14F-4D97-AF65-F5344CB8AC3E}">
        <p14:creationId xmlns:p14="http://schemas.microsoft.com/office/powerpoint/2010/main" val="578707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52-353">
            <a:extLst>
              <a:ext uri="{FF2B5EF4-FFF2-40B4-BE49-F238E27FC236}">
                <a16:creationId xmlns:a16="http://schemas.microsoft.com/office/drawing/2014/main" id="{1CA62986-4F9D-438D-A95D-9448DCDB34E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910772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4-53-959">
            <a:extLst>
              <a:ext uri="{FF2B5EF4-FFF2-40B4-BE49-F238E27FC236}">
                <a16:creationId xmlns:a16="http://schemas.microsoft.com/office/drawing/2014/main" id="{C29CE318-0142-49F6-A637-8B8D6C8586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93663"/>
            <a:ext cx="12192000" cy="6669087"/>
          </a:xfrm>
          <a:prstGeom prst="rect">
            <a:avLst/>
          </a:prstGeom>
        </p:spPr>
      </p:pic>
    </p:spTree>
    <p:extLst>
      <p:ext uri="{BB962C8B-B14F-4D97-AF65-F5344CB8AC3E}">
        <p14:creationId xmlns:p14="http://schemas.microsoft.com/office/powerpoint/2010/main" val="2352809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05-316">
            <a:extLst>
              <a:ext uri="{FF2B5EF4-FFF2-40B4-BE49-F238E27FC236}">
                <a16:creationId xmlns:a16="http://schemas.microsoft.com/office/drawing/2014/main" id="{11C334F5-2A33-4974-B5C9-7CDCBF1E1AA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6038"/>
            <a:ext cx="12192000" cy="6764337"/>
          </a:xfrm>
          <a:prstGeom prst="rect">
            <a:avLst/>
          </a:prstGeom>
        </p:spPr>
      </p:pic>
    </p:spTree>
    <p:extLst>
      <p:ext uri="{BB962C8B-B14F-4D97-AF65-F5344CB8AC3E}">
        <p14:creationId xmlns:p14="http://schemas.microsoft.com/office/powerpoint/2010/main" val="40314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08-050">
            <a:extLst>
              <a:ext uri="{FF2B5EF4-FFF2-40B4-BE49-F238E27FC236}">
                <a16:creationId xmlns:a16="http://schemas.microsoft.com/office/drawing/2014/main" id="{2869F767-3824-4AA8-9E6B-36C62979279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6038"/>
            <a:ext cx="12192000" cy="6764337"/>
          </a:xfrm>
          <a:prstGeom prst="rect">
            <a:avLst/>
          </a:prstGeom>
        </p:spPr>
      </p:pic>
    </p:spTree>
    <p:extLst>
      <p:ext uri="{BB962C8B-B14F-4D97-AF65-F5344CB8AC3E}">
        <p14:creationId xmlns:p14="http://schemas.microsoft.com/office/powerpoint/2010/main" val="3964616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09-688">
            <a:extLst>
              <a:ext uri="{FF2B5EF4-FFF2-40B4-BE49-F238E27FC236}">
                <a16:creationId xmlns:a16="http://schemas.microsoft.com/office/drawing/2014/main" id="{16767391-597F-470B-A596-500AC04472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6038"/>
            <a:ext cx="12192000" cy="6764337"/>
          </a:xfrm>
          <a:prstGeom prst="rect">
            <a:avLst/>
          </a:prstGeom>
        </p:spPr>
      </p:pic>
    </p:spTree>
    <p:extLst>
      <p:ext uri="{BB962C8B-B14F-4D97-AF65-F5344CB8AC3E}">
        <p14:creationId xmlns:p14="http://schemas.microsoft.com/office/powerpoint/2010/main" val="3780894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41-346">
            <a:extLst>
              <a:ext uri="{FF2B5EF4-FFF2-40B4-BE49-F238E27FC236}">
                <a16:creationId xmlns:a16="http://schemas.microsoft.com/office/drawing/2014/main" id="{06F87E48-7516-4AA7-B939-E48D21AB2A5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3988"/>
            <a:ext cx="12192000" cy="6550025"/>
          </a:xfrm>
          <a:prstGeom prst="rect">
            <a:avLst/>
          </a:prstGeom>
        </p:spPr>
      </p:pic>
    </p:spTree>
    <p:extLst>
      <p:ext uri="{BB962C8B-B14F-4D97-AF65-F5344CB8AC3E}">
        <p14:creationId xmlns:p14="http://schemas.microsoft.com/office/powerpoint/2010/main" val="3783574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42-990">
            <a:extLst>
              <a:ext uri="{FF2B5EF4-FFF2-40B4-BE49-F238E27FC236}">
                <a16:creationId xmlns:a16="http://schemas.microsoft.com/office/drawing/2014/main" id="{58634636-A444-4EE4-A545-4578783125D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3988"/>
            <a:ext cx="12192000" cy="6550025"/>
          </a:xfrm>
          <a:prstGeom prst="rect">
            <a:avLst/>
          </a:prstGeom>
        </p:spPr>
      </p:pic>
    </p:spTree>
    <p:extLst>
      <p:ext uri="{BB962C8B-B14F-4D97-AF65-F5344CB8AC3E}">
        <p14:creationId xmlns:p14="http://schemas.microsoft.com/office/powerpoint/2010/main" val="4279444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45-140">
            <a:extLst>
              <a:ext uri="{FF2B5EF4-FFF2-40B4-BE49-F238E27FC236}">
                <a16:creationId xmlns:a16="http://schemas.microsoft.com/office/drawing/2014/main" id="{F885ECBF-8D63-458D-92D6-0FA722E0B54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3988"/>
            <a:ext cx="12192000" cy="6550025"/>
          </a:xfrm>
          <a:prstGeom prst="rect">
            <a:avLst/>
          </a:prstGeom>
        </p:spPr>
      </p:pic>
    </p:spTree>
    <p:extLst>
      <p:ext uri="{BB962C8B-B14F-4D97-AF65-F5344CB8AC3E}">
        <p14:creationId xmlns:p14="http://schemas.microsoft.com/office/powerpoint/2010/main" val="1759054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5-46-818">
            <a:extLst>
              <a:ext uri="{FF2B5EF4-FFF2-40B4-BE49-F238E27FC236}">
                <a16:creationId xmlns:a16="http://schemas.microsoft.com/office/drawing/2014/main" id="{03196067-C7C3-4DC0-A6D4-87275DF393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3988"/>
            <a:ext cx="12192000" cy="6550025"/>
          </a:xfrm>
          <a:prstGeom prst="rect">
            <a:avLst/>
          </a:prstGeom>
        </p:spPr>
      </p:pic>
    </p:spTree>
    <p:extLst>
      <p:ext uri="{BB962C8B-B14F-4D97-AF65-F5344CB8AC3E}">
        <p14:creationId xmlns:p14="http://schemas.microsoft.com/office/powerpoint/2010/main" val="2271523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240A80-A0DE-4A24-BC99-4C739B7A99D8}"/>
              </a:ext>
            </a:extLst>
          </p:cNvPr>
          <p:cNvSpPr>
            <a:spLocks noGrp="1"/>
          </p:cNvSpPr>
          <p:nvPr>
            <p:ph type="title"/>
          </p:nvPr>
        </p:nvSpPr>
        <p:spPr>
          <a:xfrm>
            <a:off x="517008" y="2857500"/>
            <a:ext cx="10972800" cy="1143000"/>
          </a:xfrm>
        </p:spPr>
        <p:txBody>
          <a:bodyPr>
            <a:normAutofit/>
          </a:bodyPr>
          <a:lstStyle/>
          <a:p>
            <a:pPr algn="ctr"/>
            <a:r>
              <a:rPr lang="tr-TR" dirty="0">
                <a:solidFill>
                  <a:srgbClr val="7030A0"/>
                </a:solidFill>
              </a:rPr>
              <a:t>DEĞERLENDİRME SORULARI</a:t>
            </a:r>
          </a:p>
        </p:txBody>
      </p:sp>
    </p:spTree>
    <p:extLst>
      <p:ext uri="{BB962C8B-B14F-4D97-AF65-F5344CB8AC3E}">
        <p14:creationId xmlns:p14="http://schemas.microsoft.com/office/powerpoint/2010/main" val="1702190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p:txBody>
          <a:bodyPr>
            <a:normAutofit fontScale="90000"/>
          </a:bodyPr>
          <a:lstStyle/>
          <a:p>
            <a:pPr algn="just"/>
            <a:r>
              <a:rPr lang="tr-TR" sz="2800" b="1" dirty="0">
                <a:solidFill>
                  <a:srgbClr val="7030A0"/>
                </a:solidFill>
                <a:latin typeface="Segoe UI" panose="020B0502040204020203" pitchFamily="34" charset="0"/>
                <a:cs typeface="Segoe UI" panose="020B0502040204020203" pitchFamily="34" charset="0"/>
              </a:rPr>
              <a:t>Yer Değiştirme: </a:t>
            </a:r>
            <a:r>
              <a:rPr lang="tr-TR" sz="2800" dirty="0">
                <a:latin typeface="Segoe UI" panose="020B0502040204020203" pitchFamily="34" charset="0"/>
                <a:cs typeface="Segoe UI" panose="020B0502040204020203" pitchFamily="34" charset="0"/>
              </a:rPr>
              <a:t>Bir cismin harekete başladığı konum ile hareketi tamamladığı konum arasındaki en kısa mesafe cismin yer değiştirme miktarını verir. Yer değiştirme birimi olarak </a:t>
            </a:r>
            <a:r>
              <a:rPr lang="tr-TR" sz="2800" dirty="0">
                <a:solidFill>
                  <a:srgbClr val="7030A0"/>
                </a:solidFill>
                <a:latin typeface="Segoe UI" panose="020B0502040204020203" pitchFamily="34" charset="0"/>
                <a:cs typeface="Segoe UI" panose="020B0502040204020203" pitchFamily="34" charset="0"/>
              </a:rPr>
              <a:t>metre(m) </a:t>
            </a:r>
            <a:r>
              <a:rPr lang="tr-TR" sz="2800" dirty="0">
                <a:latin typeface="Segoe UI" panose="020B0502040204020203" pitchFamily="34" charset="0"/>
                <a:cs typeface="Segoe UI" panose="020B0502040204020203" pitchFamily="34" charset="0"/>
              </a:rPr>
              <a:t>veya </a:t>
            </a:r>
            <a:r>
              <a:rPr lang="tr-TR" sz="2800" dirty="0">
                <a:solidFill>
                  <a:srgbClr val="7030A0"/>
                </a:solidFill>
                <a:latin typeface="Segoe UI" panose="020B0502040204020203" pitchFamily="34" charset="0"/>
                <a:cs typeface="Segoe UI" panose="020B0502040204020203" pitchFamily="34" charset="0"/>
              </a:rPr>
              <a:t>kilometre (km) </a:t>
            </a:r>
            <a:r>
              <a:rPr lang="tr-TR" sz="2800" dirty="0">
                <a:latin typeface="Segoe UI" panose="020B0502040204020203" pitchFamily="34" charset="0"/>
                <a:cs typeface="Segoe UI" panose="020B0502040204020203" pitchFamily="34" charset="0"/>
              </a:rPr>
              <a:t>kullanılır. Yer değiştirme hesaplanırken yönü de hesaba katılır.</a:t>
            </a:r>
            <a:endParaRPr lang="tr-TR" sz="2800" dirty="0">
              <a:solidFill>
                <a:srgbClr val="FF0000"/>
              </a:solidFill>
              <a:latin typeface="Segoe UI" panose="020B0502040204020203" pitchFamily="34" charset="0"/>
              <a:cs typeface="Segoe UI" panose="020B0502040204020203" pitchFamily="34" charset="0"/>
            </a:endParaRPr>
          </a:p>
        </p:txBody>
      </p:sp>
      <p:pic>
        <p:nvPicPr>
          <p:cNvPr id="4" name="Resim 3">
            <a:extLst>
              <a:ext uri="{FF2B5EF4-FFF2-40B4-BE49-F238E27FC236}">
                <a16:creationId xmlns:a16="http://schemas.microsoft.com/office/drawing/2014/main" id="{F3FBD469-94D4-46EC-ACD5-A6F15C4EA800}"/>
              </a:ext>
            </a:extLst>
          </p:cNvPr>
          <p:cNvPicPr>
            <a:picLocks noChangeAspect="1"/>
          </p:cNvPicPr>
          <p:nvPr/>
        </p:nvPicPr>
        <p:blipFill>
          <a:blip r:embed="rId2"/>
          <a:stretch>
            <a:fillRect/>
          </a:stretch>
        </p:blipFill>
        <p:spPr>
          <a:xfrm>
            <a:off x="3082294" y="2036135"/>
            <a:ext cx="5519445" cy="4456740"/>
          </a:xfrm>
          <a:prstGeom prst="rect">
            <a:avLst/>
          </a:prstGeom>
        </p:spPr>
      </p:pic>
      <p:pic>
        <p:nvPicPr>
          <p:cNvPr id="3" name="Resim 2">
            <a:extLst>
              <a:ext uri="{FF2B5EF4-FFF2-40B4-BE49-F238E27FC236}">
                <a16:creationId xmlns:a16="http://schemas.microsoft.com/office/drawing/2014/main" id="{621725BE-A6AB-45BD-BC15-C8D78A6265CB}"/>
              </a:ext>
            </a:extLst>
          </p:cNvPr>
          <p:cNvPicPr>
            <a:picLocks noChangeAspect="1"/>
          </p:cNvPicPr>
          <p:nvPr/>
        </p:nvPicPr>
        <p:blipFill>
          <a:blip r:embed="rId3"/>
          <a:stretch>
            <a:fillRect/>
          </a:stretch>
        </p:blipFill>
        <p:spPr>
          <a:xfrm>
            <a:off x="1936487" y="2089296"/>
            <a:ext cx="1237331" cy="4240995"/>
          </a:xfrm>
          <a:prstGeom prst="rect">
            <a:avLst/>
          </a:prstGeom>
        </p:spPr>
      </p:pic>
      <p:pic>
        <p:nvPicPr>
          <p:cNvPr id="5" name="Resim 4">
            <a:extLst>
              <a:ext uri="{FF2B5EF4-FFF2-40B4-BE49-F238E27FC236}">
                <a16:creationId xmlns:a16="http://schemas.microsoft.com/office/drawing/2014/main" id="{5C3A6096-F197-41BE-8CD8-A52ED3441EE7}"/>
              </a:ext>
            </a:extLst>
          </p:cNvPr>
          <p:cNvPicPr>
            <a:picLocks noChangeAspect="1"/>
          </p:cNvPicPr>
          <p:nvPr/>
        </p:nvPicPr>
        <p:blipFill>
          <a:blip r:embed="rId4"/>
          <a:stretch>
            <a:fillRect/>
          </a:stretch>
        </p:blipFill>
        <p:spPr>
          <a:xfrm>
            <a:off x="9414482" y="2328530"/>
            <a:ext cx="1939318" cy="1254642"/>
          </a:xfrm>
          <a:prstGeom prst="rect">
            <a:avLst/>
          </a:prstGeom>
        </p:spPr>
      </p:pic>
    </p:spTree>
    <p:extLst>
      <p:ext uri="{BB962C8B-B14F-4D97-AF65-F5344CB8AC3E}">
        <p14:creationId xmlns:p14="http://schemas.microsoft.com/office/powerpoint/2010/main" val="2688242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6-30-530">
            <a:extLst>
              <a:ext uri="{FF2B5EF4-FFF2-40B4-BE49-F238E27FC236}">
                <a16:creationId xmlns:a16="http://schemas.microsoft.com/office/drawing/2014/main" id="{11703CD9-311C-4556-B16B-B378C56A78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400" y="0"/>
            <a:ext cx="12139613" cy="6858000"/>
          </a:xfrm>
          <a:prstGeom prst="rect">
            <a:avLst/>
          </a:prstGeom>
        </p:spPr>
      </p:pic>
      <p:sp>
        <p:nvSpPr>
          <p:cNvPr id="4" name="Oval 3">
            <a:extLst>
              <a:ext uri="{FF2B5EF4-FFF2-40B4-BE49-F238E27FC236}">
                <a16:creationId xmlns:a16="http://schemas.microsoft.com/office/drawing/2014/main" id="{C0631B17-4B9A-452E-AF12-691454DA97F0}"/>
              </a:ext>
            </a:extLst>
          </p:cNvPr>
          <p:cNvSpPr/>
          <p:nvPr/>
        </p:nvSpPr>
        <p:spPr>
          <a:xfrm>
            <a:off x="101010" y="5813754"/>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06978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6-35-674">
            <a:extLst>
              <a:ext uri="{FF2B5EF4-FFF2-40B4-BE49-F238E27FC236}">
                <a16:creationId xmlns:a16="http://schemas.microsoft.com/office/drawing/2014/main" id="{235E6883-60D1-44C8-A63B-8BD622BA8695}"/>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2125" b="14419"/>
          <a:stretch/>
        </p:blipFill>
        <p:spPr>
          <a:xfrm>
            <a:off x="2896191" y="494414"/>
            <a:ext cx="5811874" cy="5869172"/>
          </a:xfrm>
          <a:prstGeom prst="rect">
            <a:avLst/>
          </a:prstGeom>
        </p:spPr>
      </p:pic>
      <p:sp>
        <p:nvSpPr>
          <p:cNvPr id="4" name="Oval 3">
            <a:extLst>
              <a:ext uri="{FF2B5EF4-FFF2-40B4-BE49-F238E27FC236}">
                <a16:creationId xmlns:a16="http://schemas.microsoft.com/office/drawing/2014/main" id="{E86C3B0C-2EFC-4826-A0D7-B1CA23537C7E}"/>
              </a:ext>
            </a:extLst>
          </p:cNvPr>
          <p:cNvSpPr/>
          <p:nvPr/>
        </p:nvSpPr>
        <p:spPr>
          <a:xfrm>
            <a:off x="2982433" y="5092994"/>
            <a:ext cx="409354" cy="32155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61024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6-50-379">
            <a:extLst>
              <a:ext uri="{FF2B5EF4-FFF2-40B4-BE49-F238E27FC236}">
                <a16:creationId xmlns:a16="http://schemas.microsoft.com/office/drawing/2014/main" id="{F303EF2B-407C-4441-B9FA-7EF4F72E85AB}"/>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1579" b="7674"/>
          <a:stretch/>
        </p:blipFill>
        <p:spPr>
          <a:xfrm>
            <a:off x="3041024" y="223284"/>
            <a:ext cx="5815898" cy="6331688"/>
          </a:xfrm>
          <a:prstGeom prst="rect">
            <a:avLst/>
          </a:prstGeom>
        </p:spPr>
      </p:pic>
      <p:sp>
        <p:nvSpPr>
          <p:cNvPr id="4" name="Oval 3">
            <a:extLst>
              <a:ext uri="{FF2B5EF4-FFF2-40B4-BE49-F238E27FC236}">
                <a16:creationId xmlns:a16="http://schemas.microsoft.com/office/drawing/2014/main" id="{9745AD89-3867-4B89-BF5D-C8A26F43799D}"/>
              </a:ext>
            </a:extLst>
          </p:cNvPr>
          <p:cNvSpPr/>
          <p:nvPr/>
        </p:nvSpPr>
        <p:spPr>
          <a:xfrm>
            <a:off x="6469912" y="5478828"/>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5351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7-44-035">
            <a:extLst>
              <a:ext uri="{FF2B5EF4-FFF2-40B4-BE49-F238E27FC236}">
                <a16:creationId xmlns:a16="http://schemas.microsoft.com/office/drawing/2014/main" id="{E5FF6A01-0E18-488F-909F-4EFE7B2957B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487" y="0"/>
            <a:ext cx="12011025" cy="6858000"/>
          </a:xfrm>
          <a:prstGeom prst="rect">
            <a:avLst/>
          </a:prstGeom>
        </p:spPr>
      </p:pic>
      <p:sp>
        <p:nvSpPr>
          <p:cNvPr id="4" name="Oval 3">
            <a:extLst>
              <a:ext uri="{FF2B5EF4-FFF2-40B4-BE49-F238E27FC236}">
                <a16:creationId xmlns:a16="http://schemas.microsoft.com/office/drawing/2014/main" id="{3CD9D16D-67E4-4925-A43F-117D38467050}"/>
              </a:ext>
            </a:extLst>
          </p:cNvPr>
          <p:cNvSpPr/>
          <p:nvPr/>
        </p:nvSpPr>
        <p:spPr>
          <a:xfrm>
            <a:off x="9760689" y="997205"/>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2083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7-54-648">
            <a:extLst>
              <a:ext uri="{FF2B5EF4-FFF2-40B4-BE49-F238E27FC236}">
                <a16:creationId xmlns:a16="http://schemas.microsoft.com/office/drawing/2014/main" id="{BAAEF385-314B-441D-89EB-B027BEB7BBB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0000"/>
          <a:stretch/>
        </p:blipFill>
        <p:spPr>
          <a:xfrm>
            <a:off x="3093243" y="300369"/>
            <a:ext cx="6005513" cy="6257261"/>
          </a:xfrm>
          <a:prstGeom prst="rect">
            <a:avLst/>
          </a:prstGeom>
        </p:spPr>
      </p:pic>
      <p:sp>
        <p:nvSpPr>
          <p:cNvPr id="4" name="Oval 3">
            <a:extLst>
              <a:ext uri="{FF2B5EF4-FFF2-40B4-BE49-F238E27FC236}">
                <a16:creationId xmlns:a16="http://schemas.microsoft.com/office/drawing/2014/main" id="{790B0B01-3F59-44E5-B577-33D9CD834983}"/>
              </a:ext>
            </a:extLst>
          </p:cNvPr>
          <p:cNvSpPr/>
          <p:nvPr/>
        </p:nvSpPr>
        <p:spPr>
          <a:xfrm>
            <a:off x="3179135" y="4862140"/>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5082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00-495">
            <a:extLst>
              <a:ext uri="{FF2B5EF4-FFF2-40B4-BE49-F238E27FC236}">
                <a16:creationId xmlns:a16="http://schemas.microsoft.com/office/drawing/2014/main" id="{C47A41BD-922F-4613-A697-8586B1F6DE2D}"/>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0000" b="6744"/>
          <a:stretch/>
        </p:blipFill>
        <p:spPr>
          <a:xfrm>
            <a:off x="3093244" y="188728"/>
            <a:ext cx="6005512" cy="6395484"/>
          </a:xfrm>
          <a:prstGeom prst="rect">
            <a:avLst/>
          </a:prstGeom>
        </p:spPr>
      </p:pic>
      <p:sp>
        <p:nvSpPr>
          <p:cNvPr id="4" name="Oval 3">
            <a:extLst>
              <a:ext uri="{FF2B5EF4-FFF2-40B4-BE49-F238E27FC236}">
                <a16:creationId xmlns:a16="http://schemas.microsoft.com/office/drawing/2014/main" id="{0E1E81ED-3C57-4F71-B854-AD3DAFA90998}"/>
              </a:ext>
            </a:extLst>
          </p:cNvPr>
          <p:cNvSpPr/>
          <p:nvPr/>
        </p:nvSpPr>
        <p:spPr>
          <a:xfrm>
            <a:off x="3189767" y="5808437"/>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07796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06-990">
            <a:extLst>
              <a:ext uri="{FF2B5EF4-FFF2-40B4-BE49-F238E27FC236}">
                <a16:creationId xmlns:a16="http://schemas.microsoft.com/office/drawing/2014/main" id="{9D50945F-C5C6-4B7B-AFCA-56998AEC91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0959" b="33101"/>
          <a:stretch/>
        </p:blipFill>
        <p:spPr>
          <a:xfrm>
            <a:off x="2361370" y="520113"/>
            <a:ext cx="7469260" cy="5817774"/>
          </a:xfrm>
          <a:prstGeom prst="rect">
            <a:avLst/>
          </a:prstGeom>
        </p:spPr>
      </p:pic>
      <p:sp>
        <p:nvSpPr>
          <p:cNvPr id="4" name="Oval 3">
            <a:extLst>
              <a:ext uri="{FF2B5EF4-FFF2-40B4-BE49-F238E27FC236}">
                <a16:creationId xmlns:a16="http://schemas.microsoft.com/office/drawing/2014/main" id="{419650A7-7388-40D5-B5A8-612A4BAF90A2}"/>
              </a:ext>
            </a:extLst>
          </p:cNvPr>
          <p:cNvSpPr/>
          <p:nvPr/>
        </p:nvSpPr>
        <p:spPr>
          <a:xfrm>
            <a:off x="2525233" y="5404400"/>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3904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12-377">
            <a:extLst>
              <a:ext uri="{FF2B5EF4-FFF2-40B4-BE49-F238E27FC236}">
                <a16:creationId xmlns:a16="http://schemas.microsoft.com/office/drawing/2014/main" id="{7FBC0714-C204-4655-8A06-73C718675FD8}"/>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1534" b="12093"/>
          <a:stretch/>
        </p:blipFill>
        <p:spPr>
          <a:xfrm>
            <a:off x="2874390" y="92584"/>
            <a:ext cx="6443219" cy="6672831"/>
          </a:xfrm>
          <a:prstGeom prst="rect">
            <a:avLst/>
          </a:prstGeom>
        </p:spPr>
      </p:pic>
      <p:sp>
        <p:nvSpPr>
          <p:cNvPr id="4" name="Oval 3">
            <a:extLst>
              <a:ext uri="{FF2B5EF4-FFF2-40B4-BE49-F238E27FC236}">
                <a16:creationId xmlns:a16="http://schemas.microsoft.com/office/drawing/2014/main" id="{3E172F69-503F-44F3-9152-568ED362BC4E}"/>
              </a:ext>
            </a:extLst>
          </p:cNvPr>
          <p:cNvSpPr/>
          <p:nvPr/>
        </p:nvSpPr>
        <p:spPr>
          <a:xfrm>
            <a:off x="6326373" y="6318800"/>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21836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16-578">
            <a:extLst>
              <a:ext uri="{FF2B5EF4-FFF2-40B4-BE49-F238E27FC236}">
                <a16:creationId xmlns:a16="http://schemas.microsoft.com/office/drawing/2014/main" id="{C2A94966-E0BB-48CF-9CF8-CFA335D75A9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0487" y="122274"/>
            <a:ext cx="12011025" cy="6422066"/>
          </a:xfrm>
          <a:prstGeom prst="rect">
            <a:avLst/>
          </a:prstGeom>
        </p:spPr>
      </p:pic>
      <p:sp>
        <p:nvSpPr>
          <p:cNvPr id="4" name="Oval 3">
            <a:extLst>
              <a:ext uri="{FF2B5EF4-FFF2-40B4-BE49-F238E27FC236}">
                <a16:creationId xmlns:a16="http://schemas.microsoft.com/office/drawing/2014/main" id="{654189FB-F7F8-41A0-84F9-D60EBAD09E72}"/>
              </a:ext>
            </a:extLst>
          </p:cNvPr>
          <p:cNvSpPr/>
          <p:nvPr/>
        </p:nvSpPr>
        <p:spPr>
          <a:xfrm>
            <a:off x="9744740" y="641015"/>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125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27-945">
            <a:extLst>
              <a:ext uri="{FF2B5EF4-FFF2-40B4-BE49-F238E27FC236}">
                <a16:creationId xmlns:a16="http://schemas.microsoft.com/office/drawing/2014/main" id="{CDC34F00-0D90-40AE-B324-5833AF43BE5B}"/>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0000" b="9767"/>
          <a:stretch/>
        </p:blipFill>
        <p:spPr>
          <a:xfrm>
            <a:off x="3019758" y="265815"/>
            <a:ext cx="6005512" cy="6432698"/>
          </a:xfrm>
          <a:prstGeom prst="rect">
            <a:avLst/>
          </a:prstGeom>
        </p:spPr>
      </p:pic>
      <p:sp>
        <p:nvSpPr>
          <p:cNvPr id="4" name="Oval 3">
            <a:extLst>
              <a:ext uri="{FF2B5EF4-FFF2-40B4-BE49-F238E27FC236}">
                <a16:creationId xmlns:a16="http://schemas.microsoft.com/office/drawing/2014/main" id="{12499357-A5F6-4B51-B170-9EE6085809B0}"/>
              </a:ext>
            </a:extLst>
          </p:cNvPr>
          <p:cNvSpPr/>
          <p:nvPr/>
        </p:nvSpPr>
        <p:spPr>
          <a:xfrm>
            <a:off x="6150936" y="5085423"/>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41728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B094D2-A700-4F09-B8EE-D3EB6FE884BB}"/>
              </a:ext>
            </a:extLst>
          </p:cNvPr>
          <p:cNvSpPr>
            <a:spLocks noGrp="1"/>
          </p:cNvSpPr>
          <p:nvPr>
            <p:ph type="title"/>
          </p:nvPr>
        </p:nvSpPr>
        <p:spPr/>
        <p:txBody>
          <a:bodyPr>
            <a:normAutofit/>
          </a:bodyPr>
          <a:lstStyle/>
          <a:p>
            <a:pPr algn="just"/>
            <a:r>
              <a:rPr lang="tr-TR" sz="2400" dirty="0">
                <a:latin typeface="Segoe UI" panose="020B0502040204020203" pitchFamily="34" charset="0"/>
                <a:cs typeface="Segoe UI" panose="020B0502040204020203" pitchFamily="34" charset="0"/>
              </a:rPr>
              <a:t>Bir cisim harekete başladığı noktaya geri dönmüşse yer değiştirmemiştir. Yer değiştirme miktarı </a:t>
            </a:r>
            <a:r>
              <a:rPr lang="tr-TR" sz="2400" dirty="0">
                <a:solidFill>
                  <a:srgbClr val="7030A0"/>
                </a:solidFill>
                <a:latin typeface="Segoe UI" panose="020B0502040204020203" pitchFamily="34" charset="0"/>
                <a:cs typeface="Segoe UI" panose="020B0502040204020203" pitchFamily="34" charset="0"/>
              </a:rPr>
              <a:t>0 m </a:t>
            </a:r>
            <a:r>
              <a:rPr lang="tr-TR" sz="2400" dirty="0">
                <a:latin typeface="Segoe UI" panose="020B0502040204020203" pitchFamily="34" charset="0"/>
                <a:cs typeface="Segoe UI" panose="020B0502040204020203" pitchFamily="34" charset="0"/>
              </a:rPr>
              <a:t>olur.</a:t>
            </a:r>
          </a:p>
        </p:txBody>
      </p:sp>
      <p:pic>
        <p:nvPicPr>
          <p:cNvPr id="5" name="Resim 4">
            <a:extLst>
              <a:ext uri="{FF2B5EF4-FFF2-40B4-BE49-F238E27FC236}">
                <a16:creationId xmlns:a16="http://schemas.microsoft.com/office/drawing/2014/main" id="{86C7A146-F3F2-4D11-B8B8-C414FEE01812}"/>
              </a:ext>
            </a:extLst>
          </p:cNvPr>
          <p:cNvPicPr>
            <a:picLocks noChangeAspect="1"/>
          </p:cNvPicPr>
          <p:nvPr/>
        </p:nvPicPr>
        <p:blipFill>
          <a:blip r:embed="rId2"/>
          <a:stretch>
            <a:fillRect/>
          </a:stretch>
        </p:blipFill>
        <p:spPr>
          <a:xfrm>
            <a:off x="3651620" y="1690688"/>
            <a:ext cx="5210617" cy="4783809"/>
          </a:xfrm>
          <a:prstGeom prst="rect">
            <a:avLst/>
          </a:prstGeom>
        </p:spPr>
      </p:pic>
    </p:spTree>
    <p:extLst>
      <p:ext uri="{BB962C8B-B14F-4D97-AF65-F5344CB8AC3E}">
        <p14:creationId xmlns:p14="http://schemas.microsoft.com/office/powerpoint/2010/main" val="21846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39-323">
            <a:extLst>
              <a:ext uri="{FF2B5EF4-FFF2-40B4-BE49-F238E27FC236}">
                <a16:creationId xmlns:a16="http://schemas.microsoft.com/office/drawing/2014/main" id="{2C4BB6FF-B05A-45F4-BF19-9808B8A18FFA}"/>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11783"/>
          <a:stretch/>
        </p:blipFill>
        <p:spPr>
          <a:xfrm>
            <a:off x="90487" y="404037"/>
            <a:ext cx="12011025" cy="6049926"/>
          </a:xfrm>
          <a:prstGeom prst="rect">
            <a:avLst/>
          </a:prstGeom>
        </p:spPr>
      </p:pic>
      <p:sp>
        <p:nvSpPr>
          <p:cNvPr id="4" name="Oval 3">
            <a:extLst>
              <a:ext uri="{FF2B5EF4-FFF2-40B4-BE49-F238E27FC236}">
                <a16:creationId xmlns:a16="http://schemas.microsoft.com/office/drawing/2014/main" id="{5A3C44AE-1A7C-4BEB-9B6A-99A80361086D}"/>
              </a:ext>
            </a:extLst>
          </p:cNvPr>
          <p:cNvSpPr/>
          <p:nvPr/>
        </p:nvSpPr>
        <p:spPr>
          <a:xfrm>
            <a:off x="9734108" y="944042"/>
            <a:ext cx="409354" cy="32381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4778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bandicam 2025-09-20 10-18-44-610">
            <a:extLst>
              <a:ext uri="{FF2B5EF4-FFF2-40B4-BE49-F238E27FC236}">
                <a16:creationId xmlns:a16="http://schemas.microsoft.com/office/drawing/2014/main" id="{64204EA5-6529-4F5C-9AFE-5A4059B7017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50000" b="38527"/>
          <a:stretch/>
        </p:blipFill>
        <p:spPr>
          <a:xfrm>
            <a:off x="2313208" y="773518"/>
            <a:ext cx="7565583" cy="5310963"/>
          </a:xfrm>
          <a:prstGeom prst="rect">
            <a:avLst/>
          </a:prstGeom>
        </p:spPr>
      </p:pic>
      <p:sp>
        <p:nvSpPr>
          <p:cNvPr id="4" name="Oval 3">
            <a:extLst>
              <a:ext uri="{FF2B5EF4-FFF2-40B4-BE49-F238E27FC236}">
                <a16:creationId xmlns:a16="http://schemas.microsoft.com/office/drawing/2014/main" id="{E88F417C-DD9A-42F7-8CC3-6A862320504F}"/>
              </a:ext>
            </a:extLst>
          </p:cNvPr>
          <p:cNvSpPr/>
          <p:nvPr/>
        </p:nvSpPr>
        <p:spPr>
          <a:xfrm>
            <a:off x="6666614" y="5632999"/>
            <a:ext cx="425301" cy="37439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51661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A53347-3C1D-4A9D-81FF-03BE47C0C35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649AB10-67FE-4FF7-8D30-AFA4360E2DD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E68C066-CFC2-4D29-97E0-F6933942B477}"/>
              </a:ext>
            </a:extLst>
          </p:cNvPr>
          <p:cNvPicPr>
            <a:picLocks noChangeAspect="1"/>
          </p:cNvPicPr>
          <p:nvPr/>
        </p:nvPicPr>
        <p:blipFill>
          <a:blip r:embed="rId2"/>
          <a:stretch>
            <a:fillRect/>
          </a:stretch>
        </p:blipFill>
        <p:spPr>
          <a:xfrm>
            <a:off x="0" y="11037"/>
            <a:ext cx="12192000" cy="6835925"/>
          </a:xfrm>
          <a:prstGeom prst="rect">
            <a:avLst/>
          </a:prstGeom>
        </p:spPr>
      </p:pic>
    </p:spTree>
    <p:extLst>
      <p:ext uri="{BB962C8B-B14F-4D97-AF65-F5344CB8AC3E}">
        <p14:creationId xmlns:p14="http://schemas.microsoft.com/office/powerpoint/2010/main" val="411601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3DD13AD-2DD7-4B41-89CE-319C2CAA97B6}"/>
              </a:ext>
            </a:extLst>
          </p:cNvPr>
          <p:cNvPicPr>
            <a:picLocks noChangeAspect="1"/>
          </p:cNvPicPr>
          <p:nvPr/>
        </p:nvPicPr>
        <p:blipFill>
          <a:blip r:embed="rId2"/>
          <a:stretch>
            <a:fillRect/>
          </a:stretch>
        </p:blipFill>
        <p:spPr>
          <a:xfrm>
            <a:off x="0" y="0"/>
            <a:ext cx="12192000" cy="3960628"/>
          </a:xfrm>
          <a:prstGeom prst="rect">
            <a:avLst/>
          </a:prstGeom>
        </p:spPr>
      </p:pic>
      <p:sp>
        <p:nvSpPr>
          <p:cNvPr id="6" name="Metin kutusu 5">
            <a:extLst>
              <a:ext uri="{FF2B5EF4-FFF2-40B4-BE49-F238E27FC236}">
                <a16:creationId xmlns:a16="http://schemas.microsoft.com/office/drawing/2014/main" id="{D80BAD36-E441-4BD6-BDC1-779D44A753B0}"/>
              </a:ext>
            </a:extLst>
          </p:cNvPr>
          <p:cNvSpPr txBox="1"/>
          <p:nvPr/>
        </p:nvSpPr>
        <p:spPr>
          <a:xfrm>
            <a:off x="260498" y="4343400"/>
            <a:ext cx="11621386" cy="2308324"/>
          </a:xfrm>
          <a:prstGeom prst="rect">
            <a:avLst/>
          </a:prstGeom>
          <a:noFill/>
        </p:spPr>
        <p:txBody>
          <a:bodyPr wrap="square" rtlCol="0">
            <a:spAutoFit/>
          </a:bodyPr>
          <a:lstStyle/>
          <a:p>
            <a:r>
              <a:rPr lang="tr-TR" sz="2400" dirty="0">
                <a:latin typeface="Segoe UI" panose="020B0502040204020203" pitchFamily="34" charset="0"/>
                <a:cs typeface="Segoe UI" panose="020B0502040204020203" pitchFamily="34" charset="0"/>
              </a:rPr>
              <a:t>Araç A noktasından B noktasına doğru hareket etmektedir.</a:t>
            </a:r>
          </a:p>
          <a:p>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Aracın alınan yol miktarı nedir?</a:t>
            </a:r>
          </a:p>
          <a:p>
            <a:r>
              <a:rPr lang="tr-TR" sz="2400" dirty="0">
                <a:latin typeface="Segoe UI" panose="020B0502040204020203" pitchFamily="34" charset="0"/>
                <a:cs typeface="Segoe UI" panose="020B0502040204020203" pitchFamily="34" charset="0"/>
              </a:rPr>
              <a:t>-----------------------</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Aracın yer değiştirme miktarı nedir?</a:t>
            </a:r>
          </a:p>
          <a:p>
            <a:r>
              <a:rPr lang="tr-TR" sz="2400" dirty="0">
                <a:latin typeface="Segoe UI" panose="020B0502040204020203" pitchFamily="34" charset="0"/>
                <a:cs typeface="Segoe UI" panose="020B0502040204020203" pitchFamily="34" charset="0"/>
              </a:rPr>
              <a:t>--------------- --------</a:t>
            </a:r>
          </a:p>
        </p:txBody>
      </p:sp>
      <p:sp>
        <p:nvSpPr>
          <p:cNvPr id="7" name="Metin kutusu 6">
            <a:extLst>
              <a:ext uri="{FF2B5EF4-FFF2-40B4-BE49-F238E27FC236}">
                <a16:creationId xmlns:a16="http://schemas.microsoft.com/office/drawing/2014/main" id="{AD8702A8-4082-428D-8911-08BADA2F48D9}"/>
              </a:ext>
            </a:extLst>
          </p:cNvPr>
          <p:cNvSpPr txBox="1"/>
          <p:nvPr/>
        </p:nvSpPr>
        <p:spPr>
          <a:xfrm>
            <a:off x="641561" y="5318534"/>
            <a:ext cx="1655005" cy="461665"/>
          </a:xfrm>
          <a:prstGeom prst="rect">
            <a:avLst/>
          </a:prstGeom>
          <a:noFill/>
        </p:spPr>
        <p:txBody>
          <a:bodyPr wrap="none" rtlCol="0">
            <a:spAutoFit/>
          </a:bodyPr>
          <a:lstStyle/>
          <a:p>
            <a:r>
              <a:rPr lang="tr-TR" sz="2400" b="1" dirty="0">
                <a:solidFill>
                  <a:srgbClr val="7030A0"/>
                </a:solidFill>
                <a:latin typeface="Segoe UI" panose="020B0502040204020203" pitchFamily="34" charset="0"/>
                <a:cs typeface="Segoe UI" panose="020B0502040204020203" pitchFamily="34" charset="0"/>
              </a:rPr>
              <a:t>300 metre</a:t>
            </a:r>
          </a:p>
        </p:txBody>
      </p:sp>
      <p:sp>
        <p:nvSpPr>
          <p:cNvPr id="9" name="Dikdörtgen 8">
            <a:extLst>
              <a:ext uri="{FF2B5EF4-FFF2-40B4-BE49-F238E27FC236}">
                <a16:creationId xmlns:a16="http://schemas.microsoft.com/office/drawing/2014/main" id="{D1E881B9-4636-4D10-94DE-781579B1581E}"/>
              </a:ext>
            </a:extLst>
          </p:cNvPr>
          <p:cNvSpPr/>
          <p:nvPr/>
        </p:nvSpPr>
        <p:spPr>
          <a:xfrm>
            <a:off x="641560" y="6051330"/>
            <a:ext cx="3844899" cy="461665"/>
          </a:xfrm>
          <a:prstGeom prst="rect">
            <a:avLst/>
          </a:prstGeom>
        </p:spPr>
        <p:txBody>
          <a:bodyPr wrap="none">
            <a:spAutoFit/>
          </a:bodyPr>
          <a:lstStyle/>
          <a:p>
            <a:r>
              <a:rPr lang="tr-TR" sz="2400" b="1" dirty="0">
                <a:solidFill>
                  <a:srgbClr val="7030A0"/>
                </a:solidFill>
                <a:latin typeface="Segoe UI" panose="020B0502040204020203" pitchFamily="34" charset="0"/>
                <a:cs typeface="Segoe UI" panose="020B0502040204020203" pitchFamily="34" charset="0"/>
              </a:rPr>
              <a:t>Doğu yönünde 100 metre</a:t>
            </a:r>
          </a:p>
        </p:txBody>
      </p:sp>
    </p:spTree>
    <p:extLst>
      <p:ext uri="{BB962C8B-B14F-4D97-AF65-F5344CB8AC3E}">
        <p14:creationId xmlns:p14="http://schemas.microsoft.com/office/powerpoint/2010/main" val="30364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D80BAD36-E441-4BD6-BDC1-779D44A753B0}"/>
              </a:ext>
            </a:extLst>
          </p:cNvPr>
          <p:cNvSpPr txBox="1"/>
          <p:nvPr/>
        </p:nvSpPr>
        <p:spPr>
          <a:xfrm>
            <a:off x="260498" y="4343400"/>
            <a:ext cx="11621386" cy="2308324"/>
          </a:xfrm>
          <a:prstGeom prst="rect">
            <a:avLst/>
          </a:prstGeom>
          <a:noFill/>
        </p:spPr>
        <p:txBody>
          <a:bodyPr wrap="square" rtlCol="0">
            <a:spAutoFit/>
          </a:bodyPr>
          <a:lstStyle/>
          <a:p>
            <a:r>
              <a:rPr lang="tr-TR" sz="2400" dirty="0">
                <a:latin typeface="Segoe UI" panose="020B0502040204020203" pitchFamily="34" charset="0"/>
                <a:cs typeface="Segoe UI" panose="020B0502040204020203" pitchFamily="34" charset="0"/>
              </a:rPr>
              <a:t>Bir kişi evinden parka gidip gelmiştir. </a:t>
            </a:r>
          </a:p>
          <a:p>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Kişinin aldığı yol miktarı nedir?</a:t>
            </a:r>
          </a:p>
          <a:p>
            <a:r>
              <a:rPr lang="tr-TR" sz="2400" dirty="0">
                <a:latin typeface="Segoe UI" panose="020B0502040204020203" pitchFamily="34" charset="0"/>
                <a:cs typeface="Segoe UI" panose="020B0502040204020203" pitchFamily="34" charset="0"/>
              </a:rPr>
              <a:t>-----------------------</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Kişinin yer değiştirme miktarı nedir?</a:t>
            </a:r>
          </a:p>
          <a:p>
            <a:r>
              <a:rPr lang="tr-TR" sz="2400" dirty="0">
                <a:latin typeface="Segoe UI" panose="020B0502040204020203" pitchFamily="34" charset="0"/>
                <a:cs typeface="Segoe UI" panose="020B0502040204020203" pitchFamily="34" charset="0"/>
              </a:rPr>
              <a:t>-----------------------</a:t>
            </a:r>
          </a:p>
        </p:txBody>
      </p:sp>
      <p:sp>
        <p:nvSpPr>
          <p:cNvPr id="7" name="Metin kutusu 6">
            <a:extLst>
              <a:ext uri="{FF2B5EF4-FFF2-40B4-BE49-F238E27FC236}">
                <a16:creationId xmlns:a16="http://schemas.microsoft.com/office/drawing/2014/main" id="{AD8702A8-4082-428D-8911-08BADA2F48D9}"/>
              </a:ext>
            </a:extLst>
          </p:cNvPr>
          <p:cNvSpPr txBox="1"/>
          <p:nvPr/>
        </p:nvSpPr>
        <p:spPr>
          <a:xfrm>
            <a:off x="641561" y="5318534"/>
            <a:ext cx="1655005" cy="461665"/>
          </a:xfrm>
          <a:prstGeom prst="rect">
            <a:avLst/>
          </a:prstGeom>
          <a:noFill/>
        </p:spPr>
        <p:txBody>
          <a:bodyPr wrap="none" rtlCol="0">
            <a:spAutoFit/>
          </a:bodyPr>
          <a:lstStyle/>
          <a:p>
            <a:r>
              <a:rPr lang="tr-TR" sz="2400" b="1" dirty="0">
                <a:solidFill>
                  <a:srgbClr val="7030A0"/>
                </a:solidFill>
                <a:latin typeface="Segoe UI" panose="020B0502040204020203" pitchFamily="34" charset="0"/>
                <a:cs typeface="Segoe UI" panose="020B0502040204020203" pitchFamily="34" charset="0"/>
              </a:rPr>
              <a:t>600 metre</a:t>
            </a:r>
          </a:p>
        </p:txBody>
      </p:sp>
      <p:sp>
        <p:nvSpPr>
          <p:cNvPr id="9" name="Dikdörtgen 8">
            <a:extLst>
              <a:ext uri="{FF2B5EF4-FFF2-40B4-BE49-F238E27FC236}">
                <a16:creationId xmlns:a16="http://schemas.microsoft.com/office/drawing/2014/main" id="{D1E881B9-4636-4D10-94DE-781579B1581E}"/>
              </a:ext>
            </a:extLst>
          </p:cNvPr>
          <p:cNvSpPr/>
          <p:nvPr/>
        </p:nvSpPr>
        <p:spPr>
          <a:xfrm>
            <a:off x="641560" y="6051330"/>
            <a:ext cx="1302344" cy="461665"/>
          </a:xfrm>
          <a:prstGeom prst="rect">
            <a:avLst/>
          </a:prstGeom>
        </p:spPr>
        <p:txBody>
          <a:bodyPr wrap="none">
            <a:spAutoFit/>
          </a:bodyPr>
          <a:lstStyle/>
          <a:p>
            <a:r>
              <a:rPr lang="tr-TR" sz="2400" b="1" dirty="0">
                <a:solidFill>
                  <a:srgbClr val="7030A0"/>
                </a:solidFill>
                <a:latin typeface="Segoe UI" panose="020B0502040204020203" pitchFamily="34" charset="0"/>
                <a:cs typeface="Segoe UI" panose="020B0502040204020203" pitchFamily="34" charset="0"/>
              </a:rPr>
              <a:t>0 metre</a:t>
            </a:r>
          </a:p>
        </p:txBody>
      </p:sp>
      <p:pic>
        <p:nvPicPr>
          <p:cNvPr id="10" name="Resim 9">
            <a:extLst>
              <a:ext uri="{FF2B5EF4-FFF2-40B4-BE49-F238E27FC236}">
                <a16:creationId xmlns:a16="http://schemas.microsoft.com/office/drawing/2014/main" id="{D4865E51-E228-4231-9A9F-03C805EEFF95}"/>
              </a:ext>
            </a:extLst>
          </p:cNvPr>
          <p:cNvPicPr>
            <a:picLocks noChangeAspect="1"/>
          </p:cNvPicPr>
          <p:nvPr/>
        </p:nvPicPr>
        <p:blipFill>
          <a:blip r:embed="rId2"/>
          <a:stretch>
            <a:fillRect/>
          </a:stretch>
        </p:blipFill>
        <p:spPr>
          <a:xfrm>
            <a:off x="-24809" y="-52872"/>
            <a:ext cx="12192000" cy="4257543"/>
          </a:xfrm>
          <a:prstGeom prst="rect">
            <a:avLst/>
          </a:prstGeom>
        </p:spPr>
      </p:pic>
    </p:spTree>
    <p:extLst>
      <p:ext uri="{BB962C8B-B14F-4D97-AF65-F5344CB8AC3E}">
        <p14:creationId xmlns:p14="http://schemas.microsoft.com/office/powerpoint/2010/main" val="3267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D80BAD36-E441-4BD6-BDC1-779D44A753B0}"/>
              </a:ext>
            </a:extLst>
          </p:cNvPr>
          <p:cNvSpPr txBox="1"/>
          <p:nvPr/>
        </p:nvSpPr>
        <p:spPr>
          <a:xfrm>
            <a:off x="260498" y="4343400"/>
            <a:ext cx="11621386" cy="2308324"/>
          </a:xfrm>
          <a:prstGeom prst="rect">
            <a:avLst/>
          </a:prstGeom>
          <a:noFill/>
        </p:spPr>
        <p:txBody>
          <a:bodyPr wrap="square" rtlCol="0">
            <a:spAutoFit/>
          </a:bodyPr>
          <a:lstStyle/>
          <a:p>
            <a:r>
              <a:rPr lang="tr-TR" sz="2400" dirty="0">
                <a:latin typeface="Segoe UI" panose="020B0502040204020203" pitchFamily="34" charset="0"/>
                <a:cs typeface="Segoe UI" panose="020B0502040204020203" pitchFamily="34" charset="0"/>
              </a:rPr>
              <a:t>Bir kişi A noktasından B noktasına gitmektedir. </a:t>
            </a:r>
          </a:p>
          <a:p>
            <a:endParaRPr lang="tr-TR"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Kişinin aldığı yol miktarı nedir?</a:t>
            </a:r>
          </a:p>
          <a:p>
            <a:r>
              <a:rPr lang="tr-TR" sz="2400" dirty="0">
                <a:latin typeface="Segoe UI" panose="020B0502040204020203" pitchFamily="34" charset="0"/>
                <a:cs typeface="Segoe UI" panose="020B0502040204020203" pitchFamily="34" charset="0"/>
              </a:rPr>
              <a:t>-----------------------</a:t>
            </a:r>
          </a:p>
          <a:p>
            <a:pPr marL="342900" indent="-342900">
              <a:buFont typeface="Wingdings" panose="05000000000000000000" pitchFamily="2" charset="2"/>
              <a:buChar char="Ø"/>
            </a:pPr>
            <a:r>
              <a:rPr lang="tr-TR" sz="2400" dirty="0">
                <a:latin typeface="Segoe UI" panose="020B0502040204020203" pitchFamily="34" charset="0"/>
                <a:cs typeface="Segoe UI" panose="020B0502040204020203" pitchFamily="34" charset="0"/>
              </a:rPr>
              <a:t>Kişinin yer değiştirme miktarı nedir?</a:t>
            </a:r>
          </a:p>
          <a:p>
            <a:r>
              <a:rPr lang="tr-TR" sz="2400" dirty="0">
                <a:latin typeface="Segoe UI" panose="020B0502040204020203" pitchFamily="34" charset="0"/>
                <a:cs typeface="Segoe UI" panose="020B0502040204020203" pitchFamily="34" charset="0"/>
              </a:rPr>
              <a:t>-----------------------</a:t>
            </a:r>
          </a:p>
        </p:txBody>
      </p:sp>
      <p:sp>
        <p:nvSpPr>
          <p:cNvPr id="7" name="Metin kutusu 6">
            <a:extLst>
              <a:ext uri="{FF2B5EF4-FFF2-40B4-BE49-F238E27FC236}">
                <a16:creationId xmlns:a16="http://schemas.microsoft.com/office/drawing/2014/main" id="{AD8702A8-4082-428D-8911-08BADA2F48D9}"/>
              </a:ext>
            </a:extLst>
          </p:cNvPr>
          <p:cNvSpPr txBox="1"/>
          <p:nvPr/>
        </p:nvSpPr>
        <p:spPr>
          <a:xfrm>
            <a:off x="641561" y="5318534"/>
            <a:ext cx="3664786" cy="461665"/>
          </a:xfrm>
          <a:prstGeom prst="rect">
            <a:avLst/>
          </a:prstGeom>
          <a:noFill/>
        </p:spPr>
        <p:txBody>
          <a:bodyPr wrap="none" rtlCol="0">
            <a:spAutoFit/>
          </a:bodyPr>
          <a:lstStyle/>
          <a:p>
            <a:r>
              <a:rPr lang="tr-TR" sz="2400" b="1" dirty="0">
                <a:solidFill>
                  <a:srgbClr val="7030A0"/>
                </a:solidFill>
                <a:latin typeface="Segoe UI" panose="020B0502040204020203" pitchFamily="34" charset="0"/>
                <a:cs typeface="Segoe UI" panose="020B0502040204020203" pitchFamily="34" charset="0"/>
              </a:rPr>
              <a:t>5+4+3+4+3+4+5=28 m</a:t>
            </a:r>
          </a:p>
        </p:txBody>
      </p:sp>
      <p:sp>
        <p:nvSpPr>
          <p:cNvPr id="9" name="Dikdörtgen 8">
            <a:extLst>
              <a:ext uri="{FF2B5EF4-FFF2-40B4-BE49-F238E27FC236}">
                <a16:creationId xmlns:a16="http://schemas.microsoft.com/office/drawing/2014/main" id="{D1E881B9-4636-4D10-94DE-781579B1581E}"/>
              </a:ext>
            </a:extLst>
          </p:cNvPr>
          <p:cNvSpPr/>
          <p:nvPr/>
        </p:nvSpPr>
        <p:spPr>
          <a:xfrm>
            <a:off x="641560" y="6051330"/>
            <a:ext cx="4277325" cy="461665"/>
          </a:xfrm>
          <a:prstGeom prst="rect">
            <a:avLst/>
          </a:prstGeom>
        </p:spPr>
        <p:txBody>
          <a:bodyPr wrap="none">
            <a:spAutoFit/>
          </a:bodyPr>
          <a:lstStyle/>
          <a:p>
            <a:r>
              <a:rPr lang="tr-TR" sz="2400" b="1" dirty="0">
                <a:solidFill>
                  <a:srgbClr val="7030A0"/>
                </a:solidFill>
                <a:latin typeface="Segoe UI" panose="020B0502040204020203" pitchFamily="34" charset="0"/>
                <a:cs typeface="Segoe UI" panose="020B0502040204020203" pitchFamily="34" charset="0"/>
              </a:rPr>
              <a:t>4+4+4=12 m doğu yönünde</a:t>
            </a:r>
          </a:p>
        </p:txBody>
      </p:sp>
      <p:pic>
        <p:nvPicPr>
          <p:cNvPr id="2" name="Resim 1">
            <a:extLst>
              <a:ext uri="{FF2B5EF4-FFF2-40B4-BE49-F238E27FC236}">
                <a16:creationId xmlns:a16="http://schemas.microsoft.com/office/drawing/2014/main" id="{73B79884-7F88-4188-A26D-14766C5C96FC}"/>
              </a:ext>
            </a:extLst>
          </p:cNvPr>
          <p:cNvPicPr>
            <a:picLocks noChangeAspect="1"/>
          </p:cNvPicPr>
          <p:nvPr/>
        </p:nvPicPr>
        <p:blipFill>
          <a:blip r:embed="rId2"/>
          <a:stretch>
            <a:fillRect/>
          </a:stretch>
        </p:blipFill>
        <p:spPr>
          <a:xfrm>
            <a:off x="0" y="-79392"/>
            <a:ext cx="12192000" cy="4326746"/>
          </a:xfrm>
          <a:prstGeom prst="rect">
            <a:avLst/>
          </a:prstGeom>
        </p:spPr>
      </p:pic>
    </p:spTree>
    <p:extLst>
      <p:ext uri="{BB962C8B-B14F-4D97-AF65-F5344CB8AC3E}">
        <p14:creationId xmlns:p14="http://schemas.microsoft.com/office/powerpoint/2010/main" val="13792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569</TotalTime>
  <Words>603</Words>
  <Application>Microsoft Office PowerPoint</Application>
  <PresentationFormat>Geniş ekran</PresentationFormat>
  <Paragraphs>57</Paragraphs>
  <Slides>51</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51</vt:i4>
      </vt:variant>
    </vt:vector>
  </HeadingPairs>
  <TitlesOfParts>
    <vt:vector size="58" baseType="lpstr">
      <vt:lpstr>Arial</vt:lpstr>
      <vt:lpstr>Calibri</vt:lpstr>
      <vt:lpstr>Calibri Light</vt:lpstr>
      <vt:lpstr>Segoe UI</vt:lpstr>
      <vt:lpstr>Segoe UI Light</vt:lpstr>
      <vt:lpstr>Wingdings</vt:lpstr>
      <vt:lpstr>Office Teması</vt:lpstr>
      <vt:lpstr>SABİT SÜRATLİ VE SABİT HIZLI HAREKET</vt:lpstr>
      <vt:lpstr>PowerPoint Sunusu</vt:lpstr>
      <vt:lpstr>Alınan Yol: Bir cismin harekete başladığı konum ile hareketi tamamladığı konum arasında katettiği toplam mesafe alınan yolu ifade eder. Alınan yolun birimi olarak metre(m) veya kilometre (km) kullanılır.</vt:lpstr>
      <vt:lpstr>Yer Değiştirme: Bir cismin harekete başladığı konum ile hareketi tamamladığı konum arasındaki en kısa mesafe cismin yer değiştirme miktarını verir. Yer değiştirme birimi olarak metre(m) veya kilometre (km) kullanılır. Yer değiştirme hesaplanırken yönü de hesaba katılır.</vt:lpstr>
      <vt:lpstr>Bir cisim harekete başladığı noktaya geri dönmüşse yer değiştirmemiştir. Yer değiştirme miktarı 0 m olur.</vt:lpstr>
      <vt:lpstr>PowerPoint Sunusu</vt:lpstr>
      <vt:lpstr>PowerPoint Sunusu</vt:lpstr>
      <vt:lpstr>PowerPoint Sunusu</vt:lpstr>
      <vt:lpstr>PowerPoint Sunusu</vt:lpstr>
      <vt:lpstr>Geçen Zaman: Bir cismin iki konum arasındaki hareket süresini ölçmek geçen zamanı ifade eder. Geçen zaman kronometre ile ölçülür. Birim olarak saniye(s) veya saat(h) kullanılır.</vt:lpstr>
      <vt:lpstr>Günlük hayatta birbirlerinin yerine kullanılmalarına rağmen hız ve sürat aynı kavram değildir.</vt:lpstr>
      <vt:lpstr>Sürat: Birim zamanda alınan yola sürat denir. Sürat hesaplanırken cismin hangi yöne gittiği dikkate alınmaz.</vt:lpstr>
      <vt:lpstr>PowerPoint Sunusu</vt:lpstr>
      <vt:lpstr>PowerPoint Sunusu</vt:lpstr>
      <vt:lpstr>Hız: Birim zamandaki yer değiştirmeye hız denir. Hız hesaplanırken cismin hangi yöne gittiği önemlidir.</vt:lpstr>
      <vt:lpstr>PowerPoint Sunusu</vt:lpstr>
      <vt:lpstr>Sabit Süratli Hareket: Eşit zaman aralıklarında eşit yol alan araç sabit süratli hareket etmiştir.</vt:lpstr>
      <vt:lpstr>Sabit Hızlı Hareket: Eşit zaman aralıklarında eşit yer değiştiren araç sabit hızlı hareket etmiştir.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ögretmen 2</dc:creator>
  <cp:lastModifiedBy>Okan</cp:lastModifiedBy>
  <cp:revision>78</cp:revision>
  <dcterms:created xsi:type="dcterms:W3CDTF">2019-04-02T13:38:00Z</dcterms:created>
  <dcterms:modified xsi:type="dcterms:W3CDTF">2025-09-20T07:35:56Z</dcterms:modified>
</cp:coreProperties>
</file>