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sldIdLst>
    <p:sldId id="366" r:id="rId2"/>
    <p:sldId id="270" r:id="rId3"/>
    <p:sldId id="388" r:id="rId4"/>
    <p:sldId id="389" r:id="rId5"/>
    <p:sldId id="391" r:id="rId6"/>
    <p:sldId id="397" r:id="rId7"/>
    <p:sldId id="394" r:id="rId8"/>
    <p:sldId id="395" r:id="rId9"/>
    <p:sldId id="396" r:id="rId10"/>
    <p:sldId id="393" r:id="rId11"/>
    <p:sldId id="398" r:id="rId12"/>
    <p:sldId id="399" r:id="rId13"/>
    <p:sldId id="400" r:id="rId14"/>
    <p:sldId id="358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402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816" r:id="rId38"/>
    <p:sldId id="817" r:id="rId39"/>
    <p:sldId id="818" r:id="rId40"/>
    <p:sldId id="819" r:id="rId41"/>
    <p:sldId id="821" r:id="rId42"/>
    <p:sldId id="823" r:id="rId43"/>
    <p:sldId id="824" r:id="rId44"/>
    <p:sldId id="825" r:id="rId45"/>
    <p:sldId id="826" r:id="rId46"/>
    <p:sldId id="827" r:id="rId47"/>
    <p:sldId id="287" r:id="rId48"/>
    <p:sldId id="288" r:id="rId49"/>
    <p:sldId id="828" r:id="rId50"/>
    <p:sldId id="829" r:id="rId51"/>
    <p:sldId id="830" r:id="rId52"/>
    <p:sldId id="839" r:id="rId53"/>
    <p:sldId id="296" r:id="rId54"/>
    <p:sldId id="297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831" r:id="rId65"/>
    <p:sldId id="832" r:id="rId66"/>
    <p:sldId id="833" r:id="rId67"/>
    <p:sldId id="834" r:id="rId68"/>
    <p:sldId id="835" r:id="rId69"/>
    <p:sldId id="836" r:id="rId70"/>
    <p:sldId id="837" r:id="rId71"/>
    <p:sldId id="838" r:id="rId72"/>
    <p:sldId id="384" r:id="rId73"/>
    <p:sldId id="385" r:id="rId74"/>
    <p:sldId id="372" r:id="rId75"/>
    <p:sldId id="373" r:id="rId76"/>
    <p:sldId id="333" r:id="rId77"/>
    <p:sldId id="334" r:id="rId78"/>
    <p:sldId id="376" r:id="rId79"/>
    <p:sldId id="377" r:id="rId80"/>
    <p:sldId id="386" r:id="rId81"/>
    <p:sldId id="387" r:id="rId82"/>
    <p:sldId id="347" r:id="rId83"/>
    <p:sldId id="348" r:id="rId84"/>
    <p:sldId id="349" r:id="rId85"/>
    <p:sldId id="350" r:id="rId86"/>
    <p:sldId id="378" r:id="rId87"/>
    <p:sldId id="379" r:id="rId88"/>
    <p:sldId id="380" r:id="rId89"/>
    <p:sldId id="381" r:id="rId90"/>
    <p:sldId id="374" r:id="rId91"/>
    <p:sldId id="375" r:id="rId92"/>
    <p:sldId id="368" r:id="rId93"/>
    <p:sldId id="369" r:id="rId94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60"/>
  </p:normalViewPr>
  <p:slideViewPr>
    <p:cSldViewPr snapToGrid="0">
      <p:cViewPr>
        <p:scale>
          <a:sx n="50" d="100"/>
          <a:sy n="50" d="100"/>
        </p:scale>
        <p:origin x="109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E07D7-48BE-4957-B57C-F30B645AEDD1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B61D1-DDD7-43FF-B4C1-8841CF42F8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5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B61D1-DDD7-43FF-B4C1-8841CF42F8A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91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B61D1-DDD7-43FF-B4C1-8841CF42F8A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370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B61D1-DDD7-43FF-B4C1-8841CF42F8A8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304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98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458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069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043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973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3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609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754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810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50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52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1CBCF-70FC-4D0D-B126-6E77E26F852E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93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-4-2-yansima-kurali.ex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EC30D0F-663C-4781-940A-0F7434D89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95250"/>
            <a:ext cx="12344400" cy="697717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217122" y="168939"/>
            <a:ext cx="7330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IŞIĞIN YANSIMASI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8D08165-8031-4732-B57B-2CB2055EB739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tr-T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18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Işık kaynağından çıkan paralel ışık ışınlarının çok pürüzlü yüzeye çarptıktan sonra dağınık olarak geldiği ortama geri yansımasına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dağınık yansıma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12B2C2C-9284-4E75-BACF-180637F4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88" y="1541719"/>
            <a:ext cx="6111831" cy="46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1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Dağınık yansıma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buzlu cam, perde, halı, buruşturulmuş alüminyum folyo, dalgalı su ve çim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gibi çok pürüzlü yüzeylerde gerçekleşir.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B54D5F2-7A0C-4864-B65B-4BC02347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23" y="1325085"/>
            <a:ext cx="9181213" cy="51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AF924D9D-398E-4127-A11E-21C14575B3DD}"/>
              </a:ext>
            </a:extLst>
          </p:cNvPr>
          <p:cNvSpPr txBox="1">
            <a:spLocks/>
          </p:cNvSpPr>
          <p:nvPr/>
        </p:nvSpPr>
        <p:spPr>
          <a:xfrm>
            <a:off x="311150" y="422275"/>
            <a:ext cx="11220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Çok pürüzlü yüzeyler ışık dağınık yansıdığı için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mat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görünür.</a:t>
            </a:r>
          </a:p>
          <a:p>
            <a:pPr marL="0" indent="0" algn="just">
              <a:buFont typeface="Arial" panose="020B0604020202020204" pitchFamily="34" charset="0"/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4E6686D-7A46-4FEF-B0BA-EDC61C475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278" y="1156058"/>
            <a:ext cx="7834907" cy="4410086"/>
          </a:xfrm>
          <a:prstGeom prst="rect">
            <a:avLst/>
          </a:prstGeom>
        </p:spPr>
      </p:pic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D57BB391-5C4F-4B53-91BE-85CBD57E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83" y="5701942"/>
            <a:ext cx="1839295" cy="52881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Buzlu cam</a:t>
            </a:r>
          </a:p>
        </p:txBody>
      </p:sp>
    </p:spTree>
    <p:extLst>
      <p:ext uri="{BB962C8B-B14F-4D97-AF65-F5344CB8AC3E}">
        <p14:creationId xmlns:p14="http://schemas.microsoft.com/office/powerpoint/2010/main" val="194372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AF924D9D-398E-4127-A11E-21C14575B3DD}"/>
              </a:ext>
            </a:extLst>
          </p:cNvPr>
          <p:cNvSpPr txBox="1">
            <a:spLocks/>
          </p:cNvSpPr>
          <p:nvPr/>
        </p:nvSpPr>
        <p:spPr>
          <a:xfrm>
            <a:off x="311150" y="422275"/>
            <a:ext cx="11220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Dağınık yansımada cismin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bulanık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görüntüsü</a:t>
            </a: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oluşur.</a:t>
            </a:r>
          </a:p>
          <a:p>
            <a:pPr marL="0" indent="0" algn="just">
              <a:buFont typeface="Arial" panose="020B0604020202020204" pitchFamily="34" charset="0"/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E18608F-053A-4DC0-969F-78B35E76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814" y="1094008"/>
            <a:ext cx="9374372" cy="5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4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ba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2530"/>
            <a:ext cx="12323135" cy="697665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346223" y="6488668"/>
            <a:ext cx="317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Düzgün ve Dağınık Yansıma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95F496E-837F-4873-86C4-8A4B34298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27-938">
            <a:extLst>
              <a:ext uri="{FF2B5EF4-FFF2-40B4-BE49-F238E27FC236}">
                <a16:creationId xmlns:a16="http://schemas.microsoft.com/office/drawing/2014/main" id="{5A1B41BC-E554-4807-84C0-5F5C11DABE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1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33-213">
            <a:extLst>
              <a:ext uri="{FF2B5EF4-FFF2-40B4-BE49-F238E27FC236}">
                <a16:creationId xmlns:a16="http://schemas.microsoft.com/office/drawing/2014/main" id="{297BB330-56AB-4FDE-AF88-118686777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0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38-268">
            <a:extLst>
              <a:ext uri="{FF2B5EF4-FFF2-40B4-BE49-F238E27FC236}">
                <a16:creationId xmlns:a16="http://schemas.microsoft.com/office/drawing/2014/main" id="{24E35D2D-3074-4849-8E12-737B70392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06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42-535">
            <a:extLst>
              <a:ext uri="{FF2B5EF4-FFF2-40B4-BE49-F238E27FC236}">
                <a16:creationId xmlns:a16="http://schemas.microsoft.com/office/drawing/2014/main" id="{02704306-53F7-42A1-989A-94C7260AA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90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46-311">
            <a:extLst>
              <a:ext uri="{FF2B5EF4-FFF2-40B4-BE49-F238E27FC236}">
                <a16:creationId xmlns:a16="http://schemas.microsoft.com/office/drawing/2014/main" id="{CFF0E795-8B3B-49BA-9968-8A81412FFB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2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4 23-49-21-553">
            <a:extLst>
              <a:ext uri="{FF2B5EF4-FFF2-40B4-BE49-F238E27FC236}">
                <a16:creationId xmlns:a16="http://schemas.microsoft.com/office/drawing/2014/main" id="{70A641B8-1081-4D5D-844B-DF5497392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3"/>
            <a:ext cx="12192000" cy="57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52-146">
            <a:extLst>
              <a:ext uri="{FF2B5EF4-FFF2-40B4-BE49-F238E27FC236}">
                <a16:creationId xmlns:a16="http://schemas.microsoft.com/office/drawing/2014/main" id="{9631D824-0AB8-475B-922D-D93ACCAB46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1-55-850">
            <a:extLst>
              <a:ext uri="{FF2B5EF4-FFF2-40B4-BE49-F238E27FC236}">
                <a16:creationId xmlns:a16="http://schemas.microsoft.com/office/drawing/2014/main" id="{BADDD080-4EBB-4E5A-BDEB-F6DDFED5B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63"/>
            <a:ext cx="12192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06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2-16-456">
            <a:extLst>
              <a:ext uri="{FF2B5EF4-FFF2-40B4-BE49-F238E27FC236}">
                <a16:creationId xmlns:a16="http://schemas.microsoft.com/office/drawing/2014/main" id="{EE14D6F1-C01C-4443-A11B-94B2F0F5D2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38"/>
            <a:ext cx="12192000" cy="44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2-25-437">
            <a:extLst>
              <a:ext uri="{FF2B5EF4-FFF2-40B4-BE49-F238E27FC236}">
                <a16:creationId xmlns:a16="http://schemas.microsoft.com/office/drawing/2014/main" id="{93652A7F-3A47-462B-9A57-AB1FD4CEAA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38"/>
            <a:ext cx="12192000" cy="44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0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2-28-745">
            <a:extLst>
              <a:ext uri="{FF2B5EF4-FFF2-40B4-BE49-F238E27FC236}">
                <a16:creationId xmlns:a16="http://schemas.microsoft.com/office/drawing/2014/main" id="{3E252F3C-966C-4BD7-A2BF-02EA405C69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38"/>
            <a:ext cx="12192000" cy="44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33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2-35-793">
            <a:extLst>
              <a:ext uri="{FF2B5EF4-FFF2-40B4-BE49-F238E27FC236}">
                <a16:creationId xmlns:a16="http://schemas.microsoft.com/office/drawing/2014/main" id="{337E3E08-BA3F-4525-8A24-7FC752209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38"/>
            <a:ext cx="12192000" cy="44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91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01-434">
            <a:extLst>
              <a:ext uri="{FF2B5EF4-FFF2-40B4-BE49-F238E27FC236}">
                <a16:creationId xmlns:a16="http://schemas.microsoft.com/office/drawing/2014/main" id="{3B26B3BE-61FA-4E2F-AEE8-969037F056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12192000" cy="5341937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27E3E8C7-D471-4B58-A424-956AA39937C1}"/>
              </a:ext>
            </a:extLst>
          </p:cNvPr>
          <p:cNvSpPr/>
          <p:nvPr/>
        </p:nvSpPr>
        <p:spPr>
          <a:xfrm>
            <a:off x="9494874" y="5130209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0650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06-541">
            <a:extLst>
              <a:ext uri="{FF2B5EF4-FFF2-40B4-BE49-F238E27FC236}">
                <a16:creationId xmlns:a16="http://schemas.microsoft.com/office/drawing/2014/main" id="{3D02BEDF-DE37-40C5-B666-DF21907B6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12192000" cy="5341937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879EC89-A6E4-44BD-98D3-BD6869E7737F}"/>
              </a:ext>
            </a:extLst>
          </p:cNvPr>
          <p:cNvSpPr/>
          <p:nvPr/>
        </p:nvSpPr>
        <p:spPr>
          <a:xfrm>
            <a:off x="9494874" y="5130209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751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10-491">
            <a:extLst>
              <a:ext uri="{FF2B5EF4-FFF2-40B4-BE49-F238E27FC236}">
                <a16:creationId xmlns:a16="http://schemas.microsoft.com/office/drawing/2014/main" id="{13B98686-9288-4DBE-BF96-B5CA319CF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12192000" cy="5341937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1210CAC-2CAD-4813-9B59-7974F2CDDACD}"/>
              </a:ext>
            </a:extLst>
          </p:cNvPr>
          <p:cNvSpPr/>
          <p:nvPr/>
        </p:nvSpPr>
        <p:spPr>
          <a:xfrm>
            <a:off x="9494874" y="5130209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0395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17-455">
            <a:extLst>
              <a:ext uri="{FF2B5EF4-FFF2-40B4-BE49-F238E27FC236}">
                <a16:creationId xmlns:a16="http://schemas.microsoft.com/office/drawing/2014/main" id="{7F04B85C-51EE-45CF-BC66-F1FE01D96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12192000" cy="5341937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0A8CD5D-DD5F-4943-A1B9-DB9794A95FC3}"/>
              </a:ext>
            </a:extLst>
          </p:cNvPr>
          <p:cNvSpPr/>
          <p:nvPr/>
        </p:nvSpPr>
        <p:spPr>
          <a:xfrm>
            <a:off x="9494874" y="5130209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950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Işık ışınlarının madde üzerine çarpıp geldiği ortama geri dönmesine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yansıma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denir. Maddeler cinslerine göre ışığı farklı oranda geri yansıtırlar.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5032D50-18C4-454E-8A36-20066380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386872"/>
            <a:ext cx="9010650" cy="50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8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22-367">
            <a:extLst>
              <a:ext uri="{FF2B5EF4-FFF2-40B4-BE49-F238E27FC236}">
                <a16:creationId xmlns:a16="http://schemas.microsoft.com/office/drawing/2014/main" id="{D3AC3F85-D5B3-41E5-9524-D7B33EC27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12192000" cy="5341937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7ACE9C6-ECD1-48E5-B81D-C6EE37F7A8E2}"/>
              </a:ext>
            </a:extLst>
          </p:cNvPr>
          <p:cNvSpPr/>
          <p:nvPr/>
        </p:nvSpPr>
        <p:spPr>
          <a:xfrm>
            <a:off x="9494874" y="5130209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7201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28-186">
            <a:extLst>
              <a:ext uri="{FF2B5EF4-FFF2-40B4-BE49-F238E27FC236}">
                <a16:creationId xmlns:a16="http://schemas.microsoft.com/office/drawing/2014/main" id="{0389A0EE-4C17-4223-9D70-12E1601FD3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12192000" cy="5341937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DCAE623-55A2-4489-8855-F0F925A1C213}"/>
              </a:ext>
            </a:extLst>
          </p:cNvPr>
          <p:cNvSpPr/>
          <p:nvPr/>
        </p:nvSpPr>
        <p:spPr>
          <a:xfrm>
            <a:off x="9494874" y="5130209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723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46-610">
            <a:extLst>
              <a:ext uri="{FF2B5EF4-FFF2-40B4-BE49-F238E27FC236}">
                <a16:creationId xmlns:a16="http://schemas.microsoft.com/office/drawing/2014/main" id="{4DE5501C-5719-4A38-BCBD-0F14944097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13"/>
            <a:ext cx="12192000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0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48-720">
            <a:extLst>
              <a:ext uri="{FF2B5EF4-FFF2-40B4-BE49-F238E27FC236}">
                <a16:creationId xmlns:a16="http://schemas.microsoft.com/office/drawing/2014/main" id="{DB03A354-2725-4F93-8CE6-53A2E80DC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13"/>
            <a:ext cx="12192000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7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3-58-492">
            <a:extLst>
              <a:ext uri="{FF2B5EF4-FFF2-40B4-BE49-F238E27FC236}">
                <a16:creationId xmlns:a16="http://schemas.microsoft.com/office/drawing/2014/main" id="{77863047-5477-45F3-9646-977D5A3840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13"/>
            <a:ext cx="12192000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93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4-05-691">
            <a:extLst>
              <a:ext uri="{FF2B5EF4-FFF2-40B4-BE49-F238E27FC236}">
                <a16:creationId xmlns:a16="http://schemas.microsoft.com/office/drawing/2014/main" id="{D91585A7-791A-4B09-BD73-F5F17CD75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13"/>
            <a:ext cx="12192000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94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8-34-07-901">
            <a:extLst>
              <a:ext uri="{FF2B5EF4-FFF2-40B4-BE49-F238E27FC236}">
                <a16:creationId xmlns:a16="http://schemas.microsoft.com/office/drawing/2014/main" id="{CC12F2F2-E39B-446D-9DF2-D81B8404E2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13"/>
            <a:ext cx="12192000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08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2528740"/>
            <a:ext cx="10972800" cy="11430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7030A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YANSIMA KANUNLARI</a:t>
            </a:r>
          </a:p>
        </p:txBody>
      </p:sp>
    </p:spTree>
    <p:extLst>
      <p:ext uri="{BB962C8B-B14F-4D97-AF65-F5344CB8AC3E}">
        <p14:creationId xmlns:p14="http://schemas.microsoft.com/office/powerpoint/2010/main" val="10286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4 23-49-39-481">
            <a:extLst>
              <a:ext uri="{FF2B5EF4-FFF2-40B4-BE49-F238E27FC236}">
                <a16:creationId xmlns:a16="http://schemas.microsoft.com/office/drawing/2014/main" id="{3384EA76-2683-4BBB-B5F8-7CCED6A163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3"/>
            <a:ext cx="12192000" cy="57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24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984BEB1-B3C8-4E5C-B953-2558340F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457229"/>
            <a:ext cx="6819900" cy="389572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751537F-CE0F-4D69-938E-A24A91AD8060}"/>
              </a:ext>
            </a:extLst>
          </p:cNvPr>
          <p:cNvSpPr txBox="1"/>
          <p:nvPr/>
        </p:nvSpPr>
        <p:spPr>
          <a:xfrm>
            <a:off x="3737344" y="4740017"/>
            <a:ext cx="118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Gelen ışın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A59DA8F-8005-451B-B6DA-7F17685A2D42}"/>
              </a:ext>
            </a:extLst>
          </p:cNvPr>
          <p:cNvSpPr txBox="1"/>
          <p:nvPr/>
        </p:nvSpPr>
        <p:spPr>
          <a:xfrm>
            <a:off x="7269128" y="4740017"/>
            <a:ext cx="144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Yansıyan ışın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81D914A-7271-450C-85BC-7ABDF9477D17}"/>
              </a:ext>
            </a:extLst>
          </p:cNvPr>
          <p:cNvSpPr txBox="1">
            <a:spLocks/>
          </p:cNvSpPr>
          <p:nvPr/>
        </p:nvSpPr>
        <p:spPr>
          <a:xfrm>
            <a:off x="311150" y="422275"/>
            <a:ext cx="112204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Bir ışık kaynağından çıkan ışınların, yansıtıcı bir yüzeye çarparak bu yüzeyden geri dönmesi ile yansıma olayı gerçekleşir. Bu olayda yüzeye çarpan ışına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gelen ışın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, yüzeyden dönen ışına ise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yansıyan ışın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adı verilir.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9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Cisimleri görebilmemiz yansıma ile açıklanır. Bir cismin görülebilmesi için cisimden yansıyan ışık ışınlarının gözümüze ulaşması gerekir.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Resim 3" descr="bandicam 2019-05-07 13-09-16-758">
            <a:extLst>
              <a:ext uri="{FF2B5EF4-FFF2-40B4-BE49-F238E27FC236}">
                <a16:creationId xmlns:a16="http://schemas.microsoft.com/office/drawing/2014/main" id="{E4B04C97-8106-48B7-AEEE-89EAEA84E4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0" t="13448" b="23872"/>
          <a:stretch/>
        </p:blipFill>
        <p:spPr>
          <a:xfrm>
            <a:off x="2501900" y="1301751"/>
            <a:ext cx="7188200" cy="52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82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81D914A-7271-450C-85BC-7ABDF9477D17}"/>
              </a:ext>
            </a:extLst>
          </p:cNvPr>
          <p:cNvSpPr txBox="1">
            <a:spLocks/>
          </p:cNvSpPr>
          <p:nvPr/>
        </p:nvSpPr>
        <p:spPr>
          <a:xfrm>
            <a:off x="337731" y="347847"/>
            <a:ext cx="112204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Yüzeye dik olarak (90) çizilen hayali çizgiye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yüzeyin normali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adı verilir.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A84357-9E21-4207-8CD7-4C5CF3E61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2" t="9239" r="8789" b="5987"/>
          <a:stretch/>
        </p:blipFill>
        <p:spPr>
          <a:xfrm>
            <a:off x="2711302" y="2296633"/>
            <a:ext cx="6379536" cy="376392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E5686BB-0D41-4E50-A8EF-F9B1A7DF8C41}"/>
              </a:ext>
            </a:extLst>
          </p:cNvPr>
          <p:cNvSpPr txBox="1"/>
          <p:nvPr/>
        </p:nvSpPr>
        <p:spPr>
          <a:xfrm>
            <a:off x="5672469" y="3379049"/>
            <a:ext cx="192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Normal (N)</a:t>
            </a:r>
          </a:p>
        </p:txBody>
      </p:sp>
    </p:spTree>
    <p:extLst>
      <p:ext uri="{BB962C8B-B14F-4D97-AF65-F5344CB8AC3E}">
        <p14:creationId xmlns:p14="http://schemas.microsoft.com/office/powerpoint/2010/main" val="926987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bandicam 2019-05-07 13-09-23-201">
            <a:extLst>
              <a:ext uri="{FF2B5EF4-FFF2-40B4-BE49-F238E27FC236}">
                <a16:creationId xmlns:a16="http://schemas.microsoft.com/office/drawing/2014/main" id="{209C75D6-502E-4DBE-88B6-B472E87CDBD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7" b="37863"/>
          <a:stretch/>
        </p:blipFill>
        <p:spPr>
          <a:xfrm>
            <a:off x="2216886" y="1336730"/>
            <a:ext cx="8527313" cy="5455397"/>
          </a:xfrm>
          <a:prstGeom prst="rect">
            <a:avLst/>
          </a:prstGeom>
        </p:spPr>
      </p:pic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81D914A-7271-450C-85BC-7ABDF9477D17}"/>
              </a:ext>
            </a:extLst>
          </p:cNvPr>
          <p:cNvSpPr txBox="1">
            <a:spLocks/>
          </p:cNvSpPr>
          <p:nvPr/>
        </p:nvSpPr>
        <p:spPr>
          <a:xfrm>
            <a:off x="337731" y="347847"/>
            <a:ext cx="112204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Gelen ışının yüzey normali ile yaptığı açıya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gelme açısı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, yansıyan ışının yüzey normali ile yaptığı açıya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yansıma açısı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adı verilir.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97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9-07-01-112">
            <a:extLst>
              <a:ext uri="{FF2B5EF4-FFF2-40B4-BE49-F238E27FC236}">
                <a16:creationId xmlns:a16="http://schemas.microsoft.com/office/drawing/2014/main" id="{41D57E9D-4070-439E-9D0C-D08C8FCDB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EB44C846-4752-4A09-86DA-0CA2FDC69D35}"/>
              </a:ext>
            </a:extLst>
          </p:cNvPr>
          <p:cNvSpPr/>
          <p:nvPr/>
        </p:nvSpPr>
        <p:spPr>
          <a:xfrm>
            <a:off x="9835115" y="5349395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687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9-07-07-333">
            <a:extLst>
              <a:ext uri="{FF2B5EF4-FFF2-40B4-BE49-F238E27FC236}">
                <a16:creationId xmlns:a16="http://schemas.microsoft.com/office/drawing/2014/main" id="{677EE8A3-C309-482C-B028-F61143F197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E2D1FD7A-B287-4184-84BF-2C6AD6E36C56}"/>
              </a:ext>
            </a:extLst>
          </p:cNvPr>
          <p:cNvSpPr/>
          <p:nvPr/>
        </p:nvSpPr>
        <p:spPr>
          <a:xfrm>
            <a:off x="9835115" y="5349395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436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9-07-12-906">
            <a:extLst>
              <a:ext uri="{FF2B5EF4-FFF2-40B4-BE49-F238E27FC236}">
                <a16:creationId xmlns:a16="http://schemas.microsoft.com/office/drawing/2014/main" id="{24A8A24B-82FB-4D27-BCF4-59F0D17C0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8E4FCB9-43CF-435A-8C10-5778BB816941}"/>
              </a:ext>
            </a:extLst>
          </p:cNvPr>
          <p:cNvSpPr/>
          <p:nvPr/>
        </p:nvSpPr>
        <p:spPr>
          <a:xfrm>
            <a:off x="9835115" y="5349395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24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9-07-15-941">
            <a:extLst>
              <a:ext uri="{FF2B5EF4-FFF2-40B4-BE49-F238E27FC236}">
                <a16:creationId xmlns:a16="http://schemas.microsoft.com/office/drawing/2014/main" id="{FA1060E7-1F21-4C7E-A530-7136BD6F7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DCBF051-E2EE-4424-A230-03B823453153}"/>
              </a:ext>
            </a:extLst>
          </p:cNvPr>
          <p:cNvSpPr/>
          <p:nvPr/>
        </p:nvSpPr>
        <p:spPr>
          <a:xfrm>
            <a:off x="9835115" y="5349395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9519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7 19-07-19-365">
            <a:extLst>
              <a:ext uri="{FF2B5EF4-FFF2-40B4-BE49-F238E27FC236}">
                <a16:creationId xmlns:a16="http://schemas.microsoft.com/office/drawing/2014/main" id="{0DF325E7-085E-4575-8BBB-BCF849721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887AA02D-F4E1-408B-978F-4DDDC414FA47}"/>
              </a:ext>
            </a:extLst>
          </p:cNvPr>
          <p:cNvSpPr/>
          <p:nvPr/>
        </p:nvSpPr>
        <p:spPr>
          <a:xfrm>
            <a:off x="9835115" y="5349395"/>
            <a:ext cx="2243470" cy="113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411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9-13-4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0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9-14-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9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81D914A-7271-450C-85BC-7ABDF9477D17}"/>
              </a:ext>
            </a:extLst>
          </p:cNvPr>
          <p:cNvSpPr txBox="1">
            <a:spLocks/>
          </p:cNvSpPr>
          <p:nvPr/>
        </p:nvSpPr>
        <p:spPr>
          <a:xfrm>
            <a:off x="295201" y="388679"/>
            <a:ext cx="112204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				YANSIMA KANUNLARI</a:t>
            </a:r>
          </a:p>
          <a:p>
            <a:pPr marL="0" indent="0">
              <a:buNone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1-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Gelen ışın, yansıyan ışın ve normal aynı düzlemdedir.</a:t>
            </a:r>
          </a:p>
          <a:p>
            <a:pPr marL="0" indent="0">
              <a:buNone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2-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Gelme açısı yansıma açısına eşittir.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5972820-D3E8-492C-AAEF-569EBF8AE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657" y="2339494"/>
            <a:ext cx="6164802" cy="34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İki tür yansıma vardır: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632DD3A-1FE1-4F06-B17C-D061F66E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48" y="1098183"/>
            <a:ext cx="9711104" cy="52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97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50FAFC0-A3B9-4B3B-8224-27F6295FE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304"/>
            <a:ext cx="12192000" cy="30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47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81D914A-7271-450C-85BC-7ABDF9477D17}"/>
              </a:ext>
            </a:extLst>
          </p:cNvPr>
          <p:cNvSpPr txBox="1">
            <a:spLocks/>
          </p:cNvSpPr>
          <p:nvPr/>
        </p:nvSpPr>
        <p:spPr>
          <a:xfrm>
            <a:off x="295201" y="298302"/>
            <a:ext cx="112204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3-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Normal üzerinden gelen ışın (dik gelen) kendi üzerinden geri yansır. Bu durumda gelme açısı ve yansıma açısı 0 olur.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CCEC006-6705-465A-A04C-2140E2AC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73" y="2195070"/>
            <a:ext cx="6502253" cy="3924340"/>
          </a:xfrm>
          <a:prstGeom prst="rect">
            <a:avLst/>
          </a:prstGeom>
        </p:spPr>
      </p:pic>
      <p:pic>
        <p:nvPicPr>
          <p:cNvPr id="6" name="Resim 5">
            <a:hlinkClick r:id="rId3" action="ppaction://hlinkfile"/>
            <a:extLst>
              <a:ext uri="{FF2B5EF4-FFF2-40B4-BE49-F238E27FC236}">
                <a16:creationId xmlns:a16="http://schemas.microsoft.com/office/drawing/2014/main" id="{250833E4-EA54-4732-89FF-B0449369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83" y="239557"/>
            <a:ext cx="524839" cy="5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72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765A525-BB85-4FA2-95F9-57A700854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99" y="1557232"/>
            <a:ext cx="8648854" cy="381796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AF874F0-D8CE-49A5-9BF9-43DCF843D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7" y="180956"/>
            <a:ext cx="10904001" cy="8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69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0-37-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75"/>
            <a:ext cx="12192000" cy="5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5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0-38-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75"/>
            <a:ext cx="12192000" cy="5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26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0-59-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83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01-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7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03-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76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05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9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06-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Işık kaynağından çıkan paralel ışık ışınlarının yüzeye çarptıktan sonra birbirine paralel olarak geldiği ortama geri yansımasına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düzgün yansıma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1EF06D7-A8FC-4921-B108-92F2D3E6A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407" y="1538112"/>
            <a:ext cx="7886893" cy="50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606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08-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3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10-5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3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12-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2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1-14-5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66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5-24-003">
            <a:extLst>
              <a:ext uri="{FF2B5EF4-FFF2-40B4-BE49-F238E27FC236}">
                <a16:creationId xmlns:a16="http://schemas.microsoft.com/office/drawing/2014/main" id="{D3B06EF5-E5A7-4639-A03E-7AA674E7F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6552BA8-FCE3-4913-A430-4BB340CAF93F}"/>
              </a:ext>
            </a:extLst>
          </p:cNvPr>
          <p:cNvSpPr/>
          <p:nvPr/>
        </p:nvSpPr>
        <p:spPr>
          <a:xfrm>
            <a:off x="9835115" y="5465135"/>
            <a:ext cx="2243470" cy="1016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5858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5-28-734">
            <a:extLst>
              <a:ext uri="{FF2B5EF4-FFF2-40B4-BE49-F238E27FC236}">
                <a16:creationId xmlns:a16="http://schemas.microsoft.com/office/drawing/2014/main" id="{9859AEF5-3FB8-4FA5-B7D7-8095BCFC4D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E1F7B85-FA64-431B-98E5-51BF298DDA4B}"/>
              </a:ext>
            </a:extLst>
          </p:cNvPr>
          <p:cNvSpPr/>
          <p:nvPr/>
        </p:nvSpPr>
        <p:spPr>
          <a:xfrm>
            <a:off x="9835115" y="5427921"/>
            <a:ext cx="2243470" cy="1053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111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5-32-322">
            <a:extLst>
              <a:ext uri="{FF2B5EF4-FFF2-40B4-BE49-F238E27FC236}">
                <a16:creationId xmlns:a16="http://schemas.microsoft.com/office/drawing/2014/main" id="{87EB6DA4-A220-41B2-B741-7F003BA1D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F06EFBF-4EF3-45D5-897D-41A3D3392FDE}"/>
              </a:ext>
            </a:extLst>
          </p:cNvPr>
          <p:cNvSpPr/>
          <p:nvPr/>
        </p:nvSpPr>
        <p:spPr>
          <a:xfrm>
            <a:off x="9835115" y="5528929"/>
            <a:ext cx="2243470" cy="95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8442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5-37-995">
            <a:extLst>
              <a:ext uri="{FF2B5EF4-FFF2-40B4-BE49-F238E27FC236}">
                <a16:creationId xmlns:a16="http://schemas.microsoft.com/office/drawing/2014/main" id="{B92194A0-6E14-400D-AB41-1A10A8E71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F0DD756C-F39E-4245-99ED-57C81F84D9EE}"/>
              </a:ext>
            </a:extLst>
          </p:cNvPr>
          <p:cNvSpPr/>
          <p:nvPr/>
        </p:nvSpPr>
        <p:spPr>
          <a:xfrm>
            <a:off x="9835115" y="5497033"/>
            <a:ext cx="2243470" cy="984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63822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5-53-001">
            <a:extLst>
              <a:ext uri="{FF2B5EF4-FFF2-40B4-BE49-F238E27FC236}">
                <a16:creationId xmlns:a16="http://schemas.microsoft.com/office/drawing/2014/main" id="{3439B45A-309F-4929-9D3C-75650BD0A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604C2142-B04F-46B9-8951-B477368A5243}"/>
              </a:ext>
            </a:extLst>
          </p:cNvPr>
          <p:cNvSpPr/>
          <p:nvPr/>
        </p:nvSpPr>
        <p:spPr>
          <a:xfrm>
            <a:off x="9835115" y="5422605"/>
            <a:ext cx="2243470" cy="1059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50893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5-57-099">
            <a:extLst>
              <a:ext uri="{FF2B5EF4-FFF2-40B4-BE49-F238E27FC236}">
                <a16:creationId xmlns:a16="http://schemas.microsoft.com/office/drawing/2014/main" id="{BCD220CC-F1F0-4F09-8075-0F38CE845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AAB9024E-F34C-4150-AC36-114ED6CC19B1}"/>
              </a:ext>
            </a:extLst>
          </p:cNvPr>
          <p:cNvSpPr/>
          <p:nvPr/>
        </p:nvSpPr>
        <p:spPr>
          <a:xfrm>
            <a:off x="9835115" y="5443869"/>
            <a:ext cx="2243470" cy="103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97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22275"/>
            <a:ext cx="11220450" cy="4351338"/>
          </a:xfrm>
        </p:spPr>
        <p:txBody>
          <a:bodyPr/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Düzgün yansıma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ayna, düzgün alüminyum folyo, durgun su, metal 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gibi az pürüzlü yüzeylerde gerçekleşir.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335B7B9-2C09-48B0-993B-F2792013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32" y="1353369"/>
            <a:ext cx="8998568" cy="50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82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18 18-36-00-755">
            <a:extLst>
              <a:ext uri="{FF2B5EF4-FFF2-40B4-BE49-F238E27FC236}">
                <a16:creationId xmlns:a16="http://schemas.microsoft.com/office/drawing/2014/main" id="{5810F461-36D9-4ED2-B172-9FC3D008F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9424DA6-7727-4775-93ED-5686A4F63722}"/>
              </a:ext>
            </a:extLst>
          </p:cNvPr>
          <p:cNvSpPr/>
          <p:nvPr/>
        </p:nvSpPr>
        <p:spPr>
          <a:xfrm>
            <a:off x="9835115" y="5459819"/>
            <a:ext cx="2243470" cy="1021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41669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8" y="285750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7030A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7021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2-09-9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0934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2-16-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739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6-20-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1159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6-24-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591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2-28-5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2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2-32-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13"/>
            <a:ext cx="12192000" cy="65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13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7-42-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1909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7-46-5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880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4B04D-DC60-4E92-8DA1-CD40C67B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75" y="5699125"/>
            <a:ext cx="1122045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düzgün alüminyum folyo</a:t>
            </a:r>
          </a:p>
          <a:p>
            <a:pPr marL="0" indent="0" algn="just"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25D466-F7D9-449A-A5CB-6C6DB32D7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971550"/>
            <a:ext cx="5276850" cy="4572000"/>
          </a:xfrm>
          <a:prstGeom prst="rect">
            <a:avLst/>
          </a:prstGeom>
        </p:spPr>
      </p:pic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AF924D9D-398E-4127-A11E-21C14575B3DD}"/>
              </a:ext>
            </a:extLst>
          </p:cNvPr>
          <p:cNvSpPr txBox="1">
            <a:spLocks/>
          </p:cNvSpPr>
          <p:nvPr/>
        </p:nvSpPr>
        <p:spPr>
          <a:xfrm>
            <a:off x="311150" y="422275"/>
            <a:ext cx="11220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Az pürüzlü yüzeyler ışık düzgün yansıdığı için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parlak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görünür.</a:t>
            </a:r>
          </a:p>
          <a:p>
            <a:pPr marL="0" indent="0" algn="just">
              <a:buFont typeface="Arial" panose="020B0604020202020204" pitchFamily="34" charset="0"/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724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2-22-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5788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2-28-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1088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3-06-5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83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3-08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594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3-09-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81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3-11-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548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7-50-6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0434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7-54-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3050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7-58-8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0385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8-03-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45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AF924D9D-398E-4127-A11E-21C14575B3DD}"/>
              </a:ext>
            </a:extLst>
          </p:cNvPr>
          <p:cNvSpPr txBox="1">
            <a:spLocks/>
          </p:cNvSpPr>
          <p:nvPr/>
        </p:nvSpPr>
        <p:spPr>
          <a:xfrm>
            <a:off x="311150" y="422275"/>
            <a:ext cx="11220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Düzgün yansımada cismin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net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görüntüsü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oluşur.</a:t>
            </a:r>
          </a:p>
          <a:p>
            <a:pPr marL="0" indent="0" algn="just">
              <a:buFont typeface="Arial" panose="020B0604020202020204" pitchFamily="34" charset="0"/>
              <a:buNone/>
            </a:pPr>
            <a:b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9700478-C208-4E1C-9601-171FA3EC0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2" y="1112614"/>
            <a:ext cx="9947275" cy="52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09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6-28-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4249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6-32-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8163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2-48-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437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12-50-5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40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320</Words>
  <Application>Microsoft Office PowerPoint</Application>
  <PresentationFormat>Geniş ekran</PresentationFormat>
  <Paragraphs>47</Paragraphs>
  <Slides>93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93</vt:i4>
      </vt:variant>
    </vt:vector>
  </HeadingPairs>
  <TitlesOfParts>
    <vt:vector size="99" baseType="lpstr">
      <vt:lpstr>Arial</vt:lpstr>
      <vt:lpstr>Calibri</vt:lpstr>
      <vt:lpstr>Calibri Light</vt:lpstr>
      <vt:lpstr>Segoe UI</vt:lpstr>
      <vt:lpstr>Segoe UI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YANSIMA KANUNLARI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Hikmet Uzun</dc:creator>
  <cp:lastModifiedBy>Okan</cp:lastModifiedBy>
  <cp:revision>34</cp:revision>
  <dcterms:created xsi:type="dcterms:W3CDTF">2019-05-07T10:13:42Z</dcterms:created>
  <dcterms:modified xsi:type="dcterms:W3CDTF">2025-09-29T07:57:36Z</dcterms:modified>
</cp:coreProperties>
</file>