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387" r:id="rId2"/>
    <p:sldId id="287" r:id="rId3"/>
    <p:sldId id="257" r:id="rId4"/>
    <p:sldId id="258" r:id="rId5"/>
    <p:sldId id="259" r:id="rId6"/>
    <p:sldId id="260" r:id="rId7"/>
    <p:sldId id="261" r:id="rId8"/>
    <p:sldId id="262" r:id="rId9"/>
    <p:sldId id="263" r:id="rId10"/>
    <p:sldId id="273" r:id="rId11"/>
    <p:sldId id="274" r:id="rId12"/>
    <p:sldId id="299" r:id="rId13"/>
    <p:sldId id="300" r:id="rId14"/>
    <p:sldId id="303" r:id="rId15"/>
    <p:sldId id="304" r:id="rId16"/>
    <p:sldId id="288" r:id="rId17"/>
    <p:sldId id="353" r:id="rId18"/>
    <p:sldId id="449" r:id="rId19"/>
    <p:sldId id="357" r:id="rId20"/>
    <p:sldId id="358" r:id="rId21"/>
    <p:sldId id="362" r:id="rId22"/>
    <p:sldId id="381" r:id="rId23"/>
    <p:sldId id="450" r:id="rId24"/>
    <p:sldId id="367" r:id="rId25"/>
    <p:sldId id="368" r:id="rId26"/>
    <p:sldId id="369" r:id="rId27"/>
    <p:sldId id="370" r:id="rId28"/>
    <p:sldId id="371" r:id="rId29"/>
    <p:sldId id="372" r:id="rId30"/>
    <p:sldId id="373" r:id="rId31"/>
    <p:sldId id="389" r:id="rId32"/>
    <p:sldId id="390" r:id="rId33"/>
    <p:sldId id="391" r:id="rId34"/>
    <p:sldId id="392" r:id="rId35"/>
    <p:sldId id="393" r:id="rId36"/>
    <p:sldId id="394" r:id="rId37"/>
    <p:sldId id="395" r:id="rId38"/>
    <p:sldId id="396" r:id="rId39"/>
    <p:sldId id="397" r:id="rId40"/>
    <p:sldId id="398" r:id="rId41"/>
    <p:sldId id="399" r:id="rId42"/>
    <p:sldId id="400" r:id="rId43"/>
    <p:sldId id="401" r:id="rId44"/>
    <p:sldId id="402" r:id="rId45"/>
    <p:sldId id="403" r:id="rId46"/>
    <p:sldId id="404" r:id="rId47"/>
    <p:sldId id="405" r:id="rId48"/>
    <p:sldId id="448" r:id="rId49"/>
    <p:sldId id="293" r:id="rId50"/>
    <p:sldId id="294" r:id="rId51"/>
    <p:sldId id="301" r:id="rId52"/>
    <p:sldId id="302" r:id="rId53"/>
    <p:sldId id="309" r:id="rId54"/>
    <p:sldId id="310" r:id="rId55"/>
    <p:sldId id="312" r:id="rId56"/>
    <p:sldId id="313" r:id="rId57"/>
    <p:sldId id="325" r:id="rId58"/>
    <p:sldId id="326" r:id="rId59"/>
    <p:sldId id="408" r:id="rId60"/>
    <p:sldId id="409" r:id="rId61"/>
    <p:sldId id="410" r:id="rId62"/>
    <p:sldId id="411" r:id="rId63"/>
    <p:sldId id="412" r:id="rId64"/>
    <p:sldId id="413" r:id="rId65"/>
    <p:sldId id="416" r:id="rId66"/>
    <p:sldId id="417" r:id="rId67"/>
    <p:sldId id="428" r:id="rId68"/>
    <p:sldId id="429" r:id="rId69"/>
    <p:sldId id="430" r:id="rId70"/>
    <p:sldId id="431" r:id="rId71"/>
    <p:sldId id="434" r:id="rId72"/>
    <p:sldId id="435" r:id="rId73"/>
    <p:sldId id="436" r:id="rId74"/>
    <p:sldId id="437" r:id="rId75"/>
    <p:sldId id="438" r:id="rId76"/>
    <p:sldId id="439" r:id="rId77"/>
    <p:sldId id="442" r:id="rId78"/>
    <p:sldId id="443" r:id="rId79"/>
    <p:sldId id="444" r:id="rId80"/>
    <p:sldId id="445" r:id="rId81"/>
    <p:sldId id="446" r:id="rId82"/>
    <p:sldId id="447" r:id="rId83"/>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9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31988-5EDA-41D4-AF03-6EBBD1467317}" type="datetimeFigureOut">
              <a:rPr lang="tr-TR" smtClean="0"/>
              <a:t>26.10.2025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B4EF8-C413-4E25-803A-E2A3697EAA30}" type="slidenum">
              <a:rPr lang="tr-TR" smtClean="0"/>
              <a:t>‹#›</a:t>
            </a:fld>
            <a:endParaRPr lang="tr-TR"/>
          </a:p>
        </p:txBody>
      </p:sp>
    </p:spTree>
    <p:extLst>
      <p:ext uri="{BB962C8B-B14F-4D97-AF65-F5344CB8AC3E}">
        <p14:creationId xmlns:p14="http://schemas.microsoft.com/office/powerpoint/2010/main" val="341982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5B55E09-CDB9-4DA2-9056-21039A5EFFC8}" type="slidenum">
              <a:rPr lang="tr-TR" smtClean="0"/>
              <a:t>10</a:t>
            </a:fld>
            <a:endParaRPr lang="tr-TR"/>
          </a:p>
        </p:txBody>
      </p:sp>
    </p:spTree>
    <p:extLst>
      <p:ext uri="{BB962C8B-B14F-4D97-AF65-F5344CB8AC3E}">
        <p14:creationId xmlns:p14="http://schemas.microsoft.com/office/powerpoint/2010/main" val="125572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C9B4EF8-C413-4E25-803A-E2A3697EAA30}" type="slidenum">
              <a:rPr lang="tr-TR" smtClean="0"/>
              <a:t>11</a:t>
            </a:fld>
            <a:endParaRPr lang="tr-TR"/>
          </a:p>
        </p:txBody>
      </p:sp>
    </p:spTree>
    <p:extLst>
      <p:ext uri="{BB962C8B-B14F-4D97-AF65-F5344CB8AC3E}">
        <p14:creationId xmlns:p14="http://schemas.microsoft.com/office/powerpoint/2010/main" val="1764408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C9B4EF8-C413-4E25-803A-E2A3697EAA30}" type="slidenum">
              <a:rPr lang="tr-TR" smtClean="0"/>
              <a:t>21</a:t>
            </a:fld>
            <a:endParaRPr lang="tr-TR"/>
          </a:p>
        </p:txBody>
      </p:sp>
    </p:spTree>
    <p:extLst>
      <p:ext uri="{BB962C8B-B14F-4D97-AF65-F5344CB8AC3E}">
        <p14:creationId xmlns:p14="http://schemas.microsoft.com/office/powerpoint/2010/main" val="1878764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AB63431B-B57B-4558-A6BB-1C1F2020BE6B}" type="datetimeFigureOut">
              <a:rPr lang="tr-TR" smtClean="0"/>
              <a:t>26.10.2025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BB65FC1-EBDC-449E-A6FE-872E33737643}" type="slidenum">
              <a:rPr lang="tr-TR" smtClean="0"/>
              <a:t>‹#›</a:t>
            </a:fld>
            <a:endParaRPr lang="tr-TR"/>
          </a:p>
        </p:txBody>
      </p:sp>
    </p:spTree>
    <p:extLst>
      <p:ext uri="{BB962C8B-B14F-4D97-AF65-F5344CB8AC3E}">
        <p14:creationId xmlns:p14="http://schemas.microsoft.com/office/powerpoint/2010/main" val="2317541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B63431B-B57B-4558-A6BB-1C1F2020BE6B}" type="datetimeFigureOut">
              <a:rPr lang="tr-TR" smtClean="0"/>
              <a:t>26.10.2025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BB65FC1-EBDC-449E-A6FE-872E33737643}" type="slidenum">
              <a:rPr lang="tr-TR" smtClean="0"/>
              <a:t>‹#›</a:t>
            </a:fld>
            <a:endParaRPr lang="tr-TR"/>
          </a:p>
        </p:txBody>
      </p:sp>
    </p:spTree>
    <p:extLst>
      <p:ext uri="{BB962C8B-B14F-4D97-AF65-F5344CB8AC3E}">
        <p14:creationId xmlns:p14="http://schemas.microsoft.com/office/powerpoint/2010/main" val="340421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B63431B-B57B-4558-A6BB-1C1F2020BE6B}" type="datetimeFigureOut">
              <a:rPr lang="tr-TR" smtClean="0"/>
              <a:t>26.10.2025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BB65FC1-EBDC-449E-A6FE-872E33737643}" type="slidenum">
              <a:rPr lang="tr-TR" smtClean="0"/>
              <a:t>‹#›</a:t>
            </a:fld>
            <a:endParaRPr lang="tr-TR"/>
          </a:p>
        </p:txBody>
      </p:sp>
    </p:spTree>
    <p:extLst>
      <p:ext uri="{BB962C8B-B14F-4D97-AF65-F5344CB8AC3E}">
        <p14:creationId xmlns:p14="http://schemas.microsoft.com/office/powerpoint/2010/main" val="307508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B63431B-B57B-4558-A6BB-1C1F2020BE6B}" type="datetimeFigureOut">
              <a:rPr lang="tr-TR" smtClean="0"/>
              <a:t>26.10.2025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BB65FC1-EBDC-449E-A6FE-872E33737643}" type="slidenum">
              <a:rPr lang="tr-TR" smtClean="0"/>
              <a:t>‹#›</a:t>
            </a:fld>
            <a:endParaRPr lang="tr-TR"/>
          </a:p>
        </p:txBody>
      </p:sp>
    </p:spTree>
    <p:extLst>
      <p:ext uri="{BB962C8B-B14F-4D97-AF65-F5344CB8AC3E}">
        <p14:creationId xmlns:p14="http://schemas.microsoft.com/office/powerpoint/2010/main" val="316810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AB63431B-B57B-4558-A6BB-1C1F2020BE6B}" type="datetimeFigureOut">
              <a:rPr lang="tr-TR" smtClean="0"/>
              <a:t>26.10.2025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BB65FC1-EBDC-449E-A6FE-872E33737643}" type="slidenum">
              <a:rPr lang="tr-TR" smtClean="0"/>
              <a:t>‹#›</a:t>
            </a:fld>
            <a:endParaRPr lang="tr-TR"/>
          </a:p>
        </p:txBody>
      </p:sp>
    </p:spTree>
    <p:extLst>
      <p:ext uri="{BB962C8B-B14F-4D97-AF65-F5344CB8AC3E}">
        <p14:creationId xmlns:p14="http://schemas.microsoft.com/office/powerpoint/2010/main" val="1641098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B63431B-B57B-4558-A6BB-1C1F2020BE6B}" type="datetimeFigureOut">
              <a:rPr lang="tr-TR" smtClean="0"/>
              <a:t>26.10.2025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BB65FC1-EBDC-449E-A6FE-872E33737643}" type="slidenum">
              <a:rPr lang="tr-TR" smtClean="0"/>
              <a:t>‹#›</a:t>
            </a:fld>
            <a:endParaRPr lang="tr-TR"/>
          </a:p>
        </p:txBody>
      </p:sp>
    </p:spTree>
    <p:extLst>
      <p:ext uri="{BB962C8B-B14F-4D97-AF65-F5344CB8AC3E}">
        <p14:creationId xmlns:p14="http://schemas.microsoft.com/office/powerpoint/2010/main" val="29178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B63431B-B57B-4558-A6BB-1C1F2020BE6B}" type="datetimeFigureOut">
              <a:rPr lang="tr-TR" smtClean="0"/>
              <a:t>26.10.2025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9BB65FC1-EBDC-449E-A6FE-872E33737643}" type="slidenum">
              <a:rPr lang="tr-TR" smtClean="0"/>
              <a:t>‹#›</a:t>
            </a:fld>
            <a:endParaRPr lang="tr-TR"/>
          </a:p>
        </p:txBody>
      </p:sp>
    </p:spTree>
    <p:extLst>
      <p:ext uri="{BB962C8B-B14F-4D97-AF65-F5344CB8AC3E}">
        <p14:creationId xmlns:p14="http://schemas.microsoft.com/office/powerpoint/2010/main" val="192451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B63431B-B57B-4558-A6BB-1C1F2020BE6B}" type="datetimeFigureOut">
              <a:rPr lang="tr-TR" smtClean="0"/>
              <a:t>26.10.2025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9BB65FC1-EBDC-449E-A6FE-872E33737643}" type="slidenum">
              <a:rPr lang="tr-TR" smtClean="0"/>
              <a:t>‹#›</a:t>
            </a:fld>
            <a:endParaRPr lang="tr-TR"/>
          </a:p>
        </p:txBody>
      </p:sp>
    </p:spTree>
    <p:extLst>
      <p:ext uri="{BB962C8B-B14F-4D97-AF65-F5344CB8AC3E}">
        <p14:creationId xmlns:p14="http://schemas.microsoft.com/office/powerpoint/2010/main" val="2058585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B63431B-B57B-4558-A6BB-1C1F2020BE6B}" type="datetimeFigureOut">
              <a:rPr lang="tr-TR" smtClean="0"/>
              <a:t>26.10.2025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9BB65FC1-EBDC-449E-A6FE-872E33737643}" type="slidenum">
              <a:rPr lang="tr-TR" smtClean="0"/>
              <a:t>‹#›</a:t>
            </a:fld>
            <a:endParaRPr lang="tr-TR"/>
          </a:p>
        </p:txBody>
      </p:sp>
    </p:spTree>
    <p:extLst>
      <p:ext uri="{BB962C8B-B14F-4D97-AF65-F5344CB8AC3E}">
        <p14:creationId xmlns:p14="http://schemas.microsoft.com/office/powerpoint/2010/main" val="1511310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AB63431B-B57B-4558-A6BB-1C1F2020BE6B}" type="datetimeFigureOut">
              <a:rPr lang="tr-TR" smtClean="0"/>
              <a:t>26.10.2025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BB65FC1-EBDC-449E-A6FE-872E33737643}" type="slidenum">
              <a:rPr lang="tr-TR" smtClean="0"/>
              <a:t>‹#›</a:t>
            </a:fld>
            <a:endParaRPr lang="tr-TR"/>
          </a:p>
        </p:txBody>
      </p:sp>
    </p:spTree>
    <p:extLst>
      <p:ext uri="{BB962C8B-B14F-4D97-AF65-F5344CB8AC3E}">
        <p14:creationId xmlns:p14="http://schemas.microsoft.com/office/powerpoint/2010/main" val="146984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AB63431B-B57B-4558-A6BB-1C1F2020BE6B}" type="datetimeFigureOut">
              <a:rPr lang="tr-TR" smtClean="0"/>
              <a:t>26.10.2025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BB65FC1-EBDC-449E-A6FE-872E33737643}" type="slidenum">
              <a:rPr lang="tr-TR" smtClean="0"/>
              <a:t>‹#›</a:t>
            </a:fld>
            <a:endParaRPr lang="tr-TR"/>
          </a:p>
        </p:txBody>
      </p:sp>
    </p:spTree>
    <p:extLst>
      <p:ext uri="{BB962C8B-B14F-4D97-AF65-F5344CB8AC3E}">
        <p14:creationId xmlns:p14="http://schemas.microsoft.com/office/powerpoint/2010/main" val="2798181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431B-B57B-4558-A6BB-1C1F2020BE6B}" type="datetimeFigureOut">
              <a:rPr lang="tr-TR" smtClean="0"/>
              <a:t>26.10.2025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65FC1-EBDC-449E-A6FE-872E33737643}" type="slidenum">
              <a:rPr lang="tr-TR" smtClean="0"/>
              <a:t>‹#›</a:t>
            </a:fld>
            <a:endParaRPr lang="tr-TR"/>
          </a:p>
        </p:txBody>
      </p:sp>
    </p:spTree>
    <p:extLst>
      <p:ext uri="{BB962C8B-B14F-4D97-AF65-F5344CB8AC3E}">
        <p14:creationId xmlns:p14="http://schemas.microsoft.com/office/powerpoint/2010/main" val="1482789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AN&#304;MASYONLAR/yakit.swf" TargetMode="External"/><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58479" y="-47847"/>
            <a:ext cx="12509205" cy="7102549"/>
          </a:xfrm>
          <a:prstGeom prst="rect">
            <a:avLst/>
          </a:prstGeom>
        </p:spPr>
      </p:pic>
      <p:sp>
        <p:nvSpPr>
          <p:cNvPr id="4" name="Unvan 3"/>
          <p:cNvSpPr>
            <a:spLocks noGrp="1"/>
          </p:cNvSpPr>
          <p:nvPr>
            <p:ph type="title"/>
          </p:nvPr>
        </p:nvSpPr>
        <p:spPr>
          <a:xfrm>
            <a:off x="2026920" y="4636326"/>
            <a:ext cx="10972800" cy="1143000"/>
          </a:xfrm>
        </p:spPr>
        <p:txBody>
          <a:bodyPr/>
          <a:lstStyle/>
          <a:p>
            <a:r>
              <a:rPr lang="tr-TR" b="1" dirty="0">
                <a:solidFill>
                  <a:srgbClr val="FF0000"/>
                </a:solidFill>
                <a:effectLst>
                  <a:outerShdw blurRad="38100" dist="38100" dir="2700000" algn="tl">
                    <a:srgbClr val="000000">
                      <a:alpha val="43137"/>
                    </a:srgbClr>
                  </a:outerShdw>
                </a:effectLst>
              </a:rPr>
              <a:t>İNSAN VE ÇEVRE ETKİLEŞİMİ</a:t>
            </a:r>
          </a:p>
        </p:txBody>
      </p:sp>
    </p:spTree>
    <p:extLst>
      <p:ext uri="{BB962C8B-B14F-4D97-AF65-F5344CB8AC3E}">
        <p14:creationId xmlns:p14="http://schemas.microsoft.com/office/powerpoint/2010/main" val="1171314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5-15-996"/>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446881"/>
            <a:ext cx="12192000" cy="5735637"/>
          </a:xfrm>
          <a:prstGeom prst="rect">
            <a:avLst/>
          </a:prstGeom>
        </p:spPr>
      </p:pic>
      <p:sp>
        <p:nvSpPr>
          <p:cNvPr id="3" name="Metin kutusu 2"/>
          <p:cNvSpPr txBox="1"/>
          <p:nvPr/>
        </p:nvSpPr>
        <p:spPr>
          <a:xfrm>
            <a:off x="4362450" y="5161085"/>
            <a:ext cx="3467100" cy="369332"/>
          </a:xfrm>
          <a:prstGeom prst="rect">
            <a:avLst/>
          </a:prstGeom>
          <a:noFill/>
        </p:spPr>
        <p:txBody>
          <a:bodyPr wrap="square" rtlCol="0">
            <a:spAutoFit/>
          </a:bodyPr>
          <a:lstStyle/>
          <a:p>
            <a:r>
              <a:rPr lang="tr-TR" i="1" dirty="0">
                <a:latin typeface="Comic Sans MS" panose="030F0702030302020204" pitchFamily="66" charset="0"/>
              </a:rPr>
              <a:t>Oksijeni etkisiz hale getirir.</a:t>
            </a:r>
          </a:p>
        </p:txBody>
      </p:sp>
    </p:spTree>
    <p:extLst>
      <p:ext uri="{BB962C8B-B14F-4D97-AF65-F5344CB8AC3E}">
        <p14:creationId xmlns:p14="http://schemas.microsoft.com/office/powerpoint/2010/main" val="1951025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5-17-730"/>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60388"/>
            <a:ext cx="12192000" cy="5735637"/>
          </a:xfrm>
          <a:prstGeom prst="rect">
            <a:avLst/>
          </a:prstGeom>
        </p:spPr>
      </p:pic>
      <p:sp>
        <p:nvSpPr>
          <p:cNvPr id="3" name="Metin kutusu 2"/>
          <p:cNvSpPr txBox="1"/>
          <p:nvPr/>
        </p:nvSpPr>
        <p:spPr>
          <a:xfrm>
            <a:off x="146539" y="4646002"/>
            <a:ext cx="6238876" cy="400110"/>
          </a:xfrm>
          <a:prstGeom prst="rect">
            <a:avLst/>
          </a:prstGeom>
          <a:noFill/>
        </p:spPr>
        <p:txBody>
          <a:bodyPr wrap="square" rtlCol="0">
            <a:spAutoFit/>
          </a:bodyPr>
          <a:lstStyle/>
          <a:p>
            <a:pPr marL="285750" indent="-285750">
              <a:buFont typeface="Arial" panose="020B0604020202020204" pitchFamily="34" charset="0"/>
              <a:buChar char="•"/>
            </a:pPr>
            <a:r>
              <a:rPr lang="tr-TR" sz="2000" i="1" dirty="0"/>
              <a:t>Yılda iki kez bacalar temizlenmeli.</a:t>
            </a:r>
          </a:p>
        </p:txBody>
      </p:sp>
      <p:sp>
        <p:nvSpPr>
          <p:cNvPr id="4" name="Metin kutusu 3"/>
          <p:cNvSpPr txBox="1"/>
          <p:nvPr/>
        </p:nvSpPr>
        <p:spPr>
          <a:xfrm>
            <a:off x="152400" y="5591355"/>
            <a:ext cx="6896100" cy="400110"/>
          </a:xfrm>
          <a:prstGeom prst="rect">
            <a:avLst/>
          </a:prstGeom>
          <a:noFill/>
        </p:spPr>
        <p:txBody>
          <a:bodyPr wrap="square" rtlCol="0">
            <a:spAutoFit/>
          </a:bodyPr>
          <a:lstStyle/>
          <a:p>
            <a:pPr marL="285750" indent="-285750">
              <a:buFont typeface="Arial" panose="020B0604020202020204" pitchFamily="34" charset="0"/>
              <a:buChar char="•"/>
            </a:pPr>
            <a:r>
              <a:rPr lang="tr-TR" sz="2000" i="1" dirty="0"/>
              <a:t>Lodoslu ve fırtınalı havalarda kombi ve soba yakılmamalı. </a:t>
            </a:r>
          </a:p>
        </p:txBody>
      </p:sp>
      <p:sp>
        <p:nvSpPr>
          <p:cNvPr id="5" name="Metin kutusu 4"/>
          <p:cNvSpPr txBox="1"/>
          <p:nvPr/>
        </p:nvSpPr>
        <p:spPr>
          <a:xfrm>
            <a:off x="146539" y="5118678"/>
            <a:ext cx="6896100" cy="400110"/>
          </a:xfrm>
          <a:prstGeom prst="rect">
            <a:avLst/>
          </a:prstGeom>
          <a:noFill/>
        </p:spPr>
        <p:txBody>
          <a:bodyPr wrap="square" rtlCol="0">
            <a:spAutoFit/>
          </a:bodyPr>
          <a:lstStyle/>
          <a:p>
            <a:pPr marL="285750" indent="-285750">
              <a:buFont typeface="Arial" panose="020B0604020202020204" pitchFamily="34" charset="0"/>
              <a:buChar char="•"/>
            </a:pPr>
            <a:r>
              <a:rPr lang="tr-TR" sz="2000" i="1" dirty="0"/>
              <a:t>Kaliteli kömür kullanılmalı.</a:t>
            </a:r>
          </a:p>
        </p:txBody>
      </p:sp>
      <p:sp>
        <p:nvSpPr>
          <p:cNvPr id="6" name="Metin kutusu 5"/>
          <p:cNvSpPr txBox="1"/>
          <p:nvPr/>
        </p:nvSpPr>
        <p:spPr>
          <a:xfrm>
            <a:off x="146539" y="6020682"/>
            <a:ext cx="6896100" cy="400110"/>
          </a:xfrm>
          <a:prstGeom prst="rect">
            <a:avLst/>
          </a:prstGeom>
          <a:noFill/>
        </p:spPr>
        <p:txBody>
          <a:bodyPr wrap="square" rtlCol="0">
            <a:spAutoFit/>
          </a:bodyPr>
          <a:lstStyle/>
          <a:p>
            <a:pPr marL="285750" indent="-285750">
              <a:buFont typeface="Arial" panose="020B0604020202020204" pitchFamily="34" charset="0"/>
              <a:buChar char="•"/>
            </a:pPr>
            <a:r>
              <a:rPr lang="tr-TR" sz="2000" i="1" dirty="0"/>
              <a:t>Kömür sobası her zaman üstten yakılmalı.</a:t>
            </a:r>
          </a:p>
        </p:txBody>
      </p:sp>
      <p:sp>
        <p:nvSpPr>
          <p:cNvPr id="7" name="Metin kutusu 6"/>
          <p:cNvSpPr txBox="1"/>
          <p:nvPr/>
        </p:nvSpPr>
        <p:spPr>
          <a:xfrm>
            <a:off x="146539" y="6391575"/>
            <a:ext cx="7945170" cy="400110"/>
          </a:xfrm>
          <a:prstGeom prst="rect">
            <a:avLst/>
          </a:prstGeom>
          <a:noFill/>
        </p:spPr>
        <p:txBody>
          <a:bodyPr wrap="square" rtlCol="0">
            <a:spAutoFit/>
          </a:bodyPr>
          <a:lstStyle/>
          <a:p>
            <a:pPr marL="285750" indent="-285750">
              <a:buFont typeface="Arial" panose="020B0604020202020204" pitchFamily="34" charset="0"/>
              <a:buChar char="•"/>
            </a:pPr>
            <a:r>
              <a:rPr lang="tr-TR" sz="2000" i="1" dirty="0"/>
              <a:t>Doğalgaz kaçağı ihtimaline karşı alarm (</a:t>
            </a:r>
            <a:r>
              <a:rPr lang="tr-TR" sz="2000" i="1" dirty="0" err="1"/>
              <a:t>dedektör</a:t>
            </a:r>
            <a:r>
              <a:rPr lang="tr-TR" sz="2000" i="1" dirty="0"/>
              <a:t>) kullanılmalı.</a:t>
            </a:r>
          </a:p>
        </p:txBody>
      </p:sp>
      <p:sp>
        <p:nvSpPr>
          <p:cNvPr id="8" name="Metin kutusu 7">
            <a:extLst>
              <a:ext uri="{FF2B5EF4-FFF2-40B4-BE49-F238E27FC236}">
                <a16:creationId xmlns:a16="http://schemas.microsoft.com/office/drawing/2014/main" id="{47A1CE07-3702-459E-A5D0-82356499A5B9}"/>
              </a:ext>
            </a:extLst>
          </p:cNvPr>
          <p:cNvSpPr txBox="1"/>
          <p:nvPr/>
        </p:nvSpPr>
        <p:spPr>
          <a:xfrm>
            <a:off x="1323754" y="1597565"/>
            <a:ext cx="1866013" cy="369332"/>
          </a:xfrm>
          <a:prstGeom prst="rect">
            <a:avLst/>
          </a:prstGeom>
          <a:noFill/>
        </p:spPr>
        <p:txBody>
          <a:bodyPr wrap="square" rtlCol="0">
            <a:spAutoFit/>
          </a:bodyPr>
          <a:lstStyle/>
          <a:p>
            <a:r>
              <a:rPr lang="tr-TR" i="1" dirty="0">
                <a:solidFill>
                  <a:srgbClr val="FF0000"/>
                </a:solidFill>
                <a:latin typeface="Segoe UI" panose="020B0502040204020203" pitchFamily="34" charset="0"/>
                <a:cs typeface="Segoe UI" panose="020B0502040204020203" pitchFamily="34" charset="0"/>
              </a:rPr>
              <a:t>(TSE Belgesi)</a:t>
            </a:r>
          </a:p>
        </p:txBody>
      </p:sp>
    </p:spTree>
    <p:extLst>
      <p:ext uri="{BB962C8B-B14F-4D97-AF65-F5344CB8AC3E}">
        <p14:creationId xmlns:p14="http://schemas.microsoft.com/office/powerpoint/2010/main" val="3495634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7-06-3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5588"/>
            <a:ext cx="12192000" cy="6345237"/>
          </a:xfrm>
          <a:prstGeom prst="rect">
            <a:avLst/>
          </a:prstGeom>
        </p:spPr>
      </p:pic>
    </p:spTree>
    <p:extLst>
      <p:ext uri="{BB962C8B-B14F-4D97-AF65-F5344CB8AC3E}">
        <p14:creationId xmlns:p14="http://schemas.microsoft.com/office/powerpoint/2010/main" val="177177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7-07-8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5588"/>
            <a:ext cx="12192000" cy="6345237"/>
          </a:xfrm>
          <a:prstGeom prst="rect">
            <a:avLst/>
          </a:prstGeom>
        </p:spPr>
      </p:pic>
    </p:spTree>
    <p:extLst>
      <p:ext uri="{BB962C8B-B14F-4D97-AF65-F5344CB8AC3E}">
        <p14:creationId xmlns:p14="http://schemas.microsoft.com/office/powerpoint/2010/main" val="1761915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7-12-6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5588"/>
            <a:ext cx="12192000" cy="6345237"/>
          </a:xfrm>
          <a:prstGeom prst="rect">
            <a:avLst/>
          </a:prstGeom>
        </p:spPr>
      </p:pic>
    </p:spTree>
    <p:extLst>
      <p:ext uri="{BB962C8B-B14F-4D97-AF65-F5344CB8AC3E}">
        <p14:creationId xmlns:p14="http://schemas.microsoft.com/office/powerpoint/2010/main" val="3217028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7-14-1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5588"/>
            <a:ext cx="12192000" cy="6345237"/>
          </a:xfrm>
          <a:prstGeom prst="rect">
            <a:avLst/>
          </a:prstGeom>
        </p:spPr>
      </p:pic>
    </p:spTree>
    <p:extLst>
      <p:ext uri="{BB962C8B-B14F-4D97-AF65-F5344CB8AC3E}">
        <p14:creationId xmlns:p14="http://schemas.microsoft.com/office/powerpoint/2010/main" val="1058072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7-14 23-56-53-601">
            <a:extLst>
              <a:ext uri="{FF2B5EF4-FFF2-40B4-BE49-F238E27FC236}">
                <a16:creationId xmlns:a16="http://schemas.microsoft.com/office/drawing/2014/main" id="{49B40DDF-2E80-4DB5-8E24-BB58A1D0700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3563"/>
            <a:ext cx="12192000" cy="5730875"/>
          </a:xfrm>
          <a:prstGeom prst="rect">
            <a:avLst/>
          </a:prstGeom>
        </p:spPr>
      </p:pic>
    </p:spTree>
    <p:extLst>
      <p:ext uri="{BB962C8B-B14F-4D97-AF65-F5344CB8AC3E}">
        <p14:creationId xmlns:p14="http://schemas.microsoft.com/office/powerpoint/2010/main" val="697076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20 13-01-52-3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6782" y="202041"/>
            <a:ext cx="12192000" cy="6073775"/>
          </a:xfrm>
          <a:prstGeom prst="rect">
            <a:avLst/>
          </a:prstGeom>
        </p:spPr>
      </p:pic>
      <p:sp>
        <p:nvSpPr>
          <p:cNvPr id="3" name="Dikdörtgen 2">
            <a:extLst>
              <a:ext uri="{FF2B5EF4-FFF2-40B4-BE49-F238E27FC236}">
                <a16:creationId xmlns:a16="http://schemas.microsoft.com/office/drawing/2014/main" id="{5B50428D-0E7E-406E-BF63-FF9623253D06}"/>
              </a:ext>
            </a:extLst>
          </p:cNvPr>
          <p:cNvSpPr/>
          <p:nvPr/>
        </p:nvSpPr>
        <p:spPr>
          <a:xfrm>
            <a:off x="101009" y="249865"/>
            <a:ext cx="5603358" cy="499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BDCD61EB-5B55-493F-B491-7D7915BAAE93}"/>
              </a:ext>
            </a:extLst>
          </p:cNvPr>
          <p:cNvSpPr txBox="1"/>
          <p:nvPr/>
        </p:nvSpPr>
        <p:spPr>
          <a:xfrm>
            <a:off x="196702" y="297712"/>
            <a:ext cx="5257800" cy="400110"/>
          </a:xfrm>
          <a:prstGeom prst="rect">
            <a:avLst/>
          </a:prstGeom>
          <a:noFill/>
        </p:spPr>
        <p:txBody>
          <a:bodyPr wrap="square" rtlCol="0">
            <a:spAutoFit/>
          </a:bodyPr>
          <a:lstStyle/>
          <a:p>
            <a:r>
              <a:rPr lang="tr-TR" sz="2000" b="1" dirty="0">
                <a:solidFill>
                  <a:srgbClr val="FF0000"/>
                </a:solidFill>
                <a:latin typeface="Segoe UI" panose="020B0502040204020203" pitchFamily="34" charset="0"/>
                <a:cs typeface="Segoe UI" panose="020B0502040204020203" pitchFamily="34" charset="0"/>
              </a:rPr>
              <a:t>ÇEVRE SORUNLARI</a:t>
            </a:r>
          </a:p>
        </p:txBody>
      </p:sp>
      <p:sp>
        <p:nvSpPr>
          <p:cNvPr id="5" name="Dikdörtgen 4">
            <a:extLst>
              <a:ext uri="{FF2B5EF4-FFF2-40B4-BE49-F238E27FC236}">
                <a16:creationId xmlns:a16="http://schemas.microsoft.com/office/drawing/2014/main" id="{0F05F207-91BF-4936-9769-BD81B65D66A7}"/>
              </a:ext>
            </a:extLst>
          </p:cNvPr>
          <p:cNvSpPr/>
          <p:nvPr/>
        </p:nvSpPr>
        <p:spPr>
          <a:xfrm>
            <a:off x="101009" y="5390707"/>
            <a:ext cx="11690498" cy="754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32475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B286C4C-7F2A-4809-9A2E-D33BBD9D2F03}"/>
              </a:ext>
            </a:extLst>
          </p:cNvPr>
          <p:cNvSpPr>
            <a:spLocks noGrp="1"/>
          </p:cNvSpPr>
          <p:nvPr>
            <p:ph idx="1"/>
          </p:nvPr>
        </p:nvSpPr>
        <p:spPr>
          <a:xfrm>
            <a:off x="838200" y="390229"/>
            <a:ext cx="10515600" cy="4351338"/>
          </a:xfrm>
        </p:spPr>
        <p:txBody>
          <a:bodyPr>
            <a:normAutofit/>
          </a:bodyPr>
          <a:lstStyle/>
          <a:p>
            <a:pPr algn="just"/>
            <a:r>
              <a:rPr lang="tr-TR" sz="2400" dirty="0">
                <a:latin typeface="Segoe UI" panose="020B0502040204020203" pitchFamily="34" charset="0"/>
                <a:cs typeface="Segoe UI" panose="020B0502040204020203" pitchFamily="34" charset="0"/>
              </a:rPr>
              <a:t>Hava kirliliği insan sağlığını, çevreyi ve ekosistemleri olumsuz yönde etkiler. Solunum yolu hastalıklarından iklim değişikliğine kadar birçok soruna yol açar. Temiz bir çevre ve sağlıklı bir yaşam için rüzgâr, güneş enerjisi gibi temiz enerji kaynaklarına yönelmek, yeşil alanları artırmak, araba egzozlarına, fabrika ve ev bacalarına filtre taktırmak büyük önem taşımaktadır.</a:t>
            </a:r>
          </a:p>
        </p:txBody>
      </p:sp>
      <p:pic>
        <p:nvPicPr>
          <p:cNvPr id="4" name="Resim 3">
            <a:extLst>
              <a:ext uri="{FF2B5EF4-FFF2-40B4-BE49-F238E27FC236}">
                <a16:creationId xmlns:a16="http://schemas.microsoft.com/office/drawing/2014/main" id="{5703D30E-9386-4C4C-AA92-A9201281E96F}"/>
              </a:ext>
            </a:extLst>
          </p:cNvPr>
          <p:cNvPicPr>
            <a:picLocks noChangeAspect="1"/>
          </p:cNvPicPr>
          <p:nvPr/>
        </p:nvPicPr>
        <p:blipFill>
          <a:blip r:embed="rId2"/>
          <a:stretch>
            <a:fillRect/>
          </a:stretch>
        </p:blipFill>
        <p:spPr>
          <a:xfrm>
            <a:off x="3147621" y="2330356"/>
            <a:ext cx="5757147" cy="4294266"/>
          </a:xfrm>
          <a:prstGeom prst="rect">
            <a:avLst/>
          </a:prstGeom>
        </p:spPr>
      </p:pic>
    </p:spTree>
    <p:extLst>
      <p:ext uri="{BB962C8B-B14F-4D97-AF65-F5344CB8AC3E}">
        <p14:creationId xmlns:p14="http://schemas.microsoft.com/office/powerpoint/2010/main" val="435229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20 13-02-04-69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2113"/>
            <a:ext cx="12192000" cy="607377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81" y="6305681"/>
            <a:ext cx="532452" cy="552319"/>
          </a:xfrm>
          <a:prstGeom prst="rect">
            <a:avLst/>
          </a:prstGeom>
        </p:spPr>
      </p:pic>
      <p:sp>
        <p:nvSpPr>
          <p:cNvPr id="4" name="Metin kutusu 3"/>
          <p:cNvSpPr txBox="1"/>
          <p:nvPr/>
        </p:nvSpPr>
        <p:spPr>
          <a:xfrm>
            <a:off x="1170432" y="6381785"/>
            <a:ext cx="8994293" cy="400110"/>
          </a:xfrm>
          <a:prstGeom prst="rect">
            <a:avLst/>
          </a:prstGeom>
          <a:noFill/>
        </p:spPr>
        <p:txBody>
          <a:bodyPr wrap="square" rtlCol="0">
            <a:spAutoFit/>
          </a:bodyPr>
          <a:lstStyle/>
          <a:p>
            <a:r>
              <a:rPr lang="tr-TR" sz="2000" dirty="0">
                <a:solidFill>
                  <a:srgbClr val="FF0000"/>
                </a:solidFill>
              </a:rPr>
              <a:t>Su kirliliğinden ortaya çıkabilecek hastalıklara </a:t>
            </a:r>
            <a:r>
              <a:rPr lang="tr-TR" sz="2000" b="1" dirty="0">
                <a:solidFill>
                  <a:srgbClr val="FF0000"/>
                </a:solidFill>
              </a:rPr>
              <a:t>kolera</a:t>
            </a:r>
            <a:r>
              <a:rPr lang="tr-TR" sz="2000" dirty="0">
                <a:solidFill>
                  <a:srgbClr val="FF0000"/>
                </a:solidFill>
              </a:rPr>
              <a:t> ve </a:t>
            </a:r>
            <a:r>
              <a:rPr lang="tr-TR" sz="2000" b="1" dirty="0">
                <a:solidFill>
                  <a:srgbClr val="FF0000"/>
                </a:solidFill>
                <a:effectLst>
                  <a:outerShdw blurRad="38100" dist="38100" dir="2700000" algn="tl">
                    <a:srgbClr val="000000">
                      <a:alpha val="43137"/>
                    </a:srgbClr>
                  </a:outerShdw>
                </a:effectLst>
              </a:rPr>
              <a:t>tifo</a:t>
            </a:r>
            <a:r>
              <a:rPr lang="tr-TR" sz="2000" dirty="0">
                <a:solidFill>
                  <a:srgbClr val="FF0000"/>
                </a:solidFill>
              </a:rPr>
              <a:t> örnek verilebilir</a:t>
            </a:r>
          </a:p>
        </p:txBody>
      </p:sp>
    </p:spTree>
    <p:extLst>
      <p:ext uri="{BB962C8B-B14F-4D97-AF65-F5344CB8AC3E}">
        <p14:creationId xmlns:p14="http://schemas.microsoft.com/office/powerpoint/2010/main" val="3927678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7-14 23-56-37-958">
            <a:extLst>
              <a:ext uri="{FF2B5EF4-FFF2-40B4-BE49-F238E27FC236}">
                <a16:creationId xmlns:a16="http://schemas.microsoft.com/office/drawing/2014/main" id="{6DA5A246-02F5-4888-B8CD-8DF38868618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3563"/>
            <a:ext cx="12192000" cy="5730875"/>
          </a:xfrm>
          <a:prstGeom prst="rect">
            <a:avLst/>
          </a:prstGeom>
        </p:spPr>
      </p:pic>
    </p:spTree>
    <p:extLst>
      <p:ext uri="{BB962C8B-B14F-4D97-AF65-F5344CB8AC3E}">
        <p14:creationId xmlns:p14="http://schemas.microsoft.com/office/powerpoint/2010/main" val="2519765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20 13-02-06-1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2113"/>
            <a:ext cx="12192000" cy="6073775"/>
          </a:xfrm>
          <a:prstGeom prst="rect">
            <a:avLst/>
          </a:prstGeom>
        </p:spPr>
      </p:pic>
    </p:spTree>
    <p:extLst>
      <p:ext uri="{BB962C8B-B14F-4D97-AF65-F5344CB8AC3E}">
        <p14:creationId xmlns:p14="http://schemas.microsoft.com/office/powerpoint/2010/main" val="17694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32239" y="0"/>
            <a:ext cx="12224239" cy="6858000"/>
          </a:xfrm>
          <a:prstGeom prst="rect">
            <a:avLst/>
          </a:prstGeom>
        </p:spPr>
      </p:pic>
      <p:pic>
        <p:nvPicPr>
          <p:cNvPr id="2" name="Resim 1" descr="bandicam 2019-05-20 13-02-21-586"/>
          <p:cNvPicPr>
            <a:picLocks noGrp="1" noChangeAspect="1"/>
          </p:cNvPicPr>
          <p:nvPr isPhoto="1"/>
        </p:nvPicPr>
        <p:blipFill rotWithShape="1">
          <a:blip r:embed="rId4">
            <a:lum/>
            <a:extLst>
              <a:ext uri="{28A0092B-C50C-407E-A947-70E740481C1C}">
                <a14:useLocalDpi xmlns:a14="http://schemas.microsoft.com/office/drawing/2010/main" val="0"/>
              </a:ext>
            </a:extLst>
          </a:blip>
          <a:srcRect l="2308" t="27531" r="6466" b="9499"/>
          <a:stretch/>
        </p:blipFill>
        <p:spPr>
          <a:xfrm>
            <a:off x="518745" y="2570284"/>
            <a:ext cx="11122270" cy="3868616"/>
          </a:xfrm>
          <a:prstGeom prst="rect">
            <a:avLst/>
          </a:prstGeom>
        </p:spPr>
      </p:pic>
    </p:spTree>
    <p:extLst>
      <p:ext uri="{BB962C8B-B14F-4D97-AF65-F5344CB8AC3E}">
        <p14:creationId xmlns:p14="http://schemas.microsoft.com/office/powerpoint/2010/main" val="4085143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20 13-03-08-2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0200"/>
            <a:ext cx="12192000" cy="6197600"/>
          </a:xfrm>
          <a:prstGeom prst="rect">
            <a:avLst/>
          </a:prstGeom>
        </p:spPr>
      </p:pic>
    </p:spTree>
    <p:extLst>
      <p:ext uri="{BB962C8B-B14F-4D97-AF65-F5344CB8AC3E}">
        <p14:creationId xmlns:p14="http://schemas.microsoft.com/office/powerpoint/2010/main" val="3447272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E2E2D6A-0784-47E5-8F83-E8D1B789DB92}"/>
              </a:ext>
            </a:extLst>
          </p:cNvPr>
          <p:cNvSpPr>
            <a:spLocks noGrp="1"/>
          </p:cNvSpPr>
          <p:nvPr>
            <p:ph idx="1"/>
          </p:nvPr>
        </p:nvSpPr>
        <p:spPr>
          <a:xfrm>
            <a:off x="721242" y="379597"/>
            <a:ext cx="10515600" cy="4351338"/>
          </a:xfrm>
        </p:spPr>
        <p:txBody>
          <a:bodyPr/>
          <a:lstStyle/>
          <a:p>
            <a:pPr algn="just"/>
            <a:r>
              <a:rPr lang="tr-TR" sz="2400" dirty="0">
                <a:latin typeface="Segoe UI" panose="020B0502040204020203" pitchFamily="34" charset="0"/>
                <a:cs typeface="Segoe UI" panose="020B0502040204020203" pitchFamily="34" charset="0"/>
              </a:rPr>
              <a:t>Çevre bilincini artırmak amacıyla 1972 yılından beri her yıl 5 Haziran’da </a:t>
            </a:r>
            <a:r>
              <a:rPr lang="tr-TR" sz="2400" b="1" dirty="0">
                <a:solidFill>
                  <a:srgbClr val="FF0000"/>
                </a:solidFill>
                <a:latin typeface="Segoe UI" panose="020B0502040204020203" pitchFamily="34" charset="0"/>
                <a:cs typeface="Segoe UI" panose="020B0502040204020203" pitchFamily="34" charset="0"/>
              </a:rPr>
              <a:t>Dünya Çevre Günü </a:t>
            </a:r>
            <a:r>
              <a:rPr lang="tr-TR" sz="2400" dirty="0">
                <a:latin typeface="Segoe UI" panose="020B0502040204020203" pitchFamily="34" charset="0"/>
                <a:cs typeface="Segoe UI" panose="020B0502040204020203" pitchFamily="34" charset="0"/>
              </a:rPr>
              <a:t>kutlanmaktadır.</a:t>
            </a:r>
          </a:p>
          <a:p>
            <a:pPr marL="0" indent="0" algn="just">
              <a:buNone/>
            </a:pPr>
            <a:r>
              <a:rPr lang="tr-TR" dirty="0"/>
              <a:t> </a:t>
            </a:r>
            <a:br>
              <a:rPr lang="tr-TR" dirty="0"/>
            </a:br>
            <a:endParaRPr lang="tr-TR" dirty="0"/>
          </a:p>
        </p:txBody>
      </p:sp>
      <p:pic>
        <p:nvPicPr>
          <p:cNvPr id="5" name="Resim 4">
            <a:extLst>
              <a:ext uri="{FF2B5EF4-FFF2-40B4-BE49-F238E27FC236}">
                <a16:creationId xmlns:a16="http://schemas.microsoft.com/office/drawing/2014/main" id="{7D87674E-9BD9-455F-B7D8-6A42AE49F8DB}"/>
              </a:ext>
            </a:extLst>
          </p:cNvPr>
          <p:cNvPicPr>
            <a:picLocks noChangeAspect="1"/>
          </p:cNvPicPr>
          <p:nvPr/>
        </p:nvPicPr>
        <p:blipFill rotWithShape="1">
          <a:blip r:embed="rId2">
            <a:extLst>
              <a:ext uri="{28A0092B-C50C-407E-A947-70E740481C1C}">
                <a14:useLocalDpi xmlns:a14="http://schemas.microsoft.com/office/drawing/2010/main" val="0"/>
              </a:ext>
            </a:extLst>
          </a:blip>
          <a:srcRect l="-1" r="-4022" b="9941"/>
          <a:stretch/>
        </p:blipFill>
        <p:spPr>
          <a:xfrm>
            <a:off x="3065722" y="1249324"/>
            <a:ext cx="6418521" cy="5556936"/>
          </a:xfrm>
          <a:prstGeom prst="rect">
            <a:avLst/>
          </a:prstGeom>
        </p:spPr>
      </p:pic>
    </p:spTree>
    <p:extLst>
      <p:ext uri="{BB962C8B-B14F-4D97-AF65-F5344CB8AC3E}">
        <p14:creationId xmlns:p14="http://schemas.microsoft.com/office/powerpoint/2010/main" val="1710825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20 13-02-33-66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7188"/>
            <a:ext cx="12192000" cy="6143625"/>
          </a:xfrm>
          <a:prstGeom prst="rect">
            <a:avLst/>
          </a:prstGeom>
        </p:spPr>
      </p:pic>
    </p:spTree>
    <p:extLst>
      <p:ext uri="{BB962C8B-B14F-4D97-AF65-F5344CB8AC3E}">
        <p14:creationId xmlns:p14="http://schemas.microsoft.com/office/powerpoint/2010/main" val="2494980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20 13-02-35-1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7188"/>
            <a:ext cx="12192000" cy="6143625"/>
          </a:xfrm>
          <a:prstGeom prst="rect">
            <a:avLst/>
          </a:prstGeom>
        </p:spPr>
      </p:pic>
    </p:spTree>
    <p:extLst>
      <p:ext uri="{BB962C8B-B14F-4D97-AF65-F5344CB8AC3E}">
        <p14:creationId xmlns:p14="http://schemas.microsoft.com/office/powerpoint/2010/main" val="583966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20 13-02-36-53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7188"/>
            <a:ext cx="12192000" cy="6143625"/>
          </a:xfrm>
          <a:prstGeom prst="rect">
            <a:avLst/>
          </a:prstGeom>
        </p:spPr>
      </p:pic>
    </p:spTree>
    <p:extLst>
      <p:ext uri="{BB962C8B-B14F-4D97-AF65-F5344CB8AC3E}">
        <p14:creationId xmlns:p14="http://schemas.microsoft.com/office/powerpoint/2010/main" val="4094332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20 13-02-37-6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7188"/>
            <a:ext cx="12192000" cy="6143625"/>
          </a:xfrm>
          <a:prstGeom prst="rect">
            <a:avLst/>
          </a:prstGeom>
        </p:spPr>
      </p:pic>
    </p:spTree>
    <p:extLst>
      <p:ext uri="{BB962C8B-B14F-4D97-AF65-F5344CB8AC3E}">
        <p14:creationId xmlns:p14="http://schemas.microsoft.com/office/powerpoint/2010/main" val="3755071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20 13-02-38-9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7188"/>
            <a:ext cx="12192000" cy="6143625"/>
          </a:xfrm>
          <a:prstGeom prst="rect">
            <a:avLst/>
          </a:prstGeom>
        </p:spPr>
      </p:pic>
    </p:spTree>
    <p:extLst>
      <p:ext uri="{BB962C8B-B14F-4D97-AF65-F5344CB8AC3E}">
        <p14:creationId xmlns:p14="http://schemas.microsoft.com/office/powerpoint/2010/main" val="292061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20 13-02-40-5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7188"/>
            <a:ext cx="12192000" cy="6143625"/>
          </a:xfrm>
          <a:prstGeom prst="rect">
            <a:avLst/>
          </a:prstGeom>
        </p:spPr>
      </p:pic>
    </p:spTree>
    <p:extLst>
      <p:ext uri="{BB962C8B-B14F-4D97-AF65-F5344CB8AC3E}">
        <p14:creationId xmlns:p14="http://schemas.microsoft.com/office/powerpoint/2010/main" val="2961692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3-42-87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0"/>
            <a:ext cx="12192000" cy="6159500"/>
          </a:xfrm>
          <a:prstGeom prst="rect">
            <a:avLst/>
          </a:prstGeom>
        </p:spPr>
      </p:pic>
      <p:sp>
        <p:nvSpPr>
          <p:cNvPr id="3" name="Metin kutusu 2"/>
          <p:cNvSpPr txBox="1"/>
          <p:nvPr/>
        </p:nvSpPr>
        <p:spPr>
          <a:xfrm>
            <a:off x="199060" y="5862419"/>
            <a:ext cx="8181316" cy="707886"/>
          </a:xfrm>
          <a:prstGeom prst="rect">
            <a:avLst/>
          </a:prstGeom>
          <a:noFill/>
        </p:spPr>
        <p:txBody>
          <a:bodyPr wrap="square" rtlCol="0">
            <a:spAutoFit/>
          </a:bodyPr>
          <a:lstStyle/>
          <a:p>
            <a:pPr marL="342900" indent="-342900">
              <a:buFont typeface="Arial" panose="020B0604020202020204" pitchFamily="34" charset="0"/>
              <a:buChar char="•"/>
            </a:pPr>
            <a:r>
              <a:rPr lang="tr-TR" sz="2000" i="1" dirty="0">
                <a:latin typeface="Comic Sans MS" panose="030F0702030302020204" pitchFamily="66" charset="0"/>
              </a:rPr>
              <a:t>Yakıtlar depolanmış enerji kaynaklarıdır.</a:t>
            </a:r>
          </a:p>
          <a:p>
            <a:pPr marL="342900" indent="-342900">
              <a:buFont typeface="Arial" panose="020B0604020202020204" pitchFamily="34" charset="0"/>
              <a:buChar char="•"/>
            </a:pPr>
            <a:r>
              <a:rPr lang="tr-TR" sz="2000" i="1" dirty="0">
                <a:latin typeface="Comic Sans MS" panose="030F0702030302020204" pitchFamily="66" charset="0"/>
              </a:rPr>
              <a:t>Yakıtların yanabilmesi için </a:t>
            </a:r>
            <a:r>
              <a:rPr lang="tr-TR" sz="2000" i="1" dirty="0">
                <a:solidFill>
                  <a:srgbClr val="FF0000"/>
                </a:solidFill>
                <a:latin typeface="Comic Sans MS" panose="030F0702030302020204" pitchFamily="66" charset="0"/>
              </a:rPr>
              <a:t>oksijen gazı </a:t>
            </a:r>
            <a:r>
              <a:rPr lang="tr-TR" sz="2000" i="1" dirty="0">
                <a:latin typeface="Comic Sans MS" panose="030F0702030302020204" pitchFamily="66" charset="0"/>
              </a:rPr>
              <a:t>gerekmektedir</a:t>
            </a:r>
            <a:r>
              <a:rPr lang="tr-TR" i="1" dirty="0">
                <a:latin typeface="Comic Sans MS" panose="030F0702030302020204" pitchFamily="66" charset="0"/>
              </a:rPr>
              <a:t>.</a:t>
            </a:r>
          </a:p>
        </p:txBody>
      </p:sp>
    </p:spTree>
    <p:extLst>
      <p:ext uri="{BB962C8B-B14F-4D97-AF65-F5344CB8AC3E}">
        <p14:creationId xmlns:p14="http://schemas.microsoft.com/office/powerpoint/2010/main" val="648544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5-20 13-02-41-87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7188"/>
            <a:ext cx="12192000" cy="6143625"/>
          </a:xfrm>
          <a:prstGeom prst="rect">
            <a:avLst/>
          </a:prstGeom>
        </p:spPr>
      </p:pic>
    </p:spTree>
    <p:extLst>
      <p:ext uri="{BB962C8B-B14F-4D97-AF65-F5344CB8AC3E}">
        <p14:creationId xmlns:p14="http://schemas.microsoft.com/office/powerpoint/2010/main" val="2910661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6-20-8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65742"/>
            <a:ext cx="12192000" cy="6411913"/>
          </a:xfrm>
          <a:prstGeom prst="rect">
            <a:avLst/>
          </a:prstGeom>
        </p:spPr>
      </p:pic>
      <p:sp>
        <p:nvSpPr>
          <p:cNvPr id="3" name="Dikdörtgen 2"/>
          <p:cNvSpPr/>
          <p:nvPr/>
        </p:nvSpPr>
        <p:spPr>
          <a:xfrm>
            <a:off x="1397286" y="585626"/>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49569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6-23-4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1913"/>
          </a:xfrm>
          <a:prstGeom prst="rect">
            <a:avLst/>
          </a:prstGeom>
        </p:spPr>
      </p:pic>
      <p:sp>
        <p:nvSpPr>
          <p:cNvPr id="3" name="Dikdörtgen 2"/>
          <p:cNvSpPr/>
          <p:nvPr/>
        </p:nvSpPr>
        <p:spPr>
          <a:xfrm>
            <a:off x="1397286" y="631860"/>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0716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6-25-4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1913"/>
          </a:xfrm>
          <a:prstGeom prst="rect">
            <a:avLst/>
          </a:prstGeom>
        </p:spPr>
      </p:pic>
      <p:sp>
        <p:nvSpPr>
          <p:cNvPr id="3" name="Dikdörtgen 2"/>
          <p:cNvSpPr/>
          <p:nvPr/>
        </p:nvSpPr>
        <p:spPr>
          <a:xfrm>
            <a:off x="1397286" y="631860"/>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85002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6-27-1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1913"/>
          </a:xfrm>
          <a:prstGeom prst="rect">
            <a:avLst/>
          </a:prstGeom>
        </p:spPr>
      </p:pic>
      <p:sp>
        <p:nvSpPr>
          <p:cNvPr id="3" name="Dikdörtgen 2"/>
          <p:cNvSpPr/>
          <p:nvPr/>
        </p:nvSpPr>
        <p:spPr>
          <a:xfrm>
            <a:off x="1397286" y="631860"/>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86272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6-28-56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1913"/>
          </a:xfrm>
          <a:prstGeom prst="rect">
            <a:avLst/>
          </a:prstGeom>
        </p:spPr>
      </p:pic>
      <p:sp>
        <p:nvSpPr>
          <p:cNvPr id="3" name="Dikdörtgen 2"/>
          <p:cNvSpPr/>
          <p:nvPr/>
        </p:nvSpPr>
        <p:spPr>
          <a:xfrm>
            <a:off x="1397286" y="631860"/>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19077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6-30-2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1913"/>
          </a:xfrm>
          <a:prstGeom prst="rect">
            <a:avLst/>
          </a:prstGeom>
        </p:spPr>
      </p:pic>
      <p:sp>
        <p:nvSpPr>
          <p:cNvPr id="3" name="Dikdörtgen 2"/>
          <p:cNvSpPr/>
          <p:nvPr/>
        </p:nvSpPr>
        <p:spPr>
          <a:xfrm>
            <a:off x="1397286" y="631860"/>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40986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6-32-0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1913"/>
          </a:xfrm>
          <a:prstGeom prst="rect">
            <a:avLst/>
          </a:prstGeom>
        </p:spPr>
      </p:pic>
      <p:sp>
        <p:nvSpPr>
          <p:cNvPr id="3" name="Dikdörtgen 2"/>
          <p:cNvSpPr/>
          <p:nvPr/>
        </p:nvSpPr>
        <p:spPr>
          <a:xfrm>
            <a:off x="1397286" y="631860"/>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3544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6-33-7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1913"/>
          </a:xfrm>
          <a:prstGeom prst="rect">
            <a:avLst/>
          </a:prstGeom>
        </p:spPr>
      </p:pic>
      <p:sp>
        <p:nvSpPr>
          <p:cNvPr id="3" name="Dikdörtgen 2"/>
          <p:cNvSpPr/>
          <p:nvPr/>
        </p:nvSpPr>
        <p:spPr>
          <a:xfrm>
            <a:off x="1397286" y="631860"/>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51743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6-35-4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1913"/>
          </a:xfrm>
          <a:prstGeom prst="rect">
            <a:avLst/>
          </a:prstGeom>
        </p:spPr>
      </p:pic>
      <p:sp>
        <p:nvSpPr>
          <p:cNvPr id="3" name="Dikdörtgen 2"/>
          <p:cNvSpPr/>
          <p:nvPr/>
        </p:nvSpPr>
        <p:spPr>
          <a:xfrm>
            <a:off x="1397286" y="631860"/>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27079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3-48-97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0"/>
            <a:ext cx="12192000" cy="6032500"/>
          </a:xfrm>
          <a:prstGeom prst="rect">
            <a:avLst/>
          </a:prstGeom>
        </p:spPr>
      </p:pic>
      <p:sp>
        <p:nvSpPr>
          <p:cNvPr id="3" name="Metin kutusu 2"/>
          <p:cNvSpPr txBox="1"/>
          <p:nvPr/>
        </p:nvSpPr>
        <p:spPr>
          <a:xfrm>
            <a:off x="867276" y="5950944"/>
            <a:ext cx="8181316" cy="400110"/>
          </a:xfrm>
          <a:prstGeom prst="rect">
            <a:avLst/>
          </a:prstGeom>
          <a:noFill/>
        </p:spPr>
        <p:txBody>
          <a:bodyPr wrap="square" rtlCol="0">
            <a:spAutoFit/>
          </a:bodyPr>
          <a:lstStyle/>
          <a:p>
            <a:pPr marL="342900" indent="-342900">
              <a:buFont typeface="Arial" panose="020B0604020202020204" pitchFamily="34" charset="0"/>
              <a:buChar char="•"/>
            </a:pPr>
            <a:r>
              <a:rPr lang="tr-TR" sz="2000" i="1" dirty="0">
                <a:solidFill>
                  <a:srgbClr val="FF0000"/>
                </a:solidFill>
                <a:latin typeface="Comic Sans MS" panose="030F0702030302020204" pitchFamily="66" charset="0"/>
              </a:rPr>
              <a:t>Kömür</a:t>
            </a:r>
            <a:r>
              <a:rPr lang="tr-TR" sz="2000" i="1" dirty="0">
                <a:latin typeface="Comic Sans MS" panose="030F0702030302020204" pitchFamily="66" charset="0"/>
              </a:rPr>
              <a:t> en yaygın kullanılan fosil yakıttır.</a:t>
            </a:r>
          </a:p>
        </p:txBody>
      </p:sp>
    </p:spTree>
    <p:extLst>
      <p:ext uri="{BB962C8B-B14F-4D97-AF65-F5344CB8AC3E}">
        <p14:creationId xmlns:p14="http://schemas.microsoft.com/office/powerpoint/2010/main" val="371959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6-37-27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1913"/>
          </a:xfrm>
          <a:prstGeom prst="rect">
            <a:avLst/>
          </a:prstGeom>
        </p:spPr>
      </p:pic>
      <p:sp>
        <p:nvSpPr>
          <p:cNvPr id="3" name="Dikdörtgen 2"/>
          <p:cNvSpPr/>
          <p:nvPr/>
        </p:nvSpPr>
        <p:spPr>
          <a:xfrm>
            <a:off x="1397286" y="631860"/>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21787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6-38-49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1913"/>
          </a:xfrm>
          <a:prstGeom prst="rect">
            <a:avLst/>
          </a:prstGeom>
        </p:spPr>
      </p:pic>
      <p:sp>
        <p:nvSpPr>
          <p:cNvPr id="3" name="Dikdörtgen 2"/>
          <p:cNvSpPr/>
          <p:nvPr/>
        </p:nvSpPr>
        <p:spPr>
          <a:xfrm>
            <a:off x="1397286" y="631860"/>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79385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7-12-4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4613"/>
            <a:ext cx="12192000" cy="6708775"/>
          </a:xfrm>
          <a:prstGeom prst="rect">
            <a:avLst/>
          </a:prstGeom>
        </p:spPr>
      </p:pic>
      <p:sp>
        <p:nvSpPr>
          <p:cNvPr id="3" name="Dikdörtgen 2"/>
          <p:cNvSpPr/>
          <p:nvPr/>
        </p:nvSpPr>
        <p:spPr>
          <a:xfrm>
            <a:off x="92468" y="570215"/>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91320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7-13-6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4613"/>
            <a:ext cx="12192000" cy="6708775"/>
          </a:xfrm>
          <a:prstGeom prst="rect">
            <a:avLst/>
          </a:prstGeom>
        </p:spPr>
      </p:pic>
      <p:sp>
        <p:nvSpPr>
          <p:cNvPr id="3" name="Dikdörtgen 2"/>
          <p:cNvSpPr/>
          <p:nvPr/>
        </p:nvSpPr>
        <p:spPr>
          <a:xfrm>
            <a:off x="92468" y="570215"/>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15841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7-15-05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4613"/>
            <a:ext cx="12192000" cy="6708775"/>
          </a:xfrm>
          <a:prstGeom prst="rect">
            <a:avLst/>
          </a:prstGeom>
        </p:spPr>
      </p:pic>
      <p:sp>
        <p:nvSpPr>
          <p:cNvPr id="3" name="Dikdörtgen 2"/>
          <p:cNvSpPr/>
          <p:nvPr/>
        </p:nvSpPr>
        <p:spPr>
          <a:xfrm>
            <a:off x="92468" y="570215"/>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67494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7-16-5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4613"/>
            <a:ext cx="12192000" cy="6708775"/>
          </a:xfrm>
          <a:prstGeom prst="rect">
            <a:avLst/>
          </a:prstGeom>
        </p:spPr>
      </p:pic>
      <p:sp>
        <p:nvSpPr>
          <p:cNvPr id="3" name="Dikdörtgen 2"/>
          <p:cNvSpPr/>
          <p:nvPr/>
        </p:nvSpPr>
        <p:spPr>
          <a:xfrm>
            <a:off x="92468" y="570215"/>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08439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7-17-9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4613"/>
            <a:ext cx="12192000" cy="6708775"/>
          </a:xfrm>
          <a:prstGeom prst="rect">
            <a:avLst/>
          </a:prstGeom>
        </p:spPr>
      </p:pic>
      <p:sp>
        <p:nvSpPr>
          <p:cNvPr id="3" name="Dikdörtgen 2"/>
          <p:cNvSpPr/>
          <p:nvPr/>
        </p:nvSpPr>
        <p:spPr>
          <a:xfrm>
            <a:off x="92468" y="570215"/>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60764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7-19-5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4613"/>
            <a:ext cx="12192000" cy="6708775"/>
          </a:xfrm>
          <a:prstGeom prst="rect">
            <a:avLst/>
          </a:prstGeom>
        </p:spPr>
      </p:pic>
      <p:sp>
        <p:nvSpPr>
          <p:cNvPr id="3" name="Dikdörtgen 2"/>
          <p:cNvSpPr/>
          <p:nvPr/>
        </p:nvSpPr>
        <p:spPr>
          <a:xfrm>
            <a:off x="92468" y="570215"/>
            <a:ext cx="1340777" cy="30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75845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ctrTitle"/>
          </p:nvPr>
        </p:nvSpPr>
        <p:spPr>
          <a:xfrm>
            <a:off x="1376516" y="1574647"/>
            <a:ext cx="9144000" cy="2387600"/>
          </a:xfrm>
        </p:spPr>
        <p:txBody>
          <a:bodyPr/>
          <a:lstStyle/>
          <a:p>
            <a:r>
              <a:rPr lang="tr-TR" dirty="0">
                <a:solidFill>
                  <a:srgbClr val="00B0F0"/>
                </a:solidFill>
              </a:rPr>
              <a:t>DEĞERLENDİRME SORULARI</a:t>
            </a:r>
          </a:p>
        </p:txBody>
      </p:sp>
    </p:spTree>
    <p:extLst>
      <p:ext uri="{BB962C8B-B14F-4D97-AF65-F5344CB8AC3E}">
        <p14:creationId xmlns:p14="http://schemas.microsoft.com/office/powerpoint/2010/main" val="2012731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6-55-4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5588"/>
            <a:ext cx="12192000" cy="6345237"/>
          </a:xfrm>
          <a:prstGeom prst="rect">
            <a:avLst/>
          </a:prstGeom>
        </p:spPr>
      </p:pic>
    </p:spTree>
    <p:extLst>
      <p:ext uri="{BB962C8B-B14F-4D97-AF65-F5344CB8AC3E}">
        <p14:creationId xmlns:p14="http://schemas.microsoft.com/office/powerpoint/2010/main" val="578486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3-53-7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66517"/>
            <a:ext cx="12192000" cy="6032500"/>
          </a:xfrm>
          <a:prstGeom prst="rect">
            <a:avLst/>
          </a:prstGeom>
        </p:spPr>
      </p:pic>
      <p:sp>
        <p:nvSpPr>
          <p:cNvPr id="3" name="Dikdörtgen 2"/>
          <p:cNvSpPr/>
          <p:nvPr/>
        </p:nvSpPr>
        <p:spPr>
          <a:xfrm>
            <a:off x="1913067" y="407613"/>
            <a:ext cx="1362808" cy="369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 name="Düz Bağlayıcı 4"/>
          <p:cNvCxnSpPr/>
          <p:nvPr/>
        </p:nvCxnSpPr>
        <p:spPr>
          <a:xfrm>
            <a:off x="9328638" y="4501662"/>
            <a:ext cx="958362" cy="26376"/>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595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6-57-23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5588"/>
            <a:ext cx="12192000" cy="6345237"/>
          </a:xfrm>
          <a:prstGeom prst="rect">
            <a:avLst/>
          </a:prstGeom>
        </p:spPr>
      </p:pic>
    </p:spTree>
    <p:extLst>
      <p:ext uri="{BB962C8B-B14F-4D97-AF65-F5344CB8AC3E}">
        <p14:creationId xmlns:p14="http://schemas.microsoft.com/office/powerpoint/2010/main" val="894070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7-09-1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5588"/>
            <a:ext cx="12192000" cy="6345237"/>
          </a:xfrm>
          <a:prstGeom prst="rect">
            <a:avLst/>
          </a:prstGeom>
        </p:spPr>
      </p:pic>
    </p:spTree>
    <p:extLst>
      <p:ext uri="{BB962C8B-B14F-4D97-AF65-F5344CB8AC3E}">
        <p14:creationId xmlns:p14="http://schemas.microsoft.com/office/powerpoint/2010/main" val="1335092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7-11-18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5588"/>
            <a:ext cx="12192000" cy="6345237"/>
          </a:xfrm>
          <a:prstGeom prst="rect">
            <a:avLst/>
          </a:prstGeom>
        </p:spPr>
      </p:pic>
    </p:spTree>
    <p:extLst>
      <p:ext uri="{BB962C8B-B14F-4D97-AF65-F5344CB8AC3E}">
        <p14:creationId xmlns:p14="http://schemas.microsoft.com/office/powerpoint/2010/main" val="2359798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7-21-5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5588"/>
            <a:ext cx="12192000" cy="6345237"/>
          </a:xfrm>
          <a:prstGeom prst="rect">
            <a:avLst/>
          </a:prstGeom>
        </p:spPr>
      </p:pic>
    </p:spTree>
    <p:extLst>
      <p:ext uri="{BB962C8B-B14F-4D97-AF65-F5344CB8AC3E}">
        <p14:creationId xmlns:p14="http://schemas.microsoft.com/office/powerpoint/2010/main" val="398430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7-23-47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5588"/>
            <a:ext cx="12192000" cy="6345237"/>
          </a:xfrm>
          <a:prstGeom prst="rect">
            <a:avLst/>
          </a:prstGeom>
        </p:spPr>
      </p:pic>
    </p:spTree>
    <p:extLst>
      <p:ext uri="{BB962C8B-B14F-4D97-AF65-F5344CB8AC3E}">
        <p14:creationId xmlns:p14="http://schemas.microsoft.com/office/powerpoint/2010/main" val="3592232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7-31-15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10325"/>
          </a:xfrm>
          <a:prstGeom prst="rect">
            <a:avLst/>
          </a:prstGeom>
        </p:spPr>
      </p:pic>
    </p:spTree>
    <p:extLst>
      <p:ext uri="{BB962C8B-B14F-4D97-AF65-F5344CB8AC3E}">
        <p14:creationId xmlns:p14="http://schemas.microsoft.com/office/powerpoint/2010/main" val="89483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7-32-46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10325"/>
          </a:xfrm>
          <a:prstGeom prst="rect">
            <a:avLst/>
          </a:prstGeom>
        </p:spPr>
      </p:pic>
    </p:spTree>
    <p:extLst>
      <p:ext uri="{BB962C8B-B14F-4D97-AF65-F5344CB8AC3E}">
        <p14:creationId xmlns:p14="http://schemas.microsoft.com/office/powerpoint/2010/main" val="2133698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0 16-01-12-3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3975"/>
            <a:ext cx="12192000" cy="6750050"/>
          </a:xfrm>
          <a:prstGeom prst="rect">
            <a:avLst/>
          </a:prstGeom>
        </p:spPr>
      </p:pic>
    </p:spTree>
    <p:extLst>
      <p:ext uri="{BB962C8B-B14F-4D97-AF65-F5344CB8AC3E}">
        <p14:creationId xmlns:p14="http://schemas.microsoft.com/office/powerpoint/2010/main" val="138855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0 16-01-16-6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3975"/>
            <a:ext cx="12192000" cy="6750050"/>
          </a:xfrm>
          <a:prstGeom prst="rect">
            <a:avLst/>
          </a:prstGeom>
        </p:spPr>
      </p:pic>
    </p:spTree>
    <p:extLst>
      <p:ext uri="{BB962C8B-B14F-4D97-AF65-F5344CB8AC3E}">
        <p14:creationId xmlns:p14="http://schemas.microsoft.com/office/powerpoint/2010/main" val="39866155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7-43-9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p:spPr>
      </p:pic>
    </p:spTree>
    <p:extLst>
      <p:ext uri="{BB962C8B-B14F-4D97-AF65-F5344CB8AC3E}">
        <p14:creationId xmlns:p14="http://schemas.microsoft.com/office/powerpoint/2010/main" val="2003871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3-58-5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0"/>
            <a:ext cx="12192000" cy="6032500"/>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22868"/>
            <a:ext cx="3137949" cy="1063549"/>
          </a:xfrm>
          <a:prstGeom prst="rect">
            <a:avLst/>
          </a:prstGeom>
        </p:spPr>
      </p:pic>
      <p:sp>
        <p:nvSpPr>
          <p:cNvPr id="3" name="Metin kutusu 2"/>
          <p:cNvSpPr txBox="1"/>
          <p:nvPr/>
        </p:nvSpPr>
        <p:spPr>
          <a:xfrm>
            <a:off x="1727539" y="6075918"/>
            <a:ext cx="3692770" cy="369332"/>
          </a:xfrm>
          <a:prstGeom prst="rect">
            <a:avLst/>
          </a:prstGeom>
          <a:noFill/>
        </p:spPr>
        <p:txBody>
          <a:bodyPr wrap="square" rtlCol="0">
            <a:spAutoFit/>
          </a:bodyPr>
          <a:lstStyle/>
          <a:p>
            <a:r>
              <a:rPr lang="tr-TR" i="1" dirty="0">
                <a:solidFill>
                  <a:srgbClr val="FF0000"/>
                </a:solidFill>
                <a:latin typeface="Comic Sans MS" panose="030F0702030302020204" pitchFamily="66" charset="0"/>
              </a:rPr>
              <a:t>Motorin </a:t>
            </a:r>
            <a:r>
              <a:rPr lang="tr-TR" i="1" dirty="0">
                <a:latin typeface="Comic Sans MS" panose="030F0702030302020204" pitchFamily="66" charset="0"/>
              </a:rPr>
              <a:t>mazotun diğer adıdır.</a:t>
            </a:r>
          </a:p>
        </p:txBody>
      </p:sp>
    </p:spTree>
    <p:extLst>
      <p:ext uri="{BB962C8B-B14F-4D97-AF65-F5344CB8AC3E}">
        <p14:creationId xmlns:p14="http://schemas.microsoft.com/office/powerpoint/2010/main" val="3714561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7-45-56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2900"/>
          </a:xfrm>
          <a:prstGeom prst="rect">
            <a:avLst/>
          </a:prstGeom>
        </p:spPr>
      </p:pic>
    </p:spTree>
    <p:extLst>
      <p:ext uri="{BB962C8B-B14F-4D97-AF65-F5344CB8AC3E}">
        <p14:creationId xmlns:p14="http://schemas.microsoft.com/office/powerpoint/2010/main" val="1084917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7-59-7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3813" y="0"/>
            <a:ext cx="12142787" cy="6858000"/>
          </a:xfrm>
          <a:prstGeom prst="rect">
            <a:avLst/>
          </a:prstGeom>
        </p:spPr>
      </p:pic>
    </p:spTree>
    <p:extLst>
      <p:ext uri="{BB962C8B-B14F-4D97-AF65-F5344CB8AC3E}">
        <p14:creationId xmlns:p14="http://schemas.microsoft.com/office/powerpoint/2010/main" val="3716327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01-38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3813" y="0"/>
            <a:ext cx="12142787" cy="6858000"/>
          </a:xfrm>
          <a:prstGeom prst="rect">
            <a:avLst/>
          </a:prstGeom>
        </p:spPr>
      </p:pic>
    </p:spTree>
    <p:extLst>
      <p:ext uri="{BB962C8B-B14F-4D97-AF65-F5344CB8AC3E}">
        <p14:creationId xmlns:p14="http://schemas.microsoft.com/office/powerpoint/2010/main" val="7842106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03-77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3813" y="0"/>
            <a:ext cx="12142787" cy="6858000"/>
          </a:xfrm>
          <a:prstGeom prst="rect">
            <a:avLst/>
          </a:prstGeom>
        </p:spPr>
      </p:pic>
    </p:spTree>
    <p:extLst>
      <p:ext uri="{BB962C8B-B14F-4D97-AF65-F5344CB8AC3E}">
        <p14:creationId xmlns:p14="http://schemas.microsoft.com/office/powerpoint/2010/main" val="3694149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05-8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3813" y="0"/>
            <a:ext cx="12142787" cy="6858000"/>
          </a:xfrm>
          <a:prstGeom prst="rect">
            <a:avLst/>
          </a:prstGeom>
        </p:spPr>
      </p:pic>
    </p:spTree>
    <p:extLst>
      <p:ext uri="{BB962C8B-B14F-4D97-AF65-F5344CB8AC3E}">
        <p14:creationId xmlns:p14="http://schemas.microsoft.com/office/powerpoint/2010/main" val="2122450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18-2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3813" y="0"/>
            <a:ext cx="12142787" cy="6858000"/>
          </a:xfrm>
          <a:prstGeom prst="rect">
            <a:avLst/>
          </a:prstGeom>
        </p:spPr>
      </p:pic>
    </p:spTree>
    <p:extLst>
      <p:ext uri="{BB962C8B-B14F-4D97-AF65-F5344CB8AC3E}">
        <p14:creationId xmlns:p14="http://schemas.microsoft.com/office/powerpoint/2010/main" val="11262557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19-7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3813" y="0"/>
            <a:ext cx="12142787" cy="6858000"/>
          </a:xfrm>
          <a:prstGeom prst="rect">
            <a:avLst/>
          </a:prstGeom>
        </p:spPr>
      </p:pic>
    </p:spTree>
    <p:extLst>
      <p:ext uri="{BB962C8B-B14F-4D97-AF65-F5344CB8AC3E}">
        <p14:creationId xmlns:p14="http://schemas.microsoft.com/office/powerpoint/2010/main" val="8058568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43-83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2612053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45-9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635311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47-7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50383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4-00-7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0"/>
            <a:ext cx="12192000" cy="6032500"/>
          </a:xfrm>
          <a:prstGeom prst="rect">
            <a:avLst/>
          </a:prstGeom>
        </p:spPr>
      </p:pic>
      <p:sp>
        <p:nvSpPr>
          <p:cNvPr id="3" name="Metin kutusu 2"/>
          <p:cNvSpPr txBox="1"/>
          <p:nvPr/>
        </p:nvSpPr>
        <p:spPr>
          <a:xfrm>
            <a:off x="572964" y="6075918"/>
            <a:ext cx="6238876" cy="369332"/>
          </a:xfrm>
          <a:prstGeom prst="rect">
            <a:avLst/>
          </a:prstGeom>
          <a:noFill/>
        </p:spPr>
        <p:txBody>
          <a:bodyPr wrap="square" rtlCol="0">
            <a:spAutoFit/>
          </a:bodyPr>
          <a:lstStyle/>
          <a:p>
            <a:pPr marL="285750" indent="-285750">
              <a:buFont typeface="Arial" panose="020B0604020202020204" pitchFamily="34" charset="0"/>
              <a:buChar char="•"/>
            </a:pPr>
            <a:r>
              <a:rPr lang="tr-TR" i="1" dirty="0">
                <a:latin typeface="Comic Sans MS" panose="030F0702030302020204" pitchFamily="66" charset="0"/>
              </a:rPr>
              <a:t>Doğal gaz yerin derinliklerinden çıkarılır.</a:t>
            </a:r>
          </a:p>
        </p:txBody>
      </p:sp>
    </p:spTree>
    <p:extLst>
      <p:ext uri="{BB962C8B-B14F-4D97-AF65-F5344CB8AC3E}">
        <p14:creationId xmlns:p14="http://schemas.microsoft.com/office/powerpoint/2010/main" val="102753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49-36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1743126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54-16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24810005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55-78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23859676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57-18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
        <p:nvSpPr>
          <p:cNvPr id="3" name="Dikdörtgen 2"/>
          <p:cNvSpPr/>
          <p:nvPr/>
        </p:nvSpPr>
        <p:spPr>
          <a:xfrm>
            <a:off x="9688530" y="6626831"/>
            <a:ext cx="1412697" cy="287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51849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8-58-9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17713311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9-00-4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
        <p:nvSpPr>
          <p:cNvPr id="3" name="Dikdörtgen 2"/>
          <p:cNvSpPr/>
          <p:nvPr/>
        </p:nvSpPr>
        <p:spPr>
          <a:xfrm>
            <a:off x="9688530" y="6626831"/>
            <a:ext cx="1412697" cy="287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25739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9-01-96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1793746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9-07-4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
        <p:nvSpPr>
          <p:cNvPr id="3" name="Dikdörtgen 2"/>
          <p:cNvSpPr/>
          <p:nvPr/>
        </p:nvSpPr>
        <p:spPr>
          <a:xfrm>
            <a:off x="9688530" y="6626831"/>
            <a:ext cx="1412697" cy="287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571951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9-09-2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1618910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9-10-9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3784505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4-09-4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0"/>
            <a:ext cx="12192000" cy="6032500"/>
          </a:xfrm>
          <a:prstGeom prst="rect">
            <a:avLst/>
          </a:prstGeom>
        </p:spPr>
      </p:pic>
    </p:spTree>
    <p:extLst>
      <p:ext uri="{BB962C8B-B14F-4D97-AF65-F5344CB8AC3E}">
        <p14:creationId xmlns:p14="http://schemas.microsoft.com/office/powerpoint/2010/main" val="1728568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9-12-79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6810982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9-14-420"/>
          <p:cNvPicPr>
            <a:picLocks noGrp="1" noChangeAspect="1"/>
          </p:cNvPicPr>
          <p:nvPr isPhoto="1"/>
        </p:nvPicPr>
        <p:blipFill rotWithShape="1">
          <a:blip r:embed="rId2">
            <a:lum/>
            <a:extLst>
              <a:ext uri="{28A0092B-C50C-407E-A947-70E740481C1C}">
                <a14:useLocalDpi xmlns:a14="http://schemas.microsoft.com/office/drawing/2010/main" val="0"/>
              </a:ext>
            </a:extLst>
          </a:blip>
          <a:srcRect l="851"/>
          <a:stretch/>
        </p:blipFill>
        <p:spPr>
          <a:xfrm>
            <a:off x="131885" y="0"/>
            <a:ext cx="12031540" cy="6858000"/>
          </a:xfrm>
          <a:prstGeom prst="rect">
            <a:avLst/>
          </a:prstGeom>
        </p:spPr>
      </p:pic>
    </p:spTree>
    <p:extLst>
      <p:ext uri="{BB962C8B-B14F-4D97-AF65-F5344CB8AC3E}">
        <p14:creationId xmlns:p14="http://schemas.microsoft.com/office/powerpoint/2010/main" val="34942937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12-14 12-59-15-967"/>
          <p:cNvPicPr>
            <a:picLocks noGrp="1" noChangeAspect="1"/>
          </p:cNvPicPr>
          <p:nvPr isPhoto="1"/>
        </p:nvPicPr>
        <p:blipFill rotWithShape="1">
          <a:blip r:embed="rId2">
            <a:lum/>
            <a:extLst>
              <a:ext uri="{28A0092B-C50C-407E-A947-70E740481C1C}">
                <a14:useLocalDpi xmlns:a14="http://schemas.microsoft.com/office/drawing/2010/main" val="0"/>
              </a:ext>
            </a:extLst>
          </a:blip>
          <a:srcRect l="923"/>
          <a:stretch/>
        </p:blipFill>
        <p:spPr>
          <a:xfrm>
            <a:off x="140677" y="0"/>
            <a:ext cx="12022748" cy="6858000"/>
          </a:xfrm>
          <a:prstGeom prst="rect">
            <a:avLst/>
          </a:prstGeom>
        </p:spPr>
      </p:pic>
    </p:spTree>
    <p:extLst>
      <p:ext uri="{BB962C8B-B14F-4D97-AF65-F5344CB8AC3E}">
        <p14:creationId xmlns:p14="http://schemas.microsoft.com/office/powerpoint/2010/main" val="22489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14 09-24-10-49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2750"/>
            <a:ext cx="12192000" cy="6032500"/>
          </a:xfrm>
          <a:prstGeom prst="rect">
            <a:avLst/>
          </a:prstGeom>
        </p:spPr>
      </p:pic>
      <p:pic>
        <p:nvPicPr>
          <p:cNvPr id="4" name="Resim 3">
            <a:hlinkClick r:id="rId3" action="ppaction://hlinkfile"/>
            <a:extLst>
              <a:ext uri="{FF2B5EF4-FFF2-40B4-BE49-F238E27FC236}">
                <a16:creationId xmlns:a16="http://schemas.microsoft.com/office/drawing/2014/main" id="{27157FAA-314B-4AFC-927F-67796497F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0341" y="190323"/>
            <a:ext cx="640080" cy="640080"/>
          </a:xfrm>
          <a:prstGeom prst="rect">
            <a:avLst/>
          </a:prstGeom>
        </p:spPr>
      </p:pic>
    </p:spTree>
    <p:extLst>
      <p:ext uri="{BB962C8B-B14F-4D97-AF65-F5344CB8AC3E}">
        <p14:creationId xmlns:p14="http://schemas.microsoft.com/office/powerpoint/2010/main" val="252680476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TotalTime>
  <Words>172</Words>
  <Application>Microsoft Office PowerPoint</Application>
  <PresentationFormat>Geniş ekran</PresentationFormat>
  <Paragraphs>22</Paragraphs>
  <Slides>82</Slides>
  <Notes>3</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82</vt:i4>
      </vt:variant>
    </vt:vector>
  </HeadingPairs>
  <TitlesOfParts>
    <vt:vector size="88" baseType="lpstr">
      <vt:lpstr>Arial</vt:lpstr>
      <vt:lpstr>Calibri</vt:lpstr>
      <vt:lpstr>Calibri Light</vt:lpstr>
      <vt:lpstr>Comic Sans MS</vt:lpstr>
      <vt:lpstr>Segoe UI</vt:lpstr>
      <vt:lpstr>Office Teması</vt:lpstr>
      <vt:lpstr>İNSAN VE ÇEVRE ETKİLEŞİMİ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İNSAN VE ÇEVRE İLİŞKİSİ</dc:title>
  <dc:creator>Hikmet Uzun</dc:creator>
  <cp:lastModifiedBy>Okan</cp:lastModifiedBy>
  <cp:revision>18</cp:revision>
  <dcterms:created xsi:type="dcterms:W3CDTF">2019-05-20T10:04:47Z</dcterms:created>
  <dcterms:modified xsi:type="dcterms:W3CDTF">2025-10-26T17:35:44Z</dcterms:modified>
</cp:coreProperties>
</file>