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587" r:id="rId2"/>
    <p:sldId id="588" r:id="rId3"/>
    <p:sldId id="589" r:id="rId4"/>
    <p:sldId id="591" r:id="rId5"/>
    <p:sldId id="595" r:id="rId6"/>
    <p:sldId id="592" r:id="rId7"/>
    <p:sldId id="593" r:id="rId8"/>
    <p:sldId id="594" r:id="rId9"/>
    <p:sldId id="597" r:id="rId10"/>
    <p:sldId id="607" r:id="rId11"/>
    <p:sldId id="604" r:id="rId12"/>
    <p:sldId id="606" r:id="rId13"/>
    <p:sldId id="648" r:id="rId14"/>
    <p:sldId id="649" r:id="rId15"/>
    <p:sldId id="650" r:id="rId16"/>
    <p:sldId id="651" r:id="rId17"/>
    <p:sldId id="652" r:id="rId18"/>
    <p:sldId id="608" r:id="rId19"/>
    <p:sldId id="627" r:id="rId20"/>
    <p:sldId id="628" r:id="rId21"/>
    <p:sldId id="629" r:id="rId22"/>
    <p:sldId id="630" r:id="rId23"/>
    <p:sldId id="631" r:id="rId24"/>
    <p:sldId id="632" r:id="rId25"/>
    <p:sldId id="633" r:id="rId26"/>
    <p:sldId id="634" r:id="rId27"/>
    <p:sldId id="635" r:id="rId28"/>
    <p:sldId id="636" r:id="rId29"/>
    <p:sldId id="609" r:id="rId30"/>
    <p:sldId id="284" r:id="rId31"/>
    <p:sldId id="285" r:id="rId32"/>
    <p:sldId id="286" r:id="rId33"/>
    <p:sldId id="610" r:id="rId34"/>
    <p:sldId id="611" r:id="rId35"/>
    <p:sldId id="612" r:id="rId36"/>
    <p:sldId id="613" r:id="rId37"/>
    <p:sldId id="614" r:id="rId38"/>
    <p:sldId id="615" r:id="rId39"/>
    <p:sldId id="616" r:id="rId40"/>
    <p:sldId id="617" r:id="rId41"/>
    <p:sldId id="618" r:id="rId42"/>
    <p:sldId id="619" r:id="rId43"/>
    <p:sldId id="600" r:id="rId44"/>
    <p:sldId id="620" r:id="rId45"/>
    <p:sldId id="621" r:id="rId46"/>
    <p:sldId id="622" r:id="rId47"/>
    <p:sldId id="623" r:id="rId48"/>
    <p:sldId id="624" r:id="rId49"/>
    <p:sldId id="625" r:id="rId50"/>
    <p:sldId id="626" r:id="rId51"/>
    <p:sldId id="637" r:id="rId52"/>
    <p:sldId id="638" r:id="rId53"/>
    <p:sldId id="639" r:id="rId54"/>
    <p:sldId id="640" r:id="rId55"/>
    <p:sldId id="641" r:id="rId56"/>
    <p:sldId id="642" r:id="rId57"/>
    <p:sldId id="643" r:id="rId58"/>
    <p:sldId id="644" r:id="rId59"/>
    <p:sldId id="645" r:id="rId60"/>
    <p:sldId id="646" r:id="rId61"/>
    <p:sldId id="647" r:id="rId62"/>
    <p:sldId id="601" r:id="rId63"/>
    <p:sldId id="571" r:id="rId64"/>
    <p:sldId id="572" r:id="rId65"/>
    <p:sldId id="573" r:id="rId66"/>
    <p:sldId id="574" r:id="rId67"/>
    <p:sldId id="575" r:id="rId68"/>
    <p:sldId id="576" r:id="rId69"/>
    <p:sldId id="657" r:id="rId70"/>
    <p:sldId id="658" r:id="rId71"/>
    <p:sldId id="581" r:id="rId72"/>
    <p:sldId id="582" r:id="rId73"/>
    <p:sldId id="653" r:id="rId74"/>
    <p:sldId id="654" r:id="rId75"/>
    <p:sldId id="659" r:id="rId76"/>
    <p:sldId id="660" r:id="rId77"/>
    <p:sldId id="661" r:id="rId78"/>
    <p:sldId id="662" r:id="rId79"/>
    <p:sldId id="663" r:id="rId80"/>
    <p:sldId id="664" r:id="rId81"/>
    <p:sldId id="665" r:id="rId82"/>
    <p:sldId id="666" r:id="rId83"/>
    <p:sldId id="669" r:id="rId84"/>
    <p:sldId id="670" r:id="rId85"/>
    <p:sldId id="671" r:id="rId86"/>
    <p:sldId id="672" r:id="rId87"/>
    <p:sldId id="673" r:id="rId88"/>
    <p:sldId id="674" r:id="rId89"/>
    <p:sldId id="675" r:id="rId90"/>
    <p:sldId id="676" r:id="rId91"/>
  </p:sldIdLst>
  <p:sldSz cx="12192000" cy="6858000"/>
  <p:notesSz cx="6858000" cy="9144000"/>
  <p:photoAlbum/>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1" autoAdjust="0"/>
    <p:restoredTop sz="94660"/>
  </p:normalViewPr>
  <p:slideViewPr>
    <p:cSldViewPr snapToGrid="0">
      <p:cViewPr varScale="1">
        <p:scale>
          <a:sx n="109" d="100"/>
          <a:sy n="109" d="100"/>
        </p:scale>
        <p:origin x="636" y="102"/>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9008FD-C83C-4881-94A4-E3E46C8750C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tr-TR"/>
        </a:p>
      </dgm:t>
    </dgm:pt>
    <dgm:pt modelId="{0786E7DD-E94E-4223-91C7-69B2E5B11A6F}">
      <dgm:prSet/>
      <dgm:spPr>
        <a:solidFill>
          <a:srgbClr val="7030A0"/>
        </a:solidFill>
      </dgm:spPr>
      <dgm:t>
        <a:bodyPr/>
        <a:lstStyle/>
        <a:p>
          <a:pPr rtl="0"/>
          <a:r>
            <a:rPr lang="tr-TR" b="1" dirty="0">
              <a:solidFill>
                <a:schemeClr val="bg1"/>
              </a:solidFill>
            </a:rPr>
            <a:t>ETKİNLİK</a:t>
          </a:r>
        </a:p>
      </dgm:t>
    </dgm:pt>
    <dgm:pt modelId="{7D068B9C-6D2F-4394-9480-38B471421E88}" type="parTrans" cxnId="{444B8530-C1D3-4D4C-BFA5-C45138C5781C}">
      <dgm:prSet/>
      <dgm:spPr/>
      <dgm:t>
        <a:bodyPr/>
        <a:lstStyle/>
        <a:p>
          <a:endParaRPr lang="tr-TR"/>
        </a:p>
      </dgm:t>
    </dgm:pt>
    <dgm:pt modelId="{983762C6-0415-4100-A066-529C05A485DF}" type="sibTrans" cxnId="{444B8530-C1D3-4D4C-BFA5-C45138C5781C}">
      <dgm:prSet/>
      <dgm:spPr/>
      <dgm:t>
        <a:bodyPr/>
        <a:lstStyle/>
        <a:p>
          <a:endParaRPr lang="tr-TR"/>
        </a:p>
      </dgm:t>
    </dgm:pt>
    <dgm:pt modelId="{15629D25-D3A2-40FB-920B-6D25703FC26A}" type="pres">
      <dgm:prSet presAssocID="{969008FD-C83C-4881-94A4-E3E46C8750C3}" presName="Name0" presStyleCnt="0">
        <dgm:presLayoutVars>
          <dgm:chPref val="3"/>
          <dgm:dir/>
          <dgm:animLvl val="lvl"/>
          <dgm:resizeHandles/>
        </dgm:presLayoutVars>
      </dgm:prSet>
      <dgm:spPr/>
      <dgm:t>
        <a:bodyPr/>
        <a:lstStyle/>
        <a:p>
          <a:endParaRPr lang="tr-TR"/>
        </a:p>
      </dgm:t>
    </dgm:pt>
    <dgm:pt modelId="{1B8EA954-13C2-463A-8022-98921F088832}" type="pres">
      <dgm:prSet presAssocID="{0786E7DD-E94E-4223-91C7-69B2E5B11A6F}" presName="horFlow" presStyleCnt="0"/>
      <dgm:spPr/>
    </dgm:pt>
    <dgm:pt modelId="{76BF5ED7-1124-4ED2-A2F7-102FB11A880E}" type="pres">
      <dgm:prSet presAssocID="{0786E7DD-E94E-4223-91C7-69B2E5B11A6F}" presName="bigChev" presStyleLbl="node1" presStyleIdx="0" presStyleCnt="1"/>
      <dgm:spPr/>
      <dgm:t>
        <a:bodyPr/>
        <a:lstStyle/>
        <a:p>
          <a:endParaRPr lang="tr-TR"/>
        </a:p>
      </dgm:t>
    </dgm:pt>
  </dgm:ptLst>
  <dgm:cxnLst>
    <dgm:cxn modelId="{444B8530-C1D3-4D4C-BFA5-C45138C5781C}" srcId="{969008FD-C83C-4881-94A4-E3E46C8750C3}" destId="{0786E7DD-E94E-4223-91C7-69B2E5B11A6F}" srcOrd="0" destOrd="0" parTransId="{7D068B9C-6D2F-4394-9480-38B471421E88}" sibTransId="{983762C6-0415-4100-A066-529C05A485DF}"/>
    <dgm:cxn modelId="{D813CDDF-62AC-4590-9F28-A4D9CD07BAFC}" type="presOf" srcId="{969008FD-C83C-4881-94A4-E3E46C8750C3}" destId="{15629D25-D3A2-40FB-920B-6D25703FC26A}" srcOrd="0" destOrd="0" presId="urn:microsoft.com/office/officeart/2005/8/layout/lProcess3"/>
    <dgm:cxn modelId="{738CDD85-4CDD-413D-B7A5-A4213241D287}" type="presOf" srcId="{0786E7DD-E94E-4223-91C7-69B2E5B11A6F}" destId="{76BF5ED7-1124-4ED2-A2F7-102FB11A880E}" srcOrd="0" destOrd="0" presId="urn:microsoft.com/office/officeart/2005/8/layout/lProcess3"/>
    <dgm:cxn modelId="{253AA001-23F1-4427-873D-03E4F0738636}" type="presParOf" srcId="{15629D25-D3A2-40FB-920B-6D25703FC26A}" destId="{1B8EA954-13C2-463A-8022-98921F088832}" srcOrd="0" destOrd="0" presId="urn:microsoft.com/office/officeart/2005/8/layout/lProcess3"/>
    <dgm:cxn modelId="{BC6A137A-9F46-4B64-9064-62AE40962350}" type="presParOf" srcId="{1B8EA954-13C2-463A-8022-98921F088832}" destId="{76BF5ED7-1124-4ED2-A2F7-102FB11A880E}"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F5ED7-1124-4ED2-A2F7-102FB11A880E}">
      <dsp:nvSpPr>
        <dsp:cNvPr id="0" name=""/>
        <dsp:cNvSpPr/>
      </dsp:nvSpPr>
      <dsp:spPr>
        <a:xfrm>
          <a:off x="513475" y="709"/>
          <a:ext cx="2755776" cy="1102310"/>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18415" rIns="0" bIns="18415" numCol="1" spcCol="1270" anchor="ctr" anchorCtr="0">
          <a:noAutofit/>
        </a:bodyPr>
        <a:lstStyle/>
        <a:p>
          <a:pPr lvl="0" algn="ctr" defTabSz="1289050" rtl="0">
            <a:lnSpc>
              <a:spcPct val="90000"/>
            </a:lnSpc>
            <a:spcBef>
              <a:spcPct val="0"/>
            </a:spcBef>
            <a:spcAft>
              <a:spcPct val="35000"/>
            </a:spcAft>
          </a:pPr>
          <a:r>
            <a:rPr lang="tr-TR" sz="2900" b="1" kern="1200" dirty="0">
              <a:solidFill>
                <a:schemeClr val="bg1"/>
              </a:solidFill>
            </a:rPr>
            <a:t>ETKİNLİK</a:t>
          </a:r>
        </a:p>
      </dsp:txBody>
      <dsp:txXfrm>
        <a:off x="1064630" y="709"/>
        <a:ext cx="1653466" cy="110231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E06E2-03C2-4051-9485-BB1E1D904367}" type="datetimeFigureOut">
              <a:rPr lang="tr-TR" smtClean="0"/>
              <a:t>18.03.2023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DF124-9D04-4148-B11A-F353BA4411FC}" type="slidenum">
              <a:rPr lang="tr-TR" smtClean="0"/>
              <a:t>‹#›</a:t>
            </a:fld>
            <a:endParaRPr lang="tr-TR"/>
          </a:p>
        </p:txBody>
      </p:sp>
    </p:spTree>
    <p:extLst>
      <p:ext uri="{BB962C8B-B14F-4D97-AF65-F5344CB8AC3E}">
        <p14:creationId xmlns:p14="http://schemas.microsoft.com/office/powerpoint/2010/main" val="1980081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2</a:t>
            </a:fld>
            <a:endParaRPr lang="tr-TR"/>
          </a:p>
        </p:txBody>
      </p:sp>
    </p:spTree>
    <p:extLst>
      <p:ext uri="{BB962C8B-B14F-4D97-AF65-F5344CB8AC3E}">
        <p14:creationId xmlns:p14="http://schemas.microsoft.com/office/powerpoint/2010/main" val="328865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3</a:t>
            </a:fld>
            <a:endParaRPr lang="tr-TR"/>
          </a:p>
        </p:txBody>
      </p:sp>
    </p:spTree>
    <p:extLst>
      <p:ext uri="{BB962C8B-B14F-4D97-AF65-F5344CB8AC3E}">
        <p14:creationId xmlns:p14="http://schemas.microsoft.com/office/powerpoint/2010/main" val="3551519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5</a:t>
            </a:fld>
            <a:endParaRPr lang="tr-TR"/>
          </a:p>
        </p:txBody>
      </p:sp>
    </p:spTree>
    <p:extLst>
      <p:ext uri="{BB962C8B-B14F-4D97-AF65-F5344CB8AC3E}">
        <p14:creationId xmlns:p14="http://schemas.microsoft.com/office/powerpoint/2010/main" val="3105498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7</a:t>
            </a:fld>
            <a:endParaRPr lang="tr-TR"/>
          </a:p>
        </p:txBody>
      </p:sp>
    </p:spTree>
    <p:extLst>
      <p:ext uri="{BB962C8B-B14F-4D97-AF65-F5344CB8AC3E}">
        <p14:creationId xmlns:p14="http://schemas.microsoft.com/office/powerpoint/2010/main" val="2625115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10</a:t>
            </a:fld>
            <a:endParaRPr lang="tr-TR"/>
          </a:p>
        </p:txBody>
      </p:sp>
    </p:spTree>
    <p:extLst>
      <p:ext uri="{BB962C8B-B14F-4D97-AF65-F5344CB8AC3E}">
        <p14:creationId xmlns:p14="http://schemas.microsoft.com/office/powerpoint/2010/main" val="1972067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11</a:t>
            </a:fld>
            <a:endParaRPr lang="tr-TR"/>
          </a:p>
        </p:txBody>
      </p:sp>
    </p:spTree>
    <p:extLst>
      <p:ext uri="{BB962C8B-B14F-4D97-AF65-F5344CB8AC3E}">
        <p14:creationId xmlns:p14="http://schemas.microsoft.com/office/powerpoint/2010/main" val="1972067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12</a:t>
            </a:fld>
            <a:endParaRPr lang="tr-TR"/>
          </a:p>
        </p:txBody>
      </p:sp>
    </p:spTree>
    <p:extLst>
      <p:ext uri="{BB962C8B-B14F-4D97-AF65-F5344CB8AC3E}">
        <p14:creationId xmlns:p14="http://schemas.microsoft.com/office/powerpoint/2010/main" val="1972067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18</a:t>
            </a:fld>
            <a:endParaRPr lang="tr-TR"/>
          </a:p>
        </p:txBody>
      </p:sp>
    </p:spTree>
    <p:extLst>
      <p:ext uri="{BB962C8B-B14F-4D97-AF65-F5344CB8AC3E}">
        <p14:creationId xmlns:p14="http://schemas.microsoft.com/office/powerpoint/2010/main" val="197206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134C09D6-DDE6-4CB5-8FAA-7686A93814E3}" type="datetimeFigureOut">
              <a:rPr lang="tr-TR" smtClean="0"/>
              <a:t>18.03.2023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734985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34C09D6-DDE6-4CB5-8FAA-7686A93814E3}" type="datetimeFigureOut">
              <a:rPr lang="tr-TR" smtClean="0"/>
              <a:t>18.03.2023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2958565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34C09D6-DDE6-4CB5-8FAA-7686A93814E3}" type="datetimeFigureOut">
              <a:rPr lang="tr-TR" smtClean="0"/>
              <a:t>18.03.2023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50432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lvl1pPr>
              <a:defRPr sz="2400" baseline="0"/>
            </a:lvl1pPr>
            <a:lvl2pPr>
              <a:defRPr sz="2400" baseline="0"/>
            </a:lvl2pPr>
            <a:lvl3pPr>
              <a:defRPr sz="2400" baseline="0"/>
            </a:lvl3pPr>
            <a:lvl4pPr>
              <a:defRPr sz="2400" baseline="0"/>
            </a:lvl4pPr>
            <a:lvl5pPr>
              <a:defRPr sz="2400" baseline="0"/>
            </a:lvl5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10"/>
          </p:nvPr>
        </p:nvSpPr>
        <p:spPr/>
        <p:txBody>
          <a:bodyPr/>
          <a:lstStyle/>
          <a:p>
            <a:fld id="{134C09D6-DDE6-4CB5-8FAA-7686A93814E3}" type="datetimeFigureOut">
              <a:rPr lang="tr-TR" smtClean="0"/>
              <a:t>18.03.2023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1381667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134C09D6-DDE6-4CB5-8FAA-7686A93814E3}" type="datetimeFigureOut">
              <a:rPr lang="tr-TR" smtClean="0"/>
              <a:t>18.03.2023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363156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134C09D6-DDE6-4CB5-8FAA-7686A93814E3}" type="datetimeFigureOut">
              <a:rPr lang="tr-TR" smtClean="0"/>
              <a:t>18.03.2023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243545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134C09D6-DDE6-4CB5-8FAA-7686A93814E3}" type="datetimeFigureOut">
              <a:rPr lang="tr-TR" smtClean="0"/>
              <a:t>18.03.2023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336940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134C09D6-DDE6-4CB5-8FAA-7686A93814E3}" type="datetimeFigureOut">
              <a:rPr lang="tr-TR" smtClean="0"/>
              <a:t>18.03.2023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3822964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34C09D6-DDE6-4CB5-8FAA-7686A93814E3}" type="datetimeFigureOut">
              <a:rPr lang="tr-TR" smtClean="0"/>
              <a:t>18.03.2023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343224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134C09D6-DDE6-4CB5-8FAA-7686A93814E3}" type="datetimeFigureOut">
              <a:rPr lang="tr-TR" smtClean="0"/>
              <a:t>18.03.2023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487733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134C09D6-DDE6-4CB5-8FAA-7686A93814E3}" type="datetimeFigureOut">
              <a:rPr lang="tr-TR" smtClean="0"/>
              <a:t>18.03.2023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1036978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C09D6-DDE6-4CB5-8FAA-7686A93814E3}" type="datetimeFigureOut">
              <a:rPr lang="tr-TR" smtClean="0"/>
              <a:t>18.03.2023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3D30-4C38-407C-9638-8D3F429A3464}" type="slidenum">
              <a:rPr lang="tr-TR" smtClean="0"/>
              <a:t>‹#›</a:t>
            </a:fld>
            <a:endParaRPr lang="tr-TR"/>
          </a:p>
        </p:txBody>
      </p:sp>
    </p:spTree>
    <p:extLst>
      <p:ext uri="{BB962C8B-B14F-4D97-AF65-F5344CB8AC3E}">
        <p14:creationId xmlns:p14="http://schemas.microsoft.com/office/powerpoint/2010/main" val="1492169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AN&#304;MASYONLAR/303.swf" TargetMode="External"/><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hyperlink" Target="../AN&#304;MASYONLAR/310.swf" TargetMode="External"/><Relationship Id="rId4" Type="http://schemas.openxmlformats.org/officeDocument/2006/relationships/image" Target="../media/image6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Ekran Alıntıs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38100"/>
            <a:ext cx="76581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390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1732" y="336698"/>
            <a:ext cx="10515600" cy="1325563"/>
          </a:xfrm>
        </p:spPr>
        <p:txBody>
          <a:bodyPr>
            <a:normAutofit/>
          </a:bodyPr>
          <a:lstStyle/>
          <a:p>
            <a:r>
              <a:rPr lang="tr-TR" sz="2800" dirty="0">
                <a:solidFill>
                  <a:srgbClr val="00B0F0"/>
                </a:solidFill>
              </a:rPr>
              <a:t>ATOMUN TARİHSEL GELİŞİMİ</a:t>
            </a:r>
          </a:p>
        </p:txBody>
      </p:sp>
      <p:sp>
        <p:nvSpPr>
          <p:cNvPr id="3" name="İçerik Yer Tutucusu 2"/>
          <p:cNvSpPr>
            <a:spLocks noGrp="1"/>
          </p:cNvSpPr>
          <p:nvPr>
            <p:ph idx="1"/>
          </p:nvPr>
        </p:nvSpPr>
        <p:spPr>
          <a:xfrm>
            <a:off x="729229" y="1361597"/>
            <a:ext cx="8496964" cy="5079694"/>
          </a:xfrm>
        </p:spPr>
        <p:txBody>
          <a:bodyPr>
            <a:normAutofit/>
          </a:bodyPr>
          <a:lstStyle/>
          <a:p>
            <a:pPr>
              <a:buFont typeface="Wingdings" panose="05000000000000000000" pitchFamily="2" charset="2"/>
              <a:buChar char="q"/>
            </a:pPr>
            <a:r>
              <a:rPr lang="tr-TR" sz="2200" dirty="0"/>
              <a:t>M.Ö. 400'lü yıllarda </a:t>
            </a:r>
            <a:r>
              <a:rPr lang="tr-TR" sz="2200" dirty="0" err="1">
                <a:solidFill>
                  <a:srgbClr val="00B0F0"/>
                </a:solidFill>
              </a:rPr>
              <a:t>Democritus</a:t>
            </a:r>
            <a:r>
              <a:rPr lang="tr-TR" sz="2200" dirty="0">
                <a:solidFill>
                  <a:srgbClr val="7030A0"/>
                </a:solidFill>
              </a:rPr>
              <a:t> </a:t>
            </a:r>
            <a:r>
              <a:rPr lang="tr-TR" sz="2200" dirty="0"/>
              <a:t>maddeleri oluşturan en küçük birimin </a:t>
            </a:r>
            <a:r>
              <a:rPr lang="tr-TR" sz="2200" dirty="0">
                <a:solidFill>
                  <a:srgbClr val="00B0F0"/>
                </a:solidFill>
              </a:rPr>
              <a:t>atom</a:t>
            </a:r>
            <a:r>
              <a:rPr lang="tr-TR" sz="2200" dirty="0">
                <a:solidFill>
                  <a:srgbClr val="7030A0"/>
                </a:solidFill>
              </a:rPr>
              <a:t> </a:t>
            </a:r>
            <a:r>
              <a:rPr lang="tr-TR" sz="2200" dirty="0"/>
              <a:t>olduğunu ileri sürmüştür. </a:t>
            </a:r>
            <a:r>
              <a:rPr lang="tr-TR" sz="2200" dirty="0" err="1"/>
              <a:t>Democritus'a</a:t>
            </a:r>
            <a:r>
              <a:rPr lang="tr-TR" sz="2200" dirty="0"/>
              <a:t> göre</a:t>
            </a:r>
            <a:r>
              <a:rPr lang="tr-TR" sz="2200" dirty="0">
                <a:solidFill>
                  <a:srgbClr val="7030A0"/>
                </a:solidFill>
              </a:rPr>
              <a:t> </a:t>
            </a:r>
            <a:r>
              <a:rPr lang="tr-TR" sz="2200" dirty="0">
                <a:solidFill>
                  <a:srgbClr val="00B0F0"/>
                </a:solidFill>
              </a:rPr>
              <a:t>atom</a:t>
            </a:r>
            <a:r>
              <a:rPr lang="tr-TR" sz="2200" dirty="0">
                <a:solidFill>
                  <a:srgbClr val="7030A0"/>
                </a:solidFill>
              </a:rPr>
              <a:t> </a:t>
            </a:r>
            <a:r>
              <a:rPr lang="tr-TR" sz="2200" dirty="0">
                <a:solidFill>
                  <a:srgbClr val="00B0F0"/>
                </a:solidFill>
              </a:rPr>
              <a:t>parçalanamaz</a:t>
            </a:r>
            <a:r>
              <a:rPr lang="tr-TR" sz="2200" dirty="0">
                <a:solidFill>
                  <a:srgbClr val="7030A0"/>
                </a:solidFill>
              </a:rPr>
              <a:t> </a:t>
            </a:r>
            <a:r>
              <a:rPr lang="tr-TR" sz="2200" dirty="0"/>
              <a:t>ve bütün maddeler </a:t>
            </a:r>
            <a:r>
              <a:rPr lang="tr-TR" sz="2200" dirty="0">
                <a:solidFill>
                  <a:srgbClr val="00B0F0"/>
                </a:solidFill>
              </a:rPr>
              <a:t>aynı tür atomlardan </a:t>
            </a:r>
            <a:r>
              <a:rPr lang="tr-TR" sz="2200" dirty="0"/>
              <a:t>meydana gelmiştir.</a:t>
            </a:r>
          </a:p>
          <a:p>
            <a:pPr marL="0" indent="0">
              <a:buNone/>
            </a:pPr>
            <a:endParaRPr lang="tr-TR" sz="2200" dirty="0"/>
          </a:p>
          <a:p>
            <a:pPr>
              <a:buFont typeface="Wingdings" panose="05000000000000000000" pitchFamily="2" charset="2"/>
              <a:buChar char="q"/>
            </a:pPr>
            <a:r>
              <a:rPr lang="tr-TR" sz="2200" dirty="0"/>
              <a:t>1803 yılında </a:t>
            </a:r>
            <a:r>
              <a:rPr lang="tr-TR" sz="2200" dirty="0">
                <a:solidFill>
                  <a:srgbClr val="00B0F0"/>
                </a:solidFill>
              </a:rPr>
              <a:t>John </a:t>
            </a:r>
            <a:r>
              <a:rPr lang="tr-TR" sz="2200" dirty="0" err="1">
                <a:solidFill>
                  <a:srgbClr val="00B0F0"/>
                </a:solidFill>
              </a:rPr>
              <a:t>Dalton</a:t>
            </a:r>
            <a:r>
              <a:rPr lang="tr-TR" sz="2200" dirty="0">
                <a:solidFill>
                  <a:srgbClr val="00B0F0"/>
                </a:solidFill>
              </a:rPr>
              <a:t> </a:t>
            </a:r>
            <a:r>
              <a:rPr lang="tr-TR" sz="2200" dirty="0"/>
              <a:t>atomların çok küçük, içleri dolu </a:t>
            </a:r>
            <a:r>
              <a:rPr lang="tr-TR" sz="2200" dirty="0">
                <a:solidFill>
                  <a:srgbClr val="7030A0"/>
                </a:solidFill>
                <a:effectLst>
                  <a:outerShdw blurRad="38100" dist="38100" dir="2700000" algn="tl">
                    <a:srgbClr val="000000">
                      <a:alpha val="43137"/>
                    </a:srgbClr>
                  </a:outerShdw>
                </a:effectLst>
              </a:rPr>
              <a:t>berk </a:t>
            </a:r>
            <a:r>
              <a:rPr lang="tr-TR" sz="2200" dirty="0" smtClean="0">
                <a:effectLst>
                  <a:outerShdw blurRad="38100" dist="38100" dir="2700000" algn="tl">
                    <a:srgbClr val="000000">
                      <a:alpha val="43137"/>
                    </a:srgbClr>
                  </a:outerShdw>
                </a:effectLst>
              </a:rPr>
              <a:t>küreler</a:t>
            </a:r>
            <a:r>
              <a:rPr lang="tr-TR" sz="2200" dirty="0" smtClean="0"/>
              <a:t> </a:t>
            </a:r>
            <a:r>
              <a:rPr lang="tr-TR" sz="2200" dirty="0"/>
              <a:t>olduğu fikrini ortaya atmıştır. </a:t>
            </a:r>
            <a:r>
              <a:rPr lang="tr-TR" sz="2200" dirty="0">
                <a:solidFill>
                  <a:srgbClr val="00B0F0"/>
                </a:solidFill>
              </a:rPr>
              <a:t>Atomla ilgili ilk bilimsel çalışmayı yapmıştır</a:t>
            </a:r>
            <a:r>
              <a:rPr lang="tr-TR" sz="2200" dirty="0">
                <a:solidFill>
                  <a:srgbClr val="7030A0"/>
                </a:solidFill>
              </a:rPr>
              <a:t>.</a:t>
            </a:r>
            <a:r>
              <a:rPr lang="tr-TR" sz="2200" dirty="0"/>
              <a:t> </a:t>
            </a:r>
            <a:r>
              <a:rPr lang="tr-TR" sz="2200" dirty="0" err="1"/>
              <a:t>Dalton'a</a:t>
            </a:r>
            <a:r>
              <a:rPr lang="tr-TR" sz="2200" dirty="0"/>
              <a:t> göre, atom parçalanamaz ve farklı maddelerin atomları birbirinden farklıdır.</a:t>
            </a:r>
          </a:p>
          <a:p>
            <a:pPr>
              <a:buFont typeface="Wingdings" panose="05000000000000000000" pitchFamily="2" charset="2"/>
              <a:buChar char="q"/>
            </a:pPr>
            <a:endParaRPr lang="tr-TR" sz="2200" dirty="0"/>
          </a:p>
          <a:p>
            <a:pPr>
              <a:buFont typeface="Wingdings" panose="05000000000000000000" pitchFamily="2" charset="2"/>
              <a:buChar char="q"/>
            </a:pPr>
            <a:endParaRPr lang="tr-TR" sz="2200"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p:txBody>
      </p:sp>
      <p:pic>
        <p:nvPicPr>
          <p:cNvPr id="3075" name="Picture 3" descr="Politik Felsefe ve Sosyoloji : Modern Atom ve Madde Teorisini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0116" y="873340"/>
            <a:ext cx="1705616" cy="1705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7" name="Picture 5" descr="John Dalton (@JohnDal00137224) | Twit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1228" y="3324155"/>
            <a:ext cx="1754821" cy="2216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4136729" y="6441290"/>
            <a:ext cx="2936842" cy="369332"/>
          </a:xfrm>
          <a:prstGeom prst="rect">
            <a:avLst/>
          </a:prstGeom>
          <a:noFill/>
        </p:spPr>
        <p:txBody>
          <a:bodyPr wrap="square" rtlCol="0">
            <a:spAutoFit/>
          </a:bodyPr>
          <a:lstStyle/>
          <a:p>
            <a:r>
              <a:rPr lang="tr-TR" dirty="0" err="1">
                <a:solidFill>
                  <a:srgbClr val="FF0000"/>
                </a:solidFill>
                <a:effectLst>
                  <a:outerShdw blurRad="38100" dist="38100" dir="2700000" algn="tl">
                    <a:srgbClr val="000000">
                      <a:alpha val="43137"/>
                    </a:srgbClr>
                  </a:outerShdw>
                </a:effectLst>
              </a:rPr>
              <a:t>Dalton’un</a:t>
            </a:r>
            <a:r>
              <a:rPr lang="tr-TR" dirty="0">
                <a:solidFill>
                  <a:srgbClr val="FF0000"/>
                </a:solidFill>
                <a:effectLst>
                  <a:outerShdw blurRad="38100" dist="38100" dir="2700000" algn="tl">
                    <a:srgbClr val="000000">
                      <a:alpha val="43137"/>
                    </a:srgbClr>
                  </a:outerShdw>
                </a:effectLst>
              </a:rPr>
              <a:t> Atom Modeli </a:t>
            </a:r>
          </a:p>
        </p:txBody>
      </p:sp>
      <p:sp>
        <p:nvSpPr>
          <p:cNvPr id="9" name="Metin kutusu 8"/>
          <p:cNvSpPr txBox="1"/>
          <p:nvPr/>
        </p:nvSpPr>
        <p:spPr>
          <a:xfrm>
            <a:off x="9902666" y="2717284"/>
            <a:ext cx="1908334" cy="369332"/>
          </a:xfrm>
          <a:prstGeom prst="rect">
            <a:avLst/>
          </a:prstGeom>
          <a:noFill/>
        </p:spPr>
        <p:txBody>
          <a:bodyPr wrap="square" rtlCol="0">
            <a:spAutoFit/>
          </a:bodyPr>
          <a:lstStyle/>
          <a:p>
            <a:r>
              <a:rPr lang="tr-TR" dirty="0" err="1">
                <a:solidFill>
                  <a:srgbClr val="FF0000"/>
                </a:solidFill>
                <a:effectLst>
                  <a:outerShdw blurRad="38100" dist="38100" dir="2700000" algn="tl">
                    <a:srgbClr val="000000">
                      <a:alpha val="43137"/>
                    </a:srgbClr>
                  </a:outerShdw>
                </a:effectLst>
              </a:rPr>
              <a:t>Demokritus</a:t>
            </a:r>
            <a:endParaRPr lang="tr-TR" dirty="0">
              <a:solidFill>
                <a:srgbClr val="FF0000"/>
              </a:solidFill>
              <a:effectLst>
                <a:outerShdw blurRad="38100" dist="38100" dir="2700000" algn="tl">
                  <a:srgbClr val="000000">
                    <a:alpha val="43137"/>
                  </a:srgbClr>
                </a:outerShdw>
              </a:effectLst>
            </a:endParaRPr>
          </a:p>
        </p:txBody>
      </p:sp>
      <p:pic>
        <p:nvPicPr>
          <p:cNvPr id="3079" name="Picture 7" descr="Dalton's atomic theory Particle, euclidean PNG | PNGWa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6786" y="4432264"/>
            <a:ext cx="1882775" cy="1882775"/>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p:cNvSpPr txBox="1"/>
          <p:nvPr/>
        </p:nvSpPr>
        <p:spPr>
          <a:xfrm>
            <a:off x="10182066" y="5778500"/>
            <a:ext cx="1908334" cy="369332"/>
          </a:xfrm>
          <a:prstGeom prst="rect">
            <a:avLst/>
          </a:prstGeom>
          <a:noFill/>
        </p:spPr>
        <p:txBody>
          <a:bodyPr wrap="square" rtlCol="0">
            <a:spAutoFit/>
          </a:bodyPr>
          <a:lstStyle/>
          <a:p>
            <a:r>
              <a:rPr lang="tr-TR" dirty="0">
                <a:solidFill>
                  <a:srgbClr val="FF0000"/>
                </a:solidFill>
                <a:effectLst>
                  <a:outerShdw blurRad="38100" dist="38100" dir="2700000" algn="tl">
                    <a:srgbClr val="000000">
                      <a:alpha val="43137"/>
                    </a:srgbClr>
                  </a:outerShdw>
                </a:effectLst>
              </a:rPr>
              <a:t>John </a:t>
            </a:r>
            <a:r>
              <a:rPr lang="tr-TR" dirty="0" err="1">
                <a:solidFill>
                  <a:srgbClr val="FF0000"/>
                </a:solidFill>
                <a:effectLst>
                  <a:outerShdw blurRad="38100" dist="38100" dir="2700000" algn="tl">
                    <a:srgbClr val="000000">
                      <a:alpha val="43137"/>
                    </a:srgbClr>
                  </a:outerShdw>
                </a:effectLst>
              </a:rPr>
              <a:t>Dalton</a:t>
            </a:r>
            <a:endParaRPr lang="tr-TR"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0822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82862" y="217940"/>
            <a:ext cx="8874340" cy="6557149"/>
          </a:xfrm>
        </p:spPr>
        <p:txBody>
          <a:bodyPr>
            <a:normAutofit/>
          </a:bodyPr>
          <a:lstStyle/>
          <a:p>
            <a:pPr>
              <a:buFont typeface="Wingdings" panose="05000000000000000000" pitchFamily="2" charset="2"/>
              <a:buChar char="q"/>
            </a:pPr>
            <a:r>
              <a:rPr lang="tr-TR" sz="2200" dirty="0"/>
              <a:t>1902 yılında </a:t>
            </a:r>
            <a:r>
              <a:rPr lang="tr-TR" sz="2200" dirty="0">
                <a:solidFill>
                  <a:srgbClr val="00B0F0"/>
                </a:solidFill>
              </a:rPr>
              <a:t>J. J. </a:t>
            </a:r>
            <a:r>
              <a:rPr lang="tr-TR" sz="2200" dirty="0" err="1">
                <a:solidFill>
                  <a:srgbClr val="00B0F0"/>
                </a:solidFill>
              </a:rPr>
              <a:t>Thomson</a:t>
            </a:r>
            <a:r>
              <a:rPr lang="tr-TR" sz="2200" dirty="0">
                <a:solidFill>
                  <a:srgbClr val="00B0F0"/>
                </a:solidFill>
              </a:rPr>
              <a:t> </a:t>
            </a:r>
            <a:r>
              <a:rPr lang="tr-TR" sz="2200" dirty="0"/>
              <a:t>atomun yapısındaki </a:t>
            </a:r>
            <a:r>
              <a:rPr lang="tr-TR" sz="2200" dirty="0">
                <a:solidFill>
                  <a:srgbClr val="00B0F0"/>
                </a:solidFill>
              </a:rPr>
              <a:t>elektronu</a:t>
            </a:r>
            <a:r>
              <a:rPr lang="tr-TR" sz="2200" dirty="0">
                <a:solidFill>
                  <a:srgbClr val="7030A0"/>
                </a:solidFill>
              </a:rPr>
              <a:t> </a:t>
            </a:r>
            <a:r>
              <a:rPr lang="tr-TR" sz="2200" dirty="0"/>
              <a:t>keşfederek, atomun kendisinden daha küçük taneciklerden meydana </a:t>
            </a:r>
            <a:r>
              <a:rPr lang="tr-TR" sz="2200" dirty="0" smtClean="0"/>
              <a:t>geldiğini </a:t>
            </a:r>
            <a:r>
              <a:rPr lang="tr-TR" sz="2200" dirty="0"/>
              <a:t>söylemiştir. </a:t>
            </a:r>
            <a:r>
              <a:rPr lang="tr-TR" sz="2200" dirty="0" smtClean="0"/>
              <a:t>Ayrıca atomun bölünebileceği fikrini ortaya koymuştur.     J . </a:t>
            </a:r>
            <a:r>
              <a:rPr lang="tr-TR" sz="2200" dirty="0"/>
              <a:t>J. </a:t>
            </a:r>
            <a:r>
              <a:rPr lang="tr-TR" sz="2200" dirty="0" err="1"/>
              <a:t>Thomson</a:t>
            </a:r>
            <a:r>
              <a:rPr lang="tr-TR" sz="2200" dirty="0"/>
              <a:t> atomu, </a:t>
            </a:r>
            <a:r>
              <a:rPr lang="tr-TR" sz="2200" dirty="0">
                <a:solidFill>
                  <a:srgbClr val="00B0F0"/>
                </a:solidFill>
              </a:rPr>
              <a:t>üzümlü keke </a:t>
            </a:r>
            <a:r>
              <a:rPr lang="tr-TR" sz="2200" dirty="0"/>
              <a:t>benzettiği bir modelle açıklamıştır. Modelinde keki pozitif yüklere, üzümleri ise negatif yüklere benzetmiştir.</a:t>
            </a:r>
          </a:p>
          <a:p>
            <a:pPr marL="0" indent="0">
              <a:buNone/>
            </a:pPr>
            <a:endParaRPr lang="tr-TR" sz="2200" dirty="0"/>
          </a:p>
          <a:p>
            <a:pPr>
              <a:buFont typeface="Wingdings" panose="05000000000000000000" pitchFamily="2" charset="2"/>
              <a:buChar char="q"/>
            </a:pPr>
            <a:r>
              <a:rPr lang="tr-TR" sz="2200" dirty="0"/>
              <a:t>1911 yılında </a:t>
            </a:r>
            <a:r>
              <a:rPr lang="tr-TR" sz="2200" dirty="0">
                <a:solidFill>
                  <a:srgbClr val="00B0F0"/>
                </a:solidFill>
              </a:rPr>
              <a:t>E. Rutherford </a:t>
            </a:r>
            <a:r>
              <a:rPr lang="tr-TR" sz="2200" dirty="0"/>
              <a:t>atomun yoğunlaştığı bir </a:t>
            </a:r>
            <a:r>
              <a:rPr lang="tr-TR" sz="2200" dirty="0">
                <a:solidFill>
                  <a:srgbClr val="00B0F0"/>
                </a:solidFill>
              </a:rPr>
              <a:t>çekirdek</a:t>
            </a:r>
            <a:r>
              <a:rPr lang="tr-TR" sz="2200" dirty="0"/>
              <a:t> olduğunu ve bu çekirdeğin </a:t>
            </a:r>
            <a:r>
              <a:rPr lang="tr-TR" sz="2200" dirty="0" smtClean="0"/>
              <a:t>protonlardan(+ yüklerden) </a:t>
            </a:r>
            <a:r>
              <a:rPr lang="tr-TR" sz="2200" dirty="0"/>
              <a:t>meydana geldiğini söylemiştir. Ayrıca, elektronların çekirdeğin çevresinde, </a:t>
            </a:r>
            <a:r>
              <a:rPr lang="tr-TR" sz="2200" dirty="0">
                <a:solidFill>
                  <a:srgbClr val="00B0F0"/>
                </a:solidFill>
              </a:rPr>
              <a:t>gezegenlerin Güneş'in çevresinde dolandığı gibi </a:t>
            </a:r>
            <a:r>
              <a:rPr lang="tr-TR" sz="2200" dirty="0"/>
              <a:t>dolandığını ileri sürmüştür. Atomdaki proton sayısının elektron sayısına eşit olduğunu </a:t>
            </a:r>
            <a:r>
              <a:rPr lang="tr-TR" sz="2200" dirty="0" smtClean="0"/>
              <a:t>iddia etmiştir.</a:t>
            </a:r>
            <a:endParaRPr lang="tr-TR" sz="2200" dirty="0"/>
          </a:p>
          <a:p>
            <a:pPr>
              <a:buFont typeface="Wingdings" panose="05000000000000000000" pitchFamily="2" charset="2"/>
              <a:buChar char="q"/>
            </a:pPr>
            <a:endParaRPr lang="tr-TR" sz="2200"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p:txBody>
      </p:sp>
      <p:sp>
        <p:nvSpPr>
          <p:cNvPr id="6" name="Metin kutusu 5"/>
          <p:cNvSpPr txBox="1"/>
          <p:nvPr/>
        </p:nvSpPr>
        <p:spPr>
          <a:xfrm>
            <a:off x="1619170" y="6240776"/>
            <a:ext cx="2936842" cy="369332"/>
          </a:xfrm>
          <a:prstGeom prst="rect">
            <a:avLst/>
          </a:prstGeom>
          <a:noFill/>
        </p:spPr>
        <p:txBody>
          <a:bodyPr wrap="square" rtlCol="0">
            <a:spAutoFit/>
          </a:bodyPr>
          <a:lstStyle/>
          <a:p>
            <a:r>
              <a:rPr lang="tr-TR" dirty="0" err="1">
                <a:solidFill>
                  <a:srgbClr val="FF0000"/>
                </a:solidFill>
                <a:effectLst>
                  <a:outerShdw blurRad="38100" dist="38100" dir="2700000" algn="tl">
                    <a:srgbClr val="000000">
                      <a:alpha val="43137"/>
                    </a:srgbClr>
                  </a:outerShdw>
                </a:effectLst>
              </a:rPr>
              <a:t>Thomson’un</a:t>
            </a:r>
            <a:r>
              <a:rPr lang="tr-TR" dirty="0">
                <a:solidFill>
                  <a:srgbClr val="FF0000"/>
                </a:solidFill>
                <a:effectLst>
                  <a:outerShdw blurRad="38100" dist="38100" dir="2700000" algn="tl">
                    <a:srgbClr val="000000">
                      <a:alpha val="43137"/>
                    </a:srgbClr>
                  </a:outerShdw>
                </a:effectLst>
              </a:rPr>
              <a:t> Atom Modeli </a:t>
            </a:r>
          </a:p>
        </p:txBody>
      </p:sp>
      <p:sp>
        <p:nvSpPr>
          <p:cNvPr id="9" name="Metin kutusu 8"/>
          <p:cNvSpPr txBox="1"/>
          <p:nvPr/>
        </p:nvSpPr>
        <p:spPr>
          <a:xfrm>
            <a:off x="9744470" y="1975957"/>
            <a:ext cx="1908334" cy="646331"/>
          </a:xfrm>
          <a:prstGeom prst="rect">
            <a:avLst/>
          </a:prstGeom>
          <a:noFill/>
        </p:spPr>
        <p:txBody>
          <a:bodyPr wrap="square" rtlCol="0">
            <a:spAutoFit/>
          </a:bodyPr>
          <a:lstStyle/>
          <a:p>
            <a:pPr algn="ctr"/>
            <a:r>
              <a:rPr lang="tr-TR" dirty="0">
                <a:solidFill>
                  <a:srgbClr val="FF0000"/>
                </a:solidFill>
                <a:effectLst>
                  <a:outerShdw blurRad="38100" dist="38100" dir="2700000" algn="tl">
                    <a:srgbClr val="000000">
                      <a:alpha val="43137"/>
                    </a:srgbClr>
                  </a:outerShdw>
                </a:effectLst>
              </a:rPr>
              <a:t>John Joseph </a:t>
            </a:r>
            <a:r>
              <a:rPr lang="tr-TR" dirty="0" err="1">
                <a:solidFill>
                  <a:srgbClr val="FF0000"/>
                </a:solidFill>
                <a:effectLst>
                  <a:outerShdw blurRad="38100" dist="38100" dir="2700000" algn="tl">
                    <a:srgbClr val="000000">
                      <a:alpha val="43137"/>
                    </a:srgbClr>
                  </a:outerShdw>
                </a:effectLst>
              </a:rPr>
              <a:t>Thomson</a:t>
            </a:r>
            <a:endParaRPr lang="tr-TR" dirty="0">
              <a:solidFill>
                <a:srgbClr val="FF0000"/>
              </a:solidFill>
              <a:effectLst>
                <a:outerShdw blurRad="38100" dist="38100" dir="2700000" algn="tl">
                  <a:srgbClr val="000000">
                    <a:alpha val="43137"/>
                  </a:srgbClr>
                </a:outerShdw>
              </a:effectLst>
            </a:endParaRPr>
          </a:p>
        </p:txBody>
      </p:sp>
      <p:sp>
        <p:nvSpPr>
          <p:cNvPr id="11" name="Metin kutusu 10"/>
          <p:cNvSpPr txBox="1"/>
          <p:nvPr/>
        </p:nvSpPr>
        <p:spPr>
          <a:xfrm>
            <a:off x="9851083" y="5553865"/>
            <a:ext cx="2169441" cy="369332"/>
          </a:xfrm>
          <a:prstGeom prst="rect">
            <a:avLst/>
          </a:prstGeom>
          <a:noFill/>
        </p:spPr>
        <p:txBody>
          <a:bodyPr wrap="square" rtlCol="0">
            <a:spAutoFit/>
          </a:bodyPr>
          <a:lstStyle/>
          <a:p>
            <a:r>
              <a:rPr lang="tr-TR" dirty="0">
                <a:solidFill>
                  <a:srgbClr val="FF0000"/>
                </a:solidFill>
                <a:effectLst>
                  <a:outerShdw blurRad="38100" dist="38100" dir="2700000" algn="tl">
                    <a:srgbClr val="000000">
                      <a:alpha val="43137"/>
                    </a:srgbClr>
                  </a:outerShdw>
                </a:effectLst>
              </a:rPr>
              <a:t>Ernest Rutherford</a:t>
            </a:r>
          </a:p>
        </p:txBody>
      </p:sp>
      <p:pic>
        <p:nvPicPr>
          <p:cNvPr id="4099" name="Picture 3" descr="J. J. Thomson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2666" y="203725"/>
            <a:ext cx="1416127" cy="1738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2312" y="4436207"/>
            <a:ext cx="1724666" cy="1714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descr="Ernest Rutherford | New Zealand Geograph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1083" y="2842511"/>
            <a:ext cx="1801721" cy="2497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5788" y="4358527"/>
            <a:ext cx="2846985" cy="186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Metin kutusu 19"/>
          <p:cNvSpPr txBox="1"/>
          <p:nvPr/>
        </p:nvSpPr>
        <p:spPr>
          <a:xfrm>
            <a:off x="5143502" y="6316832"/>
            <a:ext cx="3626210" cy="369332"/>
          </a:xfrm>
          <a:prstGeom prst="rect">
            <a:avLst/>
          </a:prstGeom>
          <a:noFill/>
        </p:spPr>
        <p:txBody>
          <a:bodyPr wrap="square" rtlCol="0">
            <a:spAutoFit/>
          </a:bodyPr>
          <a:lstStyle/>
          <a:p>
            <a:r>
              <a:rPr lang="tr-TR" dirty="0" err="1">
                <a:solidFill>
                  <a:srgbClr val="FF0000"/>
                </a:solidFill>
                <a:effectLst>
                  <a:outerShdw blurRad="38100" dist="38100" dir="2700000" algn="tl">
                    <a:srgbClr val="000000">
                      <a:alpha val="43137"/>
                    </a:srgbClr>
                  </a:outerShdw>
                </a:effectLst>
              </a:rPr>
              <a:t>Rutherford’un</a:t>
            </a:r>
            <a:r>
              <a:rPr lang="tr-TR" dirty="0">
                <a:solidFill>
                  <a:srgbClr val="FF0000"/>
                </a:solidFill>
                <a:effectLst>
                  <a:outerShdw blurRad="38100" dist="38100" dir="2700000" algn="tl">
                    <a:srgbClr val="000000">
                      <a:alpha val="43137"/>
                    </a:srgbClr>
                  </a:outerShdw>
                </a:effectLst>
              </a:rPr>
              <a:t> Atom Modeli </a:t>
            </a:r>
          </a:p>
        </p:txBody>
      </p:sp>
    </p:spTree>
    <p:extLst>
      <p:ext uri="{BB962C8B-B14F-4D97-AF65-F5344CB8AC3E}">
        <p14:creationId xmlns:p14="http://schemas.microsoft.com/office/powerpoint/2010/main" val="35846185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82862" y="217940"/>
            <a:ext cx="8874340" cy="6557149"/>
          </a:xfrm>
        </p:spPr>
        <p:txBody>
          <a:bodyPr>
            <a:normAutofit/>
          </a:bodyPr>
          <a:lstStyle/>
          <a:p>
            <a:pPr>
              <a:buFont typeface="Wingdings" panose="05000000000000000000" pitchFamily="2" charset="2"/>
              <a:buChar char="q"/>
            </a:pPr>
            <a:r>
              <a:rPr lang="tr-TR" sz="2200" dirty="0"/>
              <a:t>1913 yılında </a:t>
            </a:r>
            <a:r>
              <a:rPr lang="tr-TR" sz="2200" dirty="0" err="1">
                <a:solidFill>
                  <a:srgbClr val="00B0F0"/>
                </a:solidFill>
              </a:rPr>
              <a:t>Niels</a:t>
            </a:r>
            <a:r>
              <a:rPr lang="tr-TR" sz="2200" dirty="0">
                <a:solidFill>
                  <a:srgbClr val="00B0F0"/>
                </a:solidFill>
              </a:rPr>
              <a:t> </a:t>
            </a:r>
            <a:r>
              <a:rPr lang="tr-TR" sz="2200" dirty="0" err="1">
                <a:solidFill>
                  <a:srgbClr val="00B0F0"/>
                </a:solidFill>
              </a:rPr>
              <a:t>Bohr</a:t>
            </a:r>
            <a:r>
              <a:rPr lang="tr-TR" sz="2200" dirty="0">
                <a:solidFill>
                  <a:srgbClr val="00B0F0"/>
                </a:solidFill>
              </a:rPr>
              <a:t> </a:t>
            </a:r>
            <a:r>
              <a:rPr lang="tr-TR" sz="2200" dirty="0"/>
              <a:t>çekirdek çevresinde, </a:t>
            </a:r>
            <a:r>
              <a:rPr lang="tr-TR" sz="2200" dirty="0">
                <a:solidFill>
                  <a:srgbClr val="00B0F0"/>
                </a:solidFill>
              </a:rPr>
              <a:t>belli uzaklıktaki katmanlarda</a:t>
            </a:r>
            <a:r>
              <a:rPr lang="tr-TR" sz="2200" dirty="0">
                <a:solidFill>
                  <a:srgbClr val="7030A0"/>
                </a:solidFill>
              </a:rPr>
              <a:t> </a:t>
            </a:r>
            <a:r>
              <a:rPr lang="tr-TR" sz="2200" dirty="0"/>
              <a:t>(enerji yörüngelerinde) hareket eden elektronların varlığını modeliyle açıklamıştır.</a:t>
            </a:r>
          </a:p>
          <a:p>
            <a:pPr>
              <a:buFont typeface="Wingdings" panose="05000000000000000000" pitchFamily="2" charset="2"/>
              <a:buChar char="q"/>
            </a:pPr>
            <a:endParaRPr lang="tr-TR" sz="2200" dirty="0"/>
          </a:p>
          <a:p>
            <a:pPr marL="0" indent="0">
              <a:buNone/>
            </a:pPr>
            <a:endParaRPr lang="tr-TR" sz="2200" dirty="0"/>
          </a:p>
          <a:p>
            <a:pPr marL="0" indent="0">
              <a:buNone/>
            </a:pPr>
            <a:endParaRPr lang="tr-TR" sz="2200" dirty="0"/>
          </a:p>
          <a:p>
            <a:pPr marL="0" indent="0">
              <a:buNone/>
            </a:pPr>
            <a:endParaRPr lang="tr-TR" sz="2200" dirty="0"/>
          </a:p>
          <a:p>
            <a:pPr marL="0" indent="0">
              <a:buNone/>
            </a:pPr>
            <a:endParaRPr lang="tr-TR" sz="2200" dirty="0" smtClean="0"/>
          </a:p>
          <a:p>
            <a:pPr marL="0" indent="0">
              <a:buNone/>
            </a:pPr>
            <a:endParaRPr lang="tr-TR" sz="2200" dirty="0"/>
          </a:p>
          <a:p>
            <a:pPr>
              <a:buFont typeface="Wingdings" panose="05000000000000000000" pitchFamily="2" charset="2"/>
              <a:buChar char="q"/>
            </a:pPr>
            <a:r>
              <a:rPr lang="tr-TR" sz="2200" dirty="0">
                <a:solidFill>
                  <a:srgbClr val="00B0F0"/>
                </a:solidFill>
              </a:rPr>
              <a:t>Modern </a:t>
            </a:r>
            <a:r>
              <a:rPr lang="tr-TR" sz="2200" dirty="0" smtClean="0">
                <a:solidFill>
                  <a:srgbClr val="00B0F0"/>
                </a:solidFill>
              </a:rPr>
              <a:t>Atom Teorisi: </a:t>
            </a:r>
            <a:r>
              <a:rPr lang="tr-TR" sz="2200" dirty="0" smtClean="0"/>
              <a:t>Elektronlar çok hızlı hareket ettiği için sabit bir yerleri yoktur. Anlık yerleri tahmin edilemez, bulunma olasılığının bulunduğu bölgeler tahmin edilebilir. Elektronların </a:t>
            </a:r>
            <a:r>
              <a:rPr lang="tr-TR" sz="2200" dirty="0"/>
              <a:t>bulunma ihtimalinin </a:t>
            </a:r>
            <a:r>
              <a:rPr lang="tr-TR" sz="2200" dirty="0" smtClean="0"/>
              <a:t>yüksek olduğu </a:t>
            </a:r>
            <a:r>
              <a:rPr lang="tr-TR" sz="2200" dirty="0"/>
              <a:t>bu bölgelere </a:t>
            </a:r>
            <a:r>
              <a:rPr lang="tr-TR" sz="2200" dirty="0">
                <a:solidFill>
                  <a:srgbClr val="00B0F0"/>
                </a:solidFill>
              </a:rPr>
              <a:t>elektron bulutu </a:t>
            </a:r>
            <a:r>
              <a:rPr lang="tr-TR" sz="2200" dirty="0"/>
              <a:t>denir. </a:t>
            </a:r>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p:txBody>
      </p:sp>
      <p:sp>
        <p:nvSpPr>
          <p:cNvPr id="9" name="Metin kutusu 8"/>
          <p:cNvSpPr txBox="1"/>
          <p:nvPr/>
        </p:nvSpPr>
        <p:spPr>
          <a:xfrm>
            <a:off x="9851083" y="2721260"/>
            <a:ext cx="1908334" cy="369332"/>
          </a:xfrm>
          <a:prstGeom prst="rect">
            <a:avLst/>
          </a:prstGeom>
          <a:noFill/>
        </p:spPr>
        <p:txBody>
          <a:bodyPr wrap="square" rtlCol="0">
            <a:spAutoFit/>
          </a:bodyPr>
          <a:lstStyle/>
          <a:p>
            <a:pPr algn="ctr"/>
            <a:r>
              <a:rPr lang="tr-TR" dirty="0" err="1">
                <a:solidFill>
                  <a:srgbClr val="FF0000"/>
                </a:solidFill>
                <a:effectLst>
                  <a:outerShdw blurRad="38100" dist="38100" dir="2700000" algn="tl">
                    <a:srgbClr val="000000">
                      <a:alpha val="43137"/>
                    </a:srgbClr>
                  </a:outerShdw>
                </a:effectLst>
              </a:rPr>
              <a:t>Niels</a:t>
            </a:r>
            <a:r>
              <a:rPr lang="tr-TR" dirty="0">
                <a:solidFill>
                  <a:srgbClr val="FF0000"/>
                </a:solidFill>
                <a:effectLst>
                  <a:outerShdw blurRad="38100" dist="38100" dir="2700000" algn="tl">
                    <a:srgbClr val="000000">
                      <a:alpha val="43137"/>
                    </a:srgbClr>
                  </a:outerShdw>
                </a:effectLst>
              </a:rPr>
              <a:t> </a:t>
            </a:r>
            <a:r>
              <a:rPr lang="tr-TR" dirty="0" err="1">
                <a:solidFill>
                  <a:srgbClr val="FF0000"/>
                </a:solidFill>
                <a:effectLst>
                  <a:outerShdw blurRad="38100" dist="38100" dir="2700000" algn="tl">
                    <a:srgbClr val="000000">
                      <a:alpha val="43137"/>
                    </a:srgbClr>
                  </a:outerShdw>
                </a:effectLst>
              </a:rPr>
              <a:t>Bohr</a:t>
            </a:r>
            <a:endParaRPr lang="tr-TR" dirty="0">
              <a:solidFill>
                <a:srgbClr val="FF0000"/>
              </a:solidFill>
              <a:effectLst>
                <a:outerShdw blurRad="38100" dist="38100" dir="2700000" algn="tl">
                  <a:srgbClr val="000000">
                    <a:alpha val="43137"/>
                  </a:srgbClr>
                </a:outerShdw>
              </a:effectLst>
            </a:endParaRPr>
          </a:p>
        </p:txBody>
      </p:sp>
      <p:pic>
        <p:nvPicPr>
          <p:cNvPr id="5123" name="Picture 3" descr="Dosya:Niels Bohr.jpg - Vikiped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8912" y="297646"/>
            <a:ext cx="1652675" cy="2324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170" y="1308146"/>
            <a:ext cx="1951584" cy="210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6192" y="3280279"/>
            <a:ext cx="2745199" cy="289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Metin kutusu 14"/>
          <p:cNvSpPr txBox="1"/>
          <p:nvPr/>
        </p:nvSpPr>
        <p:spPr>
          <a:xfrm>
            <a:off x="9429485" y="6152931"/>
            <a:ext cx="2751528" cy="369332"/>
          </a:xfrm>
          <a:prstGeom prst="rect">
            <a:avLst/>
          </a:prstGeom>
          <a:noFill/>
        </p:spPr>
        <p:txBody>
          <a:bodyPr wrap="square" rtlCol="0">
            <a:spAutoFit/>
          </a:bodyPr>
          <a:lstStyle/>
          <a:p>
            <a:r>
              <a:rPr lang="tr-TR" dirty="0">
                <a:solidFill>
                  <a:srgbClr val="FF0000"/>
                </a:solidFill>
                <a:effectLst>
                  <a:outerShdw blurRad="38100" dist="38100" dir="2700000" algn="tl">
                    <a:srgbClr val="000000">
                      <a:alpha val="43137"/>
                    </a:srgbClr>
                  </a:outerShdw>
                </a:effectLst>
              </a:rPr>
              <a:t>Modern Atom Modeli</a:t>
            </a:r>
          </a:p>
        </p:txBody>
      </p:sp>
    </p:spTree>
    <p:extLst>
      <p:ext uri="{BB962C8B-B14F-4D97-AF65-F5344CB8AC3E}">
        <p14:creationId xmlns:p14="http://schemas.microsoft.com/office/powerpoint/2010/main" val="1089180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12-7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915933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15-44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1255813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16-68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904532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17-86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1075821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18-9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277499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112" y="698300"/>
            <a:ext cx="10883177" cy="5086581"/>
          </a:xfrm>
        </p:spPr>
        <p:txBody>
          <a:bodyPr>
            <a:normAutofit/>
          </a:bodyPr>
          <a:lstStyle/>
          <a:p>
            <a:pPr marL="0" indent="0">
              <a:buNone/>
            </a:pPr>
            <a:r>
              <a:rPr lang="tr-TR" dirty="0"/>
              <a:t>Bilim insanları atomla ilgili eski çağlardan günümüze kadar deneyler yapmışlar ve araştırmaları sonucu çeşitli modeller ortaya koymuşlardır. Ortaya konan her model bir önceki modelin yetersiz kaldığı durumları açıklamıştır. Günümüzde kabul edilen modeller teknolojinin gelişmesiyle yerini başka modellere bırakabilir.</a:t>
            </a:r>
          </a:p>
          <a:p>
            <a:pPr marL="0" indent="0">
              <a:buNone/>
            </a:pPr>
            <a:endParaRPr lang="tr-TR" dirty="0"/>
          </a:p>
          <a:p>
            <a:pPr marL="0" indent="0">
              <a:buNone/>
            </a:pPr>
            <a:r>
              <a:rPr lang="tr-TR" dirty="0">
                <a:solidFill>
                  <a:srgbClr val="00B0F0"/>
                </a:solidFill>
              </a:rPr>
              <a:t>Teori nedir?</a:t>
            </a:r>
          </a:p>
          <a:p>
            <a:pPr marL="0" indent="0">
              <a:buNone/>
            </a:pPr>
            <a:r>
              <a:rPr lang="tr-TR" dirty="0"/>
              <a:t>Bilimde teori  bir olgunun sürekli olarak doğrulanmış gözlem ve deneyler baz alınarak yapılan bir açıklamasıdır. </a:t>
            </a:r>
            <a:r>
              <a:rPr lang="tr-TR" dirty="0">
                <a:solidFill>
                  <a:srgbClr val="00B0F0"/>
                </a:solidFill>
              </a:rPr>
              <a:t>Teori, </a:t>
            </a:r>
            <a:r>
              <a:rPr lang="tr-TR" dirty="0"/>
              <a:t>herhangi bir olayı, vakayı açıklamak için kullanılan düşünce sistemidir. Bilgiler arttıkça teori de değişiklikler olabilir.</a:t>
            </a:r>
          </a:p>
          <a:p>
            <a:pPr marL="0" indent="0">
              <a:buNone/>
            </a:pPr>
            <a:endParaRPr lang="tr-TR" sz="2200" dirty="0"/>
          </a:p>
          <a:p>
            <a:pPr>
              <a:buFont typeface="Wingdings" panose="05000000000000000000" pitchFamily="2" charset="2"/>
              <a:buChar char="q"/>
            </a:pPr>
            <a:endParaRPr lang="tr-TR" sz="2200"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p:txBody>
      </p:sp>
    </p:spTree>
    <p:extLst>
      <p:ext uri="{BB962C8B-B14F-4D97-AF65-F5344CB8AC3E}">
        <p14:creationId xmlns:p14="http://schemas.microsoft.com/office/powerpoint/2010/main" val="11285163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09-043"/>
          <p:cNvPicPr>
            <a:picLocks noGrp="1" noChangeAspect="1"/>
          </p:cNvPicPr>
          <p:nvPr isPhoto="1"/>
        </p:nvPicPr>
        <p:blipFill rotWithShape="1">
          <a:blip r:embed="rId2">
            <a:lum/>
            <a:extLst>
              <a:ext uri="{28A0092B-C50C-407E-A947-70E740481C1C}">
                <a14:useLocalDpi xmlns:a14="http://schemas.microsoft.com/office/drawing/2010/main" val="0"/>
              </a:ext>
            </a:extLst>
          </a:blip>
          <a:srcRect r="8146"/>
          <a:stretch/>
        </p:blipFill>
        <p:spPr>
          <a:xfrm>
            <a:off x="0" y="349250"/>
            <a:ext cx="11198831" cy="6159500"/>
          </a:xfrm>
          <a:prstGeom prst="rect">
            <a:avLst/>
          </a:prstGeom>
          <a:noFill/>
          <a:ln>
            <a:noFill/>
          </a:ln>
        </p:spPr>
      </p:pic>
      <p:sp>
        <p:nvSpPr>
          <p:cNvPr id="3" name="Dikdörtgen 2"/>
          <p:cNvSpPr/>
          <p:nvPr/>
        </p:nvSpPr>
        <p:spPr>
          <a:xfrm>
            <a:off x="9092629" y="5676472"/>
            <a:ext cx="2532580" cy="1032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25753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lt;strong&gt;Atom&lt;/strong&gt; Definition (Chemistry Glossar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700" y="0"/>
            <a:ext cx="9144599" cy="6858000"/>
          </a:xfrm>
          <a:prstGeom prst="rect">
            <a:avLst/>
          </a:prstGeom>
        </p:spPr>
      </p:pic>
      <p:sp>
        <p:nvSpPr>
          <p:cNvPr id="4" name="Metin kutusu 3"/>
          <p:cNvSpPr txBox="1"/>
          <p:nvPr/>
        </p:nvSpPr>
        <p:spPr>
          <a:xfrm>
            <a:off x="1682561" y="4870939"/>
            <a:ext cx="8885793" cy="830997"/>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tr-TR" sz="4800" dirty="0">
                <a:solidFill>
                  <a:srgbClr val="FF0000"/>
                </a:solidFill>
                <a:effectLst>
                  <a:outerShdw blurRad="38100" dist="38100" dir="2700000" algn="tl">
                    <a:srgbClr val="000000">
                      <a:alpha val="43137"/>
                    </a:srgbClr>
                  </a:outerShdw>
                </a:effectLst>
              </a:rPr>
              <a:t>MADDENİN TANECİKLİ YAPISI</a:t>
            </a:r>
          </a:p>
        </p:txBody>
      </p:sp>
    </p:spTree>
    <p:extLst>
      <p:ext uri="{BB962C8B-B14F-4D97-AF65-F5344CB8AC3E}">
        <p14:creationId xmlns:p14="http://schemas.microsoft.com/office/powerpoint/2010/main" val="19215577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11-960"/>
          <p:cNvPicPr>
            <a:picLocks noGrp="1" noChangeAspect="1"/>
          </p:cNvPicPr>
          <p:nvPr isPhoto="1"/>
        </p:nvPicPr>
        <p:blipFill rotWithShape="1">
          <a:blip r:embed="rId2">
            <a:lum/>
            <a:extLst>
              <a:ext uri="{28A0092B-C50C-407E-A947-70E740481C1C}">
                <a14:useLocalDpi xmlns:a14="http://schemas.microsoft.com/office/drawing/2010/main" val="0"/>
              </a:ext>
            </a:extLst>
          </a:blip>
          <a:srcRect r="7834"/>
          <a:stretch/>
        </p:blipFill>
        <p:spPr>
          <a:xfrm>
            <a:off x="0" y="349250"/>
            <a:ext cx="11239928" cy="6159500"/>
          </a:xfrm>
          <a:prstGeom prst="rect">
            <a:avLst/>
          </a:prstGeom>
          <a:noFill/>
          <a:ln>
            <a:noFill/>
          </a:ln>
        </p:spPr>
      </p:pic>
      <p:sp>
        <p:nvSpPr>
          <p:cNvPr id="3" name="Dikdörtgen 2"/>
          <p:cNvSpPr/>
          <p:nvPr/>
        </p:nvSpPr>
        <p:spPr>
          <a:xfrm>
            <a:off x="9092629" y="5676472"/>
            <a:ext cx="2532580" cy="1032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928241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18-7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907123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0-1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6528840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1-4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742044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2-8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669229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4-0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0836347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5-3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706797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6-77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8082729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8-16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684428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21-37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781601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65110" y="298796"/>
            <a:ext cx="10515600" cy="1325563"/>
          </a:xfrm>
        </p:spPr>
        <p:txBody>
          <a:bodyPr/>
          <a:lstStyle/>
          <a:p>
            <a:r>
              <a:rPr lang="tr-TR" sz="2800" dirty="0">
                <a:solidFill>
                  <a:srgbClr val="00B0F0"/>
                </a:solidFill>
              </a:rPr>
              <a:t>ATOM</a:t>
            </a:r>
          </a:p>
        </p:txBody>
      </p:sp>
      <p:sp>
        <p:nvSpPr>
          <p:cNvPr id="3" name="İçerik Yer Tutucusu 2"/>
          <p:cNvSpPr>
            <a:spLocks noGrp="1"/>
          </p:cNvSpPr>
          <p:nvPr>
            <p:ph idx="1"/>
          </p:nvPr>
        </p:nvSpPr>
        <p:spPr>
          <a:xfrm>
            <a:off x="917331" y="1306879"/>
            <a:ext cx="10515600" cy="4351338"/>
          </a:xfrm>
        </p:spPr>
        <p:txBody>
          <a:bodyPr/>
          <a:lstStyle/>
          <a:p>
            <a:r>
              <a:rPr lang="tr-TR" dirty="0"/>
              <a:t>Atom, maddenin en küçük yapı birimidir. </a:t>
            </a:r>
          </a:p>
          <a:p>
            <a:r>
              <a:rPr lang="tr-TR" dirty="0"/>
              <a:t>Bütün maddeler atomlardan oluşur. </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922" y="2435470"/>
            <a:ext cx="3348678" cy="3956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131" y="2435470"/>
            <a:ext cx="3557954" cy="3956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0421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1-50-07-5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8463"/>
            <a:ext cx="12192000" cy="6059487"/>
          </a:xfrm>
          <a:prstGeom prst="rect">
            <a:avLst/>
          </a:prstGeom>
        </p:spPr>
      </p:pic>
    </p:spTree>
    <p:extLst>
      <p:ext uri="{BB962C8B-B14F-4D97-AF65-F5344CB8AC3E}">
        <p14:creationId xmlns:p14="http://schemas.microsoft.com/office/powerpoint/2010/main" val="16196996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1-50-10-6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8463"/>
            <a:ext cx="12192000" cy="6059487"/>
          </a:xfrm>
          <a:prstGeom prst="rect">
            <a:avLst/>
          </a:prstGeom>
        </p:spPr>
      </p:pic>
    </p:spTree>
    <p:extLst>
      <p:ext uri="{BB962C8B-B14F-4D97-AF65-F5344CB8AC3E}">
        <p14:creationId xmlns:p14="http://schemas.microsoft.com/office/powerpoint/2010/main" val="8485960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1-50-12-09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8463"/>
            <a:ext cx="12192000" cy="6059487"/>
          </a:xfrm>
          <a:prstGeom prst="rect">
            <a:avLst/>
          </a:prstGeom>
        </p:spPr>
      </p:pic>
    </p:spTree>
    <p:extLst>
      <p:ext uri="{BB962C8B-B14F-4D97-AF65-F5344CB8AC3E}">
        <p14:creationId xmlns:p14="http://schemas.microsoft.com/office/powerpoint/2010/main" val="1994857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24-2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990869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27-1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230802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29-9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1255302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32-7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2624254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35-5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6795527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38-1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293940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40-6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932912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69009" y="592228"/>
            <a:ext cx="8717125" cy="4374994"/>
          </a:xfrm>
        </p:spPr>
        <p:txBody>
          <a:bodyPr/>
          <a:lstStyle/>
          <a:p>
            <a:pPr marL="0" indent="0">
              <a:buNone/>
            </a:pPr>
            <a:r>
              <a:rPr lang="tr-TR" sz="2800" dirty="0">
                <a:solidFill>
                  <a:srgbClr val="00B0F0"/>
                </a:solidFill>
              </a:rPr>
              <a:t>ATOM ALTI PARÇACIKLAR</a:t>
            </a:r>
          </a:p>
          <a:p>
            <a:pPr marL="0" indent="0">
              <a:buNone/>
            </a:pPr>
            <a:r>
              <a:rPr lang="tr-TR" dirty="0"/>
              <a:t>Atomlar kendisini oluşturan daha küçük parçacıklardan oluşur.</a:t>
            </a:r>
          </a:p>
          <a:p>
            <a:pPr marL="0" indent="0">
              <a:buNone/>
            </a:pPr>
            <a:endParaRPr lang="tr-TR" sz="2800" dirty="0">
              <a:solidFill>
                <a:srgbClr val="7030A0"/>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33" y="1576618"/>
            <a:ext cx="6893169" cy="4398094"/>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762" y="1791286"/>
            <a:ext cx="4273061" cy="4202744"/>
          </a:xfrm>
          <a:prstGeom prst="rect">
            <a:avLst/>
          </a:prstGeom>
        </p:spPr>
      </p:pic>
      <p:sp>
        <p:nvSpPr>
          <p:cNvPr id="6" name="Metin kutusu 5"/>
          <p:cNvSpPr txBox="1"/>
          <p:nvPr/>
        </p:nvSpPr>
        <p:spPr>
          <a:xfrm rot="20506711">
            <a:off x="2153200" y="2306445"/>
            <a:ext cx="1151792" cy="369332"/>
          </a:xfrm>
          <a:prstGeom prst="rect">
            <a:avLst/>
          </a:prstGeom>
          <a:noFill/>
        </p:spPr>
        <p:txBody>
          <a:bodyPr wrap="square" rtlCol="0">
            <a:spAutoFit/>
          </a:bodyPr>
          <a:lstStyle/>
          <a:p>
            <a:r>
              <a:rPr lang="tr-TR" dirty="0">
                <a:solidFill>
                  <a:srgbClr val="FF0000"/>
                </a:solidFill>
                <a:effectLst>
                  <a:outerShdw blurRad="38100" dist="38100" dir="2700000" algn="tl">
                    <a:srgbClr val="000000">
                      <a:alpha val="43137"/>
                    </a:srgbClr>
                  </a:outerShdw>
                </a:effectLst>
              </a:rPr>
              <a:t>(+)</a:t>
            </a:r>
          </a:p>
        </p:txBody>
      </p:sp>
      <p:sp>
        <p:nvSpPr>
          <p:cNvPr id="7" name="Metin kutusu 6"/>
          <p:cNvSpPr txBox="1"/>
          <p:nvPr/>
        </p:nvSpPr>
        <p:spPr>
          <a:xfrm rot="1549966">
            <a:off x="6564248" y="3173842"/>
            <a:ext cx="1151792" cy="369332"/>
          </a:xfrm>
          <a:prstGeom prst="rect">
            <a:avLst/>
          </a:prstGeom>
          <a:noFill/>
        </p:spPr>
        <p:txBody>
          <a:bodyPr wrap="square" rtlCol="0">
            <a:spAutoFit/>
          </a:bodyPr>
          <a:lstStyle/>
          <a:p>
            <a:r>
              <a:rPr lang="tr-TR" dirty="0">
                <a:solidFill>
                  <a:srgbClr val="FF0000"/>
                </a:solidFill>
                <a:effectLst>
                  <a:outerShdw blurRad="38100" dist="38100" dir="2700000" algn="tl">
                    <a:srgbClr val="000000">
                      <a:alpha val="43137"/>
                    </a:srgbClr>
                  </a:outerShdw>
                </a:effectLst>
              </a:rPr>
              <a:t>(-)</a:t>
            </a:r>
          </a:p>
        </p:txBody>
      </p:sp>
      <p:sp>
        <p:nvSpPr>
          <p:cNvPr id="8" name="Metin kutusu 7"/>
          <p:cNvSpPr txBox="1"/>
          <p:nvPr/>
        </p:nvSpPr>
        <p:spPr>
          <a:xfrm rot="21211589">
            <a:off x="4330829" y="3452606"/>
            <a:ext cx="1046840" cy="338554"/>
          </a:xfrm>
          <a:prstGeom prst="rect">
            <a:avLst/>
          </a:prstGeom>
          <a:noFill/>
        </p:spPr>
        <p:txBody>
          <a:bodyPr wrap="square" rtlCol="0">
            <a:spAutoFit/>
          </a:bodyPr>
          <a:lstStyle/>
          <a:p>
            <a:r>
              <a:rPr lang="tr-TR" sz="1600" dirty="0">
                <a:solidFill>
                  <a:srgbClr val="FF0000"/>
                </a:solidFill>
                <a:effectLst>
                  <a:outerShdw blurRad="38100" dist="38100" dir="2700000" algn="tl">
                    <a:srgbClr val="000000">
                      <a:alpha val="43137"/>
                    </a:srgbClr>
                  </a:outerShdw>
                </a:effectLst>
              </a:rPr>
              <a:t>(Nötr)</a:t>
            </a:r>
          </a:p>
        </p:txBody>
      </p:sp>
      <p:sp>
        <p:nvSpPr>
          <p:cNvPr id="9" name="Metin kutusu 8"/>
          <p:cNvSpPr txBox="1"/>
          <p:nvPr/>
        </p:nvSpPr>
        <p:spPr>
          <a:xfrm>
            <a:off x="8859231" y="4883634"/>
            <a:ext cx="1046840" cy="338554"/>
          </a:xfrm>
          <a:prstGeom prst="rect">
            <a:avLst/>
          </a:prstGeom>
          <a:noFill/>
        </p:spPr>
        <p:txBody>
          <a:bodyPr wrap="square" rtlCol="0">
            <a:spAutoFit/>
          </a:bodyPr>
          <a:lstStyle/>
          <a:p>
            <a:r>
              <a:rPr lang="tr-TR" sz="1600" dirty="0">
                <a:solidFill>
                  <a:srgbClr val="FF0000"/>
                </a:solidFill>
                <a:effectLst>
                  <a:outerShdw blurRad="38100" dist="38100" dir="2700000" algn="tl">
                    <a:srgbClr val="000000">
                      <a:alpha val="43137"/>
                    </a:srgbClr>
                  </a:outerShdw>
                </a:effectLst>
              </a:rPr>
              <a:t>(Yörünge)</a:t>
            </a:r>
          </a:p>
        </p:txBody>
      </p:sp>
    </p:spTree>
    <p:extLst>
      <p:ext uri="{BB962C8B-B14F-4D97-AF65-F5344CB8AC3E}">
        <p14:creationId xmlns:p14="http://schemas.microsoft.com/office/powerpoint/2010/main" val="39580997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43-3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3439167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45-7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42496783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48-85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0363504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solidFill>
                  <a:srgbClr val="00B0F0"/>
                </a:solidFill>
              </a:rPr>
              <a:t>Nötr Atom:</a:t>
            </a:r>
          </a:p>
        </p:txBody>
      </p:sp>
      <p:sp>
        <p:nvSpPr>
          <p:cNvPr id="3" name="İçerik Yer Tutucusu 2"/>
          <p:cNvSpPr>
            <a:spLocks noGrp="1"/>
          </p:cNvSpPr>
          <p:nvPr>
            <p:ph idx="1"/>
          </p:nvPr>
        </p:nvSpPr>
        <p:spPr>
          <a:xfrm>
            <a:off x="715107" y="1535479"/>
            <a:ext cx="10515600" cy="4351338"/>
          </a:xfrm>
        </p:spPr>
        <p:txBody>
          <a:bodyPr/>
          <a:lstStyle/>
          <a:p>
            <a:r>
              <a:rPr lang="tr-TR" dirty="0"/>
              <a:t>Proton sayısı elektron sayısına eşit olan atoma </a:t>
            </a:r>
            <a:r>
              <a:rPr lang="tr-TR" dirty="0">
                <a:solidFill>
                  <a:srgbClr val="00B0F0"/>
                </a:solidFill>
              </a:rPr>
              <a:t>nötr atom </a:t>
            </a:r>
            <a:r>
              <a:rPr lang="tr-TR" dirty="0"/>
              <a:t>denir.</a:t>
            </a:r>
          </a:p>
        </p:txBody>
      </p:sp>
    </p:spTree>
    <p:extLst>
      <p:ext uri="{BB962C8B-B14F-4D97-AF65-F5344CB8AC3E}">
        <p14:creationId xmlns:p14="http://schemas.microsoft.com/office/powerpoint/2010/main" val="2627513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51-5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18025027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52-8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6534233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55-2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3913623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56-64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41645329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57-9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18557029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58-98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8552112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36652" y="632091"/>
            <a:ext cx="8794678" cy="6095967"/>
          </a:xfrm>
        </p:spPr>
        <p:txBody>
          <a:bodyPr>
            <a:normAutofit lnSpcReduction="10000"/>
          </a:bodyPr>
          <a:lstStyle/>
          <a:p>
            <a:pPr>
              <a:buFont typeface="Wingdings" panose="05000000000000000000" pitchFamily="2" charset="2"/>
              <a:buChar char="v"/>
            </a:pPr>
            <a:r>
              <a:rPr lang="tr-TR" dirty="0"/>
              <a:t>Protonlar ve nötronlar hareketsizdir. Elektronlar </a:t>
            </a:r>
            <a:endParaRPr lang="tr-TR" dirty="0" smtClean="0"/>
          </a:p>
          <a:p>
            <a:pPr marL="0" indent="0">
              <a:buNone/>
            </a:pPr>
            <a:r>
              <a:rPr lang="tr-TR" dirty="0" smtClean="0"/>
              <a:t>çekirdeğin </a:t>
            </a:r>
            <a:r>
              <a:rPr lang="tr-TR" dirty="0"/>
              <a:t>etrafında dönme hareketi yaparlar.</a:t>
            </a:r>
          </a:p>
          <a:p>
            <a:endParaRPr lang="tr-TR" dirty="0"/>
          </a:p>
          <a:p>
            <a:endParaRPr lang="tr-TR" dirty="0"/>
          </a:p>
          <a:p>
            <a:pPr marL="0" indent="0">
              <a:buNone/>
            </a:pPr>
            <a:endParaRPr lang="tr-TR" dirty="0"/>
          </a:p>
          <a:p>
            <a:pPr marL="0" indent="0">
              <a:buNone/>
            </a:pPr>
            <a:endParaRPr lang="tr-TR" dirty="0"/>
          </a:p>
          <a:p>
            <a:pPr>
              <a:buFont typeface="Wingdings" panose="05000000000000000000" pitchFamily="2" charset="2"/>
              <a:buChar char="v"/>
            </a:pPr>
            <a:r>
              <a:rPr lang="tr-TR" dirty="0"/>
              <a:t>Zıt yüklü olduklarından proton ve </a:t>
            </a:r>
            <a:r>
              <a:rPr lang="tr-TR" dirty="0" smtClean="0"/>
              <a:t>elektronlar</a:t>
            </a:r>
          </a:p>
          <a:p>
            <a:pPr marL="0" indent="0">
              <a:buNone/>
            </a:pPr>
            <a:r>
              <a:rPr lang="tr-TR" dirty="0" smtClean="0"/>
              <a:t> </a:t>
            </a:r>
            <a:r>
              <a:rPr lang="tr-TR" dirty="0"/>
              <a:t>birbirlerine çekim kuvveti uygularlar. </a:t>
            </a:r>
            <a:r>
              <a:rPr lang="tr-TR" dirty="0" smtClean="0"/>
              <a:t>Fakat </a:t>
            </a:r>
          </a:p>
          <a:p>
            <a:pPr marL="0" indent="0">
              <a:buNone/>
            </a:pPr>
            <a:r>
              <a:rPr lang="tr-TR" dirty="0" smtClean="0"/>
              <a:t> elektronlar çekirdeğe düşmez.</a:t>
            </a:r>
            <a:endParaRPr lang="tr-TR" dirty="0"/>
          </a:p>
          <a:p>
            <a:pPr marL="0" indent="0">
              <a:buNone/>
            </a:pPr>
            <a:endParaRPr lang="tr-TR" dirty="0"/>
          </a:p>
          <a:p>
            <a:pPr marL="0" indent="0">
              <a:buNone/>
            </a:pPr>
            <a:endParaRPr lang="tr-TR" dirty="0"/>
          </a:p>
          <a:p>
            <a:pPr marL="0" indent="0">
              <a:buNone/>
            </a:pPr>
            <a:endParaRPr lang="tr-TR" dirty="0"/>
          </a:p>
          <a:p>
            <a:pPr>
              <a:buFont typeface="Wingdings" panose="05000000000000000000" pitchFamily="2" charset="2"/>
              <a:buChar char="v"/>
            </a:pPr>
            <a:r>
              <a:rPr lang="tr-TR" dirty="0" smtClean="0">
                <a:effectLst>
                  <a:outerShdw blurRad="38100" dist="38100" dir="2700000" algn="tl">
                    <a:srgbClr val="000000">
                      <a:alpha val="43137"/>
                    </a:srgbClr>
                  </a:outerShdw>
                </a:effectLst>
              </a:rPr>
              <a:t>Farklı </a:t>
            </a:r>
            <a:r>
              <a:rPr lang="tr-TR" dirty="0">
                <a:effectLst>
                  <a:outerShdw blurRad="38100" dist="38100" dir="2700000" algn="tl">
                    <a:srgbClr val="000000">
                      <a:alpha val="43137"/>
                    </a:srgbClr>
                  </a:outerShdw>
                </a:effectLst>
              </a:rPr>
              <a:t>atomların proton sayısı farklıdır. Atomun </a:t>
            </a:r>
            <a:r>
              <a:rPr lang="tr-TR" dirty="0" smtClean="0">
                <a:effectLst>
                  <a:outerShdw blurRad="38100" dist="38100" dir="2700000" algn="tl">
                    <a:srgbClr val="000000">
                      <a:alpha val="43137"/>
                    </a:srgbClr>
                  </a:outerShdw>
                </a:effectLst>
              </a:rPr>
              <a:t>numarası (kimliği) proton sayısıdır.</a:t>
            </a:r>
            <a:endParaRPr lang="tr-TR" dirty="0">
              <a:effectLst>
                <a:outerShdw blurRad="38100" dist="38100" dir="2700000" algn="tl">
                  <a:srgbClr val="000000">
                    <a:alpha val="43137"/>
                  </a:srgbClr>
                </a:outerShdw>
              </a:effectLst>
            </a:endParaRPr>
          </a:p>
          <a:p>
            <a:pPr marL="0" indent="0">
              <a:buNone/>
            </a:pPr>
            <a:endParaRPr lang="tr-TR" dirty="0"/>
          </a:p>
          <a:p>
            <a:endParaRPr lang="tr-TR" dirty="0"/>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5537" y="2889221"/>
            <a:ext cx="2907767" cy="2617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4517" y="194250"/>
            <a:ext cx="3591193" cy="2527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93817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00-35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0029190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9-94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88003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31-7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5117980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33-3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1285062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34-68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6646745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35-97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8346998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37-38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2856550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38-6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4158968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40-3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8374726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44-1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4178141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825624"/>
            <a:ext cx="10452234" cy="4180539"/>
          </a:xfrm>
          <a:gradFill flip="none" rotWithShape="1">
            <a:gsLst>
              <a:gs pos="0">
                <a:srgbClr val="7030A0"/>
              </a:gs>
              <a:gs pos="77000">
                <a:schemeClr val="accent1">
                  <a:lumMod val="45000"/>
                  <a:lumOff val="55000"/>
                </a:schemeClr>
              </a:gs>
              <a:gs pos="96067">
                <a:schemeClr val="accent1">
                  <a:lumMod val="30000"/>
                  <a:lumOff val="70000"/>
                </a:schemeClr>
              </a:gs>
              <a:gs pos="29000">
                <a:schemeClr val="accent1">
                  <a:lumMod val="45000"/>
                  <a:lumOff val="55000"/>
                </a:schemeClr>
              </a:gs>
              <a:gs pos="46000">
                <a:schemeClr val="accent1">
                  <a:lumMod val="30000"/>
                  <a:lumOff val="70000"/>
                </a:schemeClr>
              </a:gs>
            </a:gsLst>
            <a:lin ang="16200000" scaled="1"/>
            <a:tileRect/>
          </a:gradFill>
        </p:spPr>
        <p:txBody>
          <a:bodyPr/>
          <a:lstStyle/>
          <a:p>
            <a:pPr marL="514350" indent="-514350">
              <a:buFont typeface="+mj-lt"/>
              <a:buAutoNum type="arabicPeriod"/>
            </a:pPr>
            <a:r>
              <a:rPr lang="tr-TR" dirty="0"/>
              <a:t>…………………. atomun merkezine verilen addır.</a:t>
            </a:r>
          </a:p>
          <a:p>
            <a:pPr marL="514350" indent="-514350">
              <a:buFont typeface="+mj-lt"/>
              <a:buAutoNum type="arabicPeriod"/>
            </a:pPr>
            <a:r>
              <a:rPr lang="tr-TR" dirty="0"/>
              <a:t>Çekirdeğin çevresinde yer alan yörüngelere …………………….. denir.</a:t>
            </a:r>
          </a:p>
          <a:p>
            <a:pPr marL="514350" indent="-514350">
              <a:buFont typeface="+mj-lt"/>
              <a:buAutoNum type="arabicPeriod"/>
            </a:pPr>
            <a:r>
              <a:rPr lang="tr-TR" dirty="0"/>
              <a:t>Atomun çekirdeğinde (+) yüklü ……………………..  bulunur.</a:t>
            </a:r>
          </a:p>
          <a:p>
            <a:pPr marL="514350" indent="-514350">
              <a:buFont typeface="+mj-lt"/>
              <a:buAutoNum type="arabicPeriod"/>
            </a:pPr>
            <a:r>
              <a:rPr lang="tr-TR" dirty="0"/>
              <a:t>Atomun katmanlarında ………………………… bulunur.</a:t>
            </a:r>
          </a:p>
          <a:p>
            <a:pPr marL="514350" indent="-514350">
              <a:buFont typeface="+mj-lt"/>
              <a:buAutoNum type="arabicPeriod"/>
            </a:pPr>
            <a:r>
              <a:rPr lang="tr-TR" dirty="0"/>
              <a:t>Atom çekirdeğindeki yüksüz parçacıklara …………………… denir.</a:t>
            </a:r>
          </a:p>
          <a:p>
            <a:pPr marL="514350" indent="-514350">
              <a:buFont typeface="+mj-lt"/>
              <a:buAutoNum type="arabicPeriod"/>
            </a:pPr>
            <a:r>
              <a:rPr lang="tr-TR" dirty="0"/>
              <a:t>Atom hücreden daha ………………………….</a:t>
            </a:r>
          </a:p>
          <a:p>
            <a:pPr marL="514350" indent="-514350">
              <a:buFont typeface="+mj-lt"/>
              <a:buAutoNum type="arabicPeriod"/>
            </a:pPr>
            <a:r>
              <a:rPr lang="tr-TR" dirty="0"/>
              <a:t>Atomun kimliğini ……………........ sayısı belirler.</a:t>
            </a:r>
          </a:p>
          <a:p>
            <a:pPr marL="514350" indent="-514350">
              <a:buFont typeface="+mj-lt"/>
              <a:buAutoNum type="arabicPeriod"/>
            </a:pPr>
            <a:endParaRPr lang="tr-TR" dirty="0"/>
          </a:p>
          <a:p>
            <a:pPr marL="514350" indent="-514350">
              <a:buFont typeface="+mj-lt"/>
              <a:buAutoNum type="arabicPeriod"/>
            </a:pPr>
            <a:endParaRPr lang="tr-TR" dirty="0"/>
          </a:p>
          <a:p>
            <a:pPr marL="514350" indent="-514350">
              <a:buFont typeface="+mj-lt"/>
              <a:buAutoNum type="arabicPeriod"/>
            </a:pPr>
            <a:endParaRPr lang="tr-TR" dirty="0"/>
          </a:p>
          <a:p>
            <a:pPr marL="514350" indent="-514350">
              <a:buFont typeface="+mj-lt"/>
              <a:buAutoNum type="arabicPeriod"/>
            </a:pPr>
            <a:endParaRPr lang="tr-TR" dirty="0"/>
          </a:p>
          <a:p>
            <a:pPr marL="514350" indent="-514350">
              <a:buFont typeface="+mj-lt"/>
              <a:buAutoNum type="arabicPeriod"/>
            </a:pPr>
            <a:endParaRPr lang="tr-TR" dirty="0"/>
          </a:p>
        </p:txBody>
      </p:sp>
      <p:sp>
        <p:nvSpPr>
          <p:cNvPr id="5" name="Metin kutusu 4"/>
          <p:cNvSpPr txBox="1"/>
          <p:nvPr/>
        </p:nvSpPr>
        <p:spPr>
          <a:xfrm>
            <a:off x="1453415" y="1734283"/>
            <a:ext cx="3330341" cy="461665"/>
          </a:xfrm>
          <a:prstGeom prst="rect">
            <a:avLst/>
          </a:prstGeom>
          <a:noFill/>
        </p:spPr>
        <p:txBody>
          <a:bodyPr wrap="square" rtlCol="0">
            <a:spAutoFit/>
          </a:bodyPr>
          <a:lstStyle/>
          <a:p>
            <a:r>
              <a:rPr lang="tr-TR" sz="2400" b="1" dirty="0">
                <a:solidFill>
                  <a:srgbClr val="FF0000"/>
                </a:solidFill>
              </a:rPr>
              <a:t>Çekirdek</a:t>
            </a:r>
          </a:p>
        </p:txBody>
      </p:sp>
      <p:sp>
        <p:nvSpPr>
          <p:cNvPr id="7" name="Metin kutusu 6"/>
          <p:cNvSpPr txBox="1"/>
          <p:nvPr/>
        </p:nvSpPr>
        <p:spPr>
          <a:xfrm>
            <a:off x="7507704" y="2192074"/>
            <a:ext cx="3330341" cy="461665"/>
          </a:xfrm>
          <a:prstGeom prst="rect">
            <a:avLst/>
          </a:prstGeom>
          <a:noFill/>
        </p:spPr>
        <p:txBody>
          <a:bodyPr wrap="square" rtlCol="0">
            <a:spAutoFit/>
          </a:bodyPr>
          <a:lstStyle/>
          <a:p>
            <a:r>
              <a:rPr lang="tr-TR" sz="2400" b="1" dirty="0">
                <a:solidFill>
                  <a:srgbClr val="FF0000"/>
                </a:solidFill>
              </a:rPr>
              <a:t>katman</a:t>
            </a:r>
          </a:p>
        </p:txBody>
      </p:sp>
      <p:sp>
        <p:nvSpPr>
          <p:cNvPr id="8" name="Metin kutusu 7"/>
          <p:cNvSpPr txBox="1"/>
          <p:nvPr/>
        </p:nvSpPr>
        <p:spPr>
          <a:xfrm>
            <a:off x="5842533" y="2633775"/>
            <a:ext cx="3330341" cy="461665"/>
          </a:xfrm>
          <a:prstGeom prst="rect">
            <a:avLst/>
          </a:prstGeom>
          <a:noFill/>
        </p:spPr>
        <p:txBody>
          <a:bodyPr wrap="square" rtlCol="0">
            <a:spAutoFit/>
          </a:bodyPr>
          <a:lstStyle/>
          <a:p>
            <a:r>
              <a:rPr lang="tr-TR" sz="2400" b="1" dirty="0">
                <a:solidFill>
                  <a:srgbClr val="FF0000"/>
                </a:solidFill>
              </a:rPr>
              <a:t>protonlar</a:t>
            </a:r>
          </a:p>
        </p:txBody>
      </p:sp>
      <p:sp>
        <p:nvSpPr>
          <p:cNvPr id="9" name="Metin kutusu 8"/>
          <p:cNvSpPr txBox="1"/>
          <p:nvPr/>
        </p:nvSpPr>
        <p:spPr>
          <a:xfrm>
            <a:off x="4734762" y="3112627"/>
            <a:ext cx="3330341" cy="461665"/>
          </a:xfrm>
          <a:prstGeom prst="rect">
            <a:avLst/>
          </a:prstGeom>
          <a:noFill/>
        </p:spPr>
        <p:txBody>
          <a:bodyPr wrap="square" rtlCol="0">
            <a:spAutoFit/>
          </a:bodyPr>
          <a:lstStyle/>
          <a:p>
            <a:r>
              <a:rPr lang="tr-TR" sz="2400" b="1" dirty="0">
                <a:solidFill>
                  <a:srgbClr val="FF0000"/>
                </a:solidFill>
              </a:rPr>
              <a:t>elektronlar</a:t>
            </a:r>
          </a:p>
        </p:txBody>
      </p:sp>
      <p:sp>
        <p:nvSpPr>
          <p:cNvPr id="10" name="Metin kutusu 9"/>
          <p:cNvSpPr txBox="1"/>
          <p:nvPr/>
        </p:nvSpPr>
        <p:spPr>
          <a:xfrm>
            <a:off x="6997688" y="3570418"/>
            <a:ext cx="3330341" cy="461665"/>
          </a:xfrm>
          <a:prstGeom prst="rect">
            <a:avLst/>
          </a:prstGeom>
          <a:noFill/>
        </p:spPr>
        <p:txBody>
          <a:bodyPr wrap="square" rtlCol="0">
            <a:spAutoFit/>
          </a:bodyPr>
          <a:lstStyle/>
          <a:p>
            <a:r>
              <a:rPr lang="tr-TR" sz="2400" b="1" dirty="0">
                <a:solidFill>
                  <a:srgbClr val="FF0000"/>
                </a:solidFill>
              </a:rPr>
              <a:t>nötronlar</a:t>
            </a:r>
          </a:p>
        </p:txBody>
      </p:sp>
      <p:sp>
        <p:nvSpPr>
          <p:cNvPr id="11" name="Metin kutusu 10"/>
          <p:cNvSpPr txBox="1"/>
          <p:nvPr/>
        </p:nvSpPr>
        <p:spPr>
          <a:xfrm>
            <a:off x="4620187" y="4005109"/>
            <a:ext cx="3330341" cy="461665"/>
          </a:xfrm>
          <a:prstGeom prst="rect">
            <a:avLst/>
          </a:prstGeom>
          <a:noFill/>
        </p:spPr>
        <p:txBody>
          <a:bodyPr wrap="square" rtlCol="0">
            <a:spAutoFit/>
          </a:bodyPr>
          <a:lstStyle/>
          <a:p>
            <a:r>
              <a:rPr lang="tr-TR" sz="2400" b="1" dirty="0">
                <a:solidFill>
                  <a:srgbClr val="FF0000"/>
                </a:solidFill>
              </a:rPr>
              <a:t>küçüktür.</a:t>
            </a:r>
          </a:p>
        </p:txBody>
      </p:sp>
      <p:graphicFrame>
        <p:nvGraphicFramePr>
          <p:cNvPr id="13" name="Diyagram 12"/>
          <p:cNvGraphicFramePr/>
          <p:nvPr>
            <p:extLst>
              <p:ext uri="{D42A27DB-BD31-4B8C-83A1-F6EECF244321}">
                <p14:modId xmlns:p14="http://schemas.microsoft.com/office/powerpoint/2010/main" val="3438569763"/>
              </p:ext>
            </p:extLst>
          </p:nvPr>
        </p:nvGraphicFramePr>
        <p:xfrm>
          <a:off x="327259" y="356135"/>
          <a:ext cx="3782728" cy="1103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Metin kutusu 13"/>
          <p:cNvSpPr txBox="1"/>
          <p:nvPr/>
        </p:nvSpPr>
        <p:spPr>
          <a:xfrm>
            <a:off x="3773102" y="683394"/>
            <a:ext cx="7064943" cy="523220"/>
          </a:xfrm>
          <a:prstGeom prst="rect">
            <a:avLst/>
          </a:prstGeom>
          <a:noFill/>
        </p:spPr>
        <p:txBody>
          <a:bodyPr wrap="square" rtlCol="0">
            <a:spAutoFit/>
          </a:bodyPr>
          <a:lstStyle/>
          <a:p>
            <a:r>
              <a:rPr lang="tr-TR" sz="2800" dirty="0">
                <a:solidFill>
                  <a:srgbClr val="7030A0"/>
                </a:solidFill>
              </a:rPr>
              <a:t>Boşlukları uygun kelimelerle dolduralım.</a:t>
            </a:r>
          </a:p>
        </p:txBody>
      </p:sp>
      <p:sp>
        <p:nvSpPr>
          <p:cNvPr id="12" name="Metin kutusu 11"/>
          <p:cNvSpPr txBox="1"/>
          <p:nvPr/>
        </p:nvSpPr>
        <p:spPr>
          <a:xfrm>
            <a:off x="4109987" y="4489874"/>
            <a:ext cx="3330341" cy="461665"/>
          </a:xfrm>
          <a:prstGeom prst="rect">
            <a:avLst/>
          </a:prstGeom>
          <a:noFill/>
        </p:spPr>
        <p:txBody>
          <a:bodyPr wrap="square" rtlCol="0">
            <a:spAutoFit/>
          </a:bodyPr>
          <a:lstStyle/>
          <a:p>
            <a:r>
              <a:rPr lang="tr-TR" sz="2400" b="1" dirty="0">
                <a:solidFill>
                  <a:srgbClr val="FF0000"/>
                </a:solidFill>
              </a:rPr>
              <a:t>proton</a:t>
            </a:r>
          </a:p>
        </p:txBody>
      </p:sp>
    </p:spTree>
    <p:extLst>
      <p:ext uri="{BB962C8B-B14F-4D97-AF65-F5344CB8AC3E}">
        <p14:creationId xmlns:p14="http://schemas.microsoft.com/office/powerpoint/2010/main" val="64745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46-19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19574308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48-5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pic>
        <p:nvPicPr>
          <p:cNvPr id="3" name="Resim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3847" y="6015519"/>
            <a:ext cx="584600" cy="584600"/>
          </a:xfrm>
          <a:prstGeom prst="rect">
            <a:avLst/>
          </a:prstGeom>
        </p:spPr>
      </p:pic>
      <p:pic>
        <p:nvPicPr>
          <p:cNvPr id="4" name="Resim 3">
            <a:hlinkClick r:id="rId5"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548" y="6048481"/>
            <a:ext cx="576467" cy="576467"/>
          </a:xfrm>
          <a:prstGeom prst="rect">
            <a:avLst/>
          </a:prstGeom>
        </p:spPr>
      </p:pic>
    </p:spTree>
    <p:extLst>
      <p:ext uri="{BB962C8B-B14F-4D97-AF65-F5344CB8AC3E}">
        <p14:creationId xmlns:p14="http://schemas.microsoft.com/office/powerpoint/2010/main" val="38927335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671146" y="1333379"/>
            <a:ext cx="10222523" cy="2387600"/>
          </a:xfrm>
        </p:spPr>
        <p:txBody>
          <a:bodyPr/>
          <a:lstStyle/>
          <a:p>
            <a:r>
              <a:rPr lang="tr-TR" dirty="0">
                <a:solidFill>
                  <a:srgbClr val="FF0000"/>
                </a:solidFill>
              </a:rPr>
              <a:t>DEĞERLENDİRME SORULARI</a:t>
            </a:r>
          </a:p>
        </p:txBody>
      </p:sp>
    </p:spTree>
    <p:extLst>
      <p:ext uri="{BB962C8B-B14F-4D97-AF65-F5344CB8AC3E}">
        <p14:creationId xmlns:p14="http://schemas.microsoft.com/office/powerpoint/2010/main" val="40941844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12-2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24274293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13-7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21104674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17-86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33627204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19-6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287234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23-8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41690993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26-3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39340586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03-8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4142212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2587" y="76401"/>
            <a:ext cx="10515600" cy="1325563"/>
          </a:xfrm>
        </p:spPr>
        <p:txBody>
          <a:bodyPr>
            <a:normAutofit/>
          </a:bodyPr>
          <a:lstStyle/>
          <a:p>
            <a:r>
              <a:rPr lang="tr-TR" sz="2800" dirty="0">
                <a:solidFill>
                  <a:srgbClr val="00B0F0"/>
                </a:solidFill>
              </a:rPr>
              <a:t>ATOMUN KÜTLESİ</a:t>
            </a:r>
          </a:p>
        </p:txBody>
      </p:sp>
      <p:sp>
        <p:nvSpPr>
          <p:cNvPr id="3" name="İçerik Yer Tutucusu 2"/>
          <p:cNvSpPr>
            <a:spLocks noGrp="1"/>
          </p:cNvSpPr>
          <p:nvPr>
            <p:ph idx="1"/>
          </p:nvPr>
        </p:nvSpPr>
        <p:spPr>
          <a:xfrm>
            <a:off x="761198" y="1392488"/>
            <a:ext cx="10914246" cy="4351338"/>
          </a:xfrm>
        </p:spPr>
        <p:txBody>
          <a:bodyPr/>
          <a:lstStyle/>
          <a:p>
            <a:r>
              <a:rPr lang="tr-TR" dirty="0"/>
              <a:t>Çekirdekte bulunan proton ve nötronun kütlesi hemen hemen birbiriyle aynıdır. Elektronun kütlesi, protonun kütlesine göre daha küçüktür. Protonun kütlesi, elektronun kütlesinin yaklaşık 2000 katı kadardır. Bu nedenle atomun kütlesini</a:t>
            </a:r>
            <a:r>
              <a:rPr lang="tr-TR" dirty="0">
                <a:solidFill>
                  <a:srgbClr val="7030A0"/>
                </a:solidFill>
              </a:rPr>
              <a:t> proton ve nötron </a:t>
            </a:r>
            <a:r>
              <a:rPr lang="tr-TR" dirty="0"/>
              <a:t>oluşturur</a:t>
            </a:r>
            <a:r>
              <a:rPr lang="tr-TR" dirty="0" smtClean="0"/>
              <a:t>. Atomun kütlesinin büyük bir kısmı çekirdekte toplanmıştır.</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818" y="3242719"/>
            <a:ext cx="4192405" cy="33941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78537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05-29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42497344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41-14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6358341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42-58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40147839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50-8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36832708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52-7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12855459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06-76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33517882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08-3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7982834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09-7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1749440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11-45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41389316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13-3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1122648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51908" y="365125"/>
            <a:ext cx="10515600" cy="1325563"/>
          </a:xfrm>
        </p:spPr>
        <p:txBody>
          <a:bodyPr>
            <a:normAutofit/>
          </a:bodyPr>
          <a:lstStyle/>
          <a:p>
            <a:r>
              <a:rPr lang="tr-TR" sz="2800" dirty="0">
                <a:solidFill>
                  <a:srgbClr val="00B0F0"/>
                </a:solidFill>
              </a:rPr>
              <a:t>ATOMUN HACMİ</a:t>
            </a:r>
          </a:p>
        </p:txBody>
      </p:sp>
      <p:sp>
        <p:nvSpPr>
          <p:cNvPr id="3" name="İçerik Yer Tutucusu 2"/>
          <p:cNvSpPr>
            <a:spLocks noGrp="1"/>
          </p:cNvSpPr>
          <p:nvPr>
            <p:ph idx="1"/>
          </p:nvPr>
        </p:nvSpPr>
        <p:spPr>
          <a:xfrm>
            <a:off x="838200" y="1411739"/>
            <a:ext cx="10515600" cy="4351338"/>
          </a:xfrm>
        </p:spPr>
        <p:txBody>
          <a:bodyPr/>
          <a:lstStyle/>
          <a:p>
            <a:r>
              <a:rPr lang="tr-TR" dirty="0"/>
              <a:t>Atomun hacminin tamamı düşünüldüğünde, çekirdek küçük bir kısmını kaplar. Bu nedenle atomun hacmini </a:t>
            </a:r>
            <a:r>
              <a:rPr lang="tr-TR" dirty="0">
                <a:solidFill>
                  <a:srgbClr val="00B0F0"/>
                </a:solidFill>
              </a:rPr>
              <a:t>elektronlar</a:t>
            </a:r>
            <a:r>
              <a:rPr lang="tr-TR" dirty="0">
                <a:solidFill>
                  <a:srgbClr val="7030A0"/>
                </a:solidFill>
              </a:rPr>
              <a:t> </a:t>
            </a:r>
            <a:r>
              <a:rPr lang="tr-TR" dirty="0"/>
              <a:t>oluşturur.</a:t>
            </a: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067" y="2365074"/>
            <a:ext cx="5899300" cy="4151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92988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14-8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35360972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16-47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114012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17-9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32542108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26-46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5600"/>
          </a:xfrm>
          <a:prstGeom prst="rect">
            <a:avLst/>
          </a:prstGeom>
          <a:noFill/>
          <a:ln>
            <a:noFill/>
          </a:ln>
        </p:spPr>
      </p:pic>
    </p:spTree>
    <p:extLst>
      <p:ext uri="{BB962C8B-B14F-4D97-AF65-F5344CB8AC3E}">
        <p14:creationId xmlns:p14="http://schemas.microsoft.com/office/powerpoint/2010/main" val="12467247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27-89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5600"/>
          </a:xfrm>
          <a:prstGeom prst="rect">
            <a:avLst/>
          </a:prstGeom>
          <a:noFill/>
          <a:ln>
            <a:noFill/>
          </a:ln>
        </p:spPr>
      </p:pic>
    </p:spTree>
    <p:extLst>
      <p:ext uri="{BB962C8B-B14F-4D97-AF65-F5344CB8AC3E}">
        <p14:creationId xmlns:p14="http://schemas.microsoft.com/office/powerpoint/2010/main" val="210511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29-9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5600"/>
          </a:xfrm>
          <a:prstGeom prst="rect">
            <a:avLst/>
          </a:prstGeom>
          <a:noFill/>
          <a:ln>
            <a:noFill/>
          </a:ln>
        </p:spPr>
      </p:pic>
    </p:spTree>
    <p:extLst>
      <p:ext uri="{BB962C8B-B14F-4D97-AF65-F5344CB8AC3E}">
        <p14:creationId xmlns:p14="http://schemas.microsoft.com/office/powerpoint/2010/main" val="7479173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31-9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5600"/>
          </a:xfrm>
          <a:prstGeom prst="rect">
            <a:avLst/>
          </a:prstGeom>
          <a:noFill/>
          <a:ln>
            <a:noFill/>
          </a:ln>
        </p:spPr>
      </p:pic>
    </p:spTree>
    <p:extLst>
      <p:ext uri="{BB962C8B-B14F-4D97-AF65-F5344CB8AC3E}">
        <p14:creationId xmlns:p14="http://schemas.microsoft.com/office/powerpoint/2010/main" val="14232410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23-1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5600"/>
          </a:xfrm>
          <a:prstGeom prst="rect">
            <a:avLst/>
          </a:prstGeom>
          <a:noFill/>
          <a:ln>
            <a:noFill/>
          </a:ln>
        </p:spPr>
      </p:pic>
    </p:spTree>
    <p:extLst>
      <p:ext uri="{BB962C8B-B14F-4D97-AF65-F5344CB8AC3E}">
        <p14:creationId xmlns:p14="http://schemas.microsoft.com/office/powerpoint/2010/main" val="17670722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24-75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5600"/>
          </a:xfrm>
          <a:prstGeom prst="rect">
            <a:avLst/>
          </a:prstGeom>
          <a:noFill/>
          <a:ln>
            <a:noFill/>
          </a:ln>
        </p:spPr>
      </p:pic>
    </p:spTree>
    <p:extLst>
      <p:ext uri="{BB962C8B-B14F-4D97-AF65-F5344CB8AC3E}">
        <p14:creationId xmlns:p14="http://schemas.microsoft.com/office/powerpoint/2010/main" val="28051034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4-38-27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940806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
        <p:nvSpPr>
          <p:cNvPr id="5" name="Metin kutusu 4"/>
          <p:cNvSpPr txBox="1"/>
          <p:nvPr/>
        </p:nvSpPr>
        <p:spPr>
          <a:xfrm>
            <a:off x="1337912" y="1229023"/>
            <a:ext cx="2348564" cy="461665"/>
          </a:xfrm>
          <a:prstGeom prst="rect">
            <a:avLst/>
          </a:prstGeom>
          <a:noFill/>
        </p:spPr>
        <p:txBody>
          <a:bodyPr wrap="square" rtlCol="0">
            <a:spAutoFit/>
          </a:bodyPr>
          <a:lstStyle/>
          <a:p>
            <a:r>
              <a:rPr lang="tr-TR" sz="2400" b="1" dirty="0">
                <a:solidFill>
                  <a:srgbClr val="FF0000"/>
                </a:solidFill>
              </a:rPr>
              <a:t>Çekirdek</a:t>
            </a:r>
          </a:p>
        </p:txBody>
      </p:sp>
      <p:sp>
        <p:nvSpPr>
          <p:cNvPr id="6" name="Metin kutusu 5"/>
          <p:cNvSpPr txBox="1"/>
          <p:nvPr/>
        </p:nvSpPr>
        <p:spPr>
          <a:xfrm>
            <a:off x="1337912" y="3536126"/>
            <a:ext cx="2348564" cy="461665"/>
          </a:xfrm>
          <a:prstGeom prst="rect">
            <a:avLst/>
          </a:prstGeom>
          <a:noFill/>
        </p:spPr>
        <p:txBody>
          <a:bodyPr wrap="square" rtlCol="0">
            <a:spAutoFit/>
          </a:bodyPr>
          <a:lstStyle/>
          <a:p>
            <a:r>
              <a:rPr lang="tr-TR" sz="2400" b="1" dirty="0">
                <a:solidFill>
                  <a:srgbClr val="FF0000"/>
                </a:solidFill>
              </a:rPr>
              <a:t>Nötron</a:t>
            </a:r>
          </a:p>
        </p:txBody>
      </p:sp>
      <p:sp>
        <p:nvSpPr>
          <p:cNvPr id="7" name="Metin kutusu 6"/>
          <p:cNvSpPr txBox="1"/>
          <p:nvPr/>
        </p:nvSpPr>
        <p:spPr>
          <a:xfrm>
            <a:off x="7342472" y="1229022"/>
            <a:ext cx="2348564" cy="461665"/>
          </a:xfrm>
          <a:prstGeom prst="rect">
            <a:avLst/>
          </a:prstGeom>
          <a:noFill/>
        </p:spPr>
        <p:txBody>
          <a:bodyPr wrap="square" rtlCol="0">
            <a:spAutoFit/>
          </a:bodyPr>
          <a:lstStyle/>
          <a:p>
            <a:r>
              <a:rPr lang="tr-TR" sz="2400" b="1" dirty="0">
                <a:solidFill>
                  <a:srgbClr val="FF0000"/>
                </a:solidFill>
              </a:rPr>
              <a:t>Katman</a:t>
            </a:r>
          </a:p>
        </p:txBody>
      </p:sp>
      <p:sp>
        <p:nvSpPr>
          <p:cNvPr id="8" name="Metin kutusu 7"/>
          <p:cNvSpPr txBox="1"/>
          <p:nvPr/>
        </p:nvSpPr>
        <p:spPr>
          <a:xfrm>
            <a:off x="7342472" y="3536125"/>
            <a:ext cx="2348564" cy="461665"/>
          </a:xfrm>
          <a:prstGeom prst="rect">
            <a:avLst/>
          </a:prstGeom>
          <a:noFill/>
        </p:spPr>
        <p:txBody>
          <a:bodyPr wrap="square" rtlCol="0">
            <a:spAutoFit/>
          </a:bodyPr>
          <a:lstStyle/>
          <a:p>
            <a:r>
              <a:rPr lang="tr-TR" sz="2400" b="1" dirty="0">
                <a:solidFill>
                  <a:srgbClr val="FF0000"/>
                </a:solidFill>
              </a:rPr>
              <a:t>Proton</a:t>
            </a:r>
          </a:p>
        </p:txBody>
      </p:sp>
    </p:spTree>
    <p:extLst>
      <p:ext uri="{BB962C8B-B14F-4D97-AF65-F5344CB8AC3E}">
        <p14:creationId xmlns:p14="http://schemas.microsoft.com/office/powerpoint/2010/main" val="197004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4-47-47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1265679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Özel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520</TotalTime>
  <Words>561</Words>
  <Application>Microsoft Office PowerPoint</Application>
  <PresentationFormat>Geniş ekran</PresentationFormat>
  <Paragraphs>102</Paragraphs>
  <Slides>90</Slides>
  <Notes>8</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90</vt:i4>
      </vt:variant>
    </vt:vector>
  </HeadingPairs>
  <TitlesOfParts>
    <vt:vector size="95" baseType="lpstr">
      <vt:lpstr>Arial</vt:lpstr>
      <vt:lpstr>Calibri</vt:lpstr>
      <vt:lpstr>Segoe UI</vt:lpstr>
      <vt:lpstr>Wingdings</vt:lpstr>
      <vt:lpstr>Office Teması</vt:lpstr>
      <vt:lpstr>PowerPoint Sunusu</vt:lpstr>
      <vt:lpstr>PowerPoint Sunusu</vt:lpstr>
      <vt:lpstr>ATOM</vt:lpstr>
      <vt:lpstr>PowerPoint Sunusu</vt:lpstr>
      <vt:lpstr>PowerPoint Sunusu</vt:lpstr>
      <vt:lpstr>PowerPoint Sunusu</vt:lpstr>
      <vt:lpstr>ATOMUN KÜTLESİ</vt:lpstr>
      <vt:lpstr>ATOMUN HACMİ</vt:lpstr>
      <vt:lpstr>PowerPoint Sunusu</vt:lpstr>
      <vt:lpstr>ATOMUN TARİHSEL GELİŞİMİ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Nötr Atom: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DEĞERLENDİRME SORULARI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Fotoğraf Albümü</dc:title>
  <dc:creator>sylar</dc:creator>
  <cp:lastModifiedBy>ögretmen 2</cp:lastModifiedBy>
  <cp:revision>67</cp:revision>
  <dcterms:created xsi:type="dcterms:W3CDTF">2018-01-21T09:09:02Z</dcterms:created>
  <dcterms:modified xsi:type="dcterms:W3CDTF">2023-03-18T09:28:54Z</dcterms:modified>
</cp:coreProperties>
</file>