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300" r:id="rId2"/>
    <p:sldId id="301" r:id="rId3"/>
    <p:sldId id="302" r:id="rId4"/>
    <p:sldId id="304" r:id="rId5"/>
    <p:sldId id="307" r:id="rId6"/>
    <p:sldId id="305" r:id="rId7"/>
    <p:sldId id="306" r:id="rId8"/>
    <p:sldId id="303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295" r:id="rId17"/>
    <p:sldId id="296" r:id="rId18"/>
    <p:sldId id="347" r:id="rId19"/>
    <p:sldId id="348" r:id="rId20"/>
    <p:sldId id="297" r:id="rId21"/>
    <p:sldId id="298" r:id="rId22"/>
    <p:sldId id="299" r:id="rId23"/>
    <p:sldId id="343" r:id="rId24"/>
    <p:sldId id="344" r:id="rId25"/>
    <p:sldId id="308" r:id="rId26"/>
    <p:sldId id="346" r:id="rId27"/>
    <p:sldId id="345" r:id="rId28"/>
    <p:sldId id="311" r:id="rId29"/>
    <p:sldId id="312" r:id="rId30"/>
    <p:sldId id="313" r:id="rId31"/>
    <p:sldId id="314" r:id="rId32"/>
    <p:sldId id="316" r:id="rId33"/>
    <p:sldId id="317" r:id="rId34"/>
    <p:sldId id="318" r:id="rId35"/>
    <p:sldId id="319" r:id="rId36"/>
    <p:sldId id="320" r:id="rId37"/>
    <p:sldId id="321" r:id="rId38"/>
    <p:sldId id="324" r:id="rId39"/>
    <p:sldId id="325" r:id="rId40"/>
    <p:sldId id="326" r:id="rId41"/>
    <p:sldId id="327" r:id="rId42"/>
    <p:sldId id="349" r:id="rId43"/>
    <p:sldId id="350" r:id="rId44"/>
    <p:sldId id="351" r:id="rId45"/>
    <p:sldId id="352" r:id="rId46"/>
    <p:sldId id="396" r:id="rId47"/>
    <p:sldId id="397" r:id="rId48"/>
    <p:sldId id="399" r:id="rId49"/>
    <p:sldId id="448" r:id="rId50"/>
    <p:sldId id="423" r:id="rId51"/>
    <p:sldId id="404" r:id="rId52"/>
    <p:sldId id="401" r:id="rId53"/>
    <p:sldId id="432" r:id="rId54"/>
    <p:sldId id="433" r:id="rId55"/>
    <p:sldId id="434" r:id="rId56"/>
    <p:sldId id="435" r:id="rId57"/>
    <p:sldId id="436" r:id="rId58"/>
    <p:sldId id="437" r:id="rId59"/>
    <p:sldId id="438" r:id="rId60"/>
    <p:sldId id="439" r:id="rId61"/>
    <p:sldId id="440" r:id="rId62"/>
    <p:sldId id="441" r:id="rId63"/>
    <p:sldId id="442" r:id="rId64"/>
    <p:sldId id="443" r:id="rId65"/>
    <p:sldId id="444" r:id="rId66"/>
    <p:sldId id="447" r:id="rId67"/>
    <p:sldId id="445" r:id="rId68"/>
    <p:sldId id="446" r:id="rId69"/>
    <p:sldId id="402" r:id="rId70"/>
    <p:sldId id="449" r:id="rId71"/>
    <p:sldId id="450" r:id="rId72"/>
    <p:sldId id="451" r:id="rId73"/>
    <p:sldId id="452" r:id="rId74"/>
    <p:sldId id="453" r:id="rId75"/>
    <p:sldId id="408" r:id="rId76"/>
    <p:sldId id="454" r:id="rId77"/>
    <p:sldId id="455" r:id="rId78"/>
    <p:sldId id="456" r:id="rId79"/>
    <p:sldId id="457" r:id="rId80"/>
    <p:sldId id="458" r:id="rId81"/>
    <p:sldId id="459" r:id="rId82"/>
    <p:sldId id="460" r:id="rId83"/>
    <p:sldId id="461" r:id="rId84"/>
    <p:sldId id="462" r:id="rId85"/>
    <p:sldId id="463" r:id="rId86"/>
    <p:sldId id="464" r:id="rId87"/>
    <p:sldId id="465" r:id="rId88"/>
    <p:sldId id="466" r:id="rId89"/>
    <p:sldId id="467" r:id="rId90"/>
    <p:sldId id="468" r:id="rId91"/>
    <p:sldId id="469" r:id="rId92"/>
    <p:sldId id="425" r:id="rId93"/>
    <p:sldId id="426" r:id="rId94"/>
    <p:sldId id="427" r:id="rId95"/>
    <p:sldId id="428" r:id="rId96"/>
    <p:sldId id="429" r:id="rId97"/>
    <p:sldId id="430" r:id="rId98"/>
    <p:sldId id="431" r:id="rId99"/>
    <p:sldId id="424" r:id="rId100"/>
    <p:sldId id="470" r:id="rId101"/>
    <p:sldId id="471" r:id="rId102"/>
    <p:sldId id="472" r:id="rId103"/>
    <p:sldId id="473" r:id="rId104"/>
    <p:sldId id="474" r:id="rId105"/>
    <p:sldId id="475" r:id="rId106"/>
    <p:sldId id="476" r:id="rId107"/>
    <p:sldId id="477" r:id="rId108"/>
    <p:sldId id="478" r:id="rId109"/>
    <p:sldId id="479" r:id="rId110"/>
    <p:sldId id="410" r:id="rId111"/>
    <p:sldId id="411" r:id="rId112"/>
    <p:sldId id="414" r:id="rId113"/>
    <p:sldId id="415" r:id="rId114"/>
    <p:sldId id="416" r:id="rId115"/>
    <p:sldId id="417" r:id="rId116"/>
    <p:sldId id="418" r:id="rId117"/>
    <p:sldId id="419" r:id="rId118"/>
    <p:sldId id="480" r:id="rId119"/>
    <p:sldId id="481" r:id="rId120"/>
    <p:sldId id="482" r:id="rId121"/>
    <p:sldId id="483" r:id="rId122"/>
    <p:sldId id="484" r:id="rId123"/>
    <p:sldId id="485" r:id="rId124"/>
    <p:sldId id="486" r:id="rId125"/>
    <p:sldId id="487" r:id="rId1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4CDE5-C107-4965-AAC7-98BDFF015E9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11728-18DE-4A79-81E6-C1C07201C2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914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11728-18DE-4A79-81E6-C1C07201C22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28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11728-18DE-4A79-81E6-C1C07201C22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066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11728-18DE-4A79-81E6-C1C07201C22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00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8D2F-3773-4A0E-AB71-6D0B42E950F0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126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91B24-CEC2-4D33-AC96-E024FF449C9F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848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91B24-CEC2-4D33-AC96-E024FF449C9F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336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91B24-CEC2-4D33-AC96-E024FF449C9F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561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730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72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131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118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83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94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559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77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869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78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832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6ED8-0926-461A-BF43-46E8B6D4375F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0C76-FAB6-4E88-B619-CDF1675A18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81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hyperlink" Target="../AN&#304;MASYONLAR/328.swf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www.yardimcikaynaklar.com/wp-content/uploads/2015/01/H2O-su-bile&#351;ik-modeli.jpg" TargetMode="External"/><Relationship Id="rId7" Type="http://schemas.openxmlformats.org/officeDocument/2006/relationships/image" Target="../media/image56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yardimcikaynaklar.com/wp-content/uploads/2015/01/tuz-kristalleri-model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hyperlink" Target="http://www.yardimcikaynaklar.com/wp-content/uploads/2015/01/Cao-modeli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SAF MADDELER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23" y="69431"/>
            <a:ext cx="3451261" cy="240650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39" y="3509963"/>
            <a:ext cx="2947827" cy="286702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898" y="3509963"/>
            <a:ext cx="3102311" cy="304372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97" y="154111"/>
            <a:ext cx="3473647" cy="24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43-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8522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1-9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58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3-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2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5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47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6-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76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8-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976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0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64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2-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948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3-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154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5-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442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7-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44-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8138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19-9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866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21-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796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44-5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091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46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23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51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52-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42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58-9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85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4-00-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3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2-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77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3-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9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46-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23662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5-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85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6-7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48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43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44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45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803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50-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88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51-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1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47-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85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48-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56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50-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956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C:\Users\hp\Desktop\Ekran Alıntısı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03" y="521109"/>
            <a:ext cx="6263147" cy="54962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2408902" y="6017341"/>
            <a:ext cx="620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	19 	Potasyum			            K</a:t>
            </a:r>
          </a:p>
          <a:p>
            <a:r>
              <a:rPr lang="tr-TR" dirty="0"/>
              <a:t>	20 	Kalsiyum			           </a:t>
            </a:r>
            <a:r>
              <a:rPr lang="tr-TR" dirty="0" err="1"/>
              <a:t>Ca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97" y="626724"/>
            <a:ext cx="2504361" cy="84880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887146" y="1587357"/>
            <a:ext cx="281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Elementin atom numarası proton sayısıdır.</a:t>
            </a:r>
          </a:p>
        </p:txBody>
      </p:sp>
    </p:spTree>
    <p:extLst>
      <p:ext uri="{BB962C8B-B14F-4D97-AF65-F5344CB8AC3E}">
        <p14:creationId xmlns:p14="http://schemas.microsoft.com/office/powerpoint/2010/main" val="333538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2782529" y="500517"/>
            <a:ext cx="576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Yaygın Kullanılan Elementlerin Sembolleri</a:t>
            </a: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24613"/>
              </p:ext>
            </p:extLst>
          </p:nvPr>
        </p:nvGraphicFramePr>
        <p:xfrm>
          <a:off x="2863607" y="1235852"/>
          <a:ext cx="5808445" cy="4382748"/>
        </p:xfrm>
        <a:graphic>
          <a:graphicData uri="http://schemas.openxmlformats.org/drawingml/2006/table">
            <a:tbl>
              <a:tblPr firstRow="1" firstCol="1" bandRow="1"/>
              <a:tblGrid>
                <a:gridCol w="2171429">
                  <a:extLst>
                    <a:ext uri="{9D8B030D-6E8A-4147-A177-3AD203B41FA5}">
                      <a16:colId xmlns:a16="http://schemas.microsoft.com/office/drawing/2014/main" val="3006526977"/>
                    </a:ext>
                  </a:extLst>
                </a:gridCol>
                <a:gridCol w="3637016">
                  <a:extLst>
                    <a:ext uri="{9D8B030D-6E8A-4147-A177-3AD203B41FA5}">
                      <a16:colId xmlns:a16="http://schemas.microsoft.com/office/drawing/2014/main" val="1261038263"/>
                    </a:ext>
                  </a:extLst>
                </a:gridCol>
              </a:tblGrid>
              <a:tr h="592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Elementin Adı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Elementin Sembolü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847853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Altın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216729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Gümüş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610318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Bakır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23087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Çinko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Zn</a:t>
                      </a:r>
                      <a:endParaRPr lang="tr-TR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25501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Kurşun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434311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Civa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Hg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762276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Demir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Fe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10290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İyot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004642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526253"/>
              </p:ext>
            </p:extLst>
          </p:nvPr>
        </p:nvGraphicFramePr>
        <p:xfrm>
          <a:off x="2863607" y="5618600"/>
          <a:ext cx="5808445" cy="473725"/>
        </p:xfrm>
        <a:graphic>
          <a:graphicData uri="http://schemas.openxmlformats.org/drawingml/2006/table">
            <a:tbl>
              <a:tblPr firstRow="1" firstCol="1" bandRow="1"/>
              <a:tblGrid>
                <a:gridCol w="2171429">
                  <a:extLst>
                    <a:ext uri="{9D8B030D-6E8A-4147-A177-3AD203B41FA5}">
                      <a16:colId xmlns:a16="http://schemas.microsoft.com/office/drawing/2014/main" val="912406942"/>
                    </a:ext>
                  </a:extLst>
                </a:gridCol>
                <a:gridCol w="3637016">
                  <a:extLst>
                    <a:ext uri="{9D8B030D-6E8A-4147-A177-3AD203B41FA5}">
                      <a16:colId xmlns:a16="http://schemas.microsoft.com/office/drawing/2014/main" val="3327491512"/>
                    </a:ext>
                  </a:extLst>
                </a:gridCol>
              </a:tblGrid>
              <a:tr h="47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Platin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Pt</a:t>
                      </a:r>
                      <a:endParaRPr lang="tr-TR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992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684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00-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4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04-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8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605" y="445521"/>
            <a:ext cx="9134544" cy="566338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137207" y="4105077"/>
            <a:ext cx="4178047" cy="18590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2947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0199" y="1006266"/>
            <a:ext cx="10515600" cy="1325563"/>
          </a:xfrm>
        </p:spPr>
        <p:txBody>
          <a:bodyPr>
            <a:no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Elementlerin sembolleri her dilde aynıdır, değişmez. Element sembollerinin dünyanın her yerinde aynı olması ortak bir bilim dili oluşturarak bilimsel iletişimi kolaylaştırmıştır.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8" y="3013900"/>
            <a:ext cx="9908458" cy="3441751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8" y="113017"/>
            <a:ext cx="2817024" cy="96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8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14937" y="2354602"/>
            <a:ext cx="10515600" cy="1325563"/>
          </a:xfrm>
        </p:spPr>
        <p:txBody>
          <a:bodyPr>
            <a:noAutofit/>
          </a:bodyPr>
          <a:lstStyle/>
          <a:p>
            <a:r>
              <a:rPr lang="tr-TR" sz="2400" b="1" dirty="0"/>
              <a:t>Elementin atom numarası proton sayısıdır. </a:t>
            </a:r>
            <a:r>
              <a:rPr lang="tr-TR" sz="2400" dirty="0"/>
              <a:t>Proton sayısı elementin kimliğidir. Proton sayısına bakarak bir atomun hangi elemente ait olduğunu bulabiliriz.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7" y="1458932"/>
            <a:ext cx="2817024" cy="96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3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6007" y="793350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Aşağıdaki atom modellerinin hangi elemente ait olduğunu bulalım.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4" y="109247"/>
            <a:ext cx="2655123" cy="989935"/>
          </a:xfrm>
          <a:prstGeom prst="rect">
            <a:avLst/>
          </a:prstGeom>
        </p:spPr>
      </p:pic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18913"/>
            <a:ext cx="10515600" cy="2797622"/>
          </a:xfrm>
        </p:spPr>
      </p:pic>
      <p:sp>
        <p:nvSpPr>
          <p:cNvPr id="5" name="Metin kutusu 4"/>
          <p:cNvSpPr txBox="1"/>
          <p:nvPr/>
        </p:nvSpPr>
        <p:spPr>
          <a:xfrm>
            <a:off x="1012723" y="4306530"/>
            <a:ext cx="986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Helyum                         Neon                              Oksijen                     Lityum                       Argon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0339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8-35-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07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8-36-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362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4489"/>
              </p:ext>
            </p:extLst>
          </p:nvPr>
        </p:nvGraphicFramePr>
        <p:xfrm>
          <a:off x="294969" y="275302"/>
          <a:ext cx="11366090" cy="5947204"/>
        </p:xfrm>
        <a:graphic>
          <a:graphicData uri="http://schemas.openxmlformats.org/drawingml/2006/table">
            <a:tbl>
              <a:tblPr firstRow="1" firstCol="1" bandRow="1"/>
              <a:tblGrid>
                <a:gridCol w="1991277">
                  <a:extLst>
                    <a:ext uri="{9D8B030D-6E8A-4147-A177-3AD203B41FA5}">
                      <a16:colId xmlns:a16="http://schemas.microsoft.com/office/drawing/2014/main" val="1780316352"/>
                    </a:ext>
                  </a:extLst>
                </a:gridCol>
                <a:gridCol w="9374813">
                  <a:extLst>
                    <a:ext uri="{9D8B030D-6E8A-4147-A177-3AD203B41FA5}">
                      <a16:colId xmlns:a16="http://schemas.microsoft.com/office/drawing/2014/main" val="3178131922"/>
                    </a:ext>
                  </a:extLst>
                </a:gridCol>
              </a:tblGrid>
              <a:tr h="587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ELEMENTİN ADI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ELEMENTİN KULLANIM</a:t>
                      </a:r>
                      <a:r>
                        <a:rPr lang="tr-TR" sz="1800" baseline="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ALANLARI</a:t>
                      </a:r>
                      <a:endParaRPr lang="tr-TR" sz="180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216165"/>
                  </a:ext>
                </a:extLst>
              </a:tr>
              <a:tr h="587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Altın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Süs eşyalarında kullanılır. Madeni para yapımında, kuyumculukta, dekorasyonda ve diş hekimliğinde kullanılır.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405507"/>
                  </a:ext>
                </a:extLst>
              </a:tr>
              <a:tr h="587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Gümüş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Dişçilikte kullanılan alaşımların yapısında, lehim alaşımlarında, elektrik bağlantılarında, yüksek kapasiteli gümüş-çinko ve gümüş-kadmiyum pillerinde de</a:t>
                      </a:r>
                      <a:r>
                        <a:rPr lang="tr-TR" sz="1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kullanılır. Süs eşyalarında kullanılır.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274172"/>
                  </a:ext>
                </a:extLst>
              </a:tr>
              <a:tr h="614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Bakır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Bazı süs eşyalarında, elektrik kablolarının ve bazı mutfak eşyalarının yapımında kullanılır.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759809"/>
                  </a:ext>
                </a:extLst>
              </a:tr>
              <a:tr h="894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Çinko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Otomotiv, elektrik ve donanım endüstrilerinde kullanılan döküm kalıplarının yapımında yer alır. Demir ve benzeri metallerin</a:t>
                      </a:r>
                      <a:r>
                        <a:rPr lang="tr-TR" sz="1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paslanmasının engellenmesinde kullanılır.</a:t>
                      </a:r>
                      <a:endParaRPr lang="tr-TR" sz="18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19579"/>
                  </a:ext>
                </a:extLst>
              </a:tr>
              <a:tr h="595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Kurşun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Ses yalıtımında kullanılır. X-ışını ekipmanlarında ve nükleer santrallerde radyasyon kalkanı olarak işlev görür.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707173"/>
                  </a:ext>
                </a:extLst>
              </a:tr>
              <a:tr h="605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Cıva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Hastalandığımızda ateş ölçmek için kullandığımız termometrenin içerisinde bulunur. Ayrıca diş dolgusu yapımında kullanılır.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584658"/>
                  </a:ext>
                </a:extLst>
              </a:tr>
              <a:tr h="617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Demir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Pekmez ve ıspanak gibi besin maddelerinde bulunmaktadır. Ayrıca çivi, vida gibi inşaat malzemelerinde ve çelik sanayisinde kullanılmaktadır.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196216"/>
                  </a:ext>
                </a:extLst>
              </a:tr>
              <a:tr h="587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İyot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Deniz ürünlerinde, sofra tuzunda ve tentürdiyotta bulunur.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72407"/>
                  </a:ext>
                </a:extLst>
              </a:tr>
            </a:tbl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304965"/>
              </p:ext>
            </p:extLst>
          </p:nvPr>
        </p:nvGraphicFramePr>
        <p:xfrm>
          <a:off x="294971" y="6244096"/>
          <a:ext cx="11366088" cy="565404"/>
        </p:xfrm>
        <a:graphic>
          <a:graphicData uri="http://schemas.openxmlformats.org/drawingml/2006/table">
            <a:tbl>
              <a:tblPr firstRow="1" firstCol="1" bandRow="1"/>
              <a:tblGrid>
                <a:gridCol w="1991277">
                  <a:extLst>
                    <a:ext uri="{9D8B030D-6E8A-4147-A177-3AD203B41FA5}">
                      <a16:colId xmlns:a16="http://schemas.microsoft.com/office/drawing/2014/main" val="2017806386"/>
                    </a:ext>
                  </a:extLst>
                </a:gridCol>
                <a:gridCol w="9374811">
                  <a:extLst>
                    <a:ext uri="{9D8B030D-6E8A-4147-A177-3AD203B41FA5}">
                      <a16:colId xmlns:a16="http://schemas.microsoft.com/office/drawing/2014/main" val="3803984310"/>
                    </a:ext>
                  </a:extLst>
                </a:gridCol>
              </a:tblGrid>
              <a:tr h="477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Platin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Laboratuvar kaplarının, bozulmaya dayanıklı gereçlerin, tellerin yapımında, kuyumculukta, diş hekimliğinde ve elektrik kontaklarında kullanılır.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16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478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00-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796" y="2897329"/>
            <a:ext cx="1716160" cy="1812997"/>
          </a:xfrm>
          <a:prstGeom prst="rect">
            <a:avLst/>
          </a:prstGeom>
        </p:spPr>
      </p:pic>
      <p:pic>
        <p:nvPicPr>
          <p:cNvPr id="4" name="Resim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00" y="6004388"/>
            <a:ext cx="544359" cy="5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7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1379" y="1328067"/>
            <a:ext cx="9144000" cy="238760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ARA 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408592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3-59-50-6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1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3-59-52-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8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1947" y="1690688"/>
            <a:ext cx="10515600" cy="4351338"/>
          </a:xfrm>
        </p:spPr>
        <p:txBody>
          <a:bodyPr/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Aynı türdeki taneciklerden oluşan saf maddedir. Bir elementin bütün atomları aynıdır.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09" y="2890169"/>
            <a:ext cx="5412198" cy="30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51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3-59-58-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6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00-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36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21-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0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23-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4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32-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63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34-4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3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46-5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4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0-47-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3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1-04-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1-06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12192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44220" y="563007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Farklı elementlerin atomları birbirinden farklıdır.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849" y="1888570"/>
            <a:ext cx="5223969" cy="296600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137079" y="4009628"/>
            <a:ext cx="1396868" cy="1219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456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1-38-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5"/>
            <a:ext cx="12192000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68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01-39-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5"/>
            <a:ext cx="12192000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00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9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82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0-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42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46-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70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48-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2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353372" y="139613"/>
            <a:ext cx="10363200" cy="1470025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BİLEŞİKLER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24" y="1462141"/>
            <a:ext cx="5117869" cy="477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21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3457" y="748970"/>
            <a:ext cx="10972800" cy="4525963"/>
          </a:xfrm>
        </p:spPr>
        <p:txBody>
          <a:bodyPr/>
          <a:lstStyle/>
          <a:p>
            <a:r>
              <a:rPr lang="tr-TR" dirty="0"/>
              <a:t>Bileşikler, </a:t>
            </a:r>
            <a:r>
              <a:rPr lang="tr-TR" dirty="0">
                <a:solidFill>
                  <a:srgbClr val="92D050"/>
                </a:solidFill>
              </a:rPr>
              <a:t>farklı cins elementlerin </a:t>
            </a:r>
            <a:r>
              <a:rPr lang="tr-TR" dirty="0">
                <a:solidFill>
                  <a:srgbClr val="00B0F0"/>
                </a:solidFill>
              </a:rPr>
              <a:t>özelliklerini kaybederek </a:t>
            </a:r>
            <a:r>
              <a:rPr lang="tr-TR" dirty="0">
                <a:solidFill>
                  <a:srgbClr val="FF0000"/>
                </a:solidFill>
              </a:rPr>
              <a:t>belirli oranlarda</a:t>
            </a:r>
            <a:r>
              <a:rPr lang="tr-TR" dirty="0"/>
              <a:t> bir araya gelmesiyle oluşan </a:t>
            </a:r>
            <a:r>
              <a:rPr lang="tr-TR" dirty="0">
                <a:solidFill>
                  <a:srgbClr val="7030A0"/>
                </a:solidFill>
              </a:rPr>
              <a:t>saf maddelerdir.</a:t>
            </a:r>
          </a:p>
        </p:txBody>
      </p:sp>
      <p:pic>
        <p:nvPicPr>
          <p:cNvPr id="4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23" y="2349529"/>
            <a:ext cx="84978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7924244" y="4923823"/>
            <a:ext cx="218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BİLEŞİK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949383" y="4954177"/>
            <a:ext cx="218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ELEMENT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778945" y="5031780"/>
            <a:ext cx="218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ELEMENT</a:t>
            </a:r>
          </a:p>
        </p:txBody>
      </p:sp>
      <p:sp>
        <p:nvSpPr>
          <p:cNvPr id="8" name="Artı 7"/>
          <p:cNvSpPr/>
          <p:nvPr/>
        </p:nvSpPr>
        <p:spPr>
          <a:xfrm>
            <a:off x="3304730" y="3011951"/>
            <a:ext cx="686977" cy="7561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>
            <a:off x="6321669" y="3286131"/>
            <a:ext cx="826477" cy="403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769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5" name="Object 3"/>
          <p:cNvGraphicFramePr>
            <a:graphicFrameLocks noChangeAspect="1"/>
          </p:cNvGraphicFramePr>
          <p:nvPr>
            <p:extLst/>
          </p:nvPr>
        </p:nvGraphicFramePr>
        <p:xfrm>
          <a:off x="726685" y="1607388"/>
          <a:ext cx="86725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 Eşlem Resmi" r:id="rId4" imgW="6629400" imgH="3610080" progId="Paint.Picture">
                  <p:embed/>
                </p:oleObj>
              </mc:Choice>
              <mc:Fallback>
                <p:oleObj name="Bit Eşlem Resmi" r:id="rId4" imgW="6629400" imgH="3610080" progId="Paint.Picture">
                  <p:embed/>
                  <p:pic>
                    <p:nvPicPr>
                      <p:cNvPr id="542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85" y="1607388"/>
                        <a:ext cx="8672513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336800" y="152400"/>
            <a:ext cx="843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tr-TR" sz="3600" b="1" dirty="0">
                <a:latin typeface="Times New Roman" pitchFamily="18" charset="0"/>
              </a:rPr>
              <a:t>          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51126" y="727501"/>
            <a:ext cx="10386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400" dirty="0" err="1">
                <a:latin typeface="+mn-lt"/>
              </a:rPr>
              <a:t>Bileşiklerin</a:t>
            </a:r>
            <a:r>
              <a:rPr lang="tr-TR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özellikleri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kendilerini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ol</a:t>
            </a:r>
            <a:r>
              <a:rPr lang="tr-TR" sz="2400" dirty="0">
                <a:latin typeface="+mn-lt"/>
              </a:rPr>
              <a:t>u</a:t>
            </a:r>
            <a:r>
              <a:rPr lang="en-US" sz="2400" dirty="0" err="1">
                <a:latin typeface="+mn-lt"/>
              </a:rPr>
              <a:t>şturan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maddelerin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özelliklerinden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tamamen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farklıdır</a:t>
            </a:r>
            <a:r>
              <a:rPr lang="en-US" sz="2400" dirty="0">
                <a:latin typeface="+mn-lt"/>
              </a:rPr>
              <a:t>.</a:t>
            </a:r>
            <a:r>
              <a:rPr lang="tr-TR" sz="2400" dirty="0">
                <a:latin typeface="+mn-lt"/>
              </a:rPr>
              <a:t> Yeni madde oluşur.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-203200" y="156001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>
                <a:solidFill>
                  <a:srgbClr val="FF0000"/>
                </a:solidFill>
              </a:rPr>
              <a:t>Bileşiklerin Özellikleri</a:t>
            </a:r>
          </a:p>
        </p:txBody>
      </p:sp>
      <p:graphicFrame>
        <p:nvGraphicFramePr>
          <p:cNvPr id="6" name="İçerik Yer Tutucusu 3"/>
          <p:cNvGraphicFramePr>
            <a:graphicFrameLocks/>
          </p:cNvGraphicFramePr>
          <p:nvPr>
            <p:extLst/>
          </p:nvPr>
        </p:nvGraphicFramePr>
        <p:xfrm>
          <a:off x="551126" y="4086819"/>
          <a:ext cx="10051420" cy="2857779"/>
        </p:xfrm>
        <a:graphic>
          <a:graphicData uri="http://schemas.openxmlformats.org/drawingml/2006/table">
            <a:tbl>
              <a:tblPr/>
              <a:tblGrid>
                <a:gridCol w="10051420">
                  <a:extLst>
                    <a:ext uri="{9D8B030D-6E8A-4147-A177-3AD203B41FA5}">
                      <a16:colId xmlns:a16="http://schemas.microsoft.com/office/drawing/2014/main" val="1236536809"/>
                    </a:ext>
                  </a:extLst>
                </a:gridCol>
              </a:tblGrid>
              <a:tr h="2662362"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tr-TR" sz="2400" dirty="0">
                          <a:effectLst/>
                        </a:rPr>
                        <a:t>Bileşikler, kimyasal yollarla oluşurlar ve kimyasal yollarla ayrılırlar.</a:t>
                      </a:r>
                    </a:p>
                    <a:p>
                      <a:pPr marL="34290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tr-TR" sz="2400" dirty="0">
                          <a:effectLst/>
                        </a:rPr>
                        <a:t>Bileşiklerin belirli erime, donma ve kaynama sıcaklıkları vardır.</a:t>
                      </a:r>
                    </a:p>
                    <a:p>
                      <a:pPr marL="34290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tr-TR" sz="2400" dirty="0">
                          <a:effectLst/>
                        </a:rPr>
                        <a:t>Bileşikler </a:t>
                      </a:r>
                      <a:r>
                        <a:rPr lang="tr-TR" sz="2400" b="0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formüllerle</a:t>
                      </a:r>
                      <a:r>
                        <a:rPr lang="tr-TR" sz="2400" dirty="0">
                          <a:effectLst/>
                        </a:rPr>
                        <a:t> gösterilirler.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430374"/>
                  </a:ext>
                </a:extLst>
              </a:tr>
              <a:tr h="152779">
                <a:tc>
                  <a:txBody>
                    <a:bodyPr/>
                    <a:lstStyle/>
                    <a:p>
                      <a:endParaRPr lang="tr-TR" sz="1200" dirty="0">
                        <a:effectLst/>
                      </a:endParaRPr>
                    </a:p>
                  </a:txBody>
                  <a:tcPr marL="0" marR="0" marT="0" marB="125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203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83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55-4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3" y="-142175"/>
            <a:ext cx="12192000" cy="63801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590079" y="5719434"/>
            <a:ext cx="4351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           CO              </a:t>
            </a:r>
            <a:r>
              <a:rPr lang="tr-TR" sz="2000" dirty="0" err="1">
                <a:solidFill>
                  <a:srgbClr val="FF0000"/>
                </a:solidFill>
              </a:rPr>
              <a:t>Karbon</a:t>
            </a:r>
            <a:r>
              <a:rPr lang="tr-TR" dirty="0" err="1">
                <a:solidFill>
                  <a:srgbClr val="FF0000"/>
                </a:solidFill>
              </a:rPr>
              <a:t>monoksit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5" name="Picture 2" descr="H2O su bileşik model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4" y="2816799"/>
            <a:ext cx="131011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2 bileşik mode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84" y="2816798"/>
            <a:ext cx="1366979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O2 bileşik mode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43" y="2816798"/>
            <a:ext cx="155581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NH3 bileşik mode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4" y="4189147"/>
            <a:ext cx="1419508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6H12O6 bileşik model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58" y="4106814"/>
            <a:ext cx="1805784" cy="133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8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906" y="1278680"/>
            <a:ext cx="9456636" cy="1877476"/>
          </a:xfrm>
          <a:prstGeom prst="rect">
            <a:avLst/>
          </a:prstGeo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20524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ETKİNLİK: </a:t>
            </a:r>
            <a:r>
              <a:rPr lang="tr-TR" sz="32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 mi, değil mi?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6" y="3904328"/>
            <a:ext cx="10036739" cy="196552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504337" y="3193359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776350" y="3254961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 DEĞİL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441654" y="3245612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391266" y="5847244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3945194" y="5844296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499122" y="5919059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8867467" y="5815677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 DEĞİL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61884" y="569111"/>
            <a:ext cx="10038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Bileşikler iki çeşittir: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700238" y="1676779"/>
            <a:ext cx="219122" cy="18489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 descr="bandicam 2019-06-14 12-59-13-53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7670" r="13750"/>
          <a:stretch/>
        </p:blipFill>
        <p:spPr>
          <a:xfrm>
            <a:off x="0" y="1296299"/>
            <a:ext cx="11658600" cy="479516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665545" y="4868195"/>
            <a:ext cx="301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(İyonik Yapılı)</a:t>
            </a:r>
          </a:p>
        </p:txBody>
      </p:sp>
    </p:spTree>
    <p:extLst>
      <p:ext uri="{BB962C8B-B14F-4D97-AF65-F5344CB8AC3E}">
        <p14:creationId xmlns:p14="http://schemas.microsoft.com/office/powerpoint/2010/main" val="247344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7337" y="1258928"/>
            <a:ext cx="4485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tr-T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NaCl</a:t>
            </a:r>
            <a:r>
              <a:rPr kumimoji="0" lang="tr-TR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bileşiği(Sodyum Klorür-Yemek tuzu)</a:t>
            </a:r>
            <a:endParaRPr kumimoji="0" lang="tr-TR" sz="1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NaCl tuz bileşiği model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4" y="1782373"/>
            <a:ext cx="4951275" cy="46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o modeli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99" y="2028953"/>
            <a:ext cx="3810000" cy="36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331044" y="1258928"/>
            <a:ext cx="31983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CaO</a:t>
            </a:r>
            <a:r>
              <a:rPr kumimoji="0" lang="tr-T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Bileşiği (Kalsiyum</a:t>
            </a:r>
            <a:r>
              <a:rPr kumimoji="0" lang="tr-TR" sz="18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Oksit)</a:t>
            </a:r>
            <a:endParaRPr kumimoji="0" lang="tr-T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endParaRPr kumimoji="0" lang="tr-TR" sz="17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84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0385" y="5943600"/>
            <a:ext cx="12192000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5400" b="1" dirty="0">
                <a:solidFill>
                  <a:srgbClr val="FF0000"/>
                </a:solidFill>
              </a:rPr>
              <a:t>SU BİLEŞİĞİ</a:t>
            </a:r>
          </a:p>
        </p:txBody>
      </p:sp>
      <p:grpSp>
        <p:nvGrpSpPr>
          <p:cNvPr id="33798" name="Group 3"/>
          <p:cNvGrpSpPr>
            <a:grpSpLocks/>
          </p:cNvGrpSpPr>
          <p:nvPr/>
        </p:nvGrpSpPr>
        <p:grpSpPr bwMode="auto">
          <a:xfrm>
            <a:off x="-1" y="0"/>
            <a:ext cx="12122989" cy="5786048"/>
            <a:chOff x="0" y="0"/>
            <a:chExt cx="5760" cy="3690"/>
          </a:xfrm>
        </p:grpSpPr>
        <p:pic>
          <p:nvPicPr>
            <p:cNvPr id="33799" name="Picture 4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2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0" name="Picture 5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" y="1842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6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7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" y="0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314488"/>
      </p:ext>
    </p:extLst>
  </p:cSld>
  <p:clrMapOvr>
    <a:masterClrMapping/>
  </p:clrMapOvr>
  <p:transition advTm="9734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6-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9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7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96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8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10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9-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4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1-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2-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6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6-0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20076"/>
          <a:stretch/>
        </p:blipFill>
        <p:spPr>
          <a:xfrm>
            <a:off x="426378" y="222714"/>
            <a:ext cx="9328934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94362" y="714447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Segoe UI" panose="020B0502040204020203" pitchFamily="34" charset="0"/>
                <a:cs typeface="Segoe UI" panose="020B0502040204020203" pitchFamily="34" charset="0"/>
              </a:rPr>
              <a:t>İki tür element vardır: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204782" y="2636509"/>
            <a:ext cx="3778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(Atomik Yapılı Element)</a:t>
            </a:r>
          </a:p>
        </p:txBody>
      </p:sp>
      <p:pic>
        <p:nvPicPr>
          <p:cNvPr id="6" name="Resim 5" descr="bandicam 2019-06-14 12-57-40-904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2" r="436"/>
          <a:stretch/>
        </p:blipFill>
        <p:spPr>
          <a:xfrm>
            <a:off x="53083" y="3098173"/>
            <a:ext cx="12138917" cy="29070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etin kutusu 6"/>
          <p:cNvSpPr txBox="1"/>
          <p:nvPr/>
        </p:nvSpPr>
        <p:spPr>
          <a:xfrm>
            <a:off x="6622688" y="2622285"/>
            <a:ext cx="3778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(Molekül Yapılı Element)</a:t>
            </a:r>
          </a:p>
        </p:txBody>
      </p:sp>
    </p:spTree>
    <p:extLst>
      <p:ext uri="{BB962C8B-B14F-4D97-AF65-F5344CB8AC3E}">
        <p14:creationId xmlns:p14="http://schemas.microsoft.com/office/powerpoint/2010/main" val="3712812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6-95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20828"/>
          <a:stretch/>
        </p:blipFill>
        <p:spPr>
          <a:xfrm>
            <a:off x="667820" y="238125"/>
            <a:ext cx="898475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2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7-95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20070"/>
          <a:stretch/>
        </p:blipFill>
        <p:spPr>
          <a:xfrm>
            <a:off x="554804" y="238125"/>
            <a:ext cx="9190234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59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9-01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r="20112"/>
          <a:stretch/>
        </p:blipFill>
        <p:spPr>
          <a:xfrm>
            <a:off x="493160" y="238125"/>
            <a:ext cx="924674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0-21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20828"/>
          <a:stretch/>
        </p:blipFill>
        <p:spPr>
          <a:xfrm>
            <a:off x="559942" y="238125"/>
            <a:ext cx="9092629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6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1-6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20449"/>
          <a:stretch/>
        </p:blipFill>
        <p:spPr>
          <a:xfrm>
            <a:off x="513708" y="238125"/>
            <a:ext cx="9185096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8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2-74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21545"/>
          <a:stretch/>
        </p:blipFill>
        <p:spPr>
          <a:xfrm>
            <a:off x="534256" y="238125"/>
            <a:ext cx="9030984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41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3-74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20828"/>
          <a:stretch/>
        </p:blipFill>
        <p:spPr>
          <a:xfrm>
            <a:off x="518845" y="238125"/>
            <a:ext cx="9133726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09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4-8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r="20449"/>
          <a:stretch/>
        </p:blipFill>
        <p:spPr>
          <a:xfrm>
            <a:off x="523982" y="238125"/>
            <a:ext cx="9174822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228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6-16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21040"/>
          <a:stretch/>
        </p:blipFill>
        <p:spPr>
          <a:xfrm>
            <a:off x="626724" y="238125"/>
            <a:ext cx="900016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945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861421" y="863475"/>
            <a:ext cx="900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Bileşiği Oluşturan Atomlar ve Sayıları  </a:t>
            </a:r>
          </a:p>
        </p:txBody>
      </p:sp>
      <p:pic>
        <p:nvPicPr>
          <p:cNvPr id="2049" name="Picture 1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39" y="1674659"/>
            <a:ext cx="8341504" cy="33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84434" y="237306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ETKİNLİK: </a:t>
            </a:r>
            <a:r>
              <a:rPr lang="tr-TR" sz="32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Atomik yapılı element mi? Moleküler yapılı element mi?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58" y="1562869"/>
            <a:ext cx="7585435" cy="488709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408903" y="3700993"/>
            <a:ext cx="176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ATOMİK YAPILI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830171" y="3637083"/>
            <a:ext cx="176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ATOMİK YAPILI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7251439" y="3700993"/>
            <a:ext cx="225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MOLEKÜLER YAPILI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458722" y="6265296"/>
            <a:ext cx="225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MOLEKÜLER YAPILI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5902038" y="6265296"/>
            <a:ext cx="225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MOLEKÜLER YAPILI</a:t>
            </a:r>
          </a:p>
        </p:txBody>
      </p:sp>
    </p:spTree>
    <p:extLst>
      <p:ext uri="{BB962C8B-B14F-4D97-AF65-F5344CB8AC3E}">
        <p14:creationId xmlns:p14="http://schemas.microsoft.com/office/powerpoint/2010/main" val="37368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3-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399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4-4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3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5-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298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7-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386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8-5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85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906" y="1278680"/>
            <a:ext cx="9456636" cy="1877476"/>
          </a:xfrm>
          <a:prstGeom prst="rect">
            <a:avLst/>
          </a:prstGeo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20524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ETKİNLİK: 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mi, Bileşik mi?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6" y="3904328"/>
            <a:ext cx="10036739" cy="196552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504337" y="3193359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036574" y="3214707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BİLEŞİK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441654" y="3245612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391266" y="5847244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3945194" y="5844296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499122" y="5919059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9193161" y="5844296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BİLEŞİK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0-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832315" y="3123344"/>
            <a:ext cx="405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Tuz ruhu olarak da bilinir.</a:t>
            </a:r>
          </a:p>
        </p:txBody>
      </p:sp>
    </p:spTree>
    <p:extLst>
      <p:ext uri="{BB962C8B-B14F-4D97-AF65-F5344CB8AC3E}">
        <p14:creationId xmlns:p14="http://schemas.microsoft.com/office/powerpoint/2010/main" val="24638483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2-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89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4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8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5-5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4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653" y="2983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Elementlerin Diğer Özellikleri: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4982" y="1214311"/>
            <a:ext cx="10515600" cy="53453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Fiziksel ve kimyasal yollarla daha basit maddelere ayrılamaz.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Sembollerle gösterilir (moleküllü elementler formüllerle gösterilir).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Belirli bir erime, donma ve kaynama noktaları vardır.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Dünya’da yaklaşık 120 civarında farklı element bulunmaktadır. Elementlerin büyük bir kısmı doğada bulunurken bir kısmı laboratuvarda üretilmiştir.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 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36375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6-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39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7-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71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8-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42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0-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76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1-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039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2-4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76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3-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295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5-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44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6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11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7-9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7-42-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9229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9-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390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40-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89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15-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8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A82A3AA-81AF-4A6B-9F46-2BE0776C1C05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6F5A47C-0143-46B7-936A-9386B6D61CDB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9CF51AE-E487-4FA8-AA7C-698D6A58A120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930A479-FE76-4D3E-9E1B-DFECDE2E1A4D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0D88D32-744C-4F24-A919-D7E47D85DC6F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19870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17-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5E02F30-133C-4B4A-9C7D-3AB835172756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1A48790-AAC3-4712-83B1-4456FF5C2FA5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0960B80-DA99-4596-AA00-F752E185A2E0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1B39FCC-0A3C-45F1-89EA-82304E2897FC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241A0B6-80BF-4223-A995-F1C1BB7F5423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54808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19-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311160E-66E7-454D-9F6A-90207258C796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139B5E3-5D64-436F-9B12-D5B6D11B3A3A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C197D30-A8C7-4A45-8BF1-4665033ACFC2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0A3C36-E9A8-4067-BA68-568F5CFD0974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B699D3E-68A0-42A6-BCEF-14D38F3277C3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564950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0-5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D6DD8D5-CBFA-4BD1-A024-9DAA6D1919E7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2CAA485-03E7-424D-ABBB-3BA8069F822B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D85EEB1-43D4-4DB7-94D1-5ED4D3563BF1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09FE5CE-0C7B-4634-8606-87F8CC3A1B3A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62D6E95-16A2-4D39-9F5C-967E0CFEF113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81745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1-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6A68A1A-231D-4ABD-8BF5-C52C7FF5C7A9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219C45B-DD9E-4A79-8273-A6BB1614F45C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DA18152-DC99-4F40-BCFC-0DF016C0AD8E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20DF499-DD85-4DD4-A2F8-7E133C8FC4D3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AA74043-866B-4750-9690-83D801CB93EE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18831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3-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E68D13F-5F69-4184-8F2C-7B61301FA211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DE1DC4D-93CF-4E19-B1F3-4BAF95B1455A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AD4F622-D84E-46B9-8A3E-420DB0810906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7E6050C-A3E5-418D-95D3-DD5C58695B25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686F3AA-FA49-46B6-9929-CA6C8F647845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85609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4-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8"/>
            <a:ext cx="12192000" cy="638016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84B3484-5821-44B1-B30D-93B6DE94936C}"/>
              </a:ext>
            </a:extLst>
          </p:cNvPr>
          <p:cNvSpPr txBox="1"/>
          <p:nvPr/>
        </p:nvSpPr>
        <p:spPr>
          <a:xfrm>
            <a:off x="1157555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F9FB620-E226-4659-A16E-093C8BE5CD2C}"/>
              </a:ext>
            </a:extLst>
          </p:cNvPr>
          <p:cNvSpPr txBox="1"/>
          <p:nvPr/>
        </p:nvSpPr>
        <p:spPr>
          <a:xfrm>
            <a:off x="3455542" y="1731240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CF1367-5325-440B-B706-418A2F75AC52}"/>
              </a:ext>
            </a:extLst>
          </p:cNvPr>
          <p:cNvSpPr txBox="1"/>
          <p:nvPr/>
        </p:nvSpPr>
        <p:spPr>
          <a:xfrm>
            <a:off x="5768939" y="1724078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59C96CF-ED6C-432D-BC47-5E52C3B6B278}"/>
              </a:ext>
            </a:extLst>
          </p:cNvPr>
          <p:cNvSpPr txBox="1"/>
          <p:nvPr/>
        </p:nvSpPr>
        <p:spPr>
          <a:xfrm>
            <a:off x="8025830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BAA1267-F6D6-4AB3-A4B4-DA97844C2B69}"/>
              </a:ext>
            </a:extLst>
          </p:cNvPr>
          <p:cNvSpPr txBox="1"/>
          <p:nvPr/>
        </p:nvSpPr>
        <p:spPr>
          <a:xfrm>
            <a:off x="10380323" y="1710736"/>
            <a:ext cx="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93464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08892" y="2490913"/>
            <a:ext cx="10363200" cy="1470025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6377604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569</Words>
  <Application>Microsoft Office PowerPoint</Application>
  <PresentationFormat>Geniş ekran</PresentationFormat>
  <Paragraphs>154</Paragraphs>
  <Slides>125</Slides>
  <Notes>7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125</vt:i4>
      </vt:variant>
    </vt:vector>
  </HeadingPairs>
  <TitlesOfParts>
    <vt:vector size="133" baseType="lpstr">
      <vt:lpstr>Arial</vt:lpstr>
      <vt:lpstr>Calibri</vt:lpstr>
      <vt:lpstr>Calibri Light</vt:lpstr>
      <vt:lpstr>Segoe UI</vt:lpstr>
      <vt:lpstr>Times New Roman</vt:lpstr>
      <vt:lpstr>Wingdings</vt:lpstr>
      <vt:lpstr>Office Teması</vt:lpstr>
      <vt:lpstr>Bit Eşlem Resmi</vt:lpstr>
      <vt:lpstr>SAF MADDELER</vt:lpstr>
      <vt:lpstr>PowerPoint Sunusu</vt:lpstr>
      <vt:lpstr>ELEMENT</vt:lpstr>
      <vt:lpstr>Farklı elementlerin atomları birbirinden farklıdır.</vt:lpstr>
      <vt:lpstr>PowerPoint Sunusu</vt:lpstr>
      <vt:lpstr>İki tür element vardır:</vt:lpstr>
      <vt:lpstr>ETKİNLİK: Atomik yapılı element mi? Moleküler yapılı element mi?</vt:lpstr>
      <vt:lpstr>Elementlerin Diğer Özellikleri: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Elementlerin sembolleri her dilde aynıdır, değişmez. Element sembollerinin dünyanın her yerinde aynı olması ortak bir bilim dili oluşturarak bilimsel iletişimi kolaylaştırmıştır.</vt:lpstr>
      <vt:lpstr>Elementin atom numarası proton sayısıdır. Proton sayısı elementin kimliğidir. Proton sayısına bakarak bir atomun hangi elemente ait olduğunu bulabiliriz.</vt:lpstr>
      <vt:lpstr>Aşağıdaki atom modellerinin hangi elemente ait olduğunu bulalım.</vt:lpstr>
      <vt:lpstr>PowerPoint Sunusu</vt:lpstr>
      <vt:lpstr>PowerPoint Sunusu</vt:lpstr>
      <vt:lpstr>PowerPoint Sunusu</vt:lpstr>
      <vt:lpstr>PowerPoint Sunusu</vt:lpstr>
      <vt:lpstr>ARA 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BİLEŞİKLER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sylar</dc:creator>
  <cp:lastModifiedBy>Okan</cp:lastModifiedBy>
  <cp:revision>44</cp:revision>
  <dcterms:created xsi:type="dcterms:W3CDTF">2018-01-24T07:23:00Z</dcterms:created>
  <dcterms:modified xsi:type="dcterms:W3CDTF">2024-12-15T12:58:02Z</dcterms:modified>
</cp:coreProperties>
</file>