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5"/>
  </p:notesMasterIdLst>
  <p:sldIdLst>
    <p:sldId id="551" r:id="rId2"/>
    <p:sldId id="552" r:id="rId3"/>
    <p:sldId id="553" r:id="rId4"/>
    <p:sldId id="602" r:id="rId5"/>
    <p:sldId id="475" r:id="rId6"/>
    <p:sldId id="606" r:id="rId7"/>
    <p:sldId id="476" r:id="rId8"/>
    <p:sldId id="605" r:id="rId9"/>
    <p:sldId id="635" r:id="rId10"/>
    <p:sldId id="636" r:id="rId11"/>
    <p:sldId id="474" r:id="rId12"/>
    <p:sldId id="637" r:id="rId13"/>
    <p:sldId id="580" r:id="rId14"/>
    <p:sldId id="607" r:id="rId15"/>
    <p:sldId id="558" r:id="rId16"/>
    <p:sldId id="581" r:id="rId17"/>
    <p:sldId id="603" r:id="rId18"/>
    <p:sldId id="582" r:id="rId19"/>
    <p:sldId id="638" r:id="rId20"/>
    <p:sldId id="639" r:id="rId21"/>
    <p:sldId id="610" r:id="rId22"/>
    <p:sldId id="611" r:id="rId23"/>
    <p:sldId id="584" r:id="rId24"/>
    <p:sldId id="585" r:id="rId25"/>
    <p:sldId id="586" r:id="rId26"/>
    <p:sldId id="587" r:id="rId27"/>
    <p:sldId id="588" r:id="rId28"/>
    <p:sldId id="589" r:id="rId29"/>
    <p:sldId id="590" r:id="rId30"/>
    <p:sldId id="591" r:id="rId31"/>
    <p:sldId id="608" r:id="rId32"/>
    <p:sldId id="609" r:id="rId33"/>
    <p:sldId id="579" r:id="rId34"/>
    <p:sldId id="612" r:id="rId35"/>
    <p:sldId id="613" r:id="rId36"/>
    <p:sldId id="616" r:id="rId37"/>
    <p:sldId id="617" r:id="rId38"/>
    <p:sldId id="618" r:id="rId39"/>
    <p:sldId id="619" r:id="rId40"/>
    <p:sldId id="620" r:id="rId41"/>
    <p:sldId id="621" r:id="rId42"/>
    <p:sldId id="622" r:id="rId43"/>
    <p:sldId id="623" r:id="rId44"/>
    <p:sldId id="624" r:id="rId45"/>
    <p:sldId id="625" r:id="rId46"/>
    <p:sldId id="626" r:id="rId47"/>
    <p:sldId id="627" r:id="rId48"/>
    <p:sldId id="628" r:id="rId49"/>
    <p:sldId id="629" r:id="rId50"/>
    <p:sldId id="631" r:id="rId51"/>
    <p:sldId id="632" r:id="rId52"/>
    <p:sldId id="785" r:id="rId53"/>
    <p:sldId id="786" r:id="rId54"/>
    <p:sldId id="787" r:id="rId55"/>
    <p:sldId id="788" r:id="rId56"/>
    <p:sldId id="765" r:id="rId57"/>
    <p:sldId id="766" r:id="rId58"/>
    <p:sldId id="593" r:id="rId59"/>
    <p:sldId id="594" r:id="rId60"/>
    <p:sldId id="595" r:id="rId61"/>
    <p:sldId id="596" r:id="rId62"/>
    <p:sldId id="599" r:id="rId63"/>
    <p:sldId id="600" r:id="rId64"/>
  </p:sldIdLst>
  <p:sldSz cx="12192000" cy="6858000"/>
  <p:notesSz cx="6858000" cy="9144000"/>
  <p:photoAlbum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00" autoAdjust="0"/>
    <p:restoredTop sz="86387" autoAdjust="0"/>
  </p:normalViewPr>
  <p:slideViewPr>
    <p:cSldViewPr snapToGrid="0">
      <p:cViewPr varScale="1">
        <p:scale>
          <a:sx n="56" d="100"/>
          <a:sy n="56" d="100"/>
        </p:scale>
        <p:origin x="782" y="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B4DE74-1F10-4B5C-8D27-5578BEFC0295}" type="datetimeFigureOut">
              <a:rPr lang="tr-TR" smtClean="0"/>
              <a:t>15.12.2024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5B78E9-1664-42D4-821C-3F866308914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02108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B78E9-1664-42D4-821C-3F8663089143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75087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B78E9-1664-42D4-821C-3F8663089143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98445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B78E9-1664-42D4-821C-3F8663089143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56170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B78E9-1664-42D4-821C-3F8663089143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40975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B78E9-1664-42D4-821C-3F8663089143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60432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B78E9-1664-42D4-821C-3F8663089143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27997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09D6-DDE6-4CB5-8FAA-7686A93814E3}" type="datetimeFigureOut">
              <a:rPr lang="tr-TR" smtClean="0"/>
              <a:t>15.12.2024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3D30-4C38-407C-9638-8D3F429A34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99302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09D6-DDE6-4CB5-8FAA-7686A93814E3}" type="datetimeFigureOut">
              <a:rPr lang="tr-TR" smtClean="0"/>
              <a:t>15.12.2024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3D30-4C38-407C-9638-8D3F429A34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25281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09D6-DDE6-4CB5-8FAA-7686A93814E3}" type="datetimeFigureOut">
              <a:rPr lang="tr-TR" smtClean="0"/>
              <a:t>15.12.2024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3D30-4C38-407C-9638-8D3F429A34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3185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 baseline="0"/>
            </a:lvl1pPr>
          </a:lstStyle>
          <a:p>
            <a:pPr lvl="0"/>
            <a:r>
              <a:rPr lang="tr-TR" dirty="0"/>
              <a:t>Asıl metin stillerini düzenle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09D6-DDE6-4CB5-8FAA-7686A93814E3}" type="datetimeFigureOut">
              <a:rPr lang="tr-TR" smtClean="0"/>
              <a:t>15.12.2024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3D30-4C38-407C-9638-8D3F429A34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33201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09D6-DDE6-4CB5-8FAA-7686A93814E3}" type="datetimeFigureOut">
              <a:rPr lang="tr-TR" smtClean="0"/>
              <a:t>15.12.2024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3D30-4C38-407C-9638-8D3F429A34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11790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09D6-DDE6-4CB5-8FAA-7686A93814E3}" type="datetimeFigureOut">
              <a:rPr lang="tr-TR" smtClean="0"/>
              <a:t>15.12.2024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3D30-4C38-407C-9638-8D3F429A34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06019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09D6-DDE6-4CB5-8FAA-7686A93814E3}" type="datetimeFigureOut">
              <a:rPr lang="tr-TR" smtClean="0"/>
              <a:t>15.12.2024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3D30-4C38-407C-9638-8D3F429A34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69969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09D6-DDE6-4CB5-8FAA-7686A93814E3}" type="datetimeFigureOut">
              <a:rPr lang="tr-TR" smtClean="0"/>
              <a:t>15.12.2024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3D30-4C38-407C-9638-8D3F429A34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12473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09D6-DDE6-4CB5-8FAA-7686A93814E3}" type="datetimeFigureOut">
              <a:rPr lang="tr-TR" smtClean="0"/>
              <a:t>15.12.2024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3D30-4C38-407C-9638-8D3F429A34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8403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09D6-DDE6-4CB5-8FAA-7686A93814E3}" type="datetimeFigureOut">
              <a:rPr lang="tr-TR" smtClean="0"/>
              <a:t>15.12.2024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3D30-4C38-407C-9638-8D3F429A34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613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09D6-DDE6-4CB5-8FAA-7686A93814E3}" type="datetimeFigureOut">
              <a:rPr lang="tr-TR" smtClean="0"/>
              <a:t>15.12.2024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3D30-4C38-407C-9638-8D3F429A34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32559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dirty="0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dirty="0"/>
              <a:t>Asıl metin stillerini düzenle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C09D6-DDE6-4CB5-8FAA-7686A93814E3}" type="datetimeFigureOut">
              <a:rPr lang="tr-TR" smtClean="0"/>
              <a:t>15.12.2024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3D30-4C38-407C-9638-8D3F429A34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61399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p\Desktop\13133179_1765280160369349_7107135584986688956_n_20167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35050"/>
            <a:ext cx="9144000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295400" y="65087"/>
            <a:ext cx="9144000" cy="969963"/>
          </a:xfrm>
        </p:spPr>
        <p:txBody>
          <a:bodyPr>
            <a:noAutofit/>
          </a:bodyPr>
          <a:lstStyle/>
          <a:p>
            <a:r>
              <a:rPr lang="tr-TR" sz="5400" b="1" dirty="0">
                <a:solidFill>
                  <a:srgbClr val="7030A0"/>
                </a:solidFill>
              </a:rPr>
              <a:t>KARIŞIMLARIN AYRILMASI</a:t>
            </a:r>
          </a:p>
        </p:txBody>
      </p:sp>
    </p:spTree>
    <p:extLst>
      <p:ext uri="{BB962C8B-B14F-4D97-AF65-F5344CB8AC3E}">
        <p14:creationId xmlns:p14="http://schemas.microsoft.com/office/powerpoint/2010/main" val="19563052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4-26-8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6846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881743" y="1113451"/>
            <a:ext cx="604429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7030A0"/>
                </a:solidFill>
              </a:rPr>
              <a:t>A-BUHARLAŞTIRMA</a:t>
            </a:r>
          </a:p>
          <a:p>
            <a:endParaRPr lang="tr-TR" sz="4400" b="1" dirty="0">
              <a:solidFill>
                <a:srgbClr val="7030A0"/>
              </a:solidFill>
            </a:endParaRPr>
          </a:p>
        </p:txBody>
      </p:sp>
      <p:sp>
        <p:nvSpPr>
          <p:cNvPr id="6" name="İçerik Yer Tutucusu 5"/>
          <p:cNvSpPr>
            <a:spLocks noGrp="1"/>
          </p:cNvSpPr>
          <p:nvPr>
            <p:ph idx="1"/>
          </p:nvPr>
        </p:nvSpPr>
        <p:spPr>
          <a:xfrm>
            <a:off x="881743" y="1775170"/>
            <a:ext cx="10515600" cy="4351338"/>
          </a:xfrm>
        </p:spPr>
        <p:txBody>
          <a:bodyPr/>
          <a:lstStyle/>
          <a:p>
            <a:r>
              <a:rPr lang="tr-TR" dirty="0"/>
              <a:t>Katı bir maddenin sıvı bir madde içerisinde çözünmesiyle oluşan karışımları ayırmak için kullanılan yöntemdir. Isıtılan çözeltideki sıvı buharlaşır, kabın içerisinde ise sadece katı madde kalır.</a:t>
            </a:r>
          </a:p>
          <a:p>
            <a:endParaRPr lang="tr-TR" dirty="0"/>
          </a:p>
        </p:txBody>
      </p:sp>
      <p:sp>
        <p:nvSpPr>
          <p:cNvPr id="7" name="Metin kutusu 6"/>
          <p:cNvSpPr txBox="1"/>
          <p:nvPr/>
        </p:nvSpPr>
        <p:spPr>
          <a:xfrm>
            <a:off x="670181" y="5609281"/>
            <a:ext cx="6781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7030A0"/>
                </a:solidFill>
              </a:rPr>
              <a:t>ÖRNEKLER:  Tuzlu su, kahve, süt tozu, salça, pekmez</a:t>
            </a:r>
          </a:p>
          <a:p>
            <a:endParaRPr lang="tr-TR" b="1" dirty="0">
              <a:solidFill>
                <a:srgbClr val="7030A0"/>
              </a:solidFill>
            </a:endParaRPr>
          </a:p>
          <a:p>
            <a:r>
              <a:rPr lang="tr-TR" b="1" dirty="0">
                <a:solidFill>
                  <a:srgbClr val="7030A0"/>
                </a:solidFill>
              </a:rPr>
              <a:t>	       	</a:t>
            </a:r>
          </a:p>
          <a:p>
            <a:r>
              <a:rPr lang="tr-TR" b="1" dirty="0">
                <a:solidFill>
                  <a:srgbClr val="7030A0"/>
                </a:solidFill>
              </a:rPr>
              <a:t>	       	</a:t>
            </a:r>
          </a:p>
          <a:p>
            <a:endParaRPr lang="tr-TR" dirty="0"/>
          </a:p>
        </p:txBody>
      </p:sp>
      <p:sp>
        <p:nvSpPr>
          <p:cNvPr id="8" name="Unvan 1"/>
          <p:cNvSpPr>
            <a:spLocks noGrp="1"/>
          </p:cNvSpPr>
          <p:nvPr>
            <p:ph type="title"/>
          </p:nvPr>
        </p:nvSpPr>
        <p:spPr>
          <a:xfrm>
            <a:off x="881743" y="0"/>
            <a:ext cx="10515600" cy="1325563"/>
          </a:xfrm>
        </p:spPr>
        <p:txBody>
          <a:bodyPr>
            <a:normAutofit/>
          </a:bodyPr>
          <a:lstStyle/>
          <a:p>
            <a:r>
              <a:rPr lang="tr-TR" sz="4000" b="1" dirty="0">
                <a:solidFill>
                  <a:srgbClr val="7030A0"/>
                </a:solidFill>
              </a:rPr>
              <a:t>Katı-Sıvı Karışımlarının Ayrılması</a:t>
            </a:r>
          </a:p>
        </p:txBody>
      </p:sp>
      <p:pic>
        <p:nvPicPr>
          <p:cNvPr id="9" name="Resim 8" descr="bandicam 2019-06-17 09-12-02-552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35" r="4311" b="28569"/>
          <a:stretch/>
        </p:blipFill>
        <p:spPr>
          <a:xfrm>
            <a:off x="66908" y="3066427"/>
            <a:ext cx="11666306" cy="25428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3271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ndicam 2019-06-17 09-15-40-81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6346" y="-281354"/>
            <a:ext cx="8371305" cy="7139355"/>
          </a:xfr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1BD8CAB7-9846-40B9-AF0A-54EEB180E2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99" y="139184"/>
            <a:ext cx="918420" cy="64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81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tr-TR" sz="3200" b="1" dirty="0">
                <a:solidFill>
                  <a:srgbClr val="7030A0"/>
                </a:solidFill>
              </a:rPr>
            </a:br>
            <a:r>
              <a:rPr lang="tr-TR" sz="3200" b="1" dirty="0">
                <a:solidFill>
                  <a:srgbClr val="7030A0"/>
                </a:solidFill>
              </a:rPr>
              <a:t>B-BASİT DAMITMA</a:t>
            </a:r>
            <a:br>
              <a:rPr lang="tr-TR" sz="3200" b="1" dirty="0">
                <a:solidFill>
                  <a:srgbClr val="7030A0"/>
                </a:solidFill>
              </a:rPr>
            </a:br>
            <a:endParaRPr lang="tr-TR" sz="3200" dirty="0"/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>
          <a:xfrm>
            <a:off x="6430617" y="1837489"/>
            <a:ext cx="5456584" cy="3945583"/>
          </a:xfrm>
        </p:spPr>
        <p:txBody>
          <a:bodyPr>
            <a:normAutofit/>
          </a:bodyPr>
          <a:lstStyle/>
          <a:p>
            <a:r>
              <a:rPr lang="tr-TR" dirty="0"/>
              <a:t>Katı–sıvı homojen karışımlardaki (sıvı madde kaynatılarak önce buharlaştırılıp, daha sonra </a:t>
            </a:r>
            <a:r>
              <a:rPr lang="tr-TR" dirty="0" err="1"/>
              <a:t>yoğuşturularak</a:t>
            </a:r>
            <a:r>
              <a:rPr lang="tr-TR" dirty="0"/>
              <a:t> ayrı bir kapta</a:t>
            </a:r>
            <a:r>
              <a:rPr lang="tr-TR" b="1" dirty="0"/>
              <a:t> </a:t>
            </a:r>
            <a:r>
              <a:rPr lang="tr-TR" dirty="0"/>
              <a:t>toplanır. İlk kapta ise geriye katı halde çözünen madde kalır. </a:t>
            </a:r>
            <a:r>
              <a:rPr lang="tr-TR" dirty="0">
                <a:solidFill>
                  <a:srgbClr val="7030A0"/>
                </a:solidFill>
              </a:rPr>
              <a:t>Şekerli su (şerbet) çözeltisi </a:t>
            </a:r>
            <a:r>
              <a:rPr lang="tr-TR" dirty="0"/>
              <a:t>basit damıtma yöntemiyle bileşenlerine ayrılabilir.</a:t>
            </a:r>
          </a:p>
        </p:txBody>
      </p:sp>
      <p:pic>
        <p:nvPicPr>
          <p:cNvPr id="6" name="Resim 5" descr="bandicam 2019-06-17 09-12-30-169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" t="24268" r="43034" b="6186"/>
          <a:stretch/>
        </p:blipFill>
        <p:spPr>
          <a:xfrm>
            <a:off x="209844" y="1764585"/>
            <a:ext cx="6220773" cy="38784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4049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722294" y="88490"/>
            <a:ext cx="10515600" cy="664029"/>
          </a:xfrm>
        </p:spPr>
        <p:txBody>
          <a:bodyPr>
            <a:normAutofit/>
          </a:bodyPr>
          <a:lstStyle/>
          <a:p>
            <a:r>
              <a:rPr lang="tr-T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Basit Damıtma</a:t>
            </a:r>
          </a:p>
        </p:txBody>
      </p:sp>
      <p:pic>
        <p:nvPicPr>
          <p:cNvPr id="6" name="Basit Damıtma(Destilasyon) Deneyi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5430" y="664028"/>
            <a:ext cx="10929256" cy="6041571"/>
          </a:xfr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3129BCE1-05B6-49F0-A4FF-8AD60FC64F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600" y="54194"/>
            <a:ext cx="918420" cy="64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0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8199" y="269875"/>
            <a:ext cx="10515600" cy="1325563"/>
          </a:xfrm>
        </p:spPr>
        <p:txBody>
          <a:bodyPr>
            <a:normAutofit/>
          </a:bodyPr>
          <a:lstStyle/>
          <a:p>
            <a:r>
              <a:rPr lang="tr-TR" sz="3200" b="1" dirty="0">
                <a:solidFill>
                  <a:srgbClr val="7030A0"/>
                </a:solidFill>
                <a:latin typeface="+mn-lt"/>
              </a:rPr>
              <a:t>C-SÜZME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85800" y="1444625"/>
            <a:ext cx="10515600" cy="4351338"/>
          </a:xfrm>
        </p:spPr>
        <p:txBody>
          <a:bodyPr/>
          <a:lstStyle/>
          <a:p>
            <a:r>
              <a:rPr lang="tr-TR" dirty="0"/>
              <a:t>Heterojen katı-sıvı karışımlarını ayırmak için kullanılır. Süzme işleminde katı tanecikleri geçirmeyen süzgeçler kullanılır. Çay süzgeci, makarna süzgeci örnek verilebilir. Örnek: </a:t>
            </a:r>
            <a:r>
              <a:rPr lang="tr-TR" dirty="0">
                <a:solidFill>
                  <a:srgbClr val="7030A0"/>
                </a:solidFill>
              </a:rPr>
              <a:t>Kum-Su, Talaş-Su </a:t>
            </a:r>
            <a:r>
              <a:rPr lang="tr-TR" dirty="0"/>
              <a:t>vb.</a:t>
            </a:r>
          </a:p>
          <a:p>
            <a:endParaRPr lang="tr-T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2" y="2703513"/>
            <a:ext cx="8370888" cy="367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1630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81000" y="647203"/>
            <a:ext cx="10515600" cy="1325563"/>
          </a:xfrm>
        </p:spPr>
        <p:txBody>
          <a:bodyPr>
            <a:normAutofit/>
          </a:bodyPr>
          <a:lstStyle/>
          <a:p>
            <a:r>
              <a:rPr lang="tr-TR" sz="3200" b="1" dirty="0">
                <a:solidFill>
                  <a:srgbClr val="7030A0"/>
                </a:solidFill>
              </a:rPr>
              <a:t>A-Ayırma Hunisi (Yoğunluk farkı)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357938" y="1547691"/>
            <a:ext cx="5543550" cy="5014119"/>
          </a:xfrm>
        </p:spPr>
        <p:txBody>
          <a:bodyPr>
            <a:normAutofit/>
          </a:bodyPr>
          <a:lstStyle/>
          <a:p>
            <a:r>
              <a:rPr lang="tr-TR" sz="2400" dirty="0">
                <a:solidFill>
                  <a:srgbClr val="7030A0"/>
                </a:solidFill>
              </a:rPr>
              <a:t>Heterojen karışım özelliğindeki sıvılar </a:t>
            </a:r>
            <a:r>
              <a:rPr lang="tr-TR" sz="2400" dirty="0"/>
              <a:t>yoğunluk farkı yardımıyla ayrılabilir. Bunun için ayırma hunisi denilen bir araç kullanılır.</a:t>
            </a:r>
          </a:p>
          <a:p>
            <a:r>
              <a:rPr lang="tr-TR" sz="2400" dirty="0"/>
              <a:t>Ayırma hunisinin musluğu açıldığında yoğunluğu büyük olan su alttaki toplama kabında toplanır. Su bittiğinde musluk kapatılır. Başka </a:t>
            </a:r>
            <a:r>
              <a:rPr lang="nn-NO" sz="2400" dirty="0"/>
              <a:t>bir kap kullanılarak musluk tekrar açılır</a:t>
            </a:r>
            <a:r>
              <a:rPr lang="tr-TR" sz="2400" dirty="0"/>
              <a:t> ve zeytinyağı bu kaba akıtılır. Bu şekilde birbirinden ayrıştırılır.</a:t>
            </a:r>
          </a:p>
        </p:txBody>
      </p:sp>
      <p:pic>
        <p:nvPicPr>
          <p:cNvPr id="7" name="Resim 6" descr="bandicam 2019-06-17 09-12-20-631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2" r="49565"/>
          <a:stretch/>
        </p:blipFill>
        <p:spPr>
          <a:xfrm>
            <a:off x="114825" y="1788679"/>
            <a:ext cx="6149083" cy="477313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Metin kutusu 3"/>
          <p:cNvSpPr txBox="1"/>
          <p:nvPr/>
        </p:nvSpPr>
        <p:spPr>
          <a:xfrm>
            <a:off x="742950" y="5590034"/>
            <a:ext cx="678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7030A0"/>
                </a:solidFill>
              </a:rPr>
              <a:t>ÖRNEKLER:  Zeytinyağı-su karışımı</a:t>
            </a:r>
          </a:p>
          <a:p>
            <a:r>
              <a:rPr lang="tr-TR" b="1" dirty="0">
                <a:solidFill>
                  <a:srgbClr val="7030A0"/>
                </a:solidFill>
              </a:rPr>
              <a:t>	       Zeytinyağı-ispirto karışımı </a:t>
            </a:r>
          </a:p>
          <a:p>
            <a:endParaRPr lang="tr-TR" dirty="0"/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381000" y="-4301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b="1" dirty="0">
                <a:solidFill>
                  <a:srgbClr val="7030A0"/>
                </a:solidFill>
              </a:rPr>
              <a:t>SIVI-SIVI KARIŞIMLARININ AYRILMASI</a:t>
            </a:r>
          </a:p>
        </p:txBody>
      </p:sp>
    </p:spTree>
    <p:extLst>
      <p:ext uri="{BB962C8B-B14F-4D97-AF65-F5344CB8AC3E}">
        <p14:creationId xmlns:p14="http://schemas.microsoft.com/office/powerpoint/2010/main" val="3061421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495268" y="40886"/>
            <a:ext cx="10515600" cy="558574"/>
          </a:xfrm>
        </p:spPr>
        <p:txBody>
          <a:bodyPr>
            <a:noAutofit/>
          </a:bodyPr>
          <a:lstStyle/>
          <a:p>
            <a:r>
              <a:rPr lang="tr-TR" sz="2800" dirty="0">
                <a:solidFill>
                  <a:srgbClr val="FF0000"/>
                </a:solidFill>
              </a:rPr>
              <a:t>Ayırma Hunisi </a:t>
            </a:r>
          </a:p>
        </p:txBody>
      </p:sp>
      <p:pic>
        <p:nvPicPr>
          <p:cNvPr id="4" name="How to Perform an Extraction - Separatory Funnel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7398" y="560431"/>
            <a:ext cx="10308772" cy="6147027"/>
          </a:xfr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632E29A7-66F7-49AE-9E05-3EE0805719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170" y="150542"/>
            <a:ext cx="918420" cy="64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3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71059" y="176282"/>
            <a:ext cx="11436627" cy="1325563"/>
          </a:xfrm>
        </p:spPr>
        <p:txBody>
          <a:bodyPr>
            <a:normAutofit/>
          </a:bodyPr>
          <a:lstStyle/>
          <a:p>
            <a:r>
              <a:rPr lang="tr-TR" sz="3200" b="1" dirty="0">
                <a:solidFill>
                  <a:srgbClr val="7030A0"/>
                </a:solidFill>
              </a:rPr>
              <a:t>B-AYRIMSAL DAMITMA (Kaynama Noktası Farkı)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675967" y="1114710"/>
            <a:ext cx="5174653" cy="4511329"/>
          </a:xfrm>
        </p:spPr>
        <p:txBody>
          <a:bodyPr>
            <a:normAutofit/>
          </a:bodyPr>
          <a:lstStyle/>
          <a:p>
            <a:pPr algn="just"/>
            <a:r>
              <a:rPr lang="tr-TR" sz="2400" dirty="0">
                <a:solidFill>
                  <a:srgbClr val="7030A0"/>
                </a:solidFill>
              </a:rPr>
              <a:t>Sıvı - sıvı homojen (birbiri içinde çözünebilen) karışımları, </a:t>
            </a:r>
            <a:r>
              <a:rPr lang="tr-TR" sz="2400" dirty="0"/>
              <a:t>sıvıların kaynama noktası farklarından yararlanarak ayrıştırabiliriz. </a:t>
            </a:r>
          </a:p>
          <a:p>
            <a:pPr algn="just"/>
            <a:r>
              <a:rPr lang="tr-TR" sz="2400" dirty="0"/>
              <a:t>Isıtılan kaptaki sıvılardan </a:t>
            </a:r>
            <a:r>
              <a:rPr lang="tr-TR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kaynama noktası küçük olan(etil alkol) daha önce buharlaşır. </a:t>
            </a:r>
            <a:r>
              <a:rPr lang="tr-TR" sz="2400" dirty="0"/>
              <a:t>Sonra </a:t>
            </a:r>
            <a:r>
              <a:rPr lang="tr-TR" sz="2400" dirty="0" err="1"/>
              <a:t>yoğuşturulan</a:t>
            </a:r>
            <a:r>
              <a:rPr lang="tr-TR" sz="2400" dirty="0"/>
              <a:t> bu sıvı ayrı bir kapta toplanır. </a:t>
            </a:r>
            <a:r>
              <a:rPr lang="tr-TR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İlk kapta ise kaynama noktası büyük olan sıvı kalır. 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85" y="1230069"/>
            <a:ext cx="5483087" cy="4067743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606285" y="5238904"/>
            <a:ext cx="74754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7030A0"/>
                </a:solidFill>
              </a:rPr>
              <a:t>ÖRNEKLER:  ispirto-su karışımı</a:t>
            </a:r>
          </a:p>
          <a:p>
            <a:r>
              <a:rPr lang="tr-TR" b="1" dirty="0">
                <a:solidFill>
                  <a:srgbClr val="7030A0"/>
                </a:solidFill>
              </a:rPr>
              <a:t>	       alkol-su karışımı (kolonya)</a:t>
            </a:r>
          </a:p>
          <a:p>
            <a:r>
              <a:rPr lang="tr-TR" b="1" dirty="0">
                <a:solidFill>
                  <a:srgbClr val="7030A0"/>
                </a:solidFill>
              </a:rPr>
              <a:t>	       Ham petrol (benzin, mazot, doğalgaz olarak ayrılır)</a:t>
            </a:r>
          </a:p>
          <a:p>
            <a:r>
              <a:rPr lang="tr-TR" b="1" dirty="0">
                <a:solidFill>
                  <a:srgbClr val="7030A0"/>
                </a:solidFill>
              </a:rPr>
              <a:t>	       Aseton-su karışımı</a:t>
            </a:r>
          </a:p>
          <a:p>
            <a:r>
              <a:rPr lang="tr-TR" b="1" dirty="0">
                <a:solidFill>
                  <a:srgbClr val="7030A0"/>
                </a:solidFill>
              </a:rPr>
              <a:t>	       Gliserin-su karışımı</a:t>
            </a:r>
          </a:p>
          <a:p>
            <a:r>
              <a:rPr lang="tr-TR" b="1" dirty="0">
                <a:solidFill>
                  <a:srgbClr val="7030A0"/>
                </a:solidFill>
              </a:rPr>
              <a:t>                      </a:t>
            </a:r>
            <a:endParaRPr lang="tr-TR" dirty="0"/>
          </a:p>
        </p:txBody>
      </p:sp>
      <p:sp>
        <p:nvSpPr>
          <p:cNvPr id="8" name="Metin kutusu 7"/>
          <p:cNvSpPr txBox="1"/>
          <p:nvPr/>
        </p:nvSpPr>
        <p:spPr>
          <a:xfrm>
            <a:off x="9698935" y="5931401"/>
            <a:ext cx="1276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Aseton</a:t>
            </a: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4090" y="4656696"/>
            <a:ext cx="1034155" cy="1427134"/>
          </a:xfrm>
          <a:prstGeom prst="rect">
            <a:avLst/>
          </a:prstGeom>
        </p:spPr>
      </p:pic>
      <p:pic>
        <p:nvPicPr>
          <p:cNvPr id="10" name="Resim 9" descr="bandicam 2019-06-17 09-12-31-838"/>
          <p:cNvPicPr>
            <a:picLocks noGrp="1" noChangeAspect="1"/>
          </p:cNvPicPr>
          <p:nvPr isPhoto="1"/>
        </p:nvPicPr>
        <p:blipFill rotWithShape="1"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" t="11004" r="42697" b="16410"/>
          <a:stretch/>
        </p:blipFill>
        <p:spPr>
          <a:xfrm>
            <a:off x="253554" y="1144164"/>
            <a:ext cx="5723040" cy="39262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14161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ndicam 2019-06-17 09-19-48-16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7283" y="-223024"/>
            <a:ext cx="9857433" cy="7769336"/>
          </a:xfr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D32A0263-5067-40F6-867E-DA1213DDD7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048" y="110787"/>
            <a:ext cx="918420" cy="64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73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tr-TR" sz="2800" b="1" dirty="0">
                <a:solidFill>
                  <a:srgbClr val="7030A0"/>
                </a:solidFill>
              </a:rPr>
              <a:t>Katı – Katı Karışımlarının Ayrılması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893534"/>
            <a:ext cx="9427029" cy="24851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/>
              <a:t>a)Ayıklama</a:t>
            </a:r>
          </a:p>
          <a:p>
            <a:pPr marL="0" indent="0">
              <a:buNone/>
            </a:pPr>
            <a:r>
              <a:rPr lang="tr-TR" b="1" dirty="0"/>
              <a:t>b)Eleme </a:t>
            </a:r>
          </a:p>
          <a:p>
            <a:pPr marL="0" indent="0">
              <a:buNone/>
            </a:pPr>
            <a:r>
              <a:rPr lang="tr-TR" b="1" dirty="0"/>
              <a:t>c)Mıknatısla ayırma</a:t>
            </a:r>
          </a:p>
          <a:p>
            <a:pPr marL="0" indent="0">
              <a:buNone/>
            </a:pPr>
            <a:r>
              <a:rPr lang="tr-TR" b="1" dirty="0"/>
              <a:t>d)Yoğunluk farkı (yüzdürme</a:t>
            </a:r>
            <a:r>
              <a:rPr lang="tr-TR" sz="2000" b="1" dirty="0"/>
              <a:t>)</a:t>
            </a: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838200" y="24442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 dirty="0">
                <a:solidFill>
                  <a:srgbClr val="7030A0"/>
                </a:solidFill>
              </a:rPr>
              <a:t>Katı-Sıvı Karışımlarının Ayrılması</a:t>
            </a:r>
          </a:p>
        </p:txBody>
      </p:sp>
      <p:sp>
        <p:nvSpPr>
          <p:cNvPr id="5" name="İçerik Yer Tutucusu 2"/>
          <p:cNvSpPr txBox="1">
            <a:spLocks/>
          </p:cNvSpPr>
          <p:nvPr/>
        </p:nvSpPr>
        <p:spPr>
          <a:xfrm>
            <a:off x="838200" y="3254827"/>
            <a:ext cx="10515600" cy="22036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tr-TR" b="1" dirty="0"/>
              <a:t>a)Buharlaştırma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tr-TR" b="1" dirty="0"/>
              <a:t>b)Basit damıtma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tr-TR" b="1" dirty="0"/>
              <a:t>c)Süzme</a:t>
            </a:r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838200" y="43566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 dirty="0">
                <a:solidFill>
                  <a:srgbClr val="7030A0"/>
                </a:solidFill>
              </a:rPr>
              <a:t>Sıvı-Sıvı Karışımlarının Ayrılması</a:t>
            </a:r>
          </a:p>
        </p:txBody>
      </p:sp>
      <p:sp>
        <p:nvSpPr>
          <p:cNvPr id="7" name="İçerik Yer Tutucusu 2"/>
          <p:cNvSpPr txBox="1">
            <a:spLocks/>
          </p:cNvSpPr>
          <p:nvPr/>
        </p:nvSpPr>
        <p:spPr>
          <a:xfrm>
            <a:off x="838200" y="5260747"/>
            <a:ext cx="10515600" cy="842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tr-TR" b="1"/>
              <a:t>a) Ayırma hunisi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tr-TR" b="1"/>
              <a:t>b) Ayrımsal damıtma (kaynama noktası farkı)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370194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94317" y="1446793"/>
            <a:ext cx="10515600" cy="1325563"/>
          </a:xfrm>
        </p:spPr>
        <p:txBody>
          <a:bodyPr>
            <a:normAutofit/>
          </a:bodyPr>
          <a:lstStyle/>
          <a:p>
            <a:r>
              <a:rPr lang="tr-TR" sz="2800" dirty="0">
                <a:solidFill>
                  <a:srgbClr val="FF0000"/>
                </a:solidFill>
              </a:rPr>
              <a:t>Yoğunluk Farkının Kullanıldığı Yöntemler: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05830" y="2839263"/>
            <a:ext cx="10515600" cy="4351338"/>
          </a:xfrm>
        </p:spPr>
        <p:txBody>
          <a:bodyPr/>
          <a:lstStyle/>
          <a:p>
            <a:r>
              <a:rPr lang="tr-TR" dirty="0"/>
              <a:t>Savurma Yöntemi</a:t>
            </a:r>
          </a:p>
          <a:p>
            <a:r>
              <a:rPr lang="tr-TR" dirty="0"/>
              <a:t>Yüzdürme Yöntemi</a:t>
            </a:r>
          </a:p>
          <a:p>
            <a:r>
              <a:rPr lang="tr-TR" dirty="0"/>
              <a:t>Ayırma Hunisi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58" y="-57822"/>
            <a:ext cx="3993226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158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3-14-3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763"/>
            <a:ext cx="12192000" cy="5576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20972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3-15-9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763"/>
            <a:ext cx="12192000" cy="5576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86971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11-17 13-12-30-6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25"/>
            <a:ext cx="12192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7075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11-17 13-12-35-4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25"/>
            <a:ext cx="12192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024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11-17 13-12-37-4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25"/>
            <a:ext cx="12192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34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11-17 13-12-39-7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25"/>
            <a:ext cx="12192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6137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11-17 13-12-55-3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25"/>
            <a:ext cx="12192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8822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11-17 13-12-57-6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25"/>
            <a:ext cx="12192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3995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11-17 13-12-59-7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25"/>
            <a:ext cx="12192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345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14363" y="199327"/>
            <a:ext cx="10515600" cy="1325563"/>
          </a:xfrm>
        </p:spPr>
        <p:txBody>
          <a:bodyPr>
            <a:normAutofit/>
          </a:bodyPr>
          <a:lstStyle/>
          <a:p>
            <a:r>
              <a:rPr lang="tr-TR" sz="2400" b="1" dirty="0">
                <a:solidFill>
                  <a:srgbClr val="7030A0"/>
                </a:solidFill>
              </a:rPr>
              <a:t>A-AYIKLAMA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81025" y="1056558"/>
            <a:ext cx="5886450" cy="1822450"/>
          </a:xfrm>
        </p:spPr>
        <p:txBody>
          <a:bodyPr>
            <a:normAutofit/>
          </a:bodyPr>
          <a:lstStyle/>
          <a:p>
            <a:r>
              <a:rPr lang="tr-TR" sz="2000" dirty="0"/>
              <a:t>Renkleri, şekilleri, büyüklükleri birbirinden farklı olan maddelerin oluşturduğu karışımları ayırmak için kullanılır.</a:t>
            </a:r>
          </a:p>
          <a:p>
            <a:pPr marL="0" indent="0">
              <a:buNone/>
            </a:pPr>
            <a:r>
              <a:rPr lang="tr-TR" sz="2000" b="1" dirty="0"/>
              <a:t>   Örnek : </a:t>
            </a:r>
            <a:r>
              <a:rPr lang="tr-TR" sz="2000" dirty="0"/>
              <a:t>Pirinç – Taş, Elma – Armut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560" y="702064"/>
            <a:ext cx="3681414" cy="15096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Unvan 1"/>
          <p:cNvSpPr txBox="1">
            <a:spLocks/>
          </p:cNvSpPr>
          <p:nvPr/>
        </p:nvSpPr>
        <p:spPr>
          <a:xfrm>
            <a:off x="581025" y="-52929"/>
            <a:ext cx="10515600" cy="7549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 dirty="0">
                <a:solidFill>
                  <a:srgbClr val="7030A0"/>
                </a:solidFill>
              </a:rPr>
              <a:t>Katı – Katı Karışımlarının Ayrılması </a:t>
            </a:r>
          </a:p>
        </p:txBody>
      </p:sp>
      <p:sp>
        <p:nvSpPr>
          <p:cNvPr id="6" name="İçerik Yer Tutucusu 2"/>
          <p:cNvSpPr txBox="1">
            <a:spLocks/>
          </p:cNvSpPr>
          <p:nvPr/>
        </p:nvSpPr>
        <p:spPr>
          <a:xfrm>
            <a:off x="614363" y="2837206"/>
            <a:ext cx="5595937" cy="11872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dirty="0"/>
              <a:t>Tanecik yapıları ve büyüklükleri birbirinden farklı olan maddelerin oluşturduğu karışımları ayırmak için kullanılır. Bu yöntemde eleklerden faydalanılır. </a:t>
            </a:r>
          </a:p>
          <a:p>
            <a:pPr marL="0" indent="0">
              <a:buNone/>
            </a:pPr>
            <a:r>
              <a:rPr lang="tr-TR" sz="2000" b="1" dirty="0"/>
              <a:t>  Örnek : </a:t>
            </a:r>
            <a:r>
              <a:rPr lang="tr-TR" sz="2000" dirty="0"/>
              <a:t>Kum – Çakıl, Un – Kepek, Mısır – Pirinç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4185" y="2419163"/>
            <a:ext cx="5110164" cy="20233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Unvan 1"/>
          <p:cNvSpPr txBox="1">
            <a:spLocks/>
          </p:cNvSpPr>
          <p:nvPr/>
        </p:nvSpPr>
        <p:spPr>
          <a:xfrm>
            <a:off x="614363" y="199030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b="1" dirty="0">
                <a:solidFill>
                  <a:srgbClr val="7030A0"/>
                </a:solidFill>
              </a:rPr>
              <a:t>B-ELEME</a:t>
            </a: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614363" y="421647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b="1" dirty="0">
                <a:solidFill>
                  <a:srgbClr val="7030A0"/>
                </a:solidFill>
              </a:rPr>
              <a:t>C-MIKNATISLA AYIRMA</a:t>
            </a:r>
            <a:endParaRPr lang="tr-TR" sz="2400" dirty="0">
              <a:solidFill>
                <a:srgbClr val="7030A0"/>
              </a:solidFill>
            </a:endParaRPr>
          </a:p>
        </p:txBody>
      </p:sp>
      <p:sp>
        <p:nvSpPr>
          <p:cNvPr id="10" name="İçerik Yer Tutucusu 2"/>
          <p:cNvSpPr txBox="1">
            <a:spLocks/>
          </p:cNvSpPr>
          <p:nvPr/>
        </p:nvSpPr>
        <p:spPr>
          <a:xfrm>
            <a:off x="568780" y="5253503"/>
            <a:ext cx="6272212" cy="961166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8000" dirty="0"/>
              <a:t>Mıknatıs tarafından çekilebilen </a:t>
            </a:r>
            <a:r>
              <a:rPr lang="tr-TR" sz="8000" dirty="0">
                <a:solidFill>
                  <a:srgbClr val="7030A0"/>
                </a:solidFill>
              </a:rPr>
              <a:t>demir, nikel, kobalt </a:t>
            </a:r>
            <a:r>
              <a:rPr lang="tr-TR" sz="8000" dirty="0"/>
              <a:t>gibi maddelerin oluşturduğu karışımdan mıknatıs kullanarak bu maddeleri ayırmak için kullanılır.</a:t>
            </a:r>
          </a:p>
          <a:p>
            <a:pPr marL="0" indent="0">
              <a:buNone/>
            </a:pPr>
            <a:r>
              <a:rPr lang="tr-TR" sz="8000" b="1" dirty="0"/>
              <a:t>Örnek : </a:t>
            </a:r>
            <a:r>
              <a:rPr lang="tr-TR" sz="8000" dirty="0"/>
              <a:t>Demir tozu – Kükürt tozu, Demir tozu – Kum</a:t>
            </a:r>
          </a:p>
          <a:p>
            <a:endParaRPr lang="tr-TR" dirty="0"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016" y="4634518"/>
            <a:ext cx="2838452" cy="214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3497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11-17 13-13-01-8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25"/>
            <a:ext cx="12192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2015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3-04-4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763"/>
            <a:ext cx="12192000" cy="5576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35449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3-05-6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763"/>
            <a:ext cx="12192000" cy="5576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50600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247360" y="1193593"/>
            <a:ext cx="9144000" cy="2387600"/>
          </a:xfrm>
        </p:spPr>
        <p:txBody>
          <a:bodyPr>
            <a:normAutofit/>
          </a:bodyPr>
          <a:lstStyle/>
          <a:p>
            <a:r>
              <a:rPr lang="tr-TR" sz="4400" b="1" dirty="0">
                <a:solidFill>
                  <a:srgbClr val="7030A0"/>
                </a:solidFill>
              </a:rPr>
              <a:t>DEĞERLENDİRME SORULARI</a:t>
            </a:r>
          </a:p>
        </p:txBody>
      </p:sp>
    </p:spTree>
    <p:extLst>
      <p:ext uri="{BB962C8B-B14F-4D97-AF65-F5344CB8AC3E}">
        <p14:creationId xmlns:p14="http://schemas.microsoft.com/office/powerpoint/2010/main" val="35110193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4-19-8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22886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4-22-7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98888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4-28-2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45507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4-29-9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44490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4-31-6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25415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4-33-1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3966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744686" y="130629"/>
            <a:ext cx="10515600" cy="645659"/>
          </a:xfrm>
        </p:spPr>
        <p:txBody>
          <a:bodyPr>
            <a:normAutofit/>
          </a:bodyPr>
          <a:lstStyle/>
          <a:p>
            <a:r>
              <a:rPr lang="tr-TR" sz="2800" dirty="0">
                <a:solidFill>
                  <a:srgbClr val="FF0000"/>
                </a:solidFill>
              </a:rPr>
              <a:t>Mıknatısla Ayırma Yöntemi</a:t>
            </a:r>
          </a:p>
        </p:txBody>
      </p:sp>
      <p:pic>
        <p:nvPicPr>
          <p:cNvPr id="4" name="bandicam 2019-01-01 19-09-07-62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9418" y="776288"/>
            <a:ext cx="8610600" cy="5562600"/>
          </a:xfr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A5D3A1E2-9D1B-4DF6-98BF-1F2972A1A8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522" y="400441"/>
            <a:ext cx="918420" cy="64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9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4-34-5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91686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4-36-0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22144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4-37-3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01567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4-38-6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24820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4-40-5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44558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4-42-0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45597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4-43-4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87840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4-45-1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67588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4-46-9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13513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4-48-6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7111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-2" y="1820901"/>
            <a:ext cx="2481943" cy="39790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476249" y="419279"/>
            <a:ext cx="5867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7030A0"/>
                </a:solidFill>
                <a:latin typeface="+mj-lt"/>
                <a:cs typeface="+mj-cs"/>
              </a:rPr>
              <a:t>D-YOĞUNLUK FARKI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476249" y="803518"/>
            <a:ext cx="47026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sz="2000" b="1" dirty="0"/>
          </a:p>
          <a:p>
            <a:r>
              <a:rPr lang="tr-TR" sz="2400" dirty="0"/>
              <a:t>İki şekilde gerçekleştirilir:</a:t>
            </a:r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>
          <a:xfrm>
            <a:off x="476249" y="1820901"/>
            <a:ext cx="7061200" cy="4351338"/>
          </a:xfrm>
        </p:spPr>
        <p:txBody>
          <a:bodyPr/>
          <a:lstStyle/>
          <a:p>
            <a:endParaRPr lang="tr-TR" b="1" dirty="0">
              <a:solidFill>
                <a:srgbClr val="7030A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tr-TR" dirty="0">
                <a:solidFill>
                  <a:srgbClr val="7030A0"/>
                </a:solidFill>
              </a:rPr>
              <a:t> Savurma Yöntemi</a:t>
            </a:r>
          </a:p>
          <a:p>
            <a:pPr marL="0" indent="0">
              <a:buNone/>
            </a:pPr>
            <a:r>
              <a:rPr lang="tr-TR" dirty="0"/>
              <a:t>Rüzgarlı bir günde havaya savrulan buğday ve saman karışımındaki samanın yoğunluğu buğdaydan küçük olduğu için saman biraz uzağa düşerken buğday daha yakına düşer. Bu sayede çiftçiler buğdayı samandan ayırırlar.</a:t>
            </a:r>
          </a:p>
          <a:p>
            <a:endParaRPr lang="tr-TR" dirty="0"/>
          </a:p>
        </p:txBody>
      </p:sp>
      <p:pic>
        <p:nvPicPr>
          <p:cNvPr id="9" name="Resim 8" descr="bandicam 2019-06-17 09-12-04-492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74" t="8057" r="267" b="39623"/>
          <a:stretch/>
        </p:blipFill>
        <p:spPr>
          <a:xfrm>
            <a:off x="7422515" y="1465237"/>
            <a:ext cx="4664467" cy="34601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27817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4-53-0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00"/>
            <a:ext cx="12192000" cy="60182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36292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4-54-6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00"/>
            <a:ext cx="12192000" cy="60182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09035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ndicam 2021-10-16 20-04-50-829">
            <a:extLst>
              <a:ext uri="{FF2B5EF4-FFF2-40B4-BE49-F238E27FC236}">
                <a16:creationId xmlns:a16="http://schemas.microsoft.com/office/drawing/2014/main" id="{255D1974-DD9C-47E2-9472-A0F11F8F23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613"/>
            <a:ext cx="12192000" cy="645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8858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ndicam 2021-10-16 20-04-53-968">
            <a:extLst>
              <a:ext uri="{FF2B5EF4-FFF2-40B4-BE49-F238E27FC236}">
                <a16:creationId xmlns:a16="http://schemas.microsoft.com/office/drawing/2014/main" id="{D8262844-3225-4E9C-B2C7-CD917A2254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613"/>
            <a:ext cx="12192000" cy="645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0278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ndicam 2021-10-16 20-04-56-047">
            <a:extLst>
              <a:ext uri="{FF2B5EF4-FFF2-40B4-BE49-F238E27FC236}">
                <a16:creationId xmlns:a16="http://schemas.microsoft.com/office/drawing/2014/main" id="{92DF2EA3-B770-4E8C-B37D-C7B6B8C446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613"/>
            <a:ext cx="12192000" cy="645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28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ndicam 2021-10-16 20-04-59-170">
            <a:extLst>
              <a:ext uri="{FF2B5EF4-FFF2-40B4-BE49-F238E27FC236}">
                <a16:creationId xmlns:a16="http://schemas.microsoft.com/office/drawing/2014/main" id="{7064B35A-DAE8-40BB-A548-5B8C338257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613"/>
            <a:ext cx="12192000" cy="645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882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ndicam 2021-10-16 20-03-58-880">
            <a:extLst>
              <a:ext uri="{FF2B5EF4-FFF2-40B4-BE49-F238E27FC236}">
                <a16:creationId xmlns:a16="http://schemas.microsoft.com/office/drawing/2014/main" id="{51BE40CE-C7E9-455C-B2DD-C24A9BC91C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613"/>
            <a:ext cx="12192000" cy="645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1458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ndicam 2021-10-16 20-04-01-963">
            <a:extLst>
              <a:ext uri="{FF2B5EF4-FFF2-40B4-BE49-F238E27FC236}">
                <a16:creationId xmlns:a16="http://schemas.microsoft.com/office/drawing/2014/main" id="{B2D34FFD-9747-4530-924D-8828CDBCDB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613"/>
            <a:ext cx="12192000" cy="645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54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11-17 13-20-38-1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163"/>
            <a:ext cx="12192000" cy="654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444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11-17 13-20-40-1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163"/>
            <a:ext cx="12192000" cy="654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149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7.  Sınıf Karışımları Ayırma Yöntemleri Konu Anlatımı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4029" y="174171"/>
            <a:ext cx="10907485" cy="6400800"/>
          </a:xfr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319DFCDC-A695-4B49-BE12-73159A2F1E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4590" y="174171"/>
            <a:ext cx="918420" cy="64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24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11-17 13-20-59-8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3" y="0"/>
            <a:ext cx="12053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5102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11-17 13-21-01-3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3" y="0"/>
            <a:ext cx="12053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360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11-17 13-23-22-2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0"/>
            <a:ext cx="11906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2809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11-17 13-23-23-5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0"/>
            <a:ext cx="11906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92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şlık 5"/>
          <p:cNvSpPr>
            <a:spLocks noGrp="1"/>
          </p:cNvSpPr>
          <p:nvPr>
            <p:ph type="title"/>
          </p:nvPr>
        </p:nvSpPr>
        <p:spPr>
          <a:xfrm>
            <a:off x="619125" y="279400"/>
            <a:ext cx="10515600" cy="1325563"/>
          </a:xfrm>
        </p:spPr>
        <p:txBody>
          <a:bodyPr>
            <a:norm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tr-TR" sz="2800" b="1" dirty="0">
                <a:solidFill>
                  <a:srgbClr val="7030A0"/>
                </a:solidFill>
              </a:rPr>
              <a:t>Yüzdürme Yöntemi</a:t>
            </a:r>
            <a:br>
              <a:rPr lang="tr-TR" sz="2800" b="1" dirty="0">
                <a:solidFill>
                  <a:srgbClr val="7030A0"/>
                </a:solidFill>
              </a:rPr>
            </a:br>
            <a:endParaRPr lang="tr-TR" sz="2800" dirty="0"/>
          </a:p>
        </p:txBody>
      </p:sp>
      <p:sp>
        <p:nvSpPr>
          <p:cNvPr id="7" name="İçerik Yer Tutucusu 6"/>
          <p:cNvSpPr>
            <a:spLocks noGrp="1"/>
          </p:cNvSpPr>
          <p:nvPr>
            <p:ph idx="1"/>
          </p:nvPr>
        </p:nvSpPr>
        <p:spPr>
          <a:xfrm>
            <a:off x="619125" y="1064418"/>
            <a:ext cx="11287125" cy="4351338"/>
          </a:xfrm>
        </p:spPr>
        <p:txBody>
          <a:bodyPr/>
          <a:lstStyle/>
          <a:p>
            <a:r>
              <a:rPr lang="tr-TR" dirty="0"/>
              <a:t>Katı-katı karışımlardan bazılarına yoğunlukları bu katıların arasında olan ve içerisinde bu katıların çözünmediği bir sıvı eklenir. Bunun sonucunda katılardan biri sıvıda yüzer diğeri ise batar.</a:t>
            </a:r>
          </a:p>
          <a:p>
            <a:r>
              <a:rPr lang="tr-TR" dirty="0"/>
              <a:t>Yüzen katı </a:t>
            </a:r>
            <a:r>
              <a:rPr lang="tr-TR" dirty="0" err="1"/>
              <a:t>spatül</a:t>
            </a:r>
            <a:r>
              <a:rPr lang="tr-TR" dirty="0"/>
              <a:t> kullanılarak toplanır.</a:t>
            </a:r>
          </a:p>
          <a:p>
            <a:r>
              <a:rPr lang="tr-TR" dirty="0"/>
              <a:t>Batan katı süzme işlemiyle ayrıştırılır.  </a:t>
            </a:r>
          </a:p>
          <a:p>
            <a:endParaRPr lang="tr-TR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325" y="3794918"/>
            <a:ext cx="20574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Başlık 5"/>
          <p:cNvSpPr txBox="1">
            <a:spLocks/>
          </p:cNvSpPr>
          <p:nvPr/>
        </p:nvSpPr>
        <p:spPr>
          <a:xfrm>
            <a:off x="9756775" y="5799137"/>
            <a:ext cx="2260600" cy="401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 dirty="0" err="1">
                <a:solidFill>
                  <a:srgbClr val="7030A0"/>
                </a:solidFill>
              </a:rPr>
              <a:t>Spatül</a:t>
            </a:r>
            <a:endParaRPr lang="tr-TR" sz="2800" dirty="0"/>
          </a:p>
        </p:txBody>
      </p:sp>
      <p:pic>
        <p:nvPicPr>
          <p:cNvPr id="8" name="Resim 7" descr="bandicam 2019-06-17 09-12-06-805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0072" r="3384" b="35662"/>
          <a:stretch/>
        </p:blipFill>
        <p:spPr>
          <a:xfrm>
            <a:off x="1" y="3868120"/>
            <a:ext cx="9406054" cy="25326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5891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17572" y="114754"/>
            <a:ext cx="10515600" cy="538389"/>
          </a:xfrm>
        </p:spPr>
        <p:txBody>
          <a:bodyPr>
            <a:noAutofit/>
          </a:bodyPr>
          <a:lstStyle/>
          <a:p>
            <a:r>
              <a:rPr lang="tr-T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Yüzdürme Yöntemi</a:t>
            </a:r>
          </a:p>
        </p:txBody>
      </p:sp>
      <p:pic>
        <p:nvPicPr>
          <p:cNvPr id="4" name="Separating Mixtures and Solution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1350" y="653143"/>
            <a:ext cx="9268051" cy="5937477"/>
          </a:xfr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1C9A185A-F88A-4A39-B279-930E6CA2AE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650" y="462916"/>
            <a:ext cx="918420" cy="64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93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4-24-7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963"/>
            <a:ext cx="12192000" cy="5934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89746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Özel 2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569</TotalTime>
  <Words>556</Words>
  <Application>Microsoft Office PowerPoint</Application>
  <PresentationFormat>Geniş ekran</PresentationFormat>
  <Paragraphs>76</Paragraphs>
  <Slides>63</Slides>
  <Notes>6</Notes>
  <HiddenSlides>0</HiddenSlides>
  <MMClips>7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63</vt:i4>
      </vt:variant>
    </vt:vector>
  </HeadingPairs>
  <TitlesOfParts>
    <vt:vector size="68" baseType="lpstr">
      <vt:lpstr>Arial</vt:lpstr>
      <vt:lpstr>Calibri</vt:lpstr>
      <vt:lpstr>Segoe UI</vt:lpstr>
      <vt:lpstr>Wingdings</vt:lpstr>
      <vt:lpstr>Office Teması</vt:lpstr>
      <vt:lpstr>KARIŞIMLARIN AYRILMASI</vt:lpstr>
      <vt:lpstr>Katı – Katı Karışımlarının Ayrılması </vt:lpstr>
      <vt:lpstr>A-AYIKLAMA</vt:lpstr>
      <vt:lpstr>Mıknatısla Ayırma Yöntemi</vt:lpstr>
      <vt:lpstr>PowerPoint Sunusu</vt:lpstr>
      <vt:lpstr>PowerPoint Sunusu</vt:lpstr>
      <vt:lpstr>Yüzdürme Yöntemi </vt:lpstr>
      <vt:lpstr>Yüzdürme Yöntemi</vt:lpstr>
      <vt:lpstr>PowerPoint Sunusu</vt:lpstr>
      <vt:lpstr>PowerPoint Sunusu</vt:lpstr>
      <vt:lpstr>Katı-Sıvı Karışımlarının Ayrılması</vt:lpstr>
      <vt:lpstr>PowerPoint Sunusu</vt:lpstr>
      <vt:lpstr> B-BASİT DAMITMA </vt:lpstr>
      <vt:lpstr>Basit Damıtma</vt:lpstr>
      <vt:lpstr>C-SÜZME</vt:lpstr>
      <vt:lpstr>A-Ayırma Hunisi (Yoğunluk farkı)</vt:lpstr>
      <vt:lpstr>Ayırma Hunisi </vt:lpstr>
      <vt:lpstr>B-AYRIMSAL DAMITMA (Kaynama Noktası Farkı)</vt:lpstr>
      <vt:lpstr>PowerPoint Sunusu</vt:lpstr>
      <vt:lpstr>Yoğunluk Farkının Kullanıldığı Yöntemler: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DEĞERLENDİRME SORULARI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Fotoğraf Albümü</dc:title>
  <dc:creator>sylar</dc:creator>
  <cp:lastModifiedBy>Okan</cp:lastModifiedBy>
  <cp:revision>81</cp:revision>
  <dcterms:created xsi:type="dcterms:W3CDTF">2018-01-21T09:09:02Z</dcterms:created>
  <dcterms:modified xsi:type="dcterms:W3CDTF">2024-12-15T13:02:19Z</dcterms:modified>
</cp:coreProperties>
</file>