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500" r:id="rId2"/>
    <p:sldId id="501" r:id="rId3"/>
    <p:sldId id="502" r:id="rId4"/>
    <p:sldId id="504" r:id="rId5"/>
    <p:sldId id="536" r:id="rId6"/>
    <p:sldId id="537" r:id="rId7"/>
    <p:sldId id="538" r:id="rId8"/>
    <p:sldId id="539" r:id="rId9"/>
    <p:sldId id="540" r:id="rId10"/>
    <p:sldId id="541" r:id="rId11"/>
    <p:sldId id="542" r:id="rId12"/>
    <p:sldId id="543" r:id="rId13"/>
    <p:sldId id="544" r:id="rId14"/>
    <p:sldId id="545" r:id="rId15"/>
    <p:sldId id="534" r:id="rId16"/>
    <p:sldId id="535" r:id="rId17"/>
    <p:sldId id="495" r:id="rId18"/>
    <p:sldId id="507" r:id="rId19"/>
    <p:sldId id="533" r:id="rId20"/>
    <p:sldId id="509" r:id="rId21"/>
    <p:sldId id="508" r:id="rId22"/>
    <p:sldId id="496" r:id="rId23"/>
    <p:sldId id="548" r:id="rId24"/>
    <p:sldId id="549" r:id="rId25"/>
    <p:sldId id="550" r:id="rId26"/>
    <p:sldId id="551" r:id="rId27"/>
    <p:sldId id="552" r:id="rId28"/>
    <p:sldId id="553" r:id="rId29"/>
    <p:sldId id="546" r:id="rId30"/>
    <p:sldId id="547" r:id="rId31"/>
    <p:sldId id="554" r:id="rId32"/>
    <p:sldId id="555" r:id="rId33"/>
    <p:sldId id="556" r:id="rId34"/>
    <p:sldId id="557" r:id="rId35"/>
    <p:sldId id="558" r:id="rId36"/>
    <p:sldId id="576" r:id="rId37"/>
    <p:sldId id="560" r:id="rId38"/>
    <p:sldId id="561" r:id="rId39"/>
    <p:sldId id="562" r:id="rId40"/>
    <p:sldId id="563" r:id="rId41"/>
    <p:sldId id="564" r:id="rId42"/>
    <p:sldId id="565" r:id="rId43"/>
    <p:sldId id="566" r:id="rId44"/>
    <p:sldId id="567" r:id="rId45"/>
    <p:sldId id="568" r:id="rId46"/>
    <p:sldId id="569" r:id="rId47"/>
    <p:sldId id="570" r:id="rId48"/>
    <p:sldId id="571" r:id="rId49"/>
    <p:sldId id="572" r:id="rId50"/>
    <p:sldId id="573" r:id="rId51"/>
    <p:sldId id="574" r:id="rId52"/>
    <p:sldId id="575" r:id="rId53"/>
    <p:sldId id="510" r:id="rId54"/>
    <p:sldId id="577" r:id="rId55"/>
    <p:sldId id="578" r:id="rId56"/>
    <p:sldId id="579" r:id="rId57"/>
    <p:sldId id="580" r:id="rId58"/>
    <p:sldId id="581" r:id="rId59"/>
    <p:sldId id="582" r:id="rId60"/>
    <p:sldId id="583" r:id="rId61"/>
    <p:sldId id="584" r:id="rId62"/>
    <p:sldId id="585" r:id="rId63"/>
    <p:sldId id="586" r:id="rId64"/>
    <p:sldId id="587" r:id="rId65"/>
    <p:sldId id="588" r:id="rId66"/>
    <p:sldId id="589" r:id="rId67"/>
    <p:sldId id="590" r:id="rId68"/>
    <p:sldId id="591" r:id="rId69"/>
    <p:sldId id="592" r:id="rId70"/>
    <p:sldId id="593" r:id="rId71"/>
    <p:sldId id="594" r:id="rId72"/>
    <p:sldId id="595" r:id="rId73"/>
    <p:sldId id="596" r:id="rId74"/>
    <p:sldId id="597" r:id="rId75"/>
    <p:sldId id="598" r:id="rId76"/>
    <p:sldId id="599" r:id="rId77"/>
    <p:sldId id="600" r:id="rId78"/>
    <p:sldId id="608" r:id="rId79"/>
    <p:sldId id="609" r:id="rId80"/>
    <p:sldId id="531" r:id="rId81"/>
    <p:sldId id="532" r:id="rId82"/>
    <p:sldId id="529" r:id="rId83"/>
    <p:sldId id="530" r:id="rId84"/>
    <p:sldId id="517" r:id="rId85"/>
    <p:sldId id="518" r:id="rId86"/>
    <p:sldId id="527" r:id="rId87"/>
    <p:sldId id="528" r:id="rId88"/>
    <p:sldId id="523" r:id="rId89"/>
    <p:sldId id="524" r:id="rId90"/>
    <p:sldId id="525" r:id="rId91"/>
    <p:sldId id="526" r:id="rId92"/>
    <p:sldId id="610" r:id="rId93"/>
    <p:sldId id="611" r:id="rId94"/>
  </p:sldIdLst>
  <p:sldSz cx="12192000" cy="6858000"/>
  <p:notesSz cx="6858000" cy="9144000"/>
  <p:photoAlbum/>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guide orient="horz" pos="2160"/>
        <p:guide pos="3840"/>
      </p:guideLst>
    </p:cSldViewPr>
  </p:slideViewPr>
  <p:notesTextViewPr>
    <p:cViewPr>
      <p:scale>
        <a:sx n="1" d="1"/>
        <a:sy n="1" d="1"/>
      </p:scale>
      <p:origin x="0" y="0"/>
    </p:cViewPr>
  </p:notesTextViewPr>
  <p:sorterViewPr>
    <p:cViewPr>
      <p:scale>
        <a:sx n="200" d="100"/>
        <a:sy n="200" d="100"/>
      </p:scale>
      <p:origin x="0" y="304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A1704-768A-49B6-A5FD-A057DD0EAABA}" type="datetimeFigureOut">
              <a:rPr lang="tr-TR" smtClean="0"/>
              <a:t>25.03.2025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3399C-9121-4401-AEE2-558458ACA007}" type="slidenum">
              <a:rPr lang="tr-TR" smtClean="0"/>
              <a:t>‹#›</a:t>
            </a:fld>
            <a:endParaRPr lang="tr-TR"/>
          </a:p>
        </p:txBody>
      </p:sp>
    </p:spTree>
    <p:extLst>
      <p:ext uri="{BB962C8B-B14F-4D97-AF65-F5344CB8AC3E}">
        <p14:creationId xmlns:p14="http://schemas.microsoft.com/office/powerpoint/2010/main" val="315668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D33399C-9121-4401-AEE2-558458ACA007}" type="slidenum">
              <a:rPr lang="tr-TR" smtClean="0"/>
              <a:t>17</a:t>
            </a:fld>
            <a:endParaRPr lang="tr-TR"/>
          </a:p>
        </p:txBody>
      </p:sp>
    </p:spTree>
    <p:extLst>
      <p:ext uri="{BB962C8B-B14F-4D97-AF65-F5344CB8AC3E}">
        <p14:creationId xmlns:p14="http://schemas.microsoft.com/office/powerpoint/2010/main" val="636438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D33399C-9121-4401-AEE2-558458ACA007}" type="slidenum">
              <a:rPr lang="tr-TR" smtClean="0"/>
              <a:t>20</a:t>
            </a:fld>
            <a:endParaRPr lang="tr-TR"/>
          </a:p>
        </p:txBody>
      </p:sp>
    </p:spTree>
    <p:extLst>
      <p:ext uri="{BB962C8B-B14F-4D97-AF65-F5344CB8AC3E}">
        <p14:creationId xmlns:p14="http://schemas.microsoft.com/office/powerpoint/2010/main" val="235615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03C3007-E781-4E08-A6CE-BBBE468F4E9D}" type="datetimeFigureOut">
              <a:rPr lang="tr-TR" smtClean="0"/>
              <a:t>25.03.2025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37411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03C3007-E781-4E08-A6CE-BBBE468F4E9D}" type="datetimeFigureOut">
              <a:rPr lang="tr-TR" smtClean="0"/>
              <a:t>25.03.2025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1041356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03C3007-E781-4E08-A6CE-BBBE468F4E9D}" type="datetimeFigureOut">
              <a:rPr lang="tr-TR" smtClean="0"/>
              <a:t>25.03.2025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633712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03C3007-E781-4E08-A6CE-BBBE468F4E9D}" type="datetimeFigureOut">
              <a:rPr lang="tr-TR" smtClean="0"/>
              <a:t>25.03.2025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3736668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03C3007-E781-4E08-A6CE-BBBE468F4E9D}" type="datetimeFigureOut">
              <a:rPr lang="tr-TR" smtClean="0"/>
              <a:t>25.03.2025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643417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03C3007-E781-4E08-A6CE-BBBE468F4E9D}" type="datetimeFigureOut">
              <a:rPr lang="tr-TR" smtClean="0"/>
              <a:t>25.03.2025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1724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03C3007-E781-4E08-A6CE-BBBE468F4E9D}" type="datetimeFigureOut">
              <a:rPr lang="tr-TR" smtClean="0"/>
              <a:t>25.03.2025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113937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03C3007-E781-4E08-A6CE-BBBE468F4E9D}" type="datetimeFigureOut">
              <a:rPr lang="tr-TR" smtClean="0"/>
              <a:t>25.03.2025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1800149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03C3007-E781-4E08-A6CE-BBBE468F4E9D}" type="datetimeFigureOut">
              <a:rPr lang="tr-TR" smtClean="0"/>
              <a:t>25.03.2025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41885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03C3007-E781-4E08-A6CE-BBBE468F4E9D}" type="datetimeFigureOut">
              <a:rPr lang="tr-TR" smtClean="0"/>
              <a:t>25.03.2025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147662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03C3007-E781-4E08-A6CE-BBBE468F4E9D}" type="datetimeFigureOut">
              <a:rPr lang="tr-TR" smtClean="0"/>
              <a:t>25.03.2025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EC85534-E6A7-4D4A-A4F0-2C0E3281C003}" type="slidenum">
              <a:rPr lang="tr-TR" smtClean="0"/>
              <a:t>‹#›</a:t>
            </a:fld>
            <a:endParaRPr lang="tr-TR"/>
          </a:p>
        </p:txBody>
      </p:sp>
    </p:spTree>
    <p:extLst>
      <p:ext uri="{BB962C8B-B14F-4D97-AF65-F5344CB8AC3E}">
        <p14:creationId xmlns:p14="http://schemas.microsoft.com/office/powerpoint/2010/main" val="297606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C3007-E781-4E08-A6CE-BBBE468F4E9D}" type="datetimeFigureOut">
              <a:rPr lang="tr-TR" smtClean="0"/>
              <a:t>25.03.2025</a:t>
            </a:fld>
            <a:endParaRPr lang="tr-T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C85534-E6A7-4D4A-A4F0-2C0E3281C003}" type="slidenum">
              <a:rPr lang="tr-TR" smtClean="0"/>
              <a:t>‹#›</a:t>
            </a:fld>
            <a:endParaRPr lang="tr-TR"/>
          </a:p>
        </p:txBody>
      </p:sp>
    </p:spTree>
    <p:extLst>
      <p:ext uri="{BB962C8B-B14F-4D97-AF65-F5344CB8AC3E}">
        <p14:creationId xmlns:p14="http://schemas.microsoft.com/office/powerpoint/2010/main" val="1956888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Desktop\Ekran Alıntısı.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764" y="0"/>
            <a:ext cx="87397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683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6-7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3577316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8-60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424582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9-9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378918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1-01-3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146779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1-03-2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2821680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609600" y="226068"/>
            <a:ext cx="10972800" cy="1143000"/>
          </a:xfrm>
        </p:spPr>
        <p:txBody>
          <a:bodyPr>
            <a:noAutofit/>
          </a:bodyPr>
          <a:lstStyle/>
          <a:p>
            <a:r>
              <a:rPr lang="tr-TR" sz="4000" dirty="0">
                <a:solidFill>
                  <a:srgbClr val="0070C0"/>
                </a:solidFill>
              </a:rPr>
              <a:t>Dişilerde Üreme  Organları</a:t>
            </a:r>
            <a:br>
              <a:rPr lang="tr-TR" sz="4000" dirty="0">
                <a:solidFill>
                  <a:srgbClr val="0070C0"/>
                </a:solidFill>
              </a:rPr>
            </a:br>
            <a:endParaRPr lang="tr-TR" sz="4000" dirty="0">
              <a:solidFill>
                <a:srgbClr val="0070C0"/>
              </a:solidFill>
            </a:endParaRPr>
          </a:p>
        </p:txBody>
      </p:sp>
      <p:pic>
        <p:nvPicPr>
          <p:cNvPr id="6" name="Resim 5" descr="bandicam 2019-06-26 11-01-11-253"/>
          <p:cNvPicPr>
            <a:picLocks noGrp="1" noChangeAspect="1"/>
          </p:cNvPicPr>
          <p:nvPr isPhoto="1"/>
        </p:nvPicPr>
        <p:blipFill rotWithShape="1">
          <a:blip r:embed="rId2">
            <a:lum/>
            <a:extLst>
              <a:ext uri="{28A0092B-C50C-407E-A947-70E740481C1C}">
                <a14:useLocalDpi xmlns:a14="http://schemas.microsoft.com/office/drawing/2010/main" val="0"/>
              </a:ext>
            </a:extLst>
          </a:blip>
          <a:srcRect l="16517" t="20484" r="13540" b="27453"/>
          <a:stretch/>
        </p:blipFill>
        <p:spPr>
          <a:xfrm>
            <a:off x="2067614" y="869248"/>
            <a:ext cx="7372391" cy="4236905"/>
          </a:xfrm>
          <a:prstGeom prst="rect">
            <a:avLst/>
          </a:prstGeom>
          <a:noFill/>
          <a:ln>
            <a:noFill/>
          </a:ln>
        </p:spPr>
      </p:pic>
      <p:sp>
        <p:nvSpPr>
          <p:cNvPr id="3" name="Metin kutusu 2">
            <a:extLst>
              <a:ext uri="{FF2B5EF4-FFF2-40B4-BE49-F238E27FC236}">
                <a16:creationId xmlns:a16="http://schemas.microsoft.com/office/drawing/2014/main" id="{43515468-0EFE-9EB7-5693-BE770234928B}"/>
              </a:ext>
            </a:extLst>
          </p:cNvPr>
          <p:cNvSpPr txBox="1"/>
          <p:nvPr/>
        </p:nvSpPr>
        <p:spPr>
          <a:xfrm>
            <a:off x="1663197" y="4679920"/>
            <a:ext cx="9472565" cy="1631216"/>
          </a:xfrm>
          <a:prstGeom prst="rect">
            <a:avLst/>
          </a:prstGeom>
          <a:noFill/>
        </p:spPr>
        <p:txBody>
          <a:bodyPr wrap="square">
            <a:spAutoFit/>
          </a:bodyPr>
          <a:lstStyle/>
          <a:p>
            <a:pPr marL="0" indent="0" algn="just">
              <a:buNone/>
            </a:pPr>
            <a:r>
              <a:rPr lang="tr-TR" sz="2000" dirty="0">
                <a:solidFill>
                  <a:srgbClr val="0070C0"/>
                </a:solidFill>
              </a:rPr>
              <a:t>Yumurtalıklar: </a:t>
            </a:r>
            <a:r>
              <a:rPr lang="tr-TR" sz="2000" dirty="0"/>
              <a:t>İki tanedir. Yumurta üretir. Vücut içindedir.</a:t>
            </a:r>
          </a:p>
          <a:p>
            <a:pPr marL="0" indent="0" algn="just">
              <a:buNone/>
            </a:pPr>
            <a:r>
              <a:rPr lang="tr-TR" sz="2000" dirty="0">
                <a:solidFill>
                  <a:srgbClr val="0070C0"/>
                </a:solidFill>
              </a:rPr>
              <a:t>Yumurta kanalı: </a:t>
            </a:r>
            <a:r>
              <a:rPr lang="tr-TR" sz="2000" dirty="0"/>
              <a:t>Yumurtayla spermin döllenmesi burada gerçekleşir.</a:t>
            </a:r>
          </a:p>
          <a:p>
            <a:pPr marL="0" indent="0" algn="just">
              <a:buNone/>
            </a:pPr>
            <a:r>
              <a:rPr lang="tr-TR" sz="2000" dirty="0">
                <a:solidFill>
                  <a:srgbClr val="0070C0"/>
                </a:solidFill>
              </a:rPr>
              <a:t>Döl yatağı(rahim): </a:t>
            </a:r>
            <a:r>
              <a:rPr lang="tr-TR" sz="2000" dirty="0"/>
              <a:t>Döllenmiş yumurta olan zigot gelişimini döl yatağında tamamlar.</a:t>
            </a:r>
          </a:p>
          <a:p>
            <a:pPr marL="0" indent="0" algn="just">
              <a:buNone/>
            </a:pPr>
            <a:r>
              <a:rPr lang="tr-TR" sz="2000" dirty="0">
                <a:solidFill>
                  <a:srgbClr val="0070C0"/>
                </a:solidFill>
              </a:rPr>
              <a:t>Vajina (döl yolu): </a:t>
            </a:r>
            <a:r>
              <a:rPr lang="tr-TR" sz="2000" dirty="0"/>
              <a:t>İdrarın ve döllenmemiş yumurtanın dışarı atıldığı kısımdır. Dış ortam ve döl yatağı arasında bağlantı sağlar.</a:t>
            </a:r>
          </a:p>
        </p:txBody>
      </p:sp>
    </p:spTree>
    <p:extLst>
      <p:ext uri="{BB962C8B-B14F-4D97-AF65-F5344CB8AC3E}">
        <p14:creationId xmlns:p14="http://schemas.microsoft.com/office/powerpoint/2010/main" val="2902608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433753" y="221884"/>
            <a:ext cx="10972800" cy="1143000"/>
          </a:xfrm>
        </p:spPr>
        <p:txBody>
          <a:bodyPr>
            <a:normAutofit fontScale="90000"/>
          </a:bodyPr>
          <a:lstStyle/>
          <a:p>
            <a:r>
              <a:rPr lang="tr-TR" dirty="0">
                <a:solidFill>
                  <a:srgbClr val="0070C0"/>
                </a:solidFill>
              </a:rPr>
              <a:t>Erkeklerde Üreme Organları</a:t>
            </a:r>
            <a:br>
              <a:rPr lang="tr-TR" dirty="0">
                <a:solidFill>
                  <a:srgbClr val="0070C0"/>
                </a:solidFill>
              </a:rPr>
            </a:br>
            <a:endParaRPr lang="tr-TR" dirty="0"/>
          </a:p>
        </p:txBody>
      </p:sp>
      <p:pic>
        <p:nvPicPr>
          <p:cNvPr id="6" name="Resim 5" descr="bandicam 2019-06-26 11-02-15-532"/>
          <p:cNvPicPr>
            <a:picLocks noGrp="1" noChangeAspect="1"/>
          </p:cNvPicPr>
          <p:nvPr isPhoto="1"/>
        </p:nvPicPr>
        <p:blipFill rotWithShape="1">
          <a:blip r:embed="rId2">
            <a:lum/>
            <a:extLst>
              <a:ext uri="{28A0092B-C50C-407E-A947-70E740481C1C}">
                <a14:useLocalDpi xmlns:a14="http://schemas.microsoft.com/office/drawing/2010/main" val="0"/>
              </a:ext>
            </a:extLst>
          </a:blip>
          <a:srcRect l="20385" t="28254" r="26422" b="29695"/>
          <a:stretch/>
        </p:blipFill>
        <p:spPr>
          <a:xfrm>
            <a:off x="3193433" y="1179342"/>
            <a:ext cx="5081435" cy="2852626"/>
          </a:xfrm>
          <a:prstGeom prst="rect">
            <a:avLst/>
          </a:prstGeom>
          <a:noFill/>
          <a:ln>
            <a:noFill/>
          </a:ln>
        </p:spPr>
      </p:pic>
      <p:sp>
        <p:nvSpPr>
          <p:cNvPr id="3" name="Metin kutusu 2">
            <a:extLst>
              <a:ext uri="{FF2B5EF4-FFF2-40B4-BE49-F238E27FC236}">
                <a16:creationId xmlns:a16="http://schemas.microsoft.com/office/drawing/2014/main" id="{7675E7B0-7770-ACD9-0453-2D6F36994CA6}"/>
              </a:ext>
            </a:extLst>
          </p:cNvPr>
          <p:cNvSpPr txBox="1"/>
          <p:nvPr/>
        </p:nvSpPr>
        <p:spPr>
          <a:xfrm>
            <a:off x="1644655" y="4355219"/>
            <a:ext cx="10214571" cy="1323439"/>
          </a:xfrm>
          <a:prstGeom prst="rect">
            <a:avLst/>
          </a:prstGeom>
          <a:noFill/>
        </p:spPr>
        <p:txBody>
          <a:bodyPr wrap="square">
            <a:spAutoFit/>
          </a:bodyPr>
          <a:lstStyle/>
          <a:p>
            <a:pPr marL="0" indent="0">
              <a:buNone/>
            </a:pPr>
            <a:r>
              <a:rPr lang="tr-TR" sz="2000" dirty="0">
                <a:solidFill>
                  <a:srgbClr val="0070C0"/>
                </a:solidFill>
              </a:rPr>
              <a:t>Testisler: </a:t>
            </a:r>
            <a:r>
              <a:rPr lang="tr-TR" sz="2000" dirty="0"/>
              <a:t>İki tanedir. Sperm üretir. Vücut dışındadır.</a:t>
            </a:r>
          </a:p>
          <a:p>
            <a:pPr marL="0" indent="0">
              <a:buNone/>
            </a:pPr>
            <a:r>
              <a:rPr lang="tr-TR" sz="2000" dirty="0">
                <a:solidFill>
                  <a:srgbClr val="0070C0"/>
                </a:solidFill>
              </a:rPr>
              <a:t>Sperm kanalı: </a:t>
            </a:r>
            <a:r>
              <a:rPr lang="tr-TR" sz="2000" dirty="0"/>
              <a:t>Spermler olgunlaştıktan sonra sperm kanalından dışarı atılır.</a:t>
            </a:r>
          </a:p>
          <a:p>
            <a:pPr marL="0" indent="0">
              <a:buNone/>
            </a:pPr>
            <a:r>
              <a:rPr lang="tr-TR" sz="2000" dirty="0">
                <a:solidFill>
                  <a:srgbClr val="0070C0"/>
                </a:solidFill>
              </a:rPr>
              <a:t>Salgı bezleri: </a:t>
            </a:r>
            <a:r>
              <a:rPr lang="tr-TR" sz="2000" dirty="0"/>
              <a:t>Salgılanan salgılar spermlerin atılmasını kolaylaştırır.</a:t>
            </a:r>
          </a:p>
          <a:p>
            <a:pPr marL="0" indent="0">
              <a:buNone/>
            </a:pPr>
            <a:r>
              <a:rPr lang="tr-TR" sz="2000" dirty="0">
                <a:solidFill>
                  <a:srgbClr val="0070C0"/>
                </a:solidFill>
              </a:rPr>
              <a:t>Penis: </a:t>
            </a:r>
            <a:r>
              <a:rPr lang="tr-TR" sz="2000" dirty="0"/>
              <a:t>İdrarın ve spermin vücut dışına atılmasını sağlar.</a:t>
            </a:r>
          </a:p>
        </p:txBody>
      </p:sp>
    </p:spTree>
    <p:extLst>
      <p:ext uri="{BB962C8B-B14F-4D97-AF65-F5344CB8AC3E}">
        <p14:creationId xmlns:p14="http://schemas.microsoft.com/office/powerpoint/2010/main" val="4292632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25196" y="1130752"/>
            <a:ext cx="10636808" cy="1938992"/>
          </a:xfrm>
          <a:prstGeom prst="rect">
            <a:avLst/>
          </a:prstGeom>
          <a:noFill/>
        </p:spPr>
        <p:txBody>
          <a:bodyPr wrap="square" rtlCol="0">
            <a:spAutoFit/>
          </a:bodyPr>
          <a:lstStyle/>
          <a:p>
            <a:pPr algn="just"/>
            <a:r>
              <a:rPr lang="tr-TR" sz="2400" dirty="0"/>
              <a:t>Üreme sistemi hijyeni sağlık açısından son derece önemli bir konudur. Üreme sistemi hijyeninin iyi bir şekilde sağlanamaması durumunda kaşıntı, yanma, batma, koku gibi istenmeyen sorunları beraberinde getirir. Üreme sistemi enfeksiyonları, kısırlığa kadar giden üreme organlarının hastalıklarına dahi yol açabilir.</a:t>
            </a:r>
          </a:p>
        </p:txBody>
      </p:sp>
      <p:sp>
        <p:nvSpPr>
          <p:cNvPr id="5" name="Metin kutusu 4">
            <a:extLst>
              <a:ext uri="{FF2B5EF4-FFF2-40B4-BE49-F238E27FC236}">
                <a16:creationId xmlns:a16="http://schemas.microsoft.com/office/drawing/2014/main" id="{43E9F8F4-2395-E7FC-A591-EC31400775A3}"/>
              </a:ext>
            </a:extLst>
          </p:cNvPr>
          <p:cNvSpPr txBox="1"/>
          <p:nvPr/>
        </p:nvSpPr>
        <p:spPr>
          <a:xfrm>
            <a:off x="4328063" y="669087"/>
            <a:ext cx="6097508" cy="461665"/>
          </a:xfrm>
          <a:prstGeom prst="rect">
            <a:avLst/>
          </a:prstGeom>
          <a:noFill/>
        </p:spPr>
        <p:txBody>
          <a:bodyPr wrap="square">
            <a:spAutoFit/>
          </a:bodyPr>
          <a:lstStyle/>
          <a:p>
            <a:r>
              <a:rPr lang="tr-TR" sz="2400" dirty="0">
                <a:solidFill>
                  <a:srgbClr val="00B0F0"/>
                </a:solidFill>
              </a:rPr>
              <a:t>Üreme Sistemi Temizliği</a:t>
            </a:r>
          </a:p>
        </p:txBody>
      </p:sp>
      <p:sp>
        <p:nvSpPr>
          <p:cNvPr id="7" name="AutoShape 4" descr="Kadın üreme organları">
            <a:extLst>
              <a:ext uri="{FF2B5EF4-FFF2-40B4-BE49-F238E27FC236}">
                <a16:creationId xmlns:a16="http://schemas.microsoft.com/office/drawing/2014/main" id="{E74E3E46-1985-7ADB-C480-BED8E8A227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a:extLst>
              <a:ext uri="{FF2B5EF4-FFF2-40B4-BE49-F238E27FC236}">
                <a16:creationId xmlns:a16="http://schemas.microsoft.com/office/drawing/2014/main" id="{67335263-97BC-2A24-1A5B-B0C93E970354}"/>
              </a:ext>
            </a:extLst>
          </p:cNvPr>
          <p:cNvPicPr>
            <a:picLocks noChangeAspect="1"/>
          </p:cNvPicPr>
          <p:nvPr/>
        </p:nvPicPr>
        <p:blipFill>
          <a:blip r:embed="rId3"/>
          <a:stretch>
            <a:fillRect/>
          </a:stretch>
        </p:blipFill>
        <p:spPr>
          <a:xfrm>
            <a:off x="3076930" y="3093964"/>
            <a:ext cx="5016868" cy="3344579"/>
          </a:xfrm>
          <a:prstGeom prst="rect">
            <a:avLst/>
          </a:prstGeom>
        </p:spPr>
      </p:pic>
    </p:spTree>
    <p:extLst>
      <p:ext uri="{BB962C8B-B14F-4D97-AF65-F5344CB8AC3E}">
        <p14:creationId xmlns:p14="http://schemas.microsoft.com/office/powerpoint/2010/main" val="209022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76036" y="56509"/>
            <a:ext cx="10972800" cy="1143000"/>
          </a:xfrm>
        </p:spPr>
        <p:txBody>
          <a:bodyPr>
            <a:normAutofit/>
          </a:bodyPr>
          <a:lstStyle/>
          <a:p>
            <a:r>
              <a:rPr lang="tr-TR" sz="3600" dirty="0">
                <a:solidFill>
                  <a:srgbClr val="0070C0"/>
                </a:solidFill>
              </a:rPr>
              <a:t>Zigottan Embriyoya</a:t>
            </a:r>
          </a:p>
        </p:txBody>
      </p:sp>
      <p:sp>
        <p:nvSpPr>
          <p:cNvPr id="3" name="İçerik Yer Tutucusu 2"/>
          <p:cNvSpPr>
            <a:spLocks noGrp="1"/>
          </p:cNvSpPr>
          <p:nvPr>
            <p:ph idx="1"/>
          </p:nvPr>
        </p:nvSpPr>
        <p:spPr>
          <a:xfrm>
            <a:off x="587459" y="1070467"/>
            <a:ext cx="11246778" cy="4525963"/>
          </a:xfrm>
        </p:spPr>
        <p:txBody>
          <a:bodyPr/>
          <a:lstStyle/>
          <a:p>
            <a:pPr algn="just"/>
            <a:r>
              <a:rPr lang="tr-TR" sz="2400" dirty="0"/>
              <a:t>Yumurta ile sperm dişinin </a:t>
            </a:r>
            <a:r>
              <a:rPr lang="tr-TR" sz="2400" dirty="0">
                <a:solidFill>
                  <a:srgbClr val="0070C0"/>
                </a:solidFill>
              </a:rPr>
              <a:t>yumurta kanalında </a:t>
            </a:r>
            <a:r>
              <a:rPr lang="tr-TR" sz="2400" dirty="0"/>
              <a:t>birleşerek </a:t>
            </a:r>
            <a:r>
              <a:rPr lang="tr-TR" sz="2400" dirty="0">
                <a:solidFill>
                  <a:srgbClr val="0070C0"/>
                </a:solidFill>
              </a:rPr>
              <a:t>döllenme</a:t>
            </a:r>
            <a:r>
              <a:rPr lang="tr-TR" sz="2400" dirty="0"/>
              <a:t> olayını sağlar. Döllenme sonucu oluşan yapıya </a:t>
            </a:r>
            <a:r>
              <a:rPr lang="tr-TR" sz="2400" dirty="0">
                <a:solidFill>
                  <a:srgbClr val="0070C0"/>
                </a:solidFill>
              </a:rPr>
              <a:t>zigot </a:t>
            </a:r>
            <a:r>
              <a:rPr lang="tr-TR" sz="2400" dirty="0"/>
              <a:t>denir. Zigot annenin </a:t>
            </a:r>
            <a:r>
              <a:rPr lang="tr-TR" sz="2400" dirty="0">
                <a:solidFill>
                  <a:srgbClr val="0070C0"/>
                </a:solidFill>
              </a:rPr>
              <a:t>döl yatağına </a:t>
            </a:r>
            <a:r>
              <a:rPr lang="tr-TR" sz="2400" dirty="0"/>
              <a:t>tutunarak burada gelişimini sürdürür. Zigotun gelişmesi sonucu </a:t>
            </a:r>
            <a:r>
              <a:rPr lang="tr-TR" sz="2400" dirty="0">
                <a:solidFill>
                  <a:srgbClr val="0070C0"/>
                </a:solidFill>
              </a:rPr>
              <a:t>embriyo</a:t>
            </a:r>
            <a:r>
              <a:rPr lang="tr-TR" sz="2400" dirty="0"/>
              <a:t> oluşur. İki aydan sonra embriyo, </a:t>
            </a:r>
            <a:r>
              <a:rPr lang="tr-TR" sz="2400" dirty="0">
                <a:solidFill>
                  <a:srgbClr val="0070C0"/>
                </a:solidFill>
              </a:rPr>
              <a:t>fetüs </a:t>
            </a:r>
            <a:r>
              <a:rPr lang="tr-TR" sz="2400" dirty="0"/>
              <a:t>adını alır. Yaklaşık 40 hafta (9 ay 10 gün) sonunda bebek dünyaya gelir</a:t>
            </a:r>
            <a:r>
              <a:rPr lang="tr-TR" dirty="0"/>
              <a:t>.</a:t>
            </a:r>
          </a:p>
        </p:txBody>
      </p:sp>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198" y="3462490"/>
            <a:ext cx="6652976" cy="3120205"/>
          </a:xfrm>
          <a:prstGeom prst="rect">
            <a:avLst/>
          </a:prstGeom>
        </p:spPr>
      </p:pic>
      <p:pic>
        <p:nvPicPr>
          <p:cNvPr id="12" name="Resim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4750" y="3204406"/>
            <a:ext cx="4349487" cy="28710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0533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idx="1"/>
          </p:nvPr>
        </p:nvSpPr>
        <p:spPr>
          <a:xfrm>
            <a:off x="653858" y="1759845"/>
            <a:ext cx="10972800" cy="4525963"/>
          </a:xfrm>
        </p:spPr>
        <p:txBody>
          <a:bodyPr>
            <a:noAutofit/>
          </a:bodyPr>
          <a:lstStyle/>
          <a:p>
            <a:r>
              <a:rPr lang="tr-TR" sz="2400" dirty="0"/>
              <a:t>Yumurta kanalında normal koşullarda sadece bir sperm hücresi ile </a:t>
            </a:r>
            <a:br>
              <a:rPr lang="tr-TR" sz="2400" dirty="0"/>
            </a:br>
            <a:r>
              <a:rPr lang="tr-TR" sz="2400" dirty="0"/>
              <a:t>bir yumurta hücresi döllenebilir.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294" y="97008"/>
            <a:ext cx="3993226" cy="1353429"/>
          </a:xfrm>
          <a:prstGeom prst="rect">
            <a:avLst/>
          </a:prstGeom>
        </p:spPr>
      </p:pic>
    </p:spTree>
    <p:extLst>
      <p:ext uri="{BB962C8B-B14F-4D97-AF65-F5344CB8AC3E}">
        <p14:creationId xmlns:p14="http://schemas.microsoft.com/office/powerpoint/2010/main" val="363791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914400" y="370452"/>
            <a:ext cx="10363200" cy="1470025"/>
          </a:xfrm>
        </p:spPr>
        <p:txBody>
          <a:bodyPr>
            <a:normAutofit/>
          </a:bodyPr>
          <a:lstStyle/>
          <a:p>
            <a:r>
              <a:rPr lang="tr-TR" sz="4000" dirty="0">
                <a:solidFill>
                  <a:srgbClr val="00B0F0"/>
                </a:solidFill>
              </a:rPr>
              <a:t>İNSANDA ÜREME, BÜYÜME VE GELİŞME</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0477"/>
            <a:ext cx="12192000" cy="3657600"/>
          </a:xfrm>
          <a:prstGeom prst="rect">
            <a:avLst/>
          </a:prstGeom>
        </p:spPr>
      </p:pic>
    </p:spTree>
    <p:extLst>
      <p:ext uri="{BB962C8B-B14F-4D97-AF65-F5344CB8AC3E}">
        <p14:creationId xmlns:p14="http://schemas.microsoft.com/office/powerpoint/2010/main" val="1016337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man Fertilization  Complete Proces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932783"/>
          </a:xfrm>
        </p:spPr>
      </p:pic>
      <p:pic>
        <p:nvPicPr>
          <p:cNvPr id="2" name="Resim 1">
            <a:extLst>
              <a:ext uri="{FF2B5EF4-FFF2-40B4-BE49-F238E27FC236}">
                <a16:creationId xmlns:a16="http://schemas.microsoft.com/office/drawing/2014/main" id="{92349D01-4F14-3189-D79F-D3F551487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1006" y="0"/>
            <a:ext cx="830994" cy="582815"/>
          </a:xfrm>
          <a:prstGeom prst="rect">
            <a:avLst/>
          </a:prstGeom>
        </p:spPr>
      </p:pic>
    </p:spTree>
    <p:extLst>
      <p:ext uri="{BB962C8B-B14F-4D97-AF65-F5344CB8AC3E}">
        <p14:creationId xmlns:p14="http://schemas.microsoft.com/office/powerpoint/2010/main" val="1682298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0774" y="636640"/>
            <a:ext cx="10972800" cy="1939412"/>
          </a:xfrm>
        </p:spPr>
        <p:txBody>
          <a:bodyPr>
            <a:noAutofit/>
          </a:bodyPr>
          <a:lstStyle/>
          <a:p>
            <a:pPr algn="just"/>
            <a:r>
              <a:rPr lang="tr-TR" sz="2400" dirty="0"/>
              <a:t>Embriyo, annenin döl yatağında büyür ve gelişir. Embriyo </a:t>
            </a:r>
            <a:r>
              <a:rPr lang="tr-TR" sz="2400" dirty="0">
                <a:solidFill>
                  <a:srgbClr val="0070C0"/>
                </a:solidFill>
              </a:rPr>
              <a:t>göbek bağı(göbek kordonu) </a:t>
            </a:r>
            <a:r>
              <a:rPr lang="tr-TR" sz="2400" dirty="0"/>
              <a:t>ile </a:t>
            </a:r>
            <a:r>
              <a:rPr lang="tr-TR" sz="2400" dirty="0">
                <a:solidFill>
                  <a:srgbClr val="0070C0"/>
                </a:solidFill>
              </a:rPr>
              <a:t>plasentaya</a:t>
            </a:r>
            <a:r>
              <a:rPr lang="tr-TR" sz="2400" dirty="0"/>
              <a:t> bağlıdır. Plasenta, döl yatağındaki dokuların oluşturduğu yapıdır. Atık maddelerin uzaklaştırılması ve embriyonun besin ve oksijen ihtiyacı plasentayı oluşturan dokularla gerçekleştirilir.</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535" y="2418735"/>
            <a:ext cx="5327278" cy="3957484"/>
          </a:xfrm>
          <a:prstGeom prst="rect">
            <a:avLst/>
          </a:prstGeom>
        </p:spPr>
      </p:pic>
    </p:spTree>
    <p:extLst>
      <p:ext uri="{BB962C8B-B14F-4D97-AF65-F5344CB8AC3E}">
        <p14:creationId xmlns:p14="http://schemas.microsoft.com/office/powerpoint/2010/main" val="3430043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057562" y="196334"/>
            <a:ext cx="7932014" cy="1077218"/>
          </a:xfrm>
          <a:prstGeom prst="rect">
            <a:avLst/>
          </a:prstGeom>
        </p:spPr>
        <p:txBody>
          <a:bodyPr wrap="square">
            <a:spAutoFit/>
          </a:bodyPr>
          <a:lstStyle/>
          <a:p>
            <a:r>
              <a:rPr lang="tr-TR" sz="3200" dirty="0">
                <a:solidFill>
                  <a:srgbClr val="0070C0"/>
                </a:solidFill>
              </a:rPr>
              <a:t>EMBRİYONUN SAĞLIKLI GELİŞEBİLMESİ İÇİN ALINMASI GEREKEN TEDBİRLER</a:t>
            </a:r>
          </a:p>
        </p:txBody>
      </p:sp>
      <p:sp>
        <p:nvSpPr>
          <p:cNvPr id="5" name="İçerik Yer Tutucusu 4"/>
          <p:cNvSpPr>
            <a:spLocks noGrp="1"/>
          </p:cNvSpPr>
          <p:nvPr>
            <p:ph idx="1"/>
          </p:nvPr>
        </p:nvSpPr>
        <p:spPr>
          <a:xfrm>
            <a:off x="334296" y="1472362"/>
            <a:ext cx="5362723" cy="5303285"/>
          </a:xfrm>
        </p:spPr>
        <p:txBody>
          <a:bodyPr>
            <a:normAutofit fontScale="92500"/>
          </a:bodyPr>
          <a:lstStyle/>
          <a:p>
            <a:r>
              <a:rPr lang="tr-TR" sz="2400" dirty="0"/>
              <a:t>Anne adayı beslenmesine dikkat etmeli, dengeli beslenmelidir.</a:t>
            </a:r>
          </a:p>
          <a:p>
            <a:r>
              <a:rPr lang="tr-TR" sz="2400" dirty="0"/>
              <a:t>Sigara, alkol ve kafein içeren maddeler kullanmamalıdır.</a:t>
            </a:r>
          </a:p>
          <a:p>
            <a:r>
              <a:rPr lang="tr-TR" sz="2400" dirty="0"/>
              <a:t>Su ve sıvı içecekleri bol tüketmeli, meyve ve sebze tüketimi daha çok tercih edilmelidir.</a:t>
            </a:r>
          </a:p>
          <a:p>
            <a:r>
              <a:rPr lang="tr-TR" sz="2400" dirty="0"/>
              <a:t>Yeterli protein ve kalsiyum alınmalıdır.</a:t>
            </a:r>
          </a:p>
          <a:p>
            <a:r>
              <a:rPr lang="tr-TR" sz="2400" dirty="0"/>
              <a:t>Kesinlikle ağır bir şeyler taşınmamalıdır.</a:t>
            </a:r>
          </a:p>
          <a:p>
            <a:r>
              <a:rPr lang="tr-TR" sz="2400" dirty="0">
                <a:solidFill>
                  <a:srgbClr val="FF0000"/>
                </a:solidFill>
              </a:rPr>
              <a:t>Röntgen cihazı  </a:t>
            </a:r>
            <a:r>
              <a:rPr lang="tr-TR" sz="2400" dirty="0"/>
              <a:t>gibi radyasyon yayan aletlerden uzak durulmalıdır.</a:t>
            </a:r>
          </a:p>
          <a:p>
            <a:r>
              <a:rPr lang="tr-TR" sz="2400" dirty="0"/>
              <a:t>Stresten uzak durulmalıdır.</a:t>
            </a:r>
          </a:p>
          <a:p>
            <a:r>
              <a:rPr lang="tr-TR" sz="2400" dirty="0"/>
              <a:t>Doktor kontrolünde ilaç kullanmalıdır.</a:t>
            </a:r>
          </a:p>
          <a:p>
            <a:endParaRPr lang="tr-TR" dirty="0"/>
          </a:p>
        </p:txBody>
      </p:sp>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569" y="1472361"/>
            <a:ext cx="5824300" cy="5303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6051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37-69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346579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39-4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3285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0-7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2426669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1-77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081659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3-95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72829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5-14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433832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34-9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87654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99326" y="79429"/>
            <a:ext cx="10972800" cy="1143000"/>
          </a:xfrm>
        </p:spPr>
        <p:txBody>
          <a:bodyPr>
            <a:normAutofit/>
          </a:bodyPr>
          <a:lstStyle/>
          <a:p>
            <a:r>
              <a:rPr lang="tr-TR" sz="4000" dirty="0">
                <a:solidFill>
                  <a:srgbClr val="0070C0"/>
                </a:solidFill>
              </a:rPr>
              <a:t>İNSANDA ÜREMENİN ÖZELLİKLERİ</a:t>
            </a:r>
          </a:p>
        </p:txBody>
      </p:sp>
      <p:sp>
        <p:nvSpPr>
          <p:cNvPr id="3" name="İçerik Yer Tutucusu 2"/>
          <p:cNvSpPr>
            <a:spLocks noGrp="1"/>
          </p:cNvSpPr>
          <p:nvPr>
            <p:ph idx="1"/>
          </p:nvPr>
        </p:nvSpPr>
        <p:spPr>
          <a:xfrm>
            <a:off x="295244" y="978394"/>
            <a:ext cx="5617533" cy="4525963"/>
          </a:xfrm>
        </p:spPr>
        <p:txBody>
          <a:bodyPr>
            <a:noAutofit/>
          </a:bodyPr>
          <a:lstStyle/>
          <a:p>
            <a:pPr algn="just"/>
            <a:r>
              <a:rPr lang="tr-TR" sz="2400" dirty="0"/>
              <a:t>Canlıların kendilerine benzer canlılar oluşturmasına </a:t>
            </a:r>
            <a:r>
              <a:rPr lang="tr-TR" sz="2400" dirty="0">
                <a:solidFill>
                  <a:srgbClr val="0070C0"/>
                </a:solidFill>
              </a:rPr>
              <a:t>üreme</a:t>
            </a:r>
            <a:r>
              <a:rPr lang="tr-TR" sz="2400" dirty="0">
                <a:solidFill>
                  <a:srgbClr val="00B0F0"/>
                </a:solidFill>
              </a:rPr>
              <a:t> </a:t>
            </a:r>
            <a:r>
              <a:rPr lang="tr-TR" sz="2400" dirty="0"/>
              <a:t>denir. Bu olay sayesinde canlılar nesillerini devam ettirir.</a:t>
            </a:r>
          </a:p>
          <a:p>
            <a:pPr algn="just"/>
            <a:r>
              <a:rPr lang="tr-TR" sz="2400" dirty="0"/>
              <a:t>Eşeyli ve eşeysiz üreme olmak üzere iki çeşit üreme vardır. İki farklı ataya ait dişi ve erkek üreme hücrelerinin çekirdeklerinin birleşmesi(döllenme) sonucu yeni bireylerin oluşmasına </a:t>
            </a:r>
            <a:r>
              <a:rPr lang="tr-TR" sz="2400" dirty="0">
                <a:solidFill>
                  <a:srgbClr val="0070C0"/>
                </a:solidFill>
              </a:rPr>
              <a:t>eşeyli üreme</a:t>
            </a:r>
            <a:r>
              <a:rPr lang="tr-TR" sz="2400" dirty="0">
                <a:solidFill>
                  <a:srgbClr val="00B0F0"/>
                </a:solidFill>
              </a:rPr>
              <a:t> </a:t>
            </a:r>
            <a:r>
              <a:rPr lang="tr-TR" sz="2400" dirty="0"/>
              <a:t>denir. İnsanlarda eşeyli üreme görülür. </a:t>
            </a:r>
          </a:p>
          <a:p>
            <a:pPr algn="just"/>
            <a:r>
              <a:rPr lang="tr-TR" sz="2400" dirty="0"/>
              <a:t>İnsanda üremeyi biri anneden, diğeri babadan gelen üreme hücreleri sağlar. Dişi üreme hücresine </a:t>
            </a:r>
            <a:r>
              <a:rPr lang="tr-TR" sz="2400" dirty="0">
                <a:solidFill>
                  <a:srgbClr val="0070C0"/>
                </a:solidFill>
              </a:rPr>
              <a:t>yumurta</a:t>
            </a:r>
            <a:r>
              <a:rPr lang="tr-TR" sz="2400" dirty="0"/>
              <a:t>, erkek üreme hücresine </a:t>
            </a:r>
            <a:r>
              <a:rPr lang="tr-TR" sz="2400" dirty="0">
                <a:solidFill>
                  <a:srgbClr val="0070C0"/>
                </a:solidFill>
              </a:rPr>
              <a:t>sperm</a:t>
            </a:r>
            <a:r>
              <a:rPr lang="tr-TR" sz="2400" dirty="0"/>
              <a:t> denir.</a:t>
            </a:r>
          </a:p>
        </p:txBody>
      </p:sp>
      <p:pic>
        <p:nvPicPr>
          <p:cNvPr id="5" name="Resim 4" descr="bandicam 2019-06-26 11-00-44-668"/>
          <p:cNvPicPr>
            <a:picLocks noGrp="1" noChangeAspect="1"/>
          </p:cNvPicPr>
          <p:nvPr isPhoto="1"/>
        </p:nvPicPr>
        <p:blipFill rotWithShape="1">
          <a:blip r:embed="rId2">
            <a:lum/>
            <a:extLst>
              <a:ext uri="{28A0092B-C50C-407E-A947-70E740481C1C}">
                <a14:useLocalDpi xmlns:a14="http://schemas.microsoft.com/office/drawing/2010/main" val="0"/>
              </a:ext>
            </a:extLst>
          </a:blip>
          <a:srcRect l="57893"/>
          <a:stretch/>
        </p:blipFill>
        <p:spPr>
          <a:xfrm>
            <a:off x="6996701" y="1291363"/>
            <a:ext cx="4196993" cy="5091476"/>
          </a:xfrm>
          <a:prstGeom prst="rect">
            <a:avLst/>
          </a:prstGeom>
          <a:noFill/>
          <a:ln>
            <a:noFill/>
          </a:ln>
        </p:spPr>
      </p:pic>
    </p:spTree>
    <p:extLst>
      <p:ext uri="{BB962C8B-B14F-4D97-AF65-F5344CB8AC3E}">
        <p14:creationId xmlns:p14="http://schemas.microsoft.com/office/powerpoint/2010/main" val="367866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35-94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019337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8-0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668069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49-9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2582632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51-5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135742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52-7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6774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54-09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205581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57-9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493452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2-59-8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3915885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1-5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35791611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3-1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2963989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2955" y="-81116"/>
            <a:ext cx="10972800" cy="1143000"/>
          </a:xfrm>
        </p:spPr>
        <p:txBody>
          <a:bodyPr>
            <a:normAutofit/>
          </a:bodyPr>
          <a:lstStyle/>
          <a:p>
            <a:r>
              <a:rPr lang="tr-TR" sz="2400" dirty="0">
                <a:solidFill>
                  <a:srgbClr val="0070C0"/>
                </a:solidFill>
              </a:rPr>
              <a:t>Yumurta hücresi sperm hücresinden büyüktür.</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1114" y="766917"/>
            <a:ext cx="7726680" cy="5663380"/>
          </a:xfrm>
        </p:spPr>
      </p:pic>
    </p:spTree>
    <p:extLst>
      <p:ext uri="{BB962C8B-B14F-4D97-AF65-F5344CB8AC3E}">
        <p14:creationId xmlns:p14="http://schemas.microsoft.com/office/powerpoint/2010/main" val="407902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4-3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843566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5-66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194530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7-2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spTree>
    <p:extLst>
      <p:ext uri="{BB962C8B-B14F-4D97-AF65-F5344CB8AC3E}">
        <p14:creationId xmlns:p14="http://schemas.microsoft.com/office/powerpoint/2010/main" val="610200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08-87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2456801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0-13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3482568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1-7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234757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3-2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3027151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4-78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3643754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6-50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223062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8-0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3184273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19583" y="787947"/>
            <a:ext cx="10972800" cy="4525963"/>
          </a:xfrm>
        </p:spPr>
        <p:txBody>
          <a:bodyPr>
            <a:normAutofit/>
          </a:bodyPr>
          <a:lstStyle/>
          <a:p>
            <a:r>
              <a:rPr lang="tr-TR" sz="2400" dirty="0"/>
              <a:t>Üreme </a:t>
            </a:r>
            <a:r>
              <a:rPr lang="tr-TR" sz="2400" dirty="0">
                <a:solidFill>
                  <a:srgbClr val="FF0000"/>
                </a:solidFill>
              </a:rPr>
              <a:t>tüm canlılarda </a:t>
            </a:r>
            <a:r>
              <a:rPr lang="tr-TR" sz="2400" dirty="0"/>
              <a:t>görülür.</a:t>
            </a:r>
          </a:p>
          <a:p>
            <a:endParaRPr lang="tr-TR" sz="2400" dirty="0"/>
          </a:p>
          <a:p>
            <a:r>
              <a:rPr lang="tr-TR" sz="2400" dirty="0"/>
              <a:t>Üreme, canlının yaşamını sürdürebilmesi için gerekli değildir.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56" y="1027774"/>
            <a:ext cx="816935" cy="847417"/>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074" y="2279832"/>
            <a:ext cx="6899692" cy="4460015"/>
          </a:xfrm>
          <a:prstGeom prst="rect">
            <a:avLst/>
          </a:prstGeom>
          <a:ln>
            <a:noFill/>
          </a:ln>
          <a:effectLst>
            <a:softEdge rad="112500"/>
          </a:effectLst>
        </p:spPr>
      </p:pic>
    </p:spTree>
    <p:extLst>
      <p:ext uri="{BB962C8B-B14F-4D97-AF65-F5344CB8AC3E}">
        <p14:creationId xmlns:p14="http://schemas.microsoft.com/office/powerpoint/2010/main" val="32749327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19-41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1142174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20-77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1410112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22-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22250"/>
            <a:ext cx="12192000" cy="6413500"/>
          </a:xfrm>
          <a:prstGeom prst="rect">
            <a:avLst/>
          </a:prstGeom>
          <a:noFill/>
          <a:ln>
            <a:noFill/>
          </a:ln>
        </p:spPr>
      </p:pic>
      <p:pic>
        <p:nvPicPr>
          <p:cNvPr id="3" name="Resim 2" descr="bandicam 2019-06-26 11-02-57-975"/>
          <p:cNvPicPr>
            <a:picLocks noGrp="1" noChangeAspect="1"/>
          </p:cNvPicPr>
          <p:nvPr isPhoto="1"/>
        </p:nvPicPr>
        <p:blipFill rotWithShape="1">
          <a:blip r:embed="rId3">
            <a:lum/>
            <a:extLst>
              <a:ext uri="{28A0092B-C50C-407E-A947-70E740481C1C}">
                <a14:useLocalDpi xmlns:a14="http://schemas.microsoft.com/office/drawing/2010/main" val="0"/>
              </a:ext>
            </a:extLst>
          </a:blip>
          <a:srcRect l="2" t="23127" r="13" b="51001"/>
          <a:stretch/>
        </p:blipFill>
        <p:spPr>
          <a:xfrm>
            <a:off x="101029" y="4582274"/>
            <a:ext cx="11989942" cy="1659277"/>
          </a:xfrm>
          <a:prstGeom prst="rect">
            <a:avLst/>
          </a:prstGeom>
          <a:noFill/>
          <a:ln>
            <a:noFill/>
          </a:ln>
        </p:spPr>
      </p:pic>
    </p:spTree>
    <p:extLst>
      <p:ext uri="{BB962C8B-B14F-4D97-AF65-F5344CB8AC3E}">
        <p14:creationId xmlns:p14="http://schemas.microsoft.com/office/powerpoint/2010/main" val="401928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ctrTitle"/>
          </p:nvPr>
        </p:nvSpPr>
        <p:spPr>
          <a:xfrm>
            <a:off x="837511" y="2410867"/>
            <a:ext cx="10363200" cy="1470025"/>
          </a:xfrm>
        </p:spPr>
        <p:txBody>
          <a:bodyPr/>
          <a:lstStyle/>
          <a:p>
            <a:r>
              <a:rPr lang="tr-TR" dirty="0">
                <a:solidFill>
                  <a:srgbClr val="0070C0"/>
                </a:solidFill>
              </a:rPr>
              <a:t>DEĞERLENDİRME SORULARI</a:t>
            </a:r>
          </a:p>
        </p:txBody>
      </p:sp>
    </p:spTree>
    <p:extLst>
      <p:ext uri="{BB962C8B-B14F-4D97-AF65-F5344CB8AC3E}">
        <p14:creationId xmlns:p14="http://schemas.microsoft.com/office/powerpoint/2010/main" val="4163154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49-2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717974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0-76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814086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2-6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7142035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4-91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324825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6-2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4762765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7-7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214178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0-24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2309220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3-59-17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694525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0-79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116008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1-9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7862937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3-39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810493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4-54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2602262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6-15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4101019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7-3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6470483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08-7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1130758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0-06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816182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3655375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1-8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3571916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3-14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2386550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4-68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42875"/>
            <a:ext cx="12192000" cy="6572250"/>
          </a:xfrm>
          <a:prstGeom prst="rect">
            <a:avLst/>
          </a:prstGeom>
          <a:noFill/>
          <a:ln>
            <a:noFill/>
          </a:ln>
        </p:spPr>
      </p:pic>
    </p:spTree>
    <p:extLst>
      <p:ext uri="{BB962C8B-B14F-4D97-AF65-F5344CB8AC3E}">
        <p14:creationId xmlns:p14="http://schemas.microsoft.com/office/powerpoint/2010/main" val="1996452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6-055"/>
          <p:cNvPicPr>
            <a:picLocks noGrp="1" noChangeAspect="1"/>
          </p:cNvPicPr>
          <p:nvPr isPhoto="1"/>
        </p:nvPicPr>
        <p:blipFill rotWithShape="1">
          <a:blip r:embed="rId2">
            <a:lum/>
            <a:extLst>
              <a:ext uri="{28A0092B-C50C-407E-A947-70E740481C1C}">
                <a14:useLocalDpi xmlns:a14="http://schemas.microsoft.com/office/drawing/2010/main" val="0"/>
              </a:ext>
            </a:extLst>
          </a:blip>
          <a:srcRect l="927"/>
          <a:stretch/>
        </p:blipFill>
        <p:spPr>
          <a:xfrm>
            <a:off x="113016" y="142875"/>
            <a:ext cx="12078984" cy="6572250"/>
          </a:xfrm>
          <a:prstGeom prst="rect">
            <a:avLst/>
          </a:prstGeom>
          <a:noFill/>
          <a:ln>
            <a:noFill/>
          </a:ln>
        </p:spPr>
      </p:pic>
    </p:spTree>
    <p:extLst>
      <p:ext uri="{BB962C8B-B14F-4D97-AF65-F5344CB8AC3E}">
        <p14:creationId xmlns:p14="http://schemas.microsoft.com/office/powerpoint/2010/main" val="22020997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8-062"/>
          <p:cNvPicPr>
            <a:picLocks noGrp="1" noChangeAspect="1"/>
          </p:cNvPicPr>
          <p:nvPr isPhoto="1"/>
        </p:nvPicPr>
        <p:blipFill rotWithShape="1">
          <a:blip r:embed="rId2">
            <a:lum/>
            <a:extLst>
              <a:ext uri="{28A0092B-C50C-407E-A947-70E740481C1C}">
                <a14:useLocalDpi xmlns:a14="http://schemas.microsoft.com/office/drawing/2010/main" val="0"/>
              </a:ext>
            </a:extLst>
          </a:blip>
          <a:srcRect l="885"/>
          <a:stretch/>
        </p:blipFill>
        <p:spPr>
          <a:xfrm>
            <a:off x="107878" y="142875"/>
            <a:ext cx="12084121" cy="6572250"/>
          </a:xfrm>
          <a:prstGeom prst="rect">
            <a:avLst/>
          </a:prstGeom>
          <a:noFill/>
          <a:ln>
            <a:noFill/>
          </a:ln>
        </p:spPr>
      </p:pic>
    </p:spTree>
    <p:extLst>
      <p:ext uri="{BB962C8B-B14F-4D97-AF65-F5344CB8AC3E}">
        <p14:creationId xmlns:p14="http://schemas.microsoft.com/office/powerpoint/2010/main" val="335628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19-464"/>
          <p:cNvPicPr>
            <a:picLocks noGrp="1" noChangeAspect="1"/>
          </p:cNvPicPr>
          <p:nvPr isPhoto="1"/>
        </p:nvPicPr>
        <p:blipFill rotWithShape="1">
          <a:blip r:embed="rId2">
            <a:lum/>
            <a:extLst>
              <a:ext uri="{28A0092B-C50C-407E-A947-70E740481C1C}">
                <a14:useLocalDpi xmlns:a14="http://schemas.microsoft.com/office/drawing/2010/main" val="0"/>
              </a:ext>
            </a:extLst>
          </a:blip>
          <a:srcRect l="885"/>
          <a:stretch/>
        </p:blipFill>
        <p:spPr>
          <a:xfrm>
            <a:off x="107878" y="142875"/>
            <a:ext cx="12084121" cy="6572250"/>
          </a:xfrm>
          <a:prstGeom prst="rect">
            <a:avLst/>
          </a:prstGeom>
          <a:noFill/>
          <a:ln>
            <a:noFill/>
          </a:ln>
        </p:spPr>
      </p:pic>
    </p:spTree>
    <p:extLst>
      <p:ext uri="{BB962C8B-B14F-4D97-AF65-F5344CB8AC3E}">
        <p14:creationId xmlns:p14="http://schemas.microsoft.com/office/powerpoint/2010/main" val="35171308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22-946"/>
          <p:cNvPicPr>
            <a:picLocks noGrp="1" noChangeAspect="1"/>
          </p:cNvPicPr>
          <p:nvPr isPhoto="1"/>
        </p:nvPicPr>
        <p:blipFill rotWithShape="1">
          <a:blip r:embed="rId2">
            <a:lum/>
            <a:extLst>
              <a:ext uri="{28A0092B-C50C-407E-A947-70E740481C1C}">
                <a14:useLocalDpi xmlns:a14="http://schemas.microsoft.com/office/drawing/2010/main" val="0"/>
              </a:ext>
            </a:extLst>
          </a:blip>
          <a:srcRect l="1012"/>
          <a:stretch/>
        </p:blipFill>
        <p:spPr>
          <a:xfrm>
            <a:off x="123290" y="142875"/>
            <a:ext cx="12068710" cy="6572250"/>
          </a:xfrm>
          <a:prstGeom prst="rect">
            <a:avLst/>
          </a:prstGeom>
          <a:noFill/>
          <a:ln>
            <a:noFill/>
          </a:ln>
        </p:spPr>
      </p:pic>
    </p:spTree>
    <p:extLst>
      <p:ext uri="{BB962C8B-B14F-4D97-AF65-F5344CB8AC3E}">
        <p14:creationId xmlns:p14="http://schemas.microsoft.com/office/powerpoint/2010/main" val="3104813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24-184"/>
          <p:cNvPicPr>
            <a:picLocks noGrp="1" noChangeAspect="1"/>
          </p:cNvPicPr>
          <p:nvPr isPhoto="1"/>
        </p:nvPicPr>
        <p:blipFill rotWithShape="1">
          <a:blip r:embed="rId2">
            <a:lum/>
            <a:extLst>
              <a:ext uri="{28A0092B-C50C-407E-A947-70E740481C1C}">
                <a14:useLocalDpi xmlns:a14="http://schemas.microsoft.com/office/drawing/2010/main" val="0"/>
              </a:ext>
            </a:extLst>
          </a:blip>
          <a:srcRect l="1012"/>
          <a:stretch/>
        </p:blipFill>
        <p:spPr>
          <a:xfrm>
            <a:off x="123290" y="142875"/>
            <a:ext cx="12068710" cy="6572250"/>
          </a:xfrm>
          <a:prstGeom prst="rect">
            <a:avLst/>
          </a:prstGeom>
          <a:noFill/>
          <a:ln>
            <a:noFill/>
          </a:ln>
        </p:spPr>
      </p:pic>
    </p:spTree>
    <p:extLst>
      <p:ext uri="{BB962C8B-B14F-4D97-AF65-F5344CB8AC3E}">
        <p14:creationId xmlns:p14="http://schemas.microsoft.com/office/powerpoint/2010/main" val="2988322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25-798"/>
          <p:cNvPicPr>
            <a:picLocks noGrp="1" noChangeAspect="1"/>
          </p:cNvPicPr>
          <p:nvPr isPhoto="1"/>
        </p:nvPicPr>
        <p:blipFill rotWithShape="1">
          <a:blip r:embed="rId2">
            <a:lum/>
            <a:extLst>
              <a:ext uri="{28A0092B-C50C-407E-A947-70E740481C1C}">
                <a14:useLocalDpi xmlns:a14="http://schemas.microsoft.com/office/drawing/2010/main" val="0"/>
              </a:ext>
            </a:extLst>
          </a:blip>
          <a:srcRect l="1264"/>
          <a:stretch/>
        </p:blipFill>
        <p:spPr>
          <a:xfrm>
            <a:off x="154112" y="142875"/>
            <a:ext cx="12037888" cy="6572250"/>
          </a:xfrm>
          <a:prstGeom prst="rect">
            <a:avLst/>
          </a:prstGeom>
          <a:noFill/>
          <a:ln>
            <a:noFill/>
          </a:ln>
        </p:spPr>
      </p:pic>
    </p:spTree>
    <p:extLst>
      <p:ext uri="{BB962C8B-B14F-4D97-AF65-F5344CB8AC3E}">
        <p14:creationId xmlns:p14="http://schemas.microsoft.com/office/powerpoint/2010/main" val="3639734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45-56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363"/>
            <a:ext cx="12192000" cy="6643687"/>
          </a:xfrm>
          <a:prstGeom prst="rect">
            <a:avLst/>
          </a:prstGeom>
          <a:noFill/>
          <a:ln>
            <a:noFill/>
          </a:ln>
        </p:spPr>
      </p:pic>
    </p:spTree>
    <p:extLst>
      <p:ext uri="{BB962C8B-B14F-4D97-AF65-F5344CB8AC3E}">
        <p14:creationId xmlns:p14="http://schemas.microsoft.com/office/powerpoint/2010/main" val="3101753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4-46-98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06363"/>
            <a:ext cx="12192000" cy="6643687"/>
          </a:xfrm>
          <a:prstGeom prst="rect">
            <a:avLst/>
          </a:prstGeom>
          <a:noFill/>
          <a:ln>
            <a:noFill/>
          </a:ln>
        </p:spPr>
      </p:pic>
    </p:spTree>
    <p:extLst>
      <p:ext uri="{BB962C8B-B14F-4D97-AF65-F5344CB8AC3E}">
        <p14:creationId xmlns:p14="http://schemas.microsoft.com/office/powerpoint/2010/main" val="225502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3-51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39998073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47-0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962584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48-39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7341365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24-27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91802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25-50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4319567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1-28-57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5683251"/>
          </a:xfrm>
          <a:prstGeom prst="rect">
            <a:avLst/>
          </a:prstGeom>
          <a:noFill/>
          <a:ln>
            <a:noFill/>
          </a:ln>
        </p:spPr>
      </p:pic>
    </p:spTree>
    <p:extLst>
      <p:ext uri="{BB962C8B-B14F-4D97-AF65-F5344CB8AC3E}">
        <p14:creationId xmlns:p14="http://schemas.microsoft.com/office/powerpoint/2010/main" val="9097998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1-31-5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5683251"/>
          </a:xfrm>
          <a:prstGeom prst="rect">
            <a:avLst/>
          </a:prstGeom>
          <a:noFill/>
          <a:ln>
            <a:noFill/>
          </a:ln>
        </p:spPr>
      </p:pic>
    </p:spTree>
    <p:extLst>
      <p:ext uri="{BB962C8B-B14F-4D97-AF65-F5344CB8AC3E}">
        <p14:creationId xmlns:p14="http://schemas.microsoft.com/office/powerpoint/2010/main" val="21940187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12-27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446304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7-13-93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9591231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3-49-28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214134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3-50-7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4147278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00-55-1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76225"/>
            <a:ext cx="12192000" cy="6303963"/>
          </a:xfrm>
          <a:prstGeom prst="rect">
            <a:avLst/>
          </a:prstGeom>
          <a:noFill/>
          <a:ln>
            <a:noFill/>
          </a:ln>
        </p:spPr>
      </p:pic>
    </p:spTree>
    <p:extLst>
      <p:ext uri="{BB962C8B-B14F-4D97-AF65-F5344CB8AC3E}">
        <p14:creationId xmlns:p14="http://schemas.microsoft.com/office/powerpoint/2010/main" val="14491439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5-59-66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5715188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8-11-21 18-56-01-06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112881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15-16-71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638"/>
            <a:ext cx="12192000" cy="6815137"/>
          </a:xfrm>
          <a:prstGeom prst="rect">
            <a:avLst/>
          </a:prstGeom>
          <a:noFill/>
          <a:ln>
            <a:noFill/>
          </a:ln>
        </p:spPr>
      </p:pic>
    </p:spTree>
    <p:extLst>
      <p:ext uri="{BB962C8B-B14F-4D97-AF65-F5344CB8AC3E}">
        <p14:creationId xmlns:p14="http://schemas.microsoft.com/office/powerpoint/2010/main" val="42148702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bandicam 2019-06-26 11-15-18-10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638"/>
            <a:ext cx="12192000" cy="6815137"/>
          </a:xfrm>
          <a:prstGeom prst="rect">
            <a:avLst/>
          </a:prstGeom>
          <a:noFill/>
          <a:ln>
            <a:noFill/>
          </a:ln>
        </p:spPr>
      </p:pic>
    </p:spTree>
    <p:extLst>
      <p:ext uri="{BB962C8B-B14F-4D97-AF65-F5344CB8AC3E}">
        <p14:creationId xmlns:p14="http://schemas.microsoft.com/office/powerpoint/2010/main" val="2189132698"/>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a:majorFont>
        <a:latin typeface="Segoe UI"/>
        <a:ea typeface=""/>
        <a:cs typeface=""/>
      </a:majorFont>
      <a:minorFont>
        <a:latin typeface="Segoe UI"/>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375</TotalTime>
  <Words>450</Words>
  <Application>Microsoft Office PowerPoint</Application>
  <PresentationFormat>Geniş ekran</PresentationFormat>
  <Paragraphs>37</Paragraphs>
  <Slides>93</Slides>
  <Notes>2</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93</vt:i4>
      </vt:variant>
    </vt:vector>
  </HeadingPairs>
  <TitlesOfParts>
    <vt:vector size="97" baseType="lpstr">
      <vt:lpstr>Arial</vt:lpstr>
      <vt:lpstr>Calibri</vt:lpstr>
      <vt:lpstr>Segoe UI</vt:lpstr>
      <vt:lpstr>Ofis Teması</vt:lpstr>
      <vt:lpstr>PowerPoint Sunusu</vt:lpstr>
      <vt:lpstr>İNSANDA ÜREME, BÜYÜME VE GELİŞME</vt:lpstr>
      <vt:lpstr>İNSANDA ÜREMENİN ÖZELLİKLERİ</vt:lpstr>
      <vt:lpstr>Yumurta hücresi sperm hücresinden büyüktür.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Dişilerde Üreme  Organları </vt:lpstr>
      <vt:lpstr>Erkeklerde Üreme Organları </vt:lpstr>
      <vt:lpstr>PowerPoint Sunusu</vt:lpstr>
      <vt:lpstr>Zigottan Embriyoya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DEĞERLENDİRME SORULARI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İNSANLARDA ÜREME, BÜYÜME VE GELİŞME</dc:title>
  <dc:creator>sylar</dc:creator>
  <cp:lastModifiedBy>PC-OGRETMEN</cp:lastModifiedBy>
  <cp:revision>59</cp:revision>
  <dcterms:created xsi:type="dcterms:W3CDTF">2018-01-21T12:29:43Z</dcterms:created>
  <dcterms:modified xsi:type="dcterms:W3CDTF">2025-03-25T07:53:35Z</dcterms:modified>
</cp:coreProperties>
</file>