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410" r:id="rId2"/>
    <p:sldId id="357" r:id="rId3"/>
    <p:sldId id="374" r:id="rId4"/>
    <p:sldId id="358" r:id="rId5"/>
    <p:sldId id="378" r:id="rId6"/>
    <p:sldId id="359" r:id="rId7"/>
    <p:sldId id="377" r:id="rId8"/>
    <p:sldId id="447" r:id="rId9"/>
    <p:sldId id="417" r:id="rId10"/>
    <p:sldId id="418" r:id="rId11"/>
    <p:sldId id="419" r:id="rId12"/>
    <p:sldId id="420" r:id="rId13"/>
    <p:sldId id="421" r:id="rId14"/>
    <p:sldId id="422" r:id="rId15"/>
    <p:sldId id="388" r:id="rId16"/>
    <p:sldId id="376" r:id="rId17"/>
    <p:sldId id="448" r:id="rId18"/>
    <p:sldId id="360" r:id="rId19"/>
    <p:sldId id="375" r:id="rId20"/>
    <p:sldId id="404" r:id="rId21"/>
    <p:sldId id="361" r:id="rId22"/>
    <p:sldId id="405" r:id="rId23"/>
    <p:sldId id="362" r:id="rId24"/>
    <p:sldId id="407" r:id="rId25"/>
    <p:sldId id="450" r:id="rId26"/>
    <p:sldId id="363" r:id="rId27"/>
    <p:sldId id="406" r:id="rId28"/>
    <p:sldId id="409" r:id="rId29"/>
    <p:sldId id="451" r:id="rId30"/>
    <p:sldId id="437" r:id="rId31"/>
    <p:sldId id="449" r:id="rId32"/>
    <p:sldId id="260" r:id="rId33"/>
    <p:sldId id="261" r:id="rId34"/>
    <p:sldId id="438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46" r:id="rId43"/>
    <p:sldId id="412" r:id="rId44"/>
    <p:sldId id="257" r:id="rId45"/>
    <p:sldId id="258" r:id="rId46"/>
    <p:sldId id="259" r:id="rId47"/>
    <p:sldId id="415" r:id="rId48"/>
    <p:sldId id="386" r:id="rId49"/>
    <p:sldId id="387" r:id="rId50"/>
    <p:sldId id="389" r:id="rId51"/>
    <p:sldId id="390" r:id="rId52"/>
    <p:sldId id="414" r:id="rId53"/>
    <p:sldId id="425" r:id="rId54"/>
    <p:sldId id="426" r:id="rId55"/>
    <p:sldId id="433" r:id="rId56"/>
    <p:sldId id="434" r:id="rId57"/>
    <p:sldId id="435" r:id="rId58"/>
    <p:sldId id="436" r:id="rId59"/>
    <p:sldId id="367" r:id="rId60"/>
    <p:sldId id="368" r:id="rId61"/>
    <p:sldId id="369" r:id="rId62"/>
    <p:sldId id="411" r:id="rId63"/>
    <p:sldId id="427" r:id="rId64"/>
    <p:sldId id="428" r:id="rId65"/>
    <p:sldId id="429" r:id="rId66"/>
    <p:sldId id="430" r:id="rId67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0" y="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B5FCF-1BB5-41B5-9FD4-7AF87961EA95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FAC86-91BF-4386-8A1D-76279C4375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821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FAC86-91BF-4386-8A1D-76279C43754A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583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FAC86-91BF-4386-8A1D-76279C43754A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7675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FAC86-91BF-4386-8A1D-76279C43754A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534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FAC86-91BF-4386-8A1D-76279C43754A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824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670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907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444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11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019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863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81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406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581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881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169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770A-EA4D-4969-A56E-284E8340DEF9}" type="datetimeFigureOut">
              <a:rPr lang="tr-TR" smtClean="0"/>
              <a:t>8.09.2024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4FBDB-A818-40DF-BAA7-9E2FF603AA5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916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176213"/>
            <a:ext cx="9471804" cy="650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185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4 09-00-05-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88"/>
            <a:ext cx="12192000" cy="54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9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4 09-00-08-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88"/>
            <a:ext cx="12192000" cy="54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6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4 09-00-11-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88"/>
            <a:ext cx="12192000" cy="54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16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4 09-00-13-7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88"/>
            <a:ext cx="12192000" cy="54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36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4 09-00-16-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88"/>
            <a:ext cx="12192000" cy="54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7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409700" y="2265363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MEVSİMLER NASIL OLUŞUR?</a:t>
            </a:r>
          </a:p>
        </p:txBody>
      </p:sp>
    </p:spTree>
    <p:extLst>
      <p:ext uri="{BB962C8B-B14F-4D97-AF65-F5344CB8AC3E}">
        <p14:creationId xmlns:p14="http://schemas.microsoft.com/office/powerpoint/2010/main" val="2257170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-369866" y="346385"/>
            <a:ext cx="11820414" cy="4351338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tr-TR" sz="2400" dirty="0"/>
              <a:t>Yeryüzünün herhangi bir bölgesine Güneş ışınları dik ya da dike yakın bir açıda düşerse </a:t>
            </a:r>
            <a:r>
              <a:rPr lang="tr-TR" sz="2400" dirty="0">
                <a:solidFill>
                  <a:srgbClr val="FF0000"/>
                </a:solidFill>
              </a:rPr>
              <a:t>birim yüzeye düşen enerji miktarı yüksek olur. </a:t>
            </a:r>
            <a:r>
              <a:rPr lang="tr-TR" sz="2400" dirty="0"/>
              <a:t> O bölgenin sıcaklık değerleri yüksek olur. Güneş ışınları eğik bir açı ile düşerse </a:t>
            </a:r>
            <a:r>
              <a:rPr lang="tr-TR" sz="2400" dirty="0">
                <a:solidFill>
                  <a:srgbClr val="FF0000"/>
                </a:solidFill>
              </a:rPr>
              <a:t>birim yüzeye düşen enerji miktarı düşük olur. </a:t>
            </a:r>
            <a:r>
              <a:rPr lang="tr-TR" sz="2400" dirty="0"/>
              <a:t>O bölgenin de sıcaklık değerleri daha düşük olur.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32" y="2358189"/>
            <a:ext cx="5640404" cy="384674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733" y="2311272"/>
            <a:ext cx="4726004" cy="35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20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3946" y="-34324"/>
            <a:ext cx="10515600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Önemli Tarihler: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36" y="1064353"/>
            <a:ext cx="10791558" cy="5216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58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 HAZİRAN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0947" y="16530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Kuzey Yarımküre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Yaz başlangıcıdır.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Güneş ışınları büyük açılarla(dik) düşer.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Güney Yarımküre</a:t>
            </a:r>
          </a:p>
          <a:p>
            <a:pPr marL="0" indent="0">
              <a:buNone/>
            </a:pPr>
            <a:endParaRPr lang="tr-TR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Kış başlangıcıdır.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Güneş ışınları küçük açılarla(eğik) düşer.</a:t>
            </a:r>
            <a:r>
              <a:rPr lang="tr-TR" dirty="0">
                <a:solidFill>
                  <a:schemeClr val="bg1"/>
                </a:solidFill>
              </a:rPr>
              <a:t>.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8446250" y="5066437"/>
            <a:ext cx="334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Türkiye Kuzey Yarımkürededir.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17" y="852670"/>
            <a:ext cx="4286148" cy="3645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031" y="4936133"/>
            <a:ext cx="816219" cy="8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18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18-05-03 18-52-17-79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03" y="0"/>
            <a:ext cx="11731459" cy="6699738"/>
          </a:xfrm>
        </p:spPr>
      </p:pic>
      <p:sp>
        <p:nvSpPr>
          <p:cNvPr id="2" name="Dikdörtgen 1"/>
          <p:cNvSpPr/>
          <p:nvPr/>
        </p:nvSpPr>
        <p:spPr>
          <a:xfrm>
            <a:off x="199702" y="0"/>
            <a:ext cx="11731459" cy="28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2CF317E-C354-4A67-AA5C-812B88D937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167" y="32273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71081" y="2985378"/>
            <a:ext cx="8689731" cy="1171209"/>
          </a:xfrm>
        </p:spPr>
        <p:txBody>
          <a:bodyPr>
            <a:noAutofit/>
          </a:bodyPr>
          <a:lstStyle/>
          <a:p>
            <a:r>
              <a:rPr lang="tr-T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MEVSİMLERİN OLUŞUMU</a:t>
            </a:r>
          </a:p>
        </p:txBody>
      </p:sp>
    </p:spTree>
    <p:extLst>
      <p:ext uri="{BB962C8B-B14F-4D97-AF65-F5344CB8AC3E}">
        <p14:creationId xmlns:p14="http://schemas.microsoft.com/office/powerpoint/2010/main" val="1934544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0637" y="872035"/>
            <a:ext cx="1155480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21 Haziran’da Güneş ışınlarının öğle vakti Kuzey Yarımküre’ de dik olarak geldiği yer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Yengeç dönencesi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olarak adlandırılır.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857" y="2076745"/>
            <a:ext cx="7848230" cy="448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57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18579" y="332294"/>
            <a:ext cx="10515600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 EYLÜL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579" y="1553064"/>
            <a:ext cx="10515600" cy="4962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Kuzey Yarımküre</a:t>
            </a: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Sonbahar başlangıcıdır.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Güney Yarımküre</a:t>
            </a: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İlkbahar başlangıcıdır.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59" y="311160"/>
            <a:ext cx="3929474" cy="248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850" y="2941590"/>
            <a:ext cx="3493950" cy="377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393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0257" y="502016"/>
            <a:ext cx="103540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 Eylül’de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Dünya’nın her yerinde gece-gündüz eşitliği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(ekinoks)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yaşanır.</a:t>
            </a:r>
          </a:p>
          <a:p>
            <a:pPr marL="0" indent="0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Güneş ışınları öğle vakti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ekvatora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dik açıyla düşer.</a:t>
            </a: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4853354" y="4580792"/>
            <a:ext cx="3745523" cy="958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9798391" y="4853354"/>
            <a:ext cx="2479430" cy="81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254" y="1596895"/>
            <a:ext cx="8196045" cy="51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09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69189" y="543634"/>
            <a:ext cx="10515600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 ARALIK</a:t>
            </a:r>
            <a:br>
              <a:rPr lang="tr-TR" sz="28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tr-TR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69189" y="152293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Kuzey Yarımküre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Kış başlangıcıdır.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Güneş ışınları küçük açılarla(eğik) düşer.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Güney Yarımküre</a:t>
            </a:r>
          </a:p>
          <a:p>
            <a:pPr marL="0" indent="0">
              <a:buNone/>
            </a:pPr>
            <a:endParaRPr lang="tr-TR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Yaz başlangıcıdır.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Güneş ışınları büyük açılarla (dik) düşer.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62" y="1206415"/>
            <a:ext cx="4017532" cy="3681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241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 txBox="1">
            <a:spLocks/>
          </p:cNvSpPr>
          <p:nvPr/>
        </p:nvSpPr>
        <p:spPr>
          <a:xfrm>
            <a:off x="552672" y="956807"/>
            <a:ext cx="11426681" cy="3831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21 Aralık’ta Güneş ışınlarının öğle vakti Güney Yarımküre’ de dik olarak geldiği enlem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Oğlak dönencesi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olarak adlandırılır. 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14" y="2207363"/>
            <a:ext cx="6998241" cy="44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88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.Sınıf 1.Ünite(Mevsimler ve İklim) Dik ve Eğik Açı Arasındaki İlişkiyi açıklayan 3D Animasyon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8806F81-D737-4277-9626-A476B38DA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8638" y="399556"/>
            <a:ext cx="10515600" cy="1325563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 MART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8638" y="1515074"/>
            <a:ext cx="10515600" cy="4816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Kuzey Yarımküre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İlkbahar başlangıcıdır.</a:t>
            </a: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tr-T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Güney Yarımküre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Sonbahar başlangıcıdır.</a:t>
            </a:r>
          </a:p>
          <a:p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tr-TR" sz="1400" dirty="0"/>
          </a:p>
          <a:p>
            <a:pPr marL="0" indent="0">
              <a:buNone/>
            </a:pPr>
            <a:endParaRPr lang="tr-TR" sz="1400" dirty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02" y="322071"/>
            <a:ext cx="3382297" cy="28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682" y="3328968"/>
            <a:ext cx="3217136" cy="3202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3300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İçerik Yer Tutucusu 2"/>
          <p:cNvSpPr txBox="1">
            <a:spLocks/>
          </p:cNvSpPr>
          <p:nvPr/>
        </p:nvSpPr>
        <p:spPr>
          <a:xfrm>
            <a:off x="838200" y="491558"/>
            <a:ext cx="10585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 Mart’ta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Dünya’nın her yerinde gece-gündüz eşitliği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(ekinoks)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yaşanır.</a:t>
            </a:r>
          </a:p>
          <a:p>
            <a:pPr marL="0" indent="0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Güneş ışınları öğle vakti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ekvatora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dik açıyla düşer.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5726723" y="5152293"/>
            <a:ext cx="2795954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5726723" y="2171700"/>
            <a:ext cx="234462" cy="25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27" y="1330180"/>
            <a:ext cx="8339823" cy="538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15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5" y="135718"/>
            <a:ext cx="3802717" cy="1396283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641840" y="677518"/>
            <a:ext cx="8165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21 Haziran ve 21 Aralık tarihlerine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gündönümü(</a:t>
            </a:r>
            <a:r>
              <a:rPr lang="tr-TR" sz="24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solstis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23 Eylül ve 21 Mart tarihlerine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ekinoks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 denilmektedir.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6" y="3021781"/>
            <a:ext cx="3666653" cy="151217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372861" y="3679813"/>
            <a:ext cx="933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Dünya’nın Güneş’e uzaklığının mevsimlerin oluşumuna etkisi yoktur. </a:t>
            </a:r>
          </a:p>
        </p:txBody>
      </p:sp>
    </p:spTree>
    <p:extLst>
      <p:ext uri="{BB962C8B-B14F-4D97-AF65-F5344CB8AC3E}">
        <p14:creationId xmlns:p14="http://schemas.microsoft.com/office/powerpoint/2010/main" val="2901450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.Sınıf 1.Ünite(Mevsimler ve İklim) Mevsim Geçişlerinin Yaşandığı 3D Animasy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D615224-2C34-49A5-8C4D-0F11C24C0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0" y="336122"/>
            <a:ext cx="10784263" cy="3154425"/>
          </a:xfrm>
        </p:spPr>
      </p:pic>
      <p:sp>
        <p:nvSpPr>
          <p:cNvPr id="5" name="Metin kutusu 4"/>
          <p:cNvSpPr txBox="1"/>
          <p:nvPr/>
        </p:nvSpPr>
        <p:spPr>
          <a:xfrm>
            <a:off x="1011025" y="3876373"/>
            <a:ext cx="10014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Yukarıdaki şekilleri dikkatli incelediğimizde her mevsim birbirinden farklı hava olaylarının gerçekleştiğini görüyoruz. Peki bu farklılık nasıl gerçekleşiyor olabilir?</a:t>
            </a:r>
          </a:p>
        </p:txBody>
      </p:sp>
    </p:spTree>
    <p:extLst>
      <p:ext uri="{BB962C8B-B14F-4D97-AF65-F5344CB8AC3E}">
        <p14:creationId xmlns:p14="http://schemas.microsoft.com/office/powerpoint/2010/main" val="976673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7" y="194378"/>
            <a:ext cx="3666653" cy="151217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816601" y="506226"/>
            <a:ext cx="8603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Güneş’in Dünya’ya geliş açısının değişmesi insanların gölge boylarını etkiler. Işık daha dik olarak geldiğinde gölge boyu daha kısa olur.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0" y="2188395"/>
            <a:ext cx="4882579" cy="4346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234" y="2131888"/>
            <a:ext cx="5486401" cy="4402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0812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.Sınıf 1.Ünite Işığın Birim Yüzeye Düşen Enerji Miktarı ve Gölge Boylarıyla İlgili 3D Animasyon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FCE3A43-6EFF-4C85-8777-BA4B42C56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Yakalama4">
            <a:extLst>
              <a:ext uri="{FF2B5EF4-FFF2-40B4-BE49-F238E27FC236}">
                <a16:creationId xmlns:a16="http://schemas.microsoft.com/office/drawing/2014/main" id="{93AF62CF-B280-4F41-80DF-9A9B577E9E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0"/>
            <a:ext cx="10104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44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Yakalama5">
            <a:extLst>
              <a:ext uri="{FF2B5EF4-FFF2-40B4-BE49-F238E27FC236}">
                <a16:creationId xmlns:a16="http://schemas.microsoft.com/office/drawing/2014/main" id="{E92E2EDB-D59C-4BD0-9B1B-AAAAD52EF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325"/>
            <a:ext cx="12192000" cy="41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05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22 23-08-18-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903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22 23-08-22-7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502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22 23-08-28-4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340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22 23-08-31-6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672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22 23-08-34-5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182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22 23-08-37-5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911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0546" cy="1325563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Dünya kendi ekseni etrafında dönme hareketi yapar. Bir tam dönüş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 saat(1 gün)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sürer.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Bu durum</a:t>
            </a:r>
          </a:p>
          <a:p>
            <a:pPr marL="0" indent="0">
              <a:buNone/>
            </a:pPr>
            <a:endParaRPr lang="tr-T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Gündüz ve gecenin oluşmasına,</a:t>
            </a:r>
          </a:p>
          <a:p>
            <a:pPr>
              <a:buFont typeface="Wingdings" pitchFamily="2" charset="2"/>
              <a:buChar char="Ø"/>
            </a:pP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Gün içinde sıcaklık farkları oluşmasına </a:t>
            </a:r>
          </a:p>
          <a:p>
            <a:pPr marL="0" indent="0">
              <a:buNone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sebep olur.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93" y="1915064"/>
            <a:ext cx="4761781" cy="357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2" y="5620672"/>
            <a:ext cx="816935" cy="84741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89703" y="5702710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Dünya kendi etrafında saat yönünün tersi istikamette(batıdan doğuya) döner.</a:t>
            </a:r>
          </a:p>
        </p:txBody>
      </p:sp>
    </p:spTree>
    <p:extLst>
      <p:ext uri="{BB962C8B-B14F-4D97-AF65-F5344CB8AC3E}">
        <p14:creationId xmlns:p14="http://schemas.microsoft.com/office/powerpoint/2010/main" val="1236120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22 23-08-41-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487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22 23-08-45-5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805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22 23-08-48-3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"/>
            <a:ext cx="12192000" cy="672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470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334219" y="2131653"/>
            <a:ext cx="9144000" cy="2387600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MEVSİMLERİN GÜNDÜZ VE GECE SÜRELERİNE ETKİSİ</a:t>
            </a:r>
          </a:p>
        </p:txBody>
      </p:sp>
    </p:spTree>
    <p:extLst>
      <p:ext uri="{BB962C8B-B14F-4D97-AF65-F5344CB8AC3E}">
        <p14:creationId xmlns:p14="http://schemas.microsoft.com/office/powerpoint/2010/main" val="3136015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Yakalama">
            <a:extLst>
              <a:ext uri="{FF2B5EF4-FFF2-40B4-BE49-F238E27FC236}">
                <a16:creationId xmlns:a16="http://schemas.microsoft.com/office/drawing/2014/main" id="{91C51C63-2B6B-4FC8-90FB-8B7543C9B0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8" y="0"/>
            <a:ext cx="10587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42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Yakalama2">
            <a:extLst>
              <a:ext uri="{FF2B5EF4-FFF2-40B4-BE49-F238E27FC236}">
                <a16:creationId xmlns:a16="http://schemas.microsoft.com/office/drawing/2014/main" id="{CB806259-A6F0-4A93-8C3D-0F96782B63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3" y="0"/>
            <a:ext cx="10364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48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Yakalama3">
            <a:extLst>
              <a:ext uri="{FF2B5EF4-FFF2-40B4-BE49-F238E27FC236}">
                <a16:creationId xmlns:a16="http://schemas.microsoft.com/office/drawing/2014/main" id="{6FC04229-DB95-4829-B303-D4058D4375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0"/>
            <a:ext cx="1009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978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2" y="1145054"/>
            <a:ext cx="3666653" cy="151217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825262" y="1675850"/>
            <a:ext cx="8660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21 Haziran’da kuzeye gidildikçe gündüz süresi uzar. 21 Aralık’ta güneye gidildikçe gündüz süresi uzar.</a:t>
            </a:r>
          </a:p>
        </p:txBody>
      </p:sp>
    </p:spTree>
    <p:extLst>
      <p:ext uri="{BB962C8B-B14F-4D97-AF65-F5344CB8AC3E}">
        <p14:creationId xmlns:p14="http://schemas.microsoft.com/office/powerpoint/2010/main" val="3403633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7-29 13-25-42-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54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7-29 13-25-48-7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8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7" y="963978"/>
            <a:ext cx="11570506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241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7-29 13-27-22-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7-29 13-27-25-8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12192000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3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263881" y="1384306"/>
            <a:ext cx="9144000" cy="2387600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938520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37-58-7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867900" y="6702425"/>
            <a:ext cx="1511300" cy="155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86424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38-00-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075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38-02-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867900" y="6702425"/>
            <a:ext cx="1511300" cy="155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6020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38-03-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407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1-47-4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8"/>
            <a:ext cx="12192000" cy="66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56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1-48-9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8"/>
            <a:ext cx="12192000" cy="66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87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Bandicam\bandicam 2018-03-03 21-11-26-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8" y="550605"/>
            <a:ext cx="12261196" cy="582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150374" y="5351347"/>
            <a:ext cx="457200" cy="353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216309" y="550604"/>
            <a:ext cx="688259" cy="5820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904568" y="886544"/>
            <a:ext cx="275303" cy="452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55060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032388" y="625991"/>
            <a:ext cx="260556" cy="712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11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156" y="1367799"/>
            <a:ext cx="6766413" cy="3457575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8956" y="513220"/>
            <a:ext cx="10515600" cy="57742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Dünya</a:t>
            </a:r>
            <a:r>
              <a:rPr lang="tr-T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Güneş etrafında dolanma hareketi yapar. Dünya’nın Güneş etrafında bir tam tur yapması 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365 gün 6 saat (1 yıl)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sürer.</a:t>
            </a:r>
          </a:p>
          <a:p>
            <a:pPr lvl="2"/>
            <a:endParaRPr lang="tr-TR" dirty="0"/>
          </a:p>
          <a:p>
            <a:pPr marL="0" indent="0">
              <a:buNone/>
            </a:pPr>
            <a:r>
              <a:rPr lang="tr-TR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Dolanma düzlemi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2" y="5213811"/>
            <a:ext cx="816935" cy="84741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216523" y="5129687"/>
            <a:ext cx="10310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Dünya Güneş etrafında dolanırken belli bir yörüngeyi takip eder. Dünya'nın izlediği bu yörüngeye </a:t>
            </a:r>
            <a:r>
              <a:rPr lang="tr-TR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dolanma düzlemi 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adı verilir. Dünya, Güneş etrafında </a:t>
            </a:r>
            <a:r>
              <a:rPr lang="tr-TR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saat yönünün tersi istikamette </a:t>
            </a:r>
            <a:r>
              <a:rPr lang="tr-TR" sz="2000" dirty="0">
                <a:latin typeface="Segoe UI" panose="020B0502040204020203" pitchFamily="34" charset="0"/>
                <a:cs typeface="Segoe UI" panose="020B0502040204020203" pitchFamily="34" charset="0"/>
              </a:rPr>
              <a:t>dolanır. </a:t>
            </a:r>
            <a:r>
              <a:rPr lang="tr-TR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Dolanma şekli elipstir. </a:t>
            </a:r>
          </a:p>
        </p:txBody>
      </p:sp>
      <p:cxnSp>
        <p:nvCxnSpPr>
          <p:cNvPr id="7" name="Düz Ok Bağlayıcısı 6"/>
          <p:cNvCxnSpPr/>
          <p:nvPr/>
        </p:nvCxnSpPr>
        <p:spPr>
          <a:xfrm>
            <a:off x="2136808" y="1949115"/>
            <a:ext cx="1097280" cy="3994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3172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Bandicam\bandicam 2018-03-03 21-11-32-4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8" y="964180"/>
            <a:ext cx="12845202" cy="520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659734" y="5271112"/>
            <a:ext cx="457200" cy="353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72709" y="817531"/>
            <a:ext cx="446724" cy="5347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7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Bandicam\bandicam 2018-03-03 21-11-51-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435"/>
            <a:ext cx="14088055" cy="60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62513" y="3913239"/>
            <a:ext cx="478030" cy="385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-12014" y="981435"/>
            <a:ext cx="674527" cy="6019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31" y="369185"/>
            <a:ext cx="5124089" cy="62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55060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10822" y="5578137"/>
            <a:ext cx="478030" cy="385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589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37-39-8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857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37-42-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8"/>
            <a:ext cx="12192000" cy="680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999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37-50-6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831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37-52-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0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87004" y="3708106"/>
            <a:ext cx="10515600" cy="5074391"/>
          </a:xfrm>
        </p:spPr>
        <p:txBody>
          <a:bodyPr>
            <a:normAutofit/>
          </a:bodyPr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349579" y="1484670"/>
            <a:ext cx="321283" cy="2670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/>
          <p:cNvSpPr txBox="1"/>
          <p:nvPr/>
        </p:nvSpPr>
        <p:spPr>
          <a:xfrm>
            <a:off x="861738" y="242393"/>
            <a:ext cx="11174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Eksen,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kuzey ve güney kutuplarını birleştiren hayali çizgidir. Dünya’nın ekseni </a:t>
            </a:r>
            <a:r>
              <a:rPr lang="da-DK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23°27' (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yaklaşık 23,5 </a:t>
            </a:r>
            <a:r>
              <a:rPr lang="tr-TR" sz="2400" baseline="30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tr-TR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tr-TR" sz="2400" dirty="0">
                <a:latin typeface="Segoe UI" panose="020B0502040204020203" pitchFamily="34" charset="0"/>
                <a:cs typeface="Segoe UI" panose="020B0502040204020203" pitchFamily="34" charset="0"/>
              </a:rPr>
              <a:t>eğiktir.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584" y="1335810"/>
            <a:ext cx="5439786" cy="501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77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1139" y="702009"/>
            <a:ext cx="10943122" cy="1325563"/>
          </a:xfrm>
        </p:spPr>
        <p:txBody>
          <a:bodyPr>
            <a:normAutofit fontScale="90000"/>
          </a:bodyPr>
          <a:lstStyle/>
          <a:p>
            <a:r>
              <a:rPr lang="tr-TR" sz="3100" dirty="0">
                <a:latin typeface="Segoe UI" panose="020B0502040204020203" pitchFamily="34" charset="0"/>
                <a:cs typeface="Segoe UI" panose="020B0502040204020203" pitchFamily="34" charset="0"/>
              </a:rPr>
              <a:t>Dünya’nın Güneş etrafındaki dolanımı ve eksen eğikliği sonucunda : 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tr-TR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Mevsimler oluşur.</a:t>
            </a:r>
          </a:p>
          <a:p>
            <a:pPr>
              <a:buFont typeface="Wingdings" pitchFamily="2" charset="2"/>
              <a:buChar char="v"/>
            </a:pPr>
            <a:r>
              <a:rPr lang="tr-TR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Mevsimler arasında sıcaklık farkları oluşur. </a:t>
            </a:r>
            <a:endParaRPr lang="tr-T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tr-TR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Farklı bölgelerde gündüz-gece süresi farklı olur.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763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4 09-00-02-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388"/>
            <a:ext cx="12192000" cy="54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62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480</Words>
  <Application>Microsoft Office PowerPoint</Application>
  <PresentationFormat>Geniş ekran</PresentationFormat>
  <Paragraphs>90</Paragraphs>
  <Slides>66</Slides>
  <Notes>4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Segoe UI</vt:lpstr>
      <vt:lpstr>Wingdings</vt:lpstr>
      <vt:lpstr>Office Teması</vt:lpstr>
      <vt:lpstr>PowerPoint Sunusu</vt:lpstr>
      <vt:lpstr>MEVSİMLERİN OLUŞUMU</vt:lpstr>
      <vt:lpstr>PowerPoint Sunusu</vt:lpstr>
      <vt:lpstr>Dünya kendi ekseni etrafında dönme hareketi yapar. Bir tam dönüş 24 saat(1 gün) sürer.</vt:lpstr>
      <vt:lpstr>PowerPoint Sunusu</vt:lpstr>
      <vt:lpstr>PowerPoint Sunusu</vt:lpstr>
      <vt:lpstr>PowerPoint Sunusu</vt:lpstr>
      <vt:lpstr>Dünya’nın Güneş etrafındaki dolanımı ve eksen eğikliği sonucunda :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MEVSİMLER NASIL OLUŞUR?</vt:lpstr>
      <vt:lpstr>PowerPoint Sunusu</vt:lpstr>
      <vt:lpstr>Önemli Tarihler:</vt:lpstr>
      <vt:lpstr>21 HAZİRAN</vt:lpstr>
      <vt:lpstr>PowerPoint Sunusu</vt:lpstr>
      <vt:lpstr>PowerPoint Sunusu</vt:lpstr>
      <vt:lpstr>23 EYLÜL</vt:lpstr>
      <vt:lpstr>PowerPoint Sunusu</vt:lpstr>
      <vt:lpstr>21 ARALIK </vt:lpstr>
      <vt:lpstr>PowerPoint Sunusu</vt:lpstr>
      <vt:lpstr>PowerPoint Sunusu</vt:lpstr>
      <vt:lpstr>21 MART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MEVSİMLERİN GÜNDÜZ VE GECE SÜRELERİNE ETKİSİ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DEPREM VE HAVA OLAYLARI</dc:title>
  <dc:creator>sylar</dc:creator>
  <cp:lastModifiedBy>Okan</cp:lastModifiedBy>
  <cp:revision>108</cp:revision>
  <dcterms:created xsi:type="dcterms:W3CDTF">2018-01-21T19:35:19Z</dcterms:created>
  <dcterms:modified xsi:type="dcterms:W3CDTF">2024-09-08T17:37:09Z</dcterms:modified>
</cp:coreProperties>
</file>