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364" r:id="rId2"/>
    <p:sldId id="369" r:id="rId3"/>
    <p:sldId id="406" r:id="rId4"/>
    <p:sldId id="421" r:id="rId5"/>
    <p:sldId id="340" r:id="rId6"/>
    <p:sldId id="363" r:id="rId7"/>
    <p:sldId id="422" r:id="rId8"/>
    <p:sldId id="367" r:id="rId9"/>
    <p:sldId id="338" r:id="rId10"/>
    <p:sldId id="423" r:id="rId11"/>
    <p:sldId id="424" r:id="rId12"/>
    <p:sldId id="370" r:id="rId13"/>
    <p:sldId id="371" r:id="rId14"/>
    <p:sldId id="287" r:id="rId15"/>
    <p:sldId id="362" r:id="rId16"/>
    <p:sldId id="426" r:id="rId17"/>
    <p:sldId id="409" r:id="rId18"/>
    <p:sldId id="410" r:id="rId19"/>
    <p:sldId id="411" r:id="rId20"/>
    <p:sldId id="412" r:id="rId21"/>
    <p:sldId id="413" r:id="rId22"/>
    <p:sldId id="414" r:id="rId23"/>
    <p:sldId id="374" r:id="rId24"/>
    <p:sldId id="407" r:id="rId25"/>
    <p:sldId id="408" r:id="rId26"/>
    <p:sldId id="375" r:id="rId27"/>
    <p:sldId id="376" r:id="rId28"/>
    <p:sldId id="379" r:id="rId29"/>
    <p:sldId id="380" r:id="rId30"/>
    <p:sldId id="368" r:id="rId31"/>
    <p:sldId id="384" r:id="rId32"/>
    <p:sldId id="425" r:id="rId33"/>
    <p:sldId id="385" r:id="rId34"/>
    <p:sldId id="386" r:id="rId35"/>
    <p:sldId id="343" r:id="rId36"/>
    <p:sldId id="391" r:id="rId37"/>
    <p:sldId id="392" r:id="rId38"/>
    <p:sldId id="393" r:id="rId39"/>
    <p:sldId id="394" r:id="rId40"/>
    <p:sldId id="395" r:id="rId41"/>
    <p:sldId id="400" r:id="rId42"/>
    <p:sldId id="401" r:id="rId43"/>
    <p:sldId id="396" r:id="rId44"/>
    <p:sldId id="397" r:id="rId45"/>
    <p:sldId id="419" r:id="rId46"/>
    <p:sldId id="420" r:id="rId47"/>
    <p:sldId id="332" r:id="rId48"/>
    <p:sldId id="333" r:id="rId49"/>
    <p:sldId id="404" r:id="rId50"/>
    <p:sldId id="405" r:id="rId51"/>
    <p:sldId id="398" r:id="rId52"/>
    <p:sldId id="399" r:id="rId53"/>
    <p:sldId id="415" r:id="rId54"/>
    <p:sldId id="416" r:id="rId55"/>
    <p:sldId id="417" r:id="rId56"/>
    <p:sldId id="418" r:id="rId57"/>
    <p:sldId id="427" r:id="rId58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5EC13-2DAA-44D3-9595-A7BB8AAA6BC6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FC55C-5F57-4580-8531-2A3BD35D0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888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C55C-5F57-4580-8531-2A3BD35D050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753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398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552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443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235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059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3813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140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29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24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127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451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3007-E781-4E08-A6CE-BBBE468F4E9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85534-E6A7-4D4A-A4F0-2C0E3281C0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466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19" y="0"/>
            <a:ext cx="908361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161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66"/>
                </a:solidFill>
              </a:rPr>
              <a:t>Gen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1091630"/>
            <a:ext cx="10972800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tr-TR" sz="2400" dirty="0"/>
              <a:t>Genler DNA’nın </a:t>
            </a:r>
            <a:r>
              <a:rPr lang="tr-TR" sz="2400" dirty="0">
                <a:solidFill>
                  <a:srgbClr val="FF0000"/>
                </a:solidFill>
              </a:rPr>
              <a:t>görev birimidir</a:t>
            </a:r>
            <a:r>
              <a:rPr lang="tr-TR" sz="2400" dirty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tr-TR" sz="2400" dirty="0"/>
              <a:t>Saç renginden kan grubuna kadar kalıtsal özelliklerimiz genler sayesinde kuşaktan kuşağa aktarılır. </a:t>
            </a:r>
          </a:p>
          <a:p>
            <a:pPr>
              <a:buFont typeface="Wingdings" pitchFamily="2" charset="2"/>
              <a:buChar char="v"/>
            </a:pPr>
            <a:r>
              <a:rPr lang="tr-TR" sz="2400" dirty="0"/>
              <a:t>Her gen bir kalıtsal özellikten sorumludur.</a:t>
            </a:r>
          </a:p>
          <a:p>
            <a:pPr>
              <a:buFont typeface="Wingdings" pitchFamily="2" charset="2"/>
              <a:buChar char="v"/>
            </a:pPr>
            <a:r>
              <a:rPr lang="tr-TR" sz="2400" dirty="0"/>
              <a:t>Genler en az 1500 </a:t>
            </a:r>
            <a:r>
              <a:rPr lang="tr-TR" sz="2400" dirty="0" err="1"/>
              <a:t>nükleotitin</a:t>
            </a:r>
            <a:r>
              <a:rPr lang="tr-TR" sz="2400" dirty="0"/>
              <a:t> bir araya gelmesiyle oluşur.</a:t>
            </a:r>
          </a:p>
          <a:p>
            <a:pPr>
              <a:buFont typeface="Wingdings" pitchFamily="2" charset="2"/>
              <a:buChar char="v"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64" y="3270227"/>
            <a:ext cx="3466169" cy="3164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28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66"/>
                </a:solidFill>
              </a:rPr>
              <a:t>Nükleotit</a:t>
            </a:r>
            <a:endParaRPr lang="tr-TR" dirty="0">
              <a:solidFill>
                <a:srgbClr val="FF0066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/>
          </a:bodyPr>
          <a:lstStyle/>
          <a:p>
            <a:r>
              <a:rPr lang="tr-TR" sz="2400" dirty="0" err="1"/>
              <a:t>Nükleotitler</a:t>
            </a:r>
            <a:r>
              <a:rPr lang="tr-TR" sz="2400" dirty="0"/>
              <a:t> DNA’nın </a:t>
            </a:r>
            <a:r>
              <a:rPr lang="tr-TR" sz="2400" dirty="0">
                <a:solidFill>
                  <a:srgbClr val="FF0000"/>
                </a:solidFill>
              </a:rPr>
              <a:t>yapı birimidir.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42" y="2138430"/>
            <a:ext cx="4740519" cy="4327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71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3-39-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9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3-45-6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73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64" y="646203"/>
            <a:ext cx="9764488" cy="570627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6900984" y="446148"/>
            <a:ext cx="76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azotlu</a:t>
            </a:r>
          </a:p>
        </p:txBody>
      </p:sp>
    </p:spTree>
    <p:extLst>
      <p:ext uri="{BB962C8B-B14F-4D97-AF65-F5344CB8AC3E}">
        <p14:creationId xmlns:p14="http://schemas.microsoft.com/office/powerpoint/2010/main" val="36601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50" y="561315"/>
            <a:ext cx="7912528" cy="5667467"/>
          </a:xfrm>
          <a:prstGeom prst="rect">
            <a:avLst/>
          </a:prstGeom>
        </p:spPr>
      </p:pic>
      <p:cxnSp>
        <p:nvCxnSpPr>
          <p:cNvPr id="4" name="Düz Ok Bağlayıcısı 3"/>
          <p:cNvCxnSpPr/>
          <p:nvPr/>
        </p:nvCxnSpPr>
        <p:spPr>
          <a:xfrm flipH="1">
            <a:off x="5228377" y="641060"/>
            <a:ext cx="330451" cy="5006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Metin kutusu 5"/>
          <p:cNvSpPr txBox="1"/>
          <p:nvPr/>
        </p:nvSpPr>
        <p:spPr>
          <a:xfrm>
            <a:off x="4851199" y="340099"/>
            <a:ext cx="248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2’li zayıf  bağ</a:t>
            </a:r>
          </a:p>
        </p:txBody>
      </p:sp>
      <p:cxnSp>
        <p:nvCxnSpPr>
          <p:cNvPr id="17" name="Düz Ok Bağlayıcısı 16"/>
          <p:cNvCxnSpPr/>
          <p:nvPr/>
        </p:nvCxnSpPr>
        <p:spPr>
          <a:xfrm flipH="1" flipV="1">
            <a:off x="5302503" y="6011963"/>
            <a:ext cx="405706" cy="5427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Metin kutusu 20"/>
          <p:cNvSpPr txBox="1"/>
          <p:nvPr/>
        </p:nvSpPr>
        <p:spPr>
          <a:xfrm>
            <a:off x="5052561" y="6488668"/>
            <a:ext cx="248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3’lü zayıf  bağ</a:t>
            </a:r>
          </a:p>
        </p:txBody>
      </p:sp>
    </p:spTree>
    <p:extLst>
      <p:ext uri="{BB962C8B-B14F-4D97-AF65-F5344CB8AC3E}">
        <p14:creationId xmlns:p14="http://schemas.microsoft.com/office/powerpoint/2010/main" val="3743737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2.Ünite(DNA ve Genetik Kod) Nükleotid Çeşitleri İlgili 3D Animasyon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6EBBB26-0AD1-43E0-8A4E-AE6137815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750" y="0"/>
            <a:ext cx="807097" cy="5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26-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01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28-3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2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30-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2-30-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63"/>
            <a:ext cx="12192000" cy="63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98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02-7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42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20-6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7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82" y="244537"/>
            <a:ext cx="7284178" cy="602498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86982" y="4253300"/>
            <a:ext cx="457866" cy="47078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16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3-53-38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55"/>
          <a:stretch/>
        </p:blipFill>
        <p:spPr>
          <a:xfrm>
            <a:off x="0" y="331789"/>
            <a:ext cx="12192000" cy="32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10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7-30 23-12-34-6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" y="0"/>
            <a:ext cx="12112625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62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7-30 23-12-3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" y="0"/>
            <a:ext cx="1211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59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3-55-6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77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3-56-7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03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22-7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4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23-7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7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3-34-5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543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4" y="224052"/>
            <a:ext cx="3993226" cy="1353429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578666" y="786467"/>
            <a:ext cx="875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Neden insanlar birbirinden farklıdır?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770381" y="1728562"/>
            <a:ext cx="1109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Tüm insanların DNA’sında 4 çeşit nükleotid bulunur. Fakat nükleotidlerin dizilişleri ve sayıları insanlar arasında farklılık gösterir.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66" y="2833751"/>
            <a:ext cx="6732388" cy="38197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8410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33-4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237892" y="536331"/>
            <a:ext cx="420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(Hücre bölünmesinden önce)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2910915" y="6361424"/>
            <a:ext cx="808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DNA’nın fermuar gibi açılması enzimlerle gerçekleştirilir.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90" y="6287863"/>
            <a:ext cx="496156" cy="5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88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2.Ünite(DNA ve Genetik Kod) DNA'nın Kendini Eşlemesiyle ilgili 3D Animasyo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5007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6462859-DF9E-4485-89A9-4A21F1B247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750" y="0"/>
            <a:ext cx="807097" cy="5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3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35-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70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4-42-8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35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50" y="957089"/>
            <a:ext cx="816935" cy="84741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827431" y="957089"/>
            <a:ext cx="9524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DNA eşlenirken </a:t>
            </a:r>
            <a:r>
              <a:rPr lang="tr-TR" sz="2000" dirty="0" err="1"/>
              <a:t>nükleotit</a:t>
            </a:r>
            <a:r>
              <a:rPr lang="tr-TR" sz="2000" dirty="0"/>
              <a:t> dizilimlerinde hatalar olabilir. Bu hataları DNA bazı durumlarda onarabilir. Onaramadığı durumlarda </a:t>
            </a:r>
            <a:r>
              <a:rPr lang="tr-TR" sz="2000" dirty="0">
                <a:solidFill>
                  <a:srgbClr val="FF0000"/>
                </a:solidFill>
              </a:rPr>
              <a:t>mutasyon</a:t>
            </a:r>
            <a:r>
              <a:rPr lang="tr-TR" sz="2000" dirty="0"/>
              <a:t> denilen olay gerçekleşir.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68" y="2622138"/>
            <a:ext cx="4608975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6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290258" y="2008560"/>
            <a:ext cx="9144000" cy="2387600"/>
          </a:xfrm>
        </p:spPr>
        <p:txBody>
          <a:bodyPr>
            <a:normAutofit/>
          </a:bodyPr>
          <a:lstStyle/>
          <a:p>
            <a:r>
              <a:rPr lang="tr-TR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2129515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33-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05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37-6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42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39-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33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66"/>
                </a:solidFill>
              </a:rPr>
              <a:t>Kromozom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1600201"/>
            <a:ext cx="5903343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tr-TR" sz="2400" dirty="0"/>
              <a:t>Çekirdek içinde bulunan yapıların en büyüğüne </a:t>
            </a:r>
            <a:r>
              <a:rPr lang="tr-TR" sz="2400" dirty="0">
                <a:solidFill>
                  <a:srgbClr val="FF0066"/>
                </a:solidFill>
              </a:rPr>
              <a:t>kromozom</a:t>
            </a:r>
            <a:r>
              <a:rPr lang="tr-TR" sz="2400" dirty="0"/>
              <a:t> denir. Kromozomlar, DNA ve özel proteinlerin (protein kılıf) birleşmesiyle oluşur.</a:t>
            </a:r>
          </a:p>
        </p:txBody>
      </p:sp>
      <p:pic>
        <p:nvPicPr>
          <p:cNvPr id="17410" name="Picture 2" descr="C:\Users\hp\Desktop\Bandicam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49" y="1116761"/>
            <a:ext cx="46863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Düz Ok Bağlayıcısı 5"/>
          <p:cNvCxnSpPr/>
          <p:nvPr/>
        </p:nvCxnSpPr>
        <p:spPr>
          <a:xfrm flipV="1">
            <a:off x="8260422" y="4248364"/>
            <a:ext cx="544531" cy="565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Metin kutusu 6"/>
          <p:cNvSpPr txBox="1"/>
          <p:nvPr/>
        </p:nvSpPr>
        <p:spPr>
          <a:xfrm>
            <a:off x="7407667" y="4762072"/>
            <a:ext cx="170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C000"/>
                </a:solidFill>
              </a:rPr>
              <a:t>Protein Kılıf</a:t>
            </a:r>
          </a:p>
        </p:txBody>
      </p:sp>
    </p:spTree>
    <p:extLst>
      <p:ext uri="{BB962C8B-B14F-4D97-AF65-F5344CB8AC3E}">
        <p14:creationId xmlns:p14="http://schemas.microsoft.com/office/powerpoint/2010/main" val="462196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41-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95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23-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8"/>
            <a:ext cx="121920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9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28-9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8"/>
            <a:ext cx="121920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81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47-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07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49-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45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3-35-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25"/>
            <a:ext cx="12192000" cy="650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045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3-37-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25"/>
            <a:ext cx="12192000" cy="650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064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5-14-10-9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88"/>
            <a:ext cx="12192000" cy="61182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550606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793494"/>
            <a:ext cx="237067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6188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5-14-12-9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88"/>
            <a:ext cx="12192000" cy="611822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736600"/>
            <a:ext cx="169333" cy="211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6945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58-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48" y="764931"/>
            <a:ext cx="10027543" cy="52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09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6-00-3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19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43-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5-45-4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82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3-23-3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63"/>
            <a:ext cx="12192000" cy="631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071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3-25-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63"/>
            <a:ext cx="12192000" cy="631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998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3-31-8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25"/>
            <a:ext cx="12192000" cy="650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446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3-33-7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25"/>
            <a:ext cx="12192000" cy="650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463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0 12-32-22-830">
            <a:extLst>
              <a:ext uri="{FF2B5EF4-FFF2-40B4-BE49-F238E27FC236}">
                <a16:creationId xmlns:a16="http://schemas.microsoft.com/office/drawing/2014/main" id="{24B633AA-53F0-4AC9-B5D1-42E3265F24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07"/>
            <a:ext cx="12192000" cy="681672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E32D719-CC1F-470B-84EE-5E260F5C2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51" y="4610948"/>
            <a:ext cx="3178175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283677" y="606669"/>
            <a:ext cx="10234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İnsan, hayvan ve bitki, vücut hücrelerinde </a:t>
            </a:r>
            <a:r>
              <a:rPr lang="tr-TR" sz="2800" dirty="0">
                <a:solidFill>
                  <a:srgbClr val="FF0000"/>
                </a:solidFill>
              </a:rPr>
              <a:t>2n </a:t>
            </a:r>
            <a:r>
              <a:rPr lang="tr-TR" sz="2800" dirty="0"/>
              <a:t>sayıda kromozom, üreme hücrelerinde </a:t>
            </a:r>
            <a:r>
              <a:rPr lang="tr-TR" sz="2800" dirty="0">
                <a:solidFill>
                  <a:srgbClr val="FF0000"/>
                </a:solidFill>
              </a:rPr>
              <a:t>n</a:t>
            </a:r>
            <a:r>
              <a:rPr lang="tr-TR" sz="2800" dirty="0"/>
              <a:t> sayıda kromozom bulunur. 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314030" y="4334433"/>
            <a:ext cx="6444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Üreme hücreleri :</a:t>
            </a:r>
            <a:r>
              <a:rPr lang="tr-TR" sz="2400" dirty="0"/>
              <a:t>	sperm hücresi </a:t>
            </a:r>
          </a:p>
          <a:p>
            <a:r>
              <a:rPr lang="tr-TR" sz="2400" dirty="0"/>
              <a:t>			yumurta hücresi</a:t>
            </a:r>
          </a:p>
          <a:p>
            <a:r>
              <a:rPr lang="tr-TR" sz="2400" dirty="0"/>
              <a:t>			 polen hücresi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2410108" y="1800914"/>
            <a:ext cx="6444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Vücut hücreleri :</a:t>
            </a:r>
            <a:r>
              <a:rPr lang="tr-TR" sz="2400" dirty="0"/>
              <a:t>	yaprak hücresi</a:t>
            </a:r>
          </a:p>
          <a:p>
            <a:r>
              <a:rPr lang="tr-TR" sz="2400" dirty="0"/>
              <a:t>			deri hücresi</a:t>
            </a:r>
          </a:p>
          <a:p>
            <a:r>
              <a:rPr lang="tr-TR" sz="2400" dirty="0"/>
              <a:t>			 kas hücresi</a:t>
            </a:r>
          </a:p>
          <a:p>
            <a:r>
              <a:rPr lang="tr-TR" sz="2400" dirty="0"/>
              <a:t>			testis hücresi</a:t>
            </a:r>
          </a:p>
          <a:p>
            <a:r>
              <a:rPr lang="tr-TR" sz="2400" dirty="0"/>
              <a:t>			yumurtalık hücresi</a:t>
            </a:r>
          </a:p>
        </p:txBody>
      </p:sp>
    </p:spTree>
    <p:extLst>
      <p:ext uri="{BB962C8B-B14F-4D97-AF65-F5344CB8AC3E}">
        <p14:creationId xmlns:p14="http://schemas.microsoft.com/office/powerpoint/2010/main" val="95154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66"/>
                </a:solidFill>
              </a:rPr>
              <a:t>DNA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1448" y="1649002"/>
            <a:ext cx="6481313" cy="4525963"/>
          </a:xfrm>
        </p:spPr>
        <p:txBody>
          <a:bodyPr>
            <a:normAutofit/>
          </a:bodyPr>
          <a:lstStyle/>
          <a:p>
            <a:r>
              <a:rPr lang="tr-TR" sz="2400" dirty="0"/>
              <a:t>DNA, hücrenin yönetici molekülüdür. Beslenme, solunum, üreme gibi canlılık faaliyetlerini yönetir. </a:t>
            </a:r>
          </a:p>
          <a:p>
            <a:r>
              <a:rPr lang="tr-TR" sz="2400" dirty="0"/>
              <a:t>Saç rengi, göz rengi kan grubu gibi kalıtsal özelliklerimiz DNA’da bulunur.</a:t>
            </a:r>
          </a:p>
          <a:p>
            <a:endParaRPr lang="tr-TR" sz="2400" dirty="0"/>
          </a:p>
          <a:p>
            <a:r>
              <a:rPr lang="tr-TR" sz="2400" dirty="0"/>
              <a:t>DNA'nın iki iplikten oluşan sarmal bir yapısı vardır. Çift zincirlidir.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723" y="1649002"/>
            <a:ext cx="3438295" cy="291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24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8" y="422324"/>
            <a:ext cx="3993226" cy="1353429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728135" y="900767"/>
            <a:ext cx="8754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DNA’nın bir başka görevi de hücreye özgü proteinlerin sentezlenmesi için gerekli bilgileri taşımaktır.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74" y="2110154"/>
            <a:ext cx="5216341" cy="39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5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3459" y="757462"/>
            <a:ext cx="10972800" cy="4525963"/>
          </a:xfrm>
        </p:spPr>
        <p:txBody>
          <a:bodyPr>
            <a:normAutofit/>
          </a:bodyPr>
          <a:lstStyle/>
          <a:p>
            <a:r>
              <a:rPr lang="tr-TR" sz="2800" dirty="0"/>
              <a:t>DNA’yı temsil eden modeli  </a:t>
            </a:r>
            <a:r>
              <a:rPr lang="tr-TR" sz="2800" b="1" dirty="0">
                <a:solidFill>
                  <a:srgbClr val="FF0000"/>
                </a:solidFill>
              </a:rPr>
              <a:t>Francis </a:t>
            </a:r>
            <a:r>
              <a:rPr lang="tr-TR" sz="2800" b="1" dirty="0" err="1">
                <a:solidFill>
                  <a:srgbClr val="FF0000"/>
                </a:solidFill>
              </a:rPr>
              <a:t>Crick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dirty="0"/>
              <a:t>ve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James Watson </a:t>
            </a:r>
            <a:r>
              <a:rPr lang="tr-TR" sz="2800" dirty="0"/>
              <a:t>isimli bilim insanları geliştirmiştir.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36" y="2048820"/>
            <a:ext cx="4999904" cy="402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678390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</TotalTime>
  <Words>266</Words>
  <Application>Microsoft Office PowerPoint</Application>
  <PresentationFormat>Geniş ekran</PresentationFormat>
  <Paragraphs>36</Paragraphs>
  <Slides>57</Slides>
  <Notes>1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61" baseType="lpstr">
      <vt:lpstr>Arial</vt:lpstr>
      <vt:lpstr>Calibri</vt:lpstr>
      <vt:lpstr>Wingdings</vt:lpstr>
      <vt:lpstr>Ofis Teması</vt:lpstr>
      <vt:lpstr>PowerPoint Sunusu</vt:lpstr>
      <vt:lpstr>PowerPoint Sunusu</vt:lpstr>
      <vt:lpstr>PowerPoint Sunusu</vt:lpstr>
      <vt:lpstr>Kromozom</vt:lpstr>
      <vt:lpstr>PowerPoint Sunusu</vt:lpstr>
      <vt:lpstr>PowerPoint Sunusu</vt:lpstr>
      <vt:lpstr>DNA</vt:lpstr>
      <vt:lpstr>PowerPoint Sunusu</vt:lpstr>
      <vt:lpstr>PowerPoint Sunusu</vt:lpstr>
      <vt:lpstr>Gen</vt:lpstr>
      <vt:lpstr>Nükleotit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İNSANLARDA ÜREME, BÜYÜME VE GELİŞME</dc:title>
  <dc:creator>sylar</dc:creator>
  <cp:lastModifiedBy>Okan</cp:lastModifiedBy>
  <cp:revision>49</cp:revision>
  <dcterms:created xsi:type="dcterms:W3CDTF">2018-01-21T12:29:43Z</dcterms:created>
  <dcterms:modified xsi:type="dcterms:W3CDTF">2024-09-22T14:09:42Z</dcterms:modified>
</cp:coreProperties>
</file>