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3"/>
  </p:notesMasterIdLst>
  <p:sldIdLst>
    <p:sldId id="459" r:id="rId2"/>
    <p:sldId id="350" r:id="rId3"/>
    <p:sldId id="351" r:id="rId4"/>
    <p:sldId id="402" r:id="rId5"/>
    <p:sldId id="403" r:id="rId6"/>
    <p:sldId id="404" r:id="rId7"/>
    <p:sldId id="405" r:id="rId8"/>
    <p:sldId id="406" r:id="rId9"/>
    <p:sldId id="407" r:id="rId10"/>
    <p:sldId id="408" r:id="rId11"/>
    <p:sldId id="409" r:id="rId12"/>
    <p:sldId id="353" r:id="rId13"/>
    <p:sldId id="354" r:id="rId14"/>
    <p:sldId id="355" r:id="rId15"/>
    <p:sldId id="356" r:id="rId16"/>
    <p:sldId id="357" r:id="rId17"/>
    <p:sldId id="358" r:id="rId18"/>
    <p:sldId id="375" r:id="rId19"/>
    <p:sldId id="373" r:id="rId20"/>
    <p:sldId id="411" r:id="rId21"/>
    <p:sldId id="412" r:id="rId22"/>
    <p:sldId id="413" r:id="rId23"/>
    <p:sldId id="414" r:id="rId24"/>
    <p:sldId id="415" r:id="rId25"/>
    <p:sldId id="416" r:id="rId26"/>
    <p:sldId id="449" r:id="rId27"/>
    <p:sldId id="450" r:id="rId28"/>
    <p:sldId id="451" r:id="rId29"/>
    <p:sldId id="452" r:id="rId30"/>
    <p:sldId id="453" r:id="rId31"/>
    <p:sldId id="454" r:id="rId32"/>
    <p:sldId id="455" r:id="rId33"/>
    <p:sldId id="456" r:id="rId34"/>
    <p:sldId id="352" r:id="rId35"/>
    <p:sldId id="424" r:id="rId36"/>
    <p:sldId id="425" r:id="rId37"/>
    <p:sldId id="426" r:id="rId38"/>
    <p:sldId id="427" r:id="rId39"/>
    <p:sldId id="428" r:id="rId40"/>
    <p:sldId id="429" r:id="rId41"/>
    <p:sldId id="430" r:id="rId42"/>
    <p:sldId id="431" r:id="rId43"/>
    <p:sldId id="432" r:id="rId44"/>
    <p:sldId id="433" r:id="rId45"/>
    <p:sldId id="434" r:id="rId46"/>
    <p:sldId id="435" r:id="rId47"/>
    <p:sldId id="436" r:id="rId48"/>
    <p:sldId id="437" r:id="rId49"/>
    <p:sldId id="438" r:id="rId50"/>
    <p:sldId id="439" r:id="rId51"/>
    <p:sldId id="440" r:id="rId52"/>
    <p:sldId id="441" r:id="rId53"/>
    <p:sldId id="442" r:id="rId54"/>
    <p:sldId id="443" r:id="rId55"/>
    <p:sldId id="444" r:id="rId56"/>
    <p:sldId id="445" r:id="rId57"/>
    <p:sldId id="446" r:id="rId58"/>
    <p:sldId id="457" r:id="rId59"/>
    <p:sldId id="348" r:id="rId60"/>
    <p:sldId id="349" r:id="rId61"/>
    <p:sldId id="394" r:id="rId62"/>
    <p:sldId id="447" r:id="rId63"/>
    <p:sldId id="338" r:id="rId64"/>
    <p:sldId id="374" r:id="rId65"/>
    <p:sldId id="378" r:id="rId66"/>
    <p:sldId id="379" r:id="rId67"/>
    <p:sldId id="376" r:id="rId68"/>
    <p:sldId id="377" r:id="rId69"/>
    <p:sldId id="380" r:id="rId70"/>
    <p:sldId id="381" r:id="rId71"/>
    <p:sldId id="382" r:id="rId72"/>
    <p:sldId id="383" r:id="rId73"/>
    <p:sldId id="384" r:id="rId74"/>
    <p:sldId id="385" r:id="rId75"/>
    <p:sldId id="460" r:id="rId76"/>
    <p:sldId id="461" r:id="rId77"/>
    <p:sldId id="388" r:id="rId78"/>
    <p:sldId id="389" r:id="rId79"/>
    <p:sldId id="390" r:id="rId80"/>
    <p:sldId id="391" r:id="rId81"/>
    <p:sldId id="392" r:id="rId82"/>
    <p:sldId id="393" r:id="rId83"/>
    <p:sldId id="339" r:id="rId84"/>
    <p:sldId id="341" r:id="rId85"/>
    <p:sldId id="396" r:id="rId86"/>
    <p:sldId id="397" r:id="rId87"/>
    <p:sldId id="398" r:id="rId88"/>
    <p:sldId id="399" r:id="rId89"/>
    <p:sldId id="400" r:id="rId90"/>
    <p:sldId id="401" r:id="rId91"/>
    <p:sldId id="333" r:id="rId92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BF5DF6-7A29-43DB-94F7-2F7EFA82B8C3}" type="doc">
      <dgm:prSet loTypeId="urn:microsoft.com/office/officeart/2005/8/layout/orgChart1" loCatId="hierarchy" qsTypeId="urn:microsoft.com/office/officeart/2009/2/quickstyle/3d8" qsCatId="3D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FC1AE53F-A617-47A8-9ED6-14A4DE1D2E4E}">
      <dgm:prSet phldrT="[Metin]"/>
      <dgm:spPr/>
      <dgm:t>
        <a:bodyPr/>
        <a:lstStyle/>
        <a:p>
          <a:r>
            <a:rPr lang="tr-TR" dirty="0"/>
            <a:t>GENLER</a:t>
          </a:r>
        </a:p>
      </dgm:t>
    </dgm:pt>
    <dgm:pt modelId="{7A43C80E-7D87-4E03-9601-8D20B69C0810}" type="parTrans" cxnId="{7033C346-BBB8-4F19-BC3F-85C7F3DEDDB5}">
      <dgm:prSet/>
      <dgm:spPr/>
      <dgm:t>
        <a:bodyPr/>
        <a:lstStyle/>
        <a:p>
          <a:endParaRPr lang="tr-TR"/>
        </a:p>
      </dgm:t>
    </dgm:pt>
    <dgm:pt modelId="{B233C212-EF4D-4877-910B-4DCF9E8166D6}" type="sibTrans" cxnId="{7033C346-BBB8-4F19-BC3F-85C7F3DEDDB5}">
      <dgm:prSet/>
      <dgm:spPr/>
      <dgm:t>
        <a:bodyPr/>
        <a:lstStyle/>
        <a:p>
          <a:endParaRPr lang="tr-TR"/>
        </a:p>
      </dgm:t>
    </dgm:pt>
    <dgm:pt modelId="{16A259F0-733E-4E9B-86F8-E3273D920FD6}">
      <dgm:prSet phldrT="[Metin]"/>
      <dgm:spPr/>
      <dgm:t>
        <a:bodyPr/>
        <a:lstStyle/>
        <a:p>
          <a:r>
            <a:rPr lang="tr-TR" dirty="0"/>
            <a:t>BASKIN GEN</a:t>
          </a:r>
        </a:p>
      </dgm:t>
    </dgm:pt>
    <dgm:pt modelId="{2802DB3D-F266-4AE9-9BBC-0BB86CECD5C3}" type="parTrans" cxnId="{0D82877E-6B6A-485F-BE94-087A14C5D65D}">
      <dgm:prSet/>
      <dgm:spPr/>
      <dgm:t>
        <a:bodyPr/>
        <a:lstStyle/>
        <a:p>
          <a:endParaRPr lang="tr-TR"/>
        </a:p>
      </dgm:t>
    </dgm:pt>
    <dgm:pt modelId="{83F17E25-4D08-464A-A2E1-CB5486B6BB05}" type="sibTrans" cxnId="{0D82877E-6B6A-485F-BE94-087A14C5D65D}">
      <dgm:prSet/>
      <dgm:spPr/>
      <dgm:t>
        <a:bodyPr/>
        <a:lstStyle/>
        <a:p>
          <a:endParaRPr lang="tr-TR"/>
        </a:p>
      </dgm:t>
    </dgm:pt>
    <dgm:pt modelId="{9782D3B7-8484-4079-A7C9-08193C9FD3F9}">
      <dgm:prSet phldrT="[Metin]"/>
      <dgm:spPr/>
      <dgm:t>
        <a:bodyPr/>
        <a:lstStyle/>
        <a:p>
          <a:r>
            <a:rPr lang="tr-TR" dirty="0"/>
            <a:t>ÇEKİNİK GEN</a:t>
          </a:r>
        </a:p>
      </dgm:t>
    </dgm:pt>
    <dgm:pt modelId="{8378CD73-13FF-4290-88C8-7495C169414F}" type="parTrans" cxnId="{F8A83E14-66EA-44DF-A6CA-A2D59AD07F2C}">
      <dgm:prSet/>
      <dgm:spPr/>
      <dgm:t>
        <a:bodyPr/>
        <a:lstStyle/>
        <a:p>
          <a:endParaRPr lang="tr-TR"/>
        </a:p>
      </dgm:t>
    </dgm:pt>
    <dgm:pt modelId="{D5A94467-0DD0-471F-B094-95EDAB67AD2C}" type="sibTrans" cxnId="{F8A83E14-66EA-44DF-A6CA-A2D59AD07F2C}">
      <dgm:prSet/>
      <dgm:spPr/>
      <dgm:t>
        <a:bodyPr/>
        <a:lstStyle/>
        <a:p>
          <a:endParaRPr lang="tr-TR"/>
        </a:p>
      </dgm:t>
    </dgm:pt>
    <dgm:pt modelId="{2C8D6F3B-F76B-4462-BCAE-8FAFA7FE2159}" type="pres">
      <dgm:prSet presAssocID="{A8BF5DF6-7A29-43DB-94F7-2F7EFA82B8C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50C0C68-337A-4FEA-9A04-E7844E10060A}" type="pres">
      <dgm:prSet presAssocID="{FC1AE53F-A617-47A8-9ED6-14A4DE1D2E4E}" presName="hierRoot1" presStyleCnt="0">
        <dgm:presLayoutVars>
          <dgm:hierBranch val="init"/>
        </dgm:presLayoutVars>
      </dgm:prSet>
      <dgm:spPr/>
    </dgm:pt>
    <dgm:pt modelId="{087B65F5-F606-4584-9593-6FF77781716F}" type="pres">
      <dgm:prSet presAssocID="{FC1AE53F-A617-47A8-9ED6-14A4DE1D2E4E}" presName="rootComposite1" presStyleCnt="0"/>
      <dgm:spPr/>
    </dgm:pt>
    <dgm:pt modelId="{2624F14D-6C87-4697-8F45-9188788CB2D0}" type="pres">
      <dgm:prSet presAssocID="{FC1AE53F-A617-47A8-9ED6-14A4DE1D2E4E}" presName="rootText1" presStyleLbl="node0" presStyleIdx="0" presStyleCnt="1">
        <dgm:presLayoutVars>
          <dgm:chPref val="3"/>
        </dgm:presLayoutVars>
      </dgm:prSet>
      <dgm:spPr/>
    </dgm:pt>
    <dgm:pt modelId="{E8A0606C-497B-4E0C-9A2B-CAD8BA4F6084}" type="pres">
      <dgm:prSet presAssocID="{FC1AE53F-A617-47A8-9ED6-14A4DE1D2E4E}" presName="rootConnector1" presStyleLbl="node1" presStyleIdx="0" presStyleCnt="0"/>
      <dgm:spPr/>
    </dgm:pt>
    <dgm:pt modelId="{3968E5D1-D27E-4F79-B459-3668EE6216C6}" type="pres">
      <dgm:prSet presAssocID="{FC1AE53F-A617-47A8-9ED6-14A4DE1D2E4E}" presName="hierChild2" presStyleCnt="0"/>
      <dgm:spPr/>
    </dgm:pt>
    <dgm:pt modelId="{083A2D58-D50C-4864-B41E-33F664456C4D}" type="pres">
      <dgm:prSet presAssocID="{2802DB3D-F266-4AE9-9BBC-0BB86CECD5C3}" presName="Name37" presStyleLbl="parChTrans1D2" presStyleIdx="0" presStyleCnt="2"/>
      <dgm:spPr/>
    </dgm:pt>
    <dgm:pt modelId="{5E473C4C-1496-4A95-898C-6D7D3FE4C61A}" type="pres">
      <dgm:prSet presAssocID="{16A259F0-733E-4E9B-86F8-E3273D920FD6}" presName="hierRoot2" presStyleCnt="0">
        <dgm:presLayoutVars>
          <dgm:hierBranch val="init"/>
        </dgm:presLayoutVars>
      </dgm:prSet>
      <dgm:spPr/>
    </dgm:pt>
    <dgm:pt modelId="{6DEAC768-9009-4A50-B0DA-E31C97E4ECEC}" type="pres">
      <dgm:prSet presAssocID="{16A259F0-733E-4E9B-86F8-E3273D920FD6}" presName="rootComposite" presStyleCnt="0"/>
      <dgm:spPr/>
    </dgm:pt>
    <dgm:pt modelId="{E63CF0EF-1324-4557-8279-7546F3E39D51}" type="pres">
      <dgm:prSet presAssocID="{16A259F0-733E-4E9B-86F8-E3273D920FD6}" presName="rootText" presStyleLbl="node2" presStyleIdx="0" presStyleCnt="2">
        <dgm:presLayoutVars>
          <dgm:chPref val="3"/>
        </dgm:presLayoutVars>
      </dgm:prSet>
      <dgm:spPr/>
    </dgm:pt>
    <dgm:pt modelId="{ECC56605-ED82-4771-9962-1EEAA647F93C}" type="pres">
      <dgm:prSet presAssocID="{16A259F0-733E-4E9B-86F8-E3273D920FD6}" presName="rootConnector" presStyleLbl="node2" presStyleIdx="0" presStyleCnt="2"/>
      <dgm:spPr/>
    </dgm:pt>
    <dgm:pt modelId="{BC34460E-3525-46A1-9659-4978E38D09C0}" type="pres">
      <dgm:prSet presAssocID="{16A259F0-733E-4E9B-86F8-E3273D920FD6}" presName="hierChild4" presStyleCnt="0"/>
      <dgm:spPr/>
    </dgm:pt>
    <dgm:pt modelId="{A56B4E06-B096-4C14-886D-AE762D24729F}" type="pres">
      <dgm:prSet presAssocID="{16A259F0-733E-4E9B-86F8-E3273D920FD6}" presName="hierChild5" presStyleCnt="0"/>
      <dgm:spPr/>
    </dgm:pt>
    <dgm:pt modelId="{1F5F1D94-8EAE-4CA4-9AF4-3E6F1B9AD601}" type="pres">
      <dgm:prSet presAssocID="{8378CD73-13FF-4290-88C8-7495C169414F}" presName="Name37" presStyleLbl="parChTrans1D2" presStyleIdx="1" presStyleCnt="2"/>
      <dgm:spPr/>
    </dgm:pt>
    <dgm:pt modelId="{AF0D7F26-C80D-4AB1-B6F1-A37C00B80C4C}" type="pres">
      <dgm:prSet presAssocID="{9782D3B7-8484-4079-A7C9-08193C9FD3F9}" presName="hierRoot2" presStyleCnt="0">
        <dgm:presLayoutVars>
          <dgm:hierBranch val="init"/>
        </dgm:presLayoutVars>
      </dgm:prSet>
      <dgm:spPr/>
    </dgm:pt>
    <dgm:pt modelId="{955539DC-82B7-4C8A-AEB6-214D4F036B4C}" type="pres">
      <dgm:prSet presAssocID="{9782D3B7-8484-4079-A7C9-08193C9FD3F9}" presName="rootComposite" presStyleCnt="0"/>
      <dgm:spPr/>
    </dgm:pt>
    <dgm:pt modelId="{51CB017B-BEE2-4A69-BEB2-FDAB9535B3C0}" type="pres">
      <dgm:prSet presAssocID="{9782D3B7-8484-4079-A7C9-08193C9FD3F9}" presName="rootText" presStyleLbl="node2" presStyleIdx="1" presStyleCnt="2">
        <dgm:presLayoutVars>
          <dgm:chPref val="3"/>
        </dgm:presLayoutVars>
      </dgm:prSet>
      <dgm:spPr/>
    </dgm:pt>
    <dgm:pt modelId="{9C07BF30-7C92-4E3D-A8A1-BBD8B3137D87}" type="pres">
      <dgm:prSet presAssocID="{9782D3B7-8484-4079-A7C9-08193C9FD3F9}" presName="rootConnector" presStyleLbl="node2" presStyleIdx="1" presStyleCnt="2"/>
      <dgm:spPr/>
    </dgm:pt>
    <dgm:pt modelId="{293FF756-C4AE-4666-8B2C-71C40329A43B}" type="pres">
      <dgm:prSet presAssocID="{9782D3B7-8484-4079-A7C9-08193C9FD3F9}" presName="hierChild4" presStyleCnt="0"/>
      <dgm:spPr/>
    </dgm:pt>
    <dgm:pt modelId="{CCBF1C82-9D4C-457A-B8A7-7AFEEB2E1433}" type="pres">
      <dgm:prSet presAssocID="{9782D3B7-8484-4079-A7C9-08193C9FD3F9}" presName="hierChild5" presStyleCnt="0"/>
      <dgm:spPr/>
    </dgm:pt>
    <dgm:pt modelId="{7C786F62-B35F-4580-BC65-1D52582AF904}" type="pres">
      <dgm:prSet presAssocID="{FC1AE53F-A617-47A8-9ED6-14A4DE1D2E4E}" presName="hierChild3" presStyleCnt="0"/>
      <dgm:spPr/>
    </dgm:pt>
  </dgm:ptLst>
  <dgm:cxnLst>
    <dgm:cxn modelId="{F8A83E14-66EA-44DF-A6CA-A2D59AD07F2C}" srcId="{FC1AE53F-A617-47A8-9ED6-14A4DE1D2E4E}" destId="{9782D3B7-8484-4079-A7C9-08193C9FD3F9}" srcOrd="1" destOrd="0" parTransId="{8378CD73-13FF-4290-88C8-7495C169414F}" sibTransId="{D5A94467-0DD0-471F-B094-95EDAB67AD2C}"/>
    <dgm:cxn modelId="{A7C6831F-D189-40B1-AF7A-388853ADCC0D}" type="presOf" srcId="{A8BF5DF6-7A29-43DB-94F7-2F7EFA82B8C3}" destId="{2C8D6F3B-F76B-4462-BCAE-8FAFA7FE2159}" srcOrd="0" destOrd="0" presId="urn:microsoft.com/office/officeart/2005/8/layout/orgChart1"/>
    <dgm:cxn modelId="{DA7FD432-D6D0-43FC-989F-7729C9E96829}" type="presOf" srcId="{2802DB3D-F266-4AE9-9BBC-0BB86CECD5C3}" destId="{083A2D58-D50C-4864-B41E-33F664456C4D}" srcOrd="0" destOrd="0" presId="urn:microsoft.com/office/officeart/2005/8/layout/orgChart1"/>
    <dgm:cxn modelId="{8D3D9061-627C-4763-872A-63F9D2295839}" type="presOf" srcId="{FC1AE53F-A617-47A8-9ED6-14A4DE1D2E4E}" destId="{E8A0606C-497B-4E0C-9A2B-CAD8BA4F6084}" srcOrd="1" destOrd="0" presId="urn:microsoft.com/office/officeart/2005/8/layout/orgChart1"/>
    <dgm:cxn modelId="{7033C346-BBB8-4F19-BC3F-85C7F3DEDDB5}" srcId="{A8BF5DF6-7A29-43DB-94F7-2F7EFA82B8C3}" destId="{FC1AE53F-A617-47A8-9ED6-14A4DE1D2E4E}" srcOrd="0" destOrd="0" parTransId="{7A43C80E-7D87-4E03-9601-8D20B69C0810}" sibTransId="{B233C212-EF4D-4877-910B-4DCF9E8166D6}"/>
    <dgm:cxn modelId="{175DF749-530C-4412-954F-5594B3B4FF59}" type="presOf" srcId="{9782D3B7-8484-4079-A7C9-08193C9FD3F9}" destId="{51CB017B-BEE2-4A69-BEB2-FDAB9535B3C0}" srcOrd="0" destOrd="0" presId="urn:microsoft.com/office/officeart/2005/8/layout/orgChart1"/>
    <dgm:cxn modelId="{27A7EE6C-752F-48AA-A90A-4B965B3A3A2A}" type="presOf" srcId="{8378CD73-13FF-4290-88C8-7495C169414F}" destId="{1F5F1D94-8EAE-4CA4-9AF4-3E6F1B9AD601}" srcOrd="0" destOrd="0" presId="urn:microsoft.com/office/officeart/2005/8/layout/orgChart1"/>
    <dgm:cxn modelId="{CF38FC76-C887-438C-8D97-A51EB2B31061}" type="presOf" srcId="{16A259F0-733E-4E9B-86F8-E3273D920FD6}" destId="{E63CF0EF-1324-4557-8279-7546F3E39D51}" srcOrd="0" destOrd="0" presId="urn:microsoft.com/office/officeart/2005/8/layout/orgChart1"/>
    <dgm:cxn modelId="{0D82877E-6B6A-485F-BE94-087A14C5D65D}" srcId="{FC1AE53F-A617-47A8-9ED6-14A4DE1D2E4E}" destId="{16A259F0-733E-4E9B-86F8-E3273D920FD6}" srcOrd="0" destOrd="0" parTransId="{2802DB3D-F266-4AE9-9BBC-0BB86CECD5C3}" sibTransId="{83F17E25-4D08-464A-A2E1-CB5486B6BB05}"/>
    <dgm:cxn modelId="{4A863299-F58A-40BD-B5EE-68F75F3F0FFA}" type="presOf" srcId="{FC1AE53F-A617-47A8-9ED6-14A4DE1D2E4E}" destId="{2624F14D-6C87-4697-8F45-9188788CB2D0}" srcOrd="0" destOrd="0" presId="urn:microsoft.com/office/officeart/2005/8/layout/orgChart1"/>
    <dgm:cxn modelId="{C0510FC4-87E8-4654-A623-04EBFEC42555}" type="presOf" srcId="{9782D3B7-8484-4079-A7C9-08193C9FD3F9}" destId="{9C07BF30-7C92-4E3D-A8A1-BBD8B3137D87}" srcOrd="1" destOrd="0" presId="urn:microsoft.com/office/officeart/2005/8/layout/orgChart1"/>
    <dgm:cxn modelId="{429B4BCD-AD07-4823-8F6F-F16116E632C4}" type="presOf" srcId="{16A259F0-733E-4E9B-86F8-E3273D920FD6}" destId="{ECC56605-ED82-4771-9962-1EEAA647F93C}" srcOrd="1" destOrd="0" presId="urn:microsoft.com/office/officeart/2005/8/layout/orgChart1"/>
    <dgm:cxn modelId="{A429FDEA-E8D0-46E4-8DE7-FB912B7667F1}" type="presParOf" srcId="{2C8D6F3B-F76B-4462-BCAE-8FAFA7FE2159}" destId="{E50C0C68-337A-4FEA-9A04-E7844E10060A}" srcOrd="0" destOrd="0" presId="urn:microsoft.com/office/officeart/2005/8/layout/orgChart1"/>
    <dgm:cxn modelId="{5931137F-2AEC-41C9-BBD1-A22E61D07C28}" type="presParOf" srcId="{E50C0C68-337A-4FEA-9A04-E7844E10060A}" destId="{087B65F5-F606-4584-9593-6FF77781716F}" srcOrd="0" destOrd="0" presId="urn:microsoft.com/office/officeart/2005/8/layout/orgChart1"/>
    <dgm:cxn modelId="{625127A1-6FF1-44F9-89A4-4BE3C34D1DD4}" type="presParOf" srcId="{087B65F5-F606-4584-9593-6FF77781716F}" destId="{2624F14D-6C87-4697-8F45-9188788CB2D0}" srcOrd="0" destOrd="0" presId="urn:microsoft.com/office/officeart/2005/8/layout/orgChart1"/>
    <dgm:cxn modelId="{F04D8626-16CF-4D25-ADC3-8CB869C6B4B8}" type="presParOf" srcId="{087B65F5-F606-4584-9593-6FF77781716F}" destId="{E8A0606C-497B-4E0C-9A2B-CAD8BA4F6084}" srcOrd="1" destOrd="0" presId="urn:microsoft.com/office/officeart/2005/8/layout/orgChart1"/>
    <dgm:cxn modelId="{5494D193-7522-4DBC-8875-C8FB18B09EB8}" type="presParOf" srcId="{E50C0C68-337A-4FEA-9A04-E7844E10060A}" destId="{3968E5D1-D27E-4F79-B459-3668EE6216C6}" srcOrd="1" destOrd="0" presId="urn:microsoft.com/office/officeart/2005/8/layout/orgChart1"/>
    <dgm:cxn modelId="{EA3EB163-9406-4F7F-A1B9-DF38BBFABD96}" type="presParOf" srcId="{3968E5D1-D27E-4F79-B459-3668EE6216C6}" destId="{083A2D58-D50C-4864-B41E-33F664456C4D}" srcOrd="0" destOrd="0" presId="urn:microsoft.com/office/officeart/2005/8/layout/orgChart1"/>
    <dgm:cxn modelId="{A3C7DCEE-E7F8-4530-9CA7-36B0743549CB}" type="presParOf" srcId="{3968E5D1-D27E-4F79-B459-3668EE6216C6}" destId="{5E473C4C-1496-4A95-898C-6D7D3FE4C61A}" srcOrd="1" destOrd="0" presId="urn:microsoft.com/office/officeart/2005/8/layout/orgChart1"/>
    <dgm:cxn modelId="{07A34392-CB8F-4E85-AD17-BAF2CDC78223}" type="presParOf" srcId="{5E473C4C-1496-4A95-898C-6D7D3FE4C61A}" destId="{6DEAC768-9009-4A50-B0DA-E31C97E4ECEC}" srcOrd="0" destOrd="0" presId="urn:microsoft.com/office/officeart/2005/8/layout/orgChart1"/>
    <dgm:cxn modelId="{C236E41E-1EB7-426D-8156-38F045ADC281}" type="presParOf" srcId="{6DEAC768-9009-4A50-B0DA-E31C97E4ECEC}" destId="{E63CF0EF-1324-4557-8279-7546F3E39D51}" srcOrd="0" destOrd="0" presId="urn:microsoft.com/office/officeart/2005/8/layout/orgChart1"/>
    <dgm:cxn modelId="{88E052D8-B43D-481C-A048-BE8CD4225C46}" type="presParOf" srcId="{6DEAC768-9009-4A50-B0DA-E31C97E4ECEC}" destId="{ECC56605-ED82-4771-9962-1EEAA647F93C}" srcOrd="1" destOrd="0" presId="urn:microsoft.com/office/officeart/2005/8/layout/orgChart1"/>
    <dgm:cxn modelId="{F36FDA22-5F82-4647-9FB5-55A4D7D5B11C}" type="presParOf" srcId="{5E473C4C-1496-4A95-898C-6D7D3FE4C61A}" destId="{BC34460E-3525-46A1-9659-4978E38D09C0}" srcOrd="1" destOrd="0" presId="urn:microsoft.com/office/officeart/2005/8/layout/orgChart1"/>
    <dgm:cxn modelId="{F35C76DB-3EAF-4629-9BA7-0AE72DEDFC71}" type="presParOf" srcId="{5E473C4C-1496-4A95-898C-6D7D3FE4C61A}" destId="{A56B4E06-B096-4C14-886D-AE762D24729F}" srcOrd="2" destOrd="0" presId="urn:microsoft.com/office/officeart/2005/8/layout/orgChart1"/>
    <dgm:cxn modelId="{00891FCD-9EDF-49BA-AC73-A5CEAE9ACC68}" type="presParOf" srcId="{3968E5D1-D27E-4F79-B459-3668EE6216C6}" destId="{1F5F1D94-8EAE-4CA4-9AF4-3E6F1B9AD601}" srcOrd="2" destOrd="0" presId="urn:microsoft.com/office/officeart/2005/8/layout/orgChart1"/>
    <dgm:cxn modelId="{100BB4B6-A673-4C83-A959-DE1A13A0B96D}" type="presParOf" srcId="{3968E5D1-D27E-4F79-B459-3668EE6216C6}" destId="{AF0D7F26-C80D-4AB1-B6F1-A37C00B80C4C}" srcOrd="3" destOrd="0" presId="urn:microsoft.com/office/officeart/2005/8/layout/orgChart1"/>
    <dgm:cxn modelId="{9686877D-FFF7-438B-8B70-9514C39302B7}" type="presParOf" srcId="{AF0D7F26-C80D-4AB1-B6F1-A37C00B80C4C}" destId="{955539DC-82B7-4C8A-AEB6-214D4F036B4C}" srcOrd="0" destOrd="0" presId="urn:microsoft.com/office/officeart/2005/8/layout/orgChart1"/>
    <dgm:cxn modelId="{F52FD881-5E73-4C13-80EB-4C3CFA9320FD}" type="presParOf" srcId="{955539DC-82B7-4C8A-AEB6-214D4F036B4C}" destId="{51CB017B-BEE2-4A69-BEB2-FDAB9535B3C0}" srcOrd="0" destOrd="0" presId="urn:microsoft.com/office/officeart/2005/8/layout/orgChart1"/>
    <dgm:cxn modelId="{3ABD2E70-19B4-4D00-96CD-0A4A4481AD5C}" type="presParOf" srcId="{955539DC-82B7-4C8A-AEB6-214D4F036B4C}" destId="{9C07BF30-7C92-4E3D-A8A1-BBD8B3137D87}" srcOrd="1" destOrd="0" presId="urn:microsoft.com/office/officeart/2005/8/layout/orgChart1"/>
    <dgm:cxn modelId="{074BF6AF-5F63-4A6C-90FF-EA30CB2EBB00}" type="presParOf" srcId="{AF0D7F26-C80D-4AB1-B6F1-A37C00B80C4C}" destId="{293FF756-C4AE-4666-8B2C-71C40329A43B}" srcOrd="1" destOrd="0" presId="urn:microsoft.com/office/officeart/2005/8/layout/orgChart1"/>
    <dgm:cxn modelId="{F6A2876A-F7CE-4ADD-99EB-36B1A94C79A9}" type="presParOf" srcId="{AF0D7F26-C80D-4AB1-B6F1-A37C00B80C4C}" destId="{CCBF1C82-9D4C-457A-B8A7-7AFEEB2E1433}" srcOrd="2" destOrd="0" presId="urn:microsoft.com/office/officeart/2005/8/layout/orgChart1"/>
    <dgm:cxn modelId="{D5CB3ECA-01B3-472E-A38D-0DF747A87A1A}" type="presParOf" srcId="{E50C0C68-337A-4FEA-9A04-E7844E10060A}" destId="{7C786F62-B35F-4580-BC65-1D52582AF90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F1D94-8EAE-4CA4-9AF4-3E6F1B9AD601}">
      <dsp:nvSpPr>
        <dsp:cNvPr id="0" name=""/>
        <dsp:cNvSpPr/>
      </dsp:nvSpPr>
      <dsp:spPr>
        <a:xfrm>
          <a:off x="2541016" y="1467118"/>
          <a:ext cx="1390564" cy="4826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337"/>
              </a:lnTo>
              <a:lnTo>
                <a:pt x="1390564" y="241337"/>
              </a:lnTo>
              <a:lnTo>
                <a:pt x="1390564" y="48267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3A2D58-D50C-4864-B41E-33F664456C4D}">
      <dsp:nvSpPr>
        <dsp:cNvPr id="0" name=""/>
        <dsp:cNvSpPr/>
      </dsp:nvSpPr>
      <dsp:spPr>
        <a:xfrm>
          <a:off x="1150451" y="1467118"/>
          <a:ext cx="1390564" cy="482675"/>
        </a:xfrm>
        <a:custGeom>
          <a:avLst/>
          <a:gdLst/>
          <a:ahLst/>
          <a:cxnLst/>
          <a:rect l="0" t="0" r="0" b="0"/>
          <a:pathLst>
            <a:path>
              <a:moveTo>
                <a:pt x="1390564" y="0"/>
              </a:moveTo>
              <a:lnTo>
                <a:pt x="1390564" y="241337"/>
              </a:lnTo>
              <a:lnTo>
                <a:pt x="0" y="241337"/>
              </a:lnTo>
              <a:lnTo>
                <a:pt x="0" y="482675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24F14D-6C87-4697-8F45-9188788CB2D0}">
      <dsp:nvSpPr>
        <dsp:cNvPr id="0" name=""/>
        <dsp:cNvSpPr/>
      </dsp:nvSpPr>
      <dsp:spPr>
        <a:xfrm>
          <a:off x="1391789" y="317892"/>
          <a:ext cx="2298453" cy="114922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900" kern="1200" dirty="0"/>
            <a:t>GENLER</a:t>
          </a:r>
        </a:p>
      </dsp:txBody>
      <dsp:txXfrm>
        <a:off x="1391789" y="317892"/>
        <a:ext cx="2298453" cy="1149226"/>
      </dsp:txXfrm>
    </dsp:sp>
    <dsp:sp modelId="{E63CF0EF-1324-4557-8279-7546F3E39D51}">
      <dsp:nvSpPr>
        <dsp:cNvPr id="0" name=""/>
        <dsp:cNvSpPr/>
      </dsp:nvSpPr>
      <dsp:spPr>
        <a:xfrm>
          <a:off x="1225" y="1949794"/>
          <a:ext cx="2298453" cy="114922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900" kern="1200" dirty="0"/>
            <a:t>BASKIN GEN</a:t>
          </a:r>
        </a:p>
      </dsp:txBody>
      <dsp:txXfrm>
        <a:off x="1225" y="1949794"/>
        <a:ext cx="2298453" cy="1149226"/>
      </dsp:txXfrm>
    </dsp:sp>
    <dsp:sp modelId="{51CB017B-BEE2-4A69-BEB2-FDAB9535B3C0}">
      <dsp:nvSpPr>
        <dsp:cNvPr id="0" name=""/>
        <dsp:cNvSpPr/>
      </dsp:nvSpPr>
      <dsp:spPr>
        <a:xfrm>
          <a:off x="2782353" y="1949794"/>
          <a:ext cx="2298453" cy="114922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900" kern="1200" dirty="0"/>
            <a:t>ÇEKİNİK GEN</a:t>
          </a:r>
        </a:p>
      </dsp:txBody>
      <dsp:txXfrm>
        <a:off x="2782353" y="1949794"/>
        <a:ext cx="2298453" cy="1149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10C52-0734-4ED5-92DA-11EF4ED6EB4D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21255-C458-448A-8FC3-5750B5917E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2811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21255-C458-448A-8FC3-5750B5917EF0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1809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21255-C458-448A-8FC3-5750B5917EF0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4069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21255-C458-448A-8FC3-5750B5917EF0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4178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21255-C458-448A-8FC3-5750B5917EF0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397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21255-C458-448A-8FC3-5750B5917EF0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1175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D5C4-14EF-40E6-B060-A63C6542E7B7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D564-5932-40AF-A78A-85F0FAA42AC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5126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D5C4-14EF-40E6-B060-A63C6542E7B7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D564-5932-40AF-A78A-85F0FAA42AC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2084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D5C4-14EF-40E6-B060-A63C6542E7B7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D564-5932-40AF-A78A-85F0FAA42AC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0433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D5C4-14EF-40E6-B060-A63C6542E7B7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D564-5932-40AF-A78A-85F0FAA42AC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696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D5C4-14EF-40E6-B060-A63C6542E7B7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D564-5932-40AF-A78A-85F0FAA42AC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502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D5C4-14EF-40E6-B060-A63C6542E7B7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D564-5932-40AF-A78A-85F0FAA42AC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4648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D5C4-14EF-40E6-B060-A63C6542E7B7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D564-5932-40AF-A78A-85F0FAA42AC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91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D5C4-14EF-40E6-B060-A63C6542E7B7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D564-5932-40AF-A78A-85F0FAA42AC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361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D5C4-14EF-40E6-B060-A63C6542E7B7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D564-5932-40AF-A78A-85F0FAA42AC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411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D5C4-14EF-40E6-B060-A63C6542E7B7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D564-5932-40AF-A78A-85F0FAA42AC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623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4D5C4-14EF-40E6-B060-A63C6542E7B7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5D564-5932-40AF-A78A-85F0FAA42AC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9562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4D5C4-14EF-40E6-B060-A63C6542E7B7}" type="datetimeFigureOut">
              <a:rPr lang="tr-TR" smtClean="0"/>
              <a:t>22.09.2024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5D564-5932-40AF-A78A-85F0FAA42AC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058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77420" y="472610"/>
            <a:ext cx="9144000" cy="967109"/>
          </a:xfrm>
        </p:spPr>
        <p:txBody>
          <a:bodyPr>
            <a:normAutofit/>
          </a:bodyPr>
          <a:lstStyle/>
          <a:p>
            <a:pPr algn="ctr"/>
            <a:r>
              <a:rPr lang="tr-TR" altLang="tr-TR" sz="54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KALITIM</a:t>
            </a:r>
          </a:p>
        </p:txBody>
      </p:sp>
      <p:pic>
        <p:nvPicPr>
          <p:cNvPr id="2052" name="Picture 4" descr="gregormende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000">
                        <a14:foregroundMark x1="16000" y1="96440" x2="49000" y2="95146"/>
                        <a14:foregroundMark x1="4500" y1="95146" x2="65000" y2="98058"/>
                        <a14:foregroundMark x1="53500" y1="93851" x2="75500" y2="94175"/>
                        <a14:backgroundMark x1="85000" y1="93528" x2="91000" y2="99029"/>
                        <a14:backgroundMark x1="85500" y1="95793" x2="79500" y2="98382"/>
                        <a14:backgroundMark x1="79500" y1="93528" x2="93000" y2="96440"/>
                        <a14:backgroundMark x1="81500" y1="93204" x2="86500" y2="9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47" y="1694833"/>
            <a:ext cx="2986194" cy="461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fh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609" y="3894351"/>
            <a:ext cx="9779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7246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6-55-4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12192000" cy="61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67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6-57-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12192000" cy="61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39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227965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00B050"/>
                </a:solidFill>
              </a:rPr>
              <a:t>Kalıtımla ilgili temel kavramlar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37616" y="1395857"/>
            <a:ext cx="10546080" cy="4351338"/>
          </a:xfrm>
        </p:spPr>
        <p:txBody>
          <a:bodyPr/>
          <a:lstStyle/>
          <a:p>
            <a:r>
              <a:rPr lang="tr-TR" dirty="0">
                <a:solidFill>
                  <a:srgbClr val="00B050"/>
                </a:solidFill>
              </a:rPr>
              <a:t>Gen: </a:t>
            </a:r>
            <a:r>
              <a:rPr lang="tr-TR" dirty="0"/>
              <a:t>Karakterleri belirleyen kromozom bölgelerine </a:t>
            </a:r>
            <a:r>
              <a:rPr lang="tr-TR" dirty="0">
                <a:solidFill>
                  <a:srgbClr val="00B050"/>
                </a:solidFill>
              </a:rPr>
              <a:t>gen</a:t>
            </a:r>
            <a:r>
              <a:rPr lang="tr-TR" dirty="0"/>
              <a:t> denir. Her karakter biri anneden diğeri babadan olmak üzere gelen bir çift gen ile kontrol edilir. Genler harflerle gösterilir(</a:t>
            </a:r>
            <a:r>
              <a:rPr lang="tr-TR" dirty="0" err="1"/>
              <a:t>A,b,C,e,K</a:t>
            </a:r>
            <a:r>
              <a:rPr lang="tr-TR" dirty="0"/>
              <a:t>….)</a:t>
            </a:r>
          </a:p>
          <a:p>
            <a:endParaRPr lang="tr-TR" dirty="0"/>
          </a:p>
          <a:p>
            <a:endParaRPr lang="tr-TR" dirty="0"/>
          </a:p>
        </p:txBody>
      </p:sp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165286975"/>
              </p:ext>
            </p:extLst>
          </p:nvPr>
        </p:nvGraphicFramePr>
        <p:xfrm>
          <a:off x="6755384" y="2824947"/>
          <a:ext cx="5082032" cy="3416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715" y="2768336"/>
            <a:ext cx="4319429" cy="3530133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1655064" y="3386860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50"/>
                </a:solidFill>
              </a:rPr>
              <a:t>Anne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718304" y="3386860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50"/>
                </a:solidFill>
              </a:rPr>
              <a:t>Baba</a:t>
            </a:r>
          </a:p>
        </p:txBody>
      </p:sp>
    </p:spTree>
    <p:extLst>
      <p:ext uri="{BB962C8B-B14F-4D97-AF65-F5344CB8AC3E}">
        <p14:creationId xmlns:p14="http://schemas.microsoft.com/office/powerpoint/2010/main" val="1062790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Bir karakter oluşurken etkisini her durumda gösterebilen gene </a:t>
            </a:r>
            <a:r>
              <a:rPr lang="tr-TR" dirty="0">
                <a:solidFill>
                  <a:srgbClr val="00B050"/>
                </a:solidFill>
              </a:rPr>
              <a:t>baskın gen (dominant gen)</a:t>
            </a:r>
            <a:r>
              <a:rPr lang="tr-TR" dirty="0"/>
              <a:t> denir. Baskın genler büyük harflerle gösterilir(A,B,T……) İnsanda koyu göz rengi geni açık göz renk genine baskındır.</a:t>
            </a:r>
          </a:p>
        </p:txBody>
      </p:sp>
      <p:grpSp>
        <p:nvGrpSpPr>
          <p:cNvPr id="4" name="Diagram group"/>
          <p:cNvGrpSpPr/>
          <p:nvPr/>
        </p:nvGrpSpPr>
        <p:grpSpPr>
          <a:xfrm>
            <a:off x="4434709" y="453293"/>
            <a:ext cx="2298453" cy="1149226"/>
            <a:chOff x="1225" y="1949794"/>
            <a:chExt cx="2298453" cy="1149226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grpSp>
          <p:nvGrpSpPr>
            <p:cNvPr id="5" name="Grup 4"/>
            <p:cNvGrpSpPr/>
            <p:nvPr/>
          </p:nvGrpSpPr>
          <p:grpSpPr>
            <a:xfrm>
              <a:off x="1225" y="1949794"/>
              <a:ext cx="2298453" cy="1149226"/>
              <a:chOff x="1225" y="1949794"/>
              <a:chExt cx="2298453" cy="1149226"/>
            </a:xfrm>
          </p:grpSpPr>
          <p:sp>
            <p:nvSpPr>
              <p:cNvPr id="6" name="Dikdörtgen 5"/>
              <p:cNvSpPr/>
              <p:nvPr/>
            </p:nvSpPr>
            <p:spPr>
              <a:xfrm>
                <a:off x="1225" y="1949794"/>
                <a:ext cx="2298453" cy="1149226"/>
              </a:xfrm>
              <a:prstGeom prst="rect">
                <a:avLst/>
              </a:prstGeom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Metin kutusu 6"/>
              <p:cNvSpPr txBox="1"/>
              <p:nvPr/>
            </p:nvSpPr>
            <p:spPr>
              <a:xfrm>
                <a:off x="1225" y="1949794"/>
                <a:ext cx="2298453" cy="114922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4765" tIns="24765" rIns="24765" bIns="24765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/>
                  <a:t>BASKIN 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1403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Bir karakter oluşurken etkisini ancak saf döl durumunda gösteren gene </a:t>
            </a:r>
            <a:r>
              <a:rPr lang="tr-TR" dirty="0">
                <a:solidFill>
                  <a:srgbClr val="00B050"/>
                </a:solidFill>
              </a:rPr>
              <a:t>çekinik gen(resesif gen) </a:t>
            </a:r>
            <a:r>
              <a:rPr lang="tr-TR" dirty="0"/>
              <a:t>denir. Çekinik genler küçük harflerle gösterilir(</a:t>
            </a:r>
            <a:r>
              <a:rPr lang="tr-TR" dirty="0" err="1"/>
              <a:t>a,b,c,f,g</a:t>
            </a:r>
            <a:r>
              <a:rPr lang="tr-TR" dirty="0"/>
              <a:t>…..).</a:t>
            </a:r>
          </a:p>
        </p:txBody>
      </p:sp>
      <p:grpSp>
        <p:nvGrpSpPr>
          <p:cNvPr id="4" name="Diagram group"/>
          <p:cNvGrpSpPr/>
          <p:nvPr/>
        </p:nvGrpSpPr>
        <p:grpSpPr>
          <a:xfrm>
            <a:off x="4718173" y="365125"/>
            <a:ext cx="2298453" cy="1149226"/>
            <a:chOff x="2782353" y="1949794"/>
            <a:chExt cx="2298453" cy="1149226"/>
          </a:xfrm>
          <a:scene3d>
            <a:camera prst="perspectiveHeroicExtremeRightFacing" zoom="82000">
              <a:rot lat="21300000" lon="20400000" rev="180000"/>
            </a:camera>
            <a:lightRig rig="morning" dir="t">
              <a:rot lat="0" lon="0" rev="20400000"/>
            </a:lightRig>
          </a:scene3d>
        </p:grpSpPr>
        <p:grpSp>
          <p:nvGrpSpPr>
            <p:cNvPr id="5" name="Grup 4"/>
            <p:cNvGrpSpPr/>
            <p:nvPr/>
          </p:nvGrpSpPr>
          <p:grpSpPr>
            <a:xfrm>
              <a:off x="2782353" y="1949794"/>
              <a:ext cx="2298453" cy="1149226"/>
              <a:chOff x="2782353" y="1949794"/>
              <a:chExt cx="2298453" cy="1149226"/>
            </a:xfrm>
          </p:grpSpPr>
          <p:sp>
            <p:nvSpPr>
              <p:cNvPr id="6" name="Dikdörtgen 5"/>
              <p:cNvSpPr/>
              <p:nvPr/>
            </p:nvSpPr>
            <p:spPr>
              <a:xfrm>
                <a:off x="2782353" y="1949794"/>
                <a:ext cx="2298453" cy="1149226"/>
              </a:xfrm>
              <a:prstGeom prst="rect">
                <a:avLst/>
              </a:prstGeom>
              <a:sp3d extrusionH="190500" prstMaterial="matte">
                <a:bevelT w="120650" h="38100" prst="relaxedInset"/>
                <a:bevelB w="120650" h="571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Metin kutusu 6"/>
              <p:cNvSpPr txBox="1"/>
              <p:nvPr/>
            </p:nvSpPr>
            <p:spPr>
              <a:xfrm>
                <a:off x="2782353" y="1949794"/>
                <a:ext cx="2298453" cy="1149226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4765" tIns="24765" rIns="24765" bIns="24765" numCol="1" spcCol="1270" anchor="ctr" anchorCtr="0">
                <a:noAutofit/>
              </a:bodyPr>
              <a:lstStyle/>
              <a:p>
                <a:pPr lvl="0" algn="ctr" defTabSz="1733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tr-TR" sz="3900" kern="1200" dirty="0"/>
                  <a:t>ÇEKİNİK GEN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0872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tr-TR" dirty="0">
                <a:solidFill>
                  <a:srgbClr val="FF0000"/>
                </a:solidFill>
              </a:rPr>
            </a:br>
            <a:r>
              <a:rPr lang="tr-TR" sz="3600" b="1" dirty="0">
                <a:solidFill>
                  <a:srgbClr val="FF0000"/>
                </a:solidFill>
              </a:rPr>
              <a:t>Koyu renk saç geni : A </a:t>
            </a:r>
            <a:br>
              <a:rPr lang="tr-TR" sz="3600" b="1" dirty="0">
                <a:solidFill>
                  <a:srgbClr val="FF0000"/>
                </a:solidFill>
              </a:rPr>
            </a:br>
            <a:r>
              <a:rPr lang="tr-TR" sz="3600" b="1" dirty="0">
                <a:solidFill>
                  <a:srgbClr val="FF0000"/>
                </a:solidFill>
              </a:rPr>
              <a:t>Açık renk saç geni  : a</a:t>
            </a:r>
            <a:br>
              <a:rPr lang="tr-TR" dirty="0">
                <a:solidFill>
                  <a:srgbClr val="FF0000"/>
                </a:solidFill>
              </a:rPr>
            </a:b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135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            A	         A         =	             AA</a:t>
            </a:r>
          </a:p>
          <a:p>
            <a:pPr marL="0" indent="0">
              <a:buNone/>
            </a:pPr>
            <a:r>
              <a:rPr lang="tr-TR" dirty="0">
                <a:solidFill>
                  <a:srgbClr val="00B050"/>
                </a:solidFill>
              </a:rPr>
              <a:t>Baskın gen + Baskın gen    =  Baskın Özellik (Koyu renk saç)</a:t>
            </a:r>
          </a:p>
          <a:p>
            <a:pPr marL="0" indent="0">
              <a:buNone/>
            </a:pPr>
            <a:r>
              <a:rPr lang="tr-TR" dirty="0"/>
              <a:t>        (Anne)         (Baba)                          (Çocuk)   </a:t>
            </a:r>
          </a:p>
          <a:p>
            <a:pPr marL="0" indent="0">
              <a:buNone/>
            </a:pPr>
            <a:endParaRPr lang="tr-TR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	a                  </a:t>
            </a:r>
            <a:r>
              <a:rPr lang="tr-TR" dirty="0" err="1">
                <a:solidFill>
                  <a:srgbClr val="FF0000"/>
                </a:solidFill>
              </a:rPr>
              <a:t>a</a:t>
            </a:r>
            <a:r>
              <a:rPr lang="tr-TR" dirty="0">
                <a:solidFill>
                  <a:srgbClr val="FF0000"/>
                </a:solidFill>
              </a:rPr>
              <a:t>             =            </a:t>
            </a:r>
            <a:r>
              <a:rPr lang="tr-TR" dirty="0" err="1">
                <a:solidFill>
                  <a:srgbClr val="FF0000"/>
                </a:solidFill>
              </a:rPr>
              <a:t>aa</a:t>
            </a:r>
            <a:endParaRPr lang="tr-T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dirty="0">
                <a:solidFill>
                  <a:srgbClr val="00B050"/>
                </a:solidFill>
              </a:rPr>
              <a:t>Çekinik gen+ Çekinik gen    = Çekinik Özellik(Açık renk saç)</a:t>
            </a:r>
          </a:p>
          <a:p>
            <a:pPr marL="0" indent="0">
              <a:buNone/>
            </a:pPr>
            <a:endParaRPr lang="tr-TR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tr-TR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	A	         a           =           </a:t>
            </a:r>
            <a:r>
              <a:rPr lang="tr-TR" dirty="0" err="1">
                <a:solidFill>
                  <a:srgbClr val="FF0000"/>
                </a:solidFill>
              </a:rPr>
              <a:t>Aa</a:t>
            </a:r>
            <a:endParaRPr lang="tr-T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tr-TR" dirty="0">
                <a:solidFill>
                  <a:srgbClr val="00B050"/>
                </a:solidFill>
              </a:rPr>
              <a:t>Baskın gen + Çekinik gen     = Baskın Özellik (Koyu renk saç)</a:t>
            </a:r>
          </a:p>
          <a:p>
            <a:pPr marL="0" indent="0">
              <a:buNone/>
            </a:pPr>
            <a:endParaRPr lang="tr-TR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tr-TR" dirty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tr-TR" dirty="0">
                <a:solidFill>
                  <a:srgbClr val="00B05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01800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>
                <a:solidFill>
                  <a:srgbClr val="00B050"/>
                </a:solidFill>
              </a:rPr>
              <a:t>Saf(</a:t>
            </a:r>
            <a:r>
              <a:rPr lang="tr-TR" sz="3600" dirty="0" err="1">
                <a:solidFill>
                  <a:srgbClr val="00B050"/>
                </a:solidFill>
              </a:rPr>
              <a:t>homozigot</a:t>
            </a:r>
            <a:r>
              <a:rPr lang="tr-TR" sz="3600" dirty="0">
                <a:solidFill>
                  <a:srgbClr val="00B050"/>
                </a:solidFill>
              </a:rPr>
              <a:t>)(arı) Döl: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4351338"/>
          </a:xfrm>
        </p:spPr>
        <p:txBody>
          <a:bodyPr/>
          <a:lstStyle/>
          <a:p>
            <a:r>
              <a:rPr lang="tr-TR" dirty="0"/>
              <a:t>Canlıdaki her bir özelliği belirleyen gen çiftinin aynı olması durumudur. Yani gen çiftinin ikisinin de baskın veya ikisinin de çekinik olması durumudur.</a:t>
            </a:r>
          </a:p>
          <a:p>
            <a:pPr marL="0" indent="0">
              <a:buNone/>
            </a:pPr>
            <a:r>
              <a:rPr lang="tr-TR" dirty="0"/>
              <a:t>    </a:t>
            </a:r>
          </a:p>
          <a:p>
            <a:pPr marL="0" indent="0">
              <a:buNone/>
            </a:pPr>
            <a:r>
              <a:rPr lang="tr-TR" dirty="0">
                <a:solidFill>
                  <a:srgbClr val="00B050"/>
                </a:solidFill>
              </a:rPr>
              <a:t>Örnekler:</a:t>
            </a:r>
          </a:p>
          <a:p>
            <a:pPr marL="0" indent="0">
              <a:buNone/>
            </a:pPr>
            <a:r>
              <a:rPr lang="tr-TR" b="1" dirty="0"/>
              <a:t>AA</a:t>
            </a:r>
          </a:p>
          <a:p>
            <a:pPr marL="0" indent="0">
              <a:buNone/>
            </a:pPr>
            <a:r>
              <a:rPr lang="tr-TR" b="1" dirty="0" err="1"/>
              <a:t>bb</a:t>
            </a:r>
            <a:endParaRPr lang="tr-TR" b="1" dirty="0"/>
          </a:p>
          <a:p>
            <a:pPr marL="0" indent="0">
              <a:buNone/>
            </a:pPr>
            <a:r>
              <a:rPr lang="tr-TR" b="1" dirty="0"/>
              <a:t>DD</a:t>
            </a:r>
          </a:p>
          <a:p>
            <a:pPr marL="0" indent="0">
              <a:buNone/>
            </a:pPr>
            <a:r>
              <a:rPr lang="tr-TR" b="1" dirty="0" err="1"/>
              <a:t>ee</a:t>
            </a:r>
            <a:endParaRPr lang="tr-TR" b="1" dirty="0"/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10061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>
                <a:solidFill>
                  <a:srgbClr val="00B050"/>
                </a:solidFill>
              </a:rPr>
              <a:t>Melez(</a:t>
            </a:r>
            <a:r>
              <a:rPr lang="tr-TR" sz="3600" dirty="0" err="1">
                <a:solidFill>
                  <a:srgbClr val="00B050"/>
                </a:solidFill>
              </a:rPr>
              <a:t>heterozigot</a:t>
            </a:r>
            <a:r>
              <a:rPr lang="tr-TR" sz="3600" dirty="0">
                <a:solidFill>
                  <a:srgbClr val="00B050"/>
                </a:solidFill>
              </a:rPr>
              <a:t>) döl: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50721"/>
            <a:ext cx="10515600" cy="4351338"/>
          </a:xfrm>
        </p:spPr>
        <p:txBody>
          <a:bodyPr/>
          <a:lstStyle/>
          <a:p>
            <a:r>
              <a:rPr lang="tr-TR" dirty="0"/>
              <a:t>Canlıdaki her bir özelliği belirleyen gen çiftinin ikisinin de farklı olması yani birinin baskın, birinin çekinik olması durumudur. </a:t>
            </a:r>
            <a:r>
              <a:rPr lang="tr-TR" dirty="0" err="1"/>
              <a:t>Heterozigot</a:t>
            </a:r>
            <a:r>
              <a:rPr lang="tr-TR" dirty="0"/>
              <a:t> dölde daima baskın gen etkisini gösterir, çekinik genin etkisi gizli kalır.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>
                <a:solidFill>
                  <a:srgbClr val="00B050"/>
                </a:solidFill>
              </a:rPr>
              <a:t>Örnekler</a:t>
            </a:r>
            <a:r>
              <a:rPr lang="tr-TR" dirty="0"/>
              <a:t> : </a:t>
            </a:r>
          </a:p>
          <a:p>
            <a:pPr marL="0" indent="0">
              <a:buNone/>
            </a:pPr>
            <a:r>
              <a:rPr lang="tr-TR" b="1" dirty="0" err="1"/>
              <a:t>Aa</a:t>
            </a:r>
            <a:endParaRPr lang="tr-TR" b="1" dirty="0"/>
          </a:p>
          <a:p>
            <a:pPr marL="0" indent="0">
              <a:buNone/>
            </a:pPr>
            <a:r>
              <a:rPr lang="tr-TR" b="1" dirty="0" err="1"/>
              <a:t>Bb</a:t>
            </a:r>
            <a:endParaRPr lang="tr-TR" b="1" dirty="0"/>
          </a:p>
          <a:p>
            <a:pPr marL="0" indent="0">
              <a:buNone/>
            </a:pPr>
            <a:r>
              <a:rPr lang="tr-TR" b="1" dirty="0"/>
              <a:t>Yy</a:t>
            </a:r>
          </a:p>
        </p:txBody>
      </p:sp>
    </p:spTree>
    <p:extLst>
      <p:ext uri="{BB962C8B-B14F-4D97-AF65-F5344CB8AC3E}">
        <p14:creationId xmlns:p14="http://schemas.microsoft.com/office/powerpoint/2010/main" val="2412264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5220" y="378364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dirty="0" err="1">
                <a:solidFill>
                  <a:srgbClr val="00B050"/>
                </a:solidFill>
              </a:rPr>
              <a:t>Alel</a:t>
            </a:r>
            <a:r>
              <a:rPr lang="tr-TR" sz="3600" dirty="0">
                <a:solidFill>
                  <a:srgbClr val="00B050"/>
                </a:solidFill>
              </a:rPr>
              <a:t> gen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37616" y="1606169"/>
            <a:ext cx="10515600" cy="4351338"/>
          </a:xfrm>
        </p:spPr>
        <p:txBody>
          <a:bodyPr/>
          <a:lstStyle/>
          <a:p>
            <a:r>
              <a:rPr lang="tr-TR" dirty="0"/>
              <a:t>Canlıların sahip olduğu her bir karakter için biri anneden diğeri babadan gelen her bir gene </a:t>
            </a:r>
            <a:r>
              <a:rPr lang="tr-TR" dirty="0" err="1"/>
              <a:t>alel</a:t>
            </a:r>
            <a:r>
              <a:rPr lang="tr-TR" dirty="0"/>
              <a:t> gen, iki </a:t>
            </a:r>
            <a:r>
              <a:rPr lang="tr-TR" dirty="0" err="1"/>
              <a:t>alel</a:t>
            </a:r>
            <a:r>
              <a:rPr lang="tr-TR" dirty="0"/>
              <a:t> gene de </a:t>
            </a:r>
            <a:r>
              <a:rPr lang="tr-TR" dirty="0" err="1"/>
              <a:t>alel</a:t>
            </a:r>
            <a:r>
              <a:rPr lang="tr-TR" dirty="0"/>
              <a:t> gen çifti veya </a:t>
            </a:r>
            <a:r>
              <a:rPr lang="tr-TR" dirty="0" err="1"/>
              <a:t>alel</a:t>
            </a:r>
            <a:r>
              <a:rPr lang="tr-TR" dirty="0"/>
              <a:t> genler denir.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91" r="3138"/>
          <a:stretch/>
        </p:blipFill>
        <p:spPr>
          <a:xfrm>
            <a:off x="3461956" y="3127248"/>
            <a:ext cx="4694491" cy="24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53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71843" y="-123092"/>
            <a:ext cx="10515600" cy="1325563"/>
          </a:xfrm>
        </p:spPr>
        <p:txBody>
          <a:bodyPr>
            <a:normAutofit/>
          </a:bodyPr>
          <a:lstStyle/>
          <a:p>
            <a:r>
              <a:rPr lang="tr-TR" sz="3200" dirty="0" err="1">
                <a:solidFill>
                  <a:srgbClr val="00B050"/>
                </a:solidFill>
                <a:latin typeface="+mn-lt"/>
              </a:rPr>
              <a:t>Genotip</a:t>
            </a:r>
            <a:r>
              <a:rPr lang="tr-TR" sz="3200" dirty="0">
                <a:solidFill>
                  <a:srgbClr val="00B050"/>
                </a:solidFill>
                <a:latin typeface="+mn-lt"/>
              </a:rPr>
              <a:t>: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19680" y="760535"/>
            <a:ext cx="10515600" cy="4351338"/>
          </a:xfrm>
        </p:spPr>
        <p:txBody>
          <a:bodyPr/>
          <a:lstStyle/>
          <a:p>
            <a:r>
              <a:rPr lang="tr-TR" dirty="0"/>
              <a:t>Bir canlının genetik kodlarının tamamına </a:t>
            </a:r>
            <a:r>
              <a:rPr lang="tr-TR" dirty="0" err="1">
                <a:solidFill>
                  <a:srgbClr val="00B050"/>
                </a:solidFill>
              </a:rPr>
              <a:t>genotip</a:t>
            </a:r>
            <a:r>
              <a:rPr lang="tr-TR" dirty="0"/>
              <a:t> denir. </a:t>
            </a:r>
            <a:r>
              <a:rPr lang="tr-TR" dirty="0" err="1"/>
              <a:t>Genotip</a:t>
            </a:r>
            <a:r>
              <a:rPr lang="tr-TR" dirty="0"/>
              <a:t> çevre şartlarından etkilenmez.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sz="3200" dirty="0">
                <a:solidFill>
                  <a:srgbClr val="00B050"/>
                </a:solidFill>
              </a:rPr>
              <a:t>  </a:t>
            </a:r>
            <a:r>
              <a:rPr lang="tr-TR" sz="3200" dirty="0" err="1">
                <a:solidFill>
                  <a:srgbClr val="00B050"/>
                </a:solidFill>
              </a:rPr>
              <a:t>Fenotip</a:t>
            </a:r>
            <a:r>
              <a:rPr lang="tr-TR" sz="3200" dirty="0">
                <a:solidFill>
                  <a:srgbClr val="00B050"/>
                </a:solidFill>
              </a:rPr>
              <a:t>:</a:t>
            </a:r>
          </a:p>
          <a:p>
            <a:r>
              <a:rPr lang="tr-TR" dirty="0" err="1"/>
              <a:t>Genotip</a:t>
            </a:r>
            <a:r>
              <a:rPr lang="tr-TR" dirty="0"/>
              <a:t> etkisiyle oluşan dış görüntüye </a:t>
            </a:r>
            <a:r>
              <a:rPr lang="tr-TR" dirty="0" err="1">
                <a:solidFill>
                  <a:srgbClr val="00B050"/>
                </a:solidFill>
              </a:rPr>
              <a:t>fenotip</a:t>
            </a:r>
            <a:r>
              <a:rPr lang="tr-TR" dirty="0"/>
              <a:t> denir. </a:t>
            </a:r>
            <a:r>
              <a:rPr lang="tr-TR" dirty="0" err="1"/>
              <a:t>Fenotip</a:t>
            </a:r>
            <a:r>
              <a:rPr lang="tr-TR" dirty="0"/>
              <a:t> çevre şartlarından(ısı, </a:t>
            </a:r>
            <a:r>
              <a:rPr lang="tr-TR" dirty="0" err="1"/>
              <a:t>sıcaklık,nem</a:t>
            </a:r>
            <a:r>
              <a:rPr lang="tr-TR" dirty="0"/>
              <a:t> vb.) etkilenebilir. Örneğin ten rengi beyaz birisinin yaz aylarında sıcaklığın etkisiyle teni bronzlaşabilir. Ancak bu durum geçicidir. Gen yapısını etkilemez.</a:t>
            </a:r>
          </a:p>
          <a:p>
            <a:pPr marL="0" indent="0">
              <a:buNone/>
            </a:pPr>
            <a:endParaRPr lang="tr-TR" sz="3200" dirty="0">
              <a:solidFill>
                <a:srgbClr val="00B050"/>
              </a:solidFill>
            </a:endParaRPr>
          </a:p>
        </p:txBody>
      </p:sp>
      <p:pic>
        <p:nvPicPr>
          <p:cNvPr id="4" name="Resim 3" descr="bandicam 2018-07-28 03-04-02-34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t="32401" r="14594" b="15994"/>
          <a:stretch/>
        </p:blipFill>
        <p:spPr>
          <a:xfrm>
            <a:off x="1928948" y="4540559"/>
            <a:ext cx="6910251" cy="209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1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53561" y="418856"/>
            <a:ext cx="10515600" cy="5577498"/>
          </a:xfrm>
        </p:spPr>
        <p:txBody>
          <a:bodyPr>
            <a:normAutofit/>
          </a:bodyPr>
          <a:lstStyle/>
          <a:p>
            <a:r>
              <a:rPr lang="tr-TR" dirty="0"/>
              <a:t>Anne ve babadan çocuklara geçen özelliklere </a:t>
            </a:r>
            <a:r>
              <a:rPr lang="tr-TR" dirty="0">
                <a:solidFill>
                  <a:srgbClr val="00B050"/>
                </a:solidFill>
              </a:rPr>
              <a:t>kalıtsal özellik </a:t>
            </a:r>
            <a:r>
              <a:rPr lang="tr-TR" dirty="0"/>
              <a:t>ya da </a:t>
            </a:r>
            <a:r>
              <a:rPr lang="tr-TR" dirty="0">
                <a:solidFill>
                  <a:srgbClr val="00B050"/>
                </a:solidFill>
              </a:rPr>
              <a:t>karakter</a:t>
            </a:r>
            <a:r>
              <a:rPr lang="tr-TR" dirty="0"/>
              <a:t> denir.</a:t>
            </a:r>
          </a:p>
          <a:p>
            <a:endParaRPr lang="tr-TR" dirty="0"/>
          </a:p>
          <a:p>
            <a:r>
              <a:rPr lang="tr-TR" dirty="0">
                <a:solidFill>
                  <a:srgbClr val="00B050"/>
                </a:solidFill>
              </a:rPr>
              <a:t>Karakterlere Örnekler: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Göz rengi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Ten rengi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Saçın kıvırcık ya da düz olması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Kan grubu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Kulak memesinin ayrık ya da yapışık olması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04" y="1920358"/>
            <a:ext cx="4680778" cy="3401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9239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7-12-3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12192000" cy="61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54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7-14-6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12192000" cy="61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23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7-16-8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12192000" cy="61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8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7-18-9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12192000" cy="61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73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7-20-7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12192000" cy="61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13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7-22-5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12192000" cy="61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5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7-21-4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75"/>
            <a:ext cx="12192000" cy="5935663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6549776" y="4289460"/>
            <a:ext cx="1330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</a:rPr>
              <a:t>Saf döl</a:t>
            </a:r>
          </a:p>
        </p:txBody>
      </p:sp>
    </p:spTree>
    <p:extLst>
      <p:ext uri="{BB962C8B-B14F-4D97-AF65-F5344CB8AC3E}">
        <p14:creationId xmlns:p14="http://schemas.microsoft.com/office/powerpoint/2010/main" val="1968683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7-25-5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75"/>
            <a:ext cx="12192000" cy="5935663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6549776" y="4289460"/>
            <a:ext cx="1330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</a:rPr>
              <a:t>Saf döl</a:t>
            </a:r>
          </a:p>
        </p:txBody>
      </p:sp>
    </p:spTree>
    <p:extLst>
      <p:ext uri="{BB962C8B-B14F-4D97-AF65-F5344CB8AC3E}">
        <p14:creationId xmlns:p14="http://schemas.microsoft.com/office/powerpoint/2010/main" val="49437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7-27-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75"/>
            <a:ext cx="12192000" cy="593566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65079" y="4217541"/>
            <a:ext cx="1330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</a:rPr>
              <a:t>Saf döl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6549776" y="4289460"/>
            <a:ext cx="1330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</a:rPr>
              <a:t>Saf döl</a:t>
            </a:r>
          </a:p>
        </p:txBody>
      </p:sp>
    </p:spTree>
    <p:extLst>
      <p:ext uri="{BB962C8B-B14F-4D97-AF65-F5344CB8AC3E}">
        <p14:creationId xmlns:p14="http://schemas.microsoft.com/office/powerpoint/2010/main" val="3182560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7-28-6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75"/>
            <a:ext cx="12192000" cy="593566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65079" y="4217541"/>
            <a:ext cx="1330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</a:rPr>
              <a:t>Saf döl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6549776" y="4289460"/>
            <a:ext cx="1330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</a:rPr>
              <a:t>Saf döl</a:t>
            </a:r>
          </a:p>
        </p:txBody>
      </p:sp>
    </p:spTree>
    <p:extLst>
      <p:ext uri="{BB962C8B-B14F-4D97-AF65-F5344CB8AC3E}">
        <p14:creationId xmlns:p14="http://schemas.microsoft.com/office/powerpoint/2010/main" val="1756037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>
                <a:solidFill>
                  <a:srgbClr val="00B050"/>
                </a:solidFill>
                <a:latin typeface="+mn-lt"/>
              </a:rPr>
              <a:t>Kalıtım nedir?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4152" y="1478153"/>
            <a:ext cx="6906768" cy="4351338"/>
          </a:xfrm>
        </p:spPr>
        <p:txBody>
          <a:bodyPr>
            <a:normAutofit fontScale="92500"/>
          </a:bodyPr>
          <a:lstStyle/>
          <a:p>
            <a:r>
              <a:rPr lang="tr-TR" dirty="0"/>
              <a:t>Kalıtsal özelliklerin anne veya babadan aktarımını inceleyen bilim dalına </a:t>
            </a:r>
            <a:r>
              <a:rPr lang="tr-TR" dirty="0">
                <a:solidFill>
                  <a:srgbClr val="00B050"/>
                </a:solidFill>
              </a:rPr>
              <a:t>kalıtım (genetik) </a:t>
            </a:r>
            <a:r>
              <a:rPr lang="tr-TR" dirty="0"/>
              <a:t>denir.</a:t>
            </a:r>
          </a:p>
          <a:p>
            <a:r>
              <a:rPr lang="tr-TR" dirty="0"/>
              <a:t>Kalıtım biliminin kurucusu </a:t>
            </a:r>
            <a:r>
              <a:rPr lang="tr-TR" dirty="0" err="1">
                <a:solidFill>
                  <a:srgbClr val="00B050"/>
                </a:solidFill>
              </a:rPr>
              <a:t>Gregor</a:t>
            </a:r>
            <a:r>
              <a:rPr lang="tr-TR" dirty="0">
                <a:solidFill>
                  <a:srgbClr val="00B050"/>
                </a:solidFill>
              </a:rPr>
              <a:t> </a:t>
            </a:r>
            <a:r>
              <a:rPr lang="tr-TR" dirty="0" err="1">
                <a:solidFill>
                  <a:srgbClr val="00B050"/>
                </a:solidFill>
              </a:rPr>
              <a:t>Mendel</a:t>
            </a:r>
            <a:r>
              <a:rPr lang="tr-TR" dirty="0"/>
              <a:t>’ </a:t>
            </a:r>
            <a:r>
              <a:rPr lang="tr-TR" dirty="0" err="1"/>
              <a:t>dir</a:t>
            </a:r>
            <a:r>
              <a:rPr lang="tr-TR" dirty="0"/>
              <a:t>.</a:t>
            </a:r>
          </a:p>
          <a:p>
            <a:r>
              <a:rPr lang="tr-TR" dirty="0" err="1"/>
              <a:t>Mendel</a:t>
            </a:r>
            <a:r>
              <a:rPr lang="tr-TR" dirty="0"/>
              <a:t> bahçesine diktiği bezelyelerin çiçek renginin(mor/beyaz), tohum renginin (sarı/yeşil) ve boy uzunluğunun(kısa/uzun) farklı farklı olması üzerine düşünmeye başlamış ve bu alanda yaptığı çalışmalar sonucunda kalıtım biliminin temelini  atmıştır.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20" y="1478153"/>
            <a:ext cx="4642800" cy="41788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7898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7-30-7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75"/>
            <a:ext cx="12192000" cy="593566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65079" y="4217541"/>
            <a:ext cx="1330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</a:rPr>
              <a:t>Saf döl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6549776" y="4289460"/>
            <a:ext cx="1330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</a:rPr>
              <a:t>Saf döl</a:t>
            </a:r>
          </a:p>
        </p:txBody>
      </p:sp>
    </p:spTree>
    <p:extLst>
      <p:ext uri="{BB962C8B-B14F-4D97-AF65-F5344CB8AC3E}">
        <p14:creationId xmlns:p14="http://schemas.microsoft.com/office/powerpoint/2010/main" val="3336534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7-32-3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75"/>
            <a:ext cx="12192000" cy="593566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65079" y="4217541"/>
            <a:ext cx="1330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</a:rPr>
              <a:t>Saf döl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6549776" y="4289460"/>
            <a:ext cx="1330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</a:rPr>
              <a:t>Saf döl</a:t>
            </a:r>
          </a:p>
        </p:txBody>
      </p:sp>
    </p:spTree>
    <p:extLst>
      <p:ext uri="{BB962C8B-B14F-4D97-AF65-F5344CB8AC3E}">
        <p14:creationId xmlns:p14="http://schemas.microsoft.com/office/powerpoint/2010/main" val="1215124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7-33-7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75"/>
            <a:ext cx="12192000" cy="593566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565079" y="4217541"/>
            <a:ext cx="1330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</a:rPr>
              <a:t>Saf döl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6549776" y="4289460"/>
            <a:ext cx="1330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</a:rPr>
              <a:t>Saf döl</a:t>
            </a:r>
          </a:p>
        </p:txBody>
      </p:sp>
    </p:spTree>
    <p:extLst>
      <p:ext uri="{BB962C8B-B14F-4D97-AF65-F5344CB8AC3E}">
        <p14:creationId xmlns:p14="http://schemas.microsoft.com/office/powerpoint/2010/main" val="1212395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46-48-3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75"/>
            <a:ext cx="12192000" cy="59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73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 flipV="1">
            <a:off x="451338" y="1776046"/>
            <a:ext cx="1430216" cy="277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634565"/>
            <a:ext cx="8407911" cy="2992924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3849624" y="911476"/>
            <a:ext cx="119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Saf döl</a:t>
            </a:r>
          </a:p>
          <a:p>
            <a:r>
              <a:rPr lang="tr-TR" dirty="0"/>
              <a:t>Uzun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6862572" y="911476"/>
            <a:ext cx="1058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Saf döl</a:t>
            </a:r>
          </a:p>
          <a:p>
            <a:r>
              <a:rPr lang="tr-TR" dirty="0"/>
              <a:t>Kısa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3424428" y="3165824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Uzun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4826508" y="3165824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Uzun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6111240" y="3180540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Uzun</a:t>
            </a:r>
          </a:p>
        </p:txBody>
      </p:sp>
      <p:sp>
        <p:nvSpPr>
          <p:cNvPr id="14" name="Metin kutusu 13"/>
          <p:cNvSpPr txBox="1"/>
          <p:nvPr/>
        </p:nvSpPr>
        <p:spPr>
          <a:xfrm>
            <a:off x="7395972" y="3186112"/>
            <a:ext cx="119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Uzun</a:t>
            </a:r>
          </a:p>
        </p:txBody>
      </p:sp>
      <p:pic>
        <p:nvPicPr>
          <p:cNvPr id="15" name="Resim 14" descr="bandicam 2018-07-28 03-05-22-507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" t="28908"/>
          <a:stretch/>
        </p:blipFill>
        <p:spPr>
          <a:xfrm>
            <a:off x="1166446" y="3904400"/>
            <a:ext cx="9348216" cy="3026977"/>
          </a:xfrm>
          <a:prstGeom prst="rect">
            <a:avLst/>
          </a:prstGeom>
        </p:spPr>
      </p:pic>
      <p:sp>
        <p:nvSpPr>
          <p:cNvPr id="16" name="Metin kutusu 15"/>
          <p:cNvSpPr txBox="1"/>
          <p:nvPr/>
        </p:nvSpPr>
        <p:spPr>
          <a:xfrm>
            <a:off x="4023360" y="96000"/>
            <a:ext cx="4831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00B050"/>
                </a:solidFill>
              </a:rPr>
              <a:t>MENDELİN BEZELYE DENEYİ</a:t>
            </a:r>
          </a:p>
        </p:txBody>
      </p:sp>
    </p:spTree>
    <p:extLst>
      <p:ext uri="{BB962C8B-B14F-4D97-AF65-F5344CB8AC3E}">
        <p14:creationId xmlns:p14="http://schemas.microsoft.com/office/powerpoint/2010/main" val="373470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7-57-3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12192000" cy="61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025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7-59-7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12192000" cy="61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604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09-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12192000" cy="61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74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7-43-43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2" r="16900"/>
          <a:stretch/>
        </p:blipFill>
        <p:spPr>
          <a:xfrm>
            <a:off x="0" y="1141651"/>
            <a:ext cx="9107424" cy="4566666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8365384" y="3331758"/>
            <a:ext cx="318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/>
              <a:t>(boy uzunluğu, çiçek rengi vs.)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2199083" y="4635221"/>
            <a:ext cx="5574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>
                <a:solidFill>
                  <a:srgbClr val="FF0000"/>
                </a:solidFill>
                <a:latin typeface="Comic Sans MS" panose="030F0702030302020204" pitchFamily="66" charset="0"/>
              </a:rPr>
              <a:t>&gt;</a:t>
            </a:r>
            <a:r>
              <a:rPr lang="tr-TR" i="1" dirty="0">
                <a:latin typeface="Comic Sans MS" panose="030F0702030302020204" pitchFamily="66" charset="0"/>
              </a:rPr>
              <a:t>    Bezelye bitkisi dış döllenmeye kapalıdır.</a:t>
            </a:r>
          </a:p>
        </p:txBody>
      </p:sp>
    </p:spTree>
    <p:extLst>
      <p:ext uri="{BB962C8B-B14F-4D97-AF65-F5344CB8AC3E}">
        <p14:creationId xmlns:p14="http://schemas.microsoft.com/office/powerpoint/2010/main" val="1026973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17-3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55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6-39-8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12192000" cy="61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129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18-8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77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21-5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443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23-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44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25-6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63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27-0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612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29-4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770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31-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505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32-7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376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34-0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579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35-3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45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6-43-4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12192000" cy="61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486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39-7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55" y="4035798"/>
            <a:ext cx="8907924" cy="249719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70" y="4860690"/>
            <a:ext cx="816935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552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42-3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640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45-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459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47-2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580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48-9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612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51-0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337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52-7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316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54-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606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456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2250830" y="3006969"/>
            <a:ext cx="8018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SOYAĞACI PROBLEMLERİ</a:t>
            </a:r>
          </a:p>
        </p:txBody>
      </p:sp>
    </p:spTree>
    <p:extLst>
      <p:ext uri="{BB962C8B-B14F-4D97-AF65-F5344CB8AC3E}">
        <p14:creationId xmlns:p14="http://schemas.microsoft.com/office/powerpoint/2010/main" val="745630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55" y="77651"/>
            <a:ext cx="5475868" cy="682396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55955" y="5999748"/>
            <a:ext cx="380944" cy="3349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24" y="164592"/>
            <a:ext cx="113968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0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6-49-3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12192000" cy="61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34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1" y="-218807"/>
            <a:ext cx="5046784" cy="711289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44362" y="5827693"/>
            <a:ext cx="380944" cy="3349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2" y="210312"/>
            <a:ext cx="1139687" cy="54864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3165231" y="2388331"/>
            <a:ext cx="1776046" cy="1058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192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6" y="738416"/>
            <a:ext cx="816935" cy="84741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020824" y="738416"/>
            <a:ext cx="9464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Kendisi çekinik özelliği göstermediği halde bir sonraki nesle çekinik geni aktaran bireylere </a:t>
            </a:r>
            <a:r>
              <a:rPr lang="tr-TR" dirty="0">
                <a:solidFill>
                  <a:srgbClr val="00B050"/>
                </a:solidFill>
              </a:rPr>
              <a:t>taşıyıcı birey </a:t>
            </a:r>
            <a:r>
              <a:rPr lang="tr-TR" dirty="0"/>
              <a:t>denir.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52" y="2819522"/>
            <a:ext cx="7263050" cy="3169798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734898" y="2197373"/>
            <a:ext cx="8332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FF0000"/>
                </a:solidFill>
              </a:rPr>
              <a:t>ÖRNEK:      Soyağacındaki bireylerden hangileri  taşıyıcıdır?</a:t>
            </a:r>
          </a:p>
        </p:txBody>
      </p:sp>
    </p:spTree>
    <p:extLst>
      <p:ext uri="{BB962C8B-B14F-4D97-AF65-F5344CB8AC3E}">
        <p14:creationId xmlns:p14="http://schemas.microsoft.com/office/powerpoint/2010/main" val="42457818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8-37-6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63"/>
            <a:ext cx="12192000" cy="4868481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2EB29F9-4EC0-4E76-B544-B627235AB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389" y="5088572"/>
            <a:ext cx="619407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388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33" y="3311264"/>
            <a:ext cx="816935" cy="84741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2646531" y="3327684"/>
            <a:ext cx="9041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Kaçıncı çocuk olursa olsun yeni doğacak çocuğun kız veya erkek olma ihtimali her zaman  </a:t>
            </a:r>
            <a:r>
              <a:rPr lang="tr-T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%50  </a:t>
            </a:r>
            <a:r>
              <a:rPr lang="tr-TR" sz="2400" dirty="0" err="1"/>
              <a:t>dir</a:t>
            </a:r>
            <a:r>
              <a:rPr lang="tr-TR" sz="2400" dirty="0"/>
              <a:t>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34" y="1095032"/>
            <a:ext cx="816935" cy="84741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646531" y="1004497"/>
            <a:ext cx="6626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Sperm hücresi: </a:t>
            </a:r>
            <a:r>
              <a:rPr lang="tr-T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22+X</a:t>
            </a:r>
            <a:r>
              <a:rPr lang="tr-TR" sz="2400" dirty="0">
                <a:solidFill>
                  <a:srgbClr val="FF0000"/>
                </a:solidFill>
              </a:rPr>
              <a:t>  </a:t>
            </a:r>
            <a:r>
              <a:rPr lang="tr-TR" sz="2400" dirty="0"/>
              <a:t>ya da  </a:t>
            </a:r>
            <a:r>
              <a:rPr lang="tr-T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22+ Y</a:t>
            </a:r>
          </a:p>
          <a:p>
            <a:r>
              <a:rPr lang="tr-TR" sz="2400" dirty="0"/>
              <a:t>Yumurta hücresi </a:t>
            </a:r>
            <a:r>
              <a:rPr lang="tr-T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22+X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/>
              <a:t>olarak gösterilir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07835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>
          <a:xfrm>
            <a:off x="1473232" y="1606651"/>
            <a:ext cx="9144000" cy="2387600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3208646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22-33-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3" y="0"/>
            <a:ext cx="11928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86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22-34-9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3" y="0"/>
            <a:ext cx="11928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558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22-04-0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0"/>
            <a:ext cx="11814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65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22-05-9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0"/>
            <a:ext cx="11814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835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22-44-6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0"/>
            <a:ext cx="11944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79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6-50-8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12192000" cy="61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9548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22-47-0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0"/>
            <a:ext cx="11944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464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23-18-8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0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738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23-20-4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0"/>
            <a:ext cx="12050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56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22-57-9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0"/>
            <a:ext cx="11944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166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22-59-6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0"/>
            <a:ext cx="11944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908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53-41-2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625"/>
            <a:ext cx="12192000" cy="6507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2616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08-28 10-53-42-4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625"/>
            <a:ext cx="12192000" cy="6507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872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23-26-7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1191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184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23-28-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1191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875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23-35-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1191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32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6-52-0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12192000" cy="61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084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23-36-4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1191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72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23-40-8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1191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43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23-42-7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1191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374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02" y="759193"/>
            <a:ext cx="5088821" cy="5140446"/>
          </a:xfrm>
        </p:spPr>
      </p:pic>
      <p:sp>
        <p:nvSpPr>
          <p:cNvPr id="5" name="Oval 4"/>
          <p:cNvSpPr/>
          <p:nvPr/>
        </p:nvSpPr>
        <p:spPr>
          <a:xfrm>
            <a:off x="3228702" y="5406045"/>
            <a:ext cx="358560" cy="3265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5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9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380" y="468070"/>
            <a:ext cx="8962166" cy="5501907"/>
          </a:xfrm>
        </p:spPr>
      </p:pic>
      <p:sp>
        <p:nvSpPr>
          <p:cNvPr id="5" name="Oval 4"/>
          <p:cNvSpPr/>
          <p:nvPr/>
        </p:nvSpPr>
        <p:spPr>
          <a:xfrm>
            <a:off x="1386380" y="5221406"/>
            <a:ext cx="358560" cy="3265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0542" cy="55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9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47-21-2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63" y="0"/>
            <a:ext cx="4103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118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47-29-9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88" y="0"/>
            <a:ext cx="418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554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48-15-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13" y="0"/>
            <a:ext cx="5589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715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48-18-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13" y="0"/>
            <a:ext cx="5589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766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49-43-6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5" y="0"/>
            <a:ext cx="612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27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2-06-54-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63"/>
            <a:ext cx="12192000" cy="61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367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10-06 11-49-45-9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5" y="0"/>
            <a:ext cx="612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620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4-08-10 12-32-22-830">
            <a:extLst>
              <a:ext uri="{FF2B5EF4-FFF2-40B4-BE49-F238E27FC236}">
                <a16:creationId xmlns:a16="http://schemas.microsoft.com/office/drawing/2014/main" id="{24B633AA-53F0-4AC9-B5D1-42E3265F24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07"/>
            <a:ext cx="12192000" cy="6816725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E32D719-CC1F-470B-84EE-5E260F5C2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51" y="4610948"/>
            <a:ext cx="3178175" cy="51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99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615</Words>
  <Application>Microsoft Office PowerPoint</Application>
  <PresentationFormat>Geniş ekran</PresentationFormat>
  <Paragraphs>97</Paragraphs>
  <Slides>91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91</vt:i4>
      </vt:variant>
    </vt:vector>
  </HeadingPairs>
  <TitlesOfParts>
    <vt:vector size="98" baseType="lpstr">
      <vt:lpstr>Arial</vt:lpstr>
      <vt:lpstr>Calibri</vt:lpstr>
      <vt:lpstr>Calibri Light</vt:lpstr>
      <vt:lpstr>Comic Sans MS</vt:lpstr>
      <vt:lpstr>Segoe UI</vt:lpstr>
      <vt:lpstr>Wingdings</vt:lpstr>
      <vt:lpstr>Office Teması</vt:lpstr>
      <vt:lpstr>KALITIM</vt:lpstr>
      <vt:lpstr>PowerPoint Sunusu</vt:lpstr>
      <vt:lpstr>Kalıtım nedir?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Kalıtımla ilgili temel kavramlar</vt:lpstr>
      <vt:lpstr>PowerPoint Sunusu</vt:lpstr>
      <vt:lpstr>PowerPoint Sunusu</vt:lpstr>
      <vt:lpstr> Koyu renk saç geni : A  Açık renk saç geni  : a </vt:lpstr>
      <vt:lpstr>Saf(homozigot)(arı) Döl:</vt:lpstr>
      <vt:lpstr>Melez(heterozigot) döl:</vt:lpstr>
      <vt:lpstr>Alel gen</vt:lpstr>
      <vt:lpstr>Genotip: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Okan Özdemir</dc:creator>
  <cp:lastModifiedBy>Okan</cp:lastModifiedBy>
  <cp:revision>43</cp:revision>
  <dcterms:created xsi:type="dcterms:W3CDTF">2018-07-28T12:26:07Z</dcterms:created>
  <dcterms:modified xsi:type="dcterms:W3CDTF">2024-09-22T14:03:30Z</dcterms:modified>
</cp:coreProperties>
</file>