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44"/>
  </p:notesMasterIdLst>
  <p:handoutMasterIdLst>
    <p:handoutMasterId r:id="rId45"/>
  </p:handoutMasterIdLst>
  <p:sldIdLst>
    <p:sldId id="256" r:id="rId2"/>
    <p:sldId id="263" r:id="rId3"/>
    <p:sldId id="257" r:id="rId4"/>
    <p:sldId id="288" r:id="rId5"/>
    <p:sldId id="289" r:id="rId6"/>
    <p:sldId id="290" r:id="rId7"/>
    <p:sldId id="291" r:id="rId8"/>
    <p:sldId id="292" r:id="rId9"/>
    <p:sldId id="293" r:id="rId10"/>
    <p:sldId id="294" r:id="rId11"/>
    <p:sldId id="295" r:id="rId12"/>
    <p:sldId id="296" r:id="rId13"/>
    <p:sldId id="297" r:id="rId14"/>
    <p:sldId id="306" r:id="rId15"/>
    <p:sldId id="334" r:id="rId16"/>
    <p:sldId id="335" r:id="rId17"/>
    <p:sldId id="300" r:id="rId18"/>
    <p:sldId id="298" r:id="rId19"/>
    <p:sldId id="299" r:id="rId20"/>
    <p:sldId id="309" r:id="rId21"/>
    <p:sldId id="336" r:id="rId22"/>
    <p:sldId id="305" r:id="rId23"/>
    <p:sldId id="338" r:id="rId24"/>
    <p:sldId id="337" r:id="rId25"/>
    <p:sldId id="343" r:id="rId26"/>
    <p:sldId id="344" r:id="rId27"/>
    <p:sldId id="307" r:id="rId28"/>
    <p:sldId id="310" r:id="rId29"/>
    <p:sldId id="311" r:id="rId30"/>
    <p:sldId id="312" r:id="rId31"/>
    <p:sldId id="314" r:id="rId32"/>
    <p:sldId id="322" r:id="rId33"/>
    <p:sldId id="323" r:id="rId34"/>
    <p:sldId id="308" r:id="rId35"/>
    <p:sldId id="326" r:id="rId36"/>
    <p:sldId id="327" r:id="rId37"/>
    <p:sldId id="339" r:id="rId38"/>
    <p:sldId id="340" r:id="rId39"/>
    <p:sldId id="328" r:id="rId40"/>
    <p:sldId id="329" r:id="rId41"/>
    <p:sldId id="313" r:id="rId42"/>
    <p:sldId id="333" r:id="rId43"/>
  </p:sldIdLst>
  <p:sldSz cx="11704638" cy="658336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4">
          <p15:clr>
            <a:srgbClr val="A4A3A4"/>
          </p15:clr>
        </p15:guide>
        <p15:guide id="2" pos="3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99FF"/>
    <a:srgbClr val="FF33CC"/>
    <a:srgbClr val="CC0000"/>
    <a:srgbClr val="FF3300"/>
    <a:srgbClr val="083D7F"/>
    <a:srgbClr val="F7DAA7"/>
    <a:srgbClr val="FF6600"/>
    <a:srgbClr val="FBE7CD"/>
    <a:srgbClr val="FFF2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3" autoAdjust="0"/>
    <p:restoredTop sz="94643" autoAdjust="0"/>
  </p:normalViewPr>
  <p:slideViewPr>
    <p:cSldViewPr snapToGrid="0" snapToObjects="1">
      <p:cViewPr varScale="1">
        <p:scale>
          <a:sx n="63" d="100"/>
          <a:sy n="63" d="100"/>
        </p:scale>
        <p:origin x="752" y="30"/>
      </p:cViewPr>
      <p:guideLst>
        <p:guide orient="horz" pos="2074"/>
        <p:guide pos="36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13AEEF-B862-9740-8273-9BB02300698C}" type="datetimeFigureOut">
              <a:rPr lang="en-US" smtClean="0"/>
              <a:pPr/>
              <a:t>9/22/2024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30A434-687A-9D4F-9E3F-E1EA622E2844}" type="slidenum">
              <a:rPr lang="en-US" smtClean="0"/>
              <a:pPr/>
              <a:t>‹#›</a:t>
            </a:fld>
            <a:endParaRPr lang="en-US" dirty="0"/>
          </a:p>
        </p:txBody>
      </p:sp>
    </p:spTree>
    <p:extLst>
      <p:ext uri="{BB962C8B-B14F-4D97-AF65-F5344CB8AC3E}">
        <p14:creationId xmlns:p14="http://schemas.microsoft.com/office/powerpoint/2010/main" val="3249902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D761D-3C33-4D40-B069-A8D67A84C167}" type="datetimeFigureOut">
              <a:rPr lang="en-US" smtClean="0"/>
              <a:pPr/>
              <a:t>9/22/2024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8A099-66A5-D545-B149-BC4AE8BAEBA2}" type="slidenum">
              <a:rPr lang="en-US" smtClean="0"/>
              <a:pPr/>
              <a:t>‹#›</a:t>
            </a:fld>
            <a:endParaRPr lang="en-US" dirty="0"/>
          </a:p>
        </p:txBody>
      </p:sp>
    </p:spTree>
    <p:extLst>
      <p:ext uri="{BB962C8B-B14F-4D97-AF65-F5344CB8AC3E}">
        <p14:creationId xmlns:p14="http://schemas.microsoft.com/office/powerpoint/2010/main" val="1715756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7D8A099-66A5-D545-B149-BC4AE8BAEBA2}" type="slidenum">
              <a:rPr lang="en-US" smtClean="0"/>
              <a:pPr/>
              <a:t>1</a:t>
            </a:fld>
            <a:endParaRPr lang="en-US" dirty="0"/>
          </a:p>
        </p:txBody>
      </p:sp>
    </p:spTree>
    <p:extLst>
      <p:ext uri="{BB962C8B-B14F-4D97-AF65-F5344CB8AC3E}">
        <p14:creationId xmlns:p14="http://schemas.microsoft.com/office/powerpoint/2010/main" val="130603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7D8A099-66A5-D545-B149-BC4AE8BAEBA2}" type="slidenum">
              <a:rPr lang="en-US" smtClean="0"/>
              <a:pPr/>
              <a:t>16</a:t>
            </a:fld>
            <a:endParaRPr lang="en-US" dirty="0"/>
          </a:p>
        </p:txBody>
      </p:sp>
    </p:spTree>
    <p:extLst>
      <p:ext uri="{BB962C8B-B14F-4D97-AF65-F5344CB8AC3E}">
        <p14:creationId xmlns:p14="http://schemas.microsoft.com/office/powerpoint/2010/main" val="106876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7D8A099-66A5-D545-B149-BC4AE8BAEBA2}" type="slidenum">
              <a:rPr lang="en-US" smtClean="0"/>
              <a:pPr/>
              <a:t>20</a:t>
            </a:fld>
            <a:endParaRPr lang="en-US" dirty="0"/>
          </a:p>
        </p:txBody>
      </p:sp>
    </p:spTree>
    <p:extLst>
      <p:ext uri="{BB962C8B-B14F-4D97-AF65-F5344CB8AC3E}">
        <p14:creationId xmlns:p14="http://schemas.microsoft.com/office/powerpoint/2010/main" val="265926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463080" y="1077416"/>
            <a:ext cx="8778479" cy="2291986"/>
          </a:xfrm>
        </p:spPr>
        <p:txBody>
          <a:bodyPr anchor="b"/>
          <a:lstStyle>
            <a:lvl1pPr algn="ctr">
              <a:defRPr sz="5760"/>
            </a:lvl1pPr>
          </a:lstStyle>
          <a:p>
            <a:r>
              <a:rPr lang="tr-TR"/>
              <a:t>Asıl başlık stili için tıklatın</a:t>
            </a:r>
          </a:p>
        </p:txBody>
      </p:sp>
      <p:sp>
        <p:nvSpPr>
          <p:cNvPr id="3" name="Alt Başlık 2"/>
          <p:cNvSpPr>
            <a:spLocks noGrp="1"/>
          </p:cNvSpPr>
          <p:nvPr>
            <p:ph type="subTitle" idx="1"/>
          </p:nvPr>
        </p:nvSpPr>
        <p:spPr>
          <a:xfrm>
            <a:off x="1463080" y="3457790"/>
            <a:ext cx="8778479" cy="1589455"/>
          </a:xfrm>
        </p:spPr>
        <p:txBody>
          <a:bodyPr/>
          <a:lstStyle>
            <a:lvl1pPr marL="0" indent="0" algn="ctr">
              <a:buNone/>
              <a:defRPr sz="2304"/>
            </a:lvl1pPr>
            <a:lvl2pPr marL="438912" indent="0" algn="ctr">
              <a:buNone/>
              <a:defRPr sz="1920"/>
            </a:lvl2pPr>
            <a:lvl3pPr marL="877824" indent="0" algn="ctr">
              <a:buNone/>
              <a:defRPr sz="1728"/>
            </a:lvl3pPr>
            <a:lvl4pPr marL="1316736" indent="0" algn="ctr">
              <a:buNone/>
              <a:defRPr sz="1536"/>
            </a:lvl4pPr>
            <a:lvl5pPr marL="1755648" indent="0" algn="ctr">
              <a:buNone/>
              <a:defRPr sz="1536"/>
            </a:lvl5pPr>
            <a:lvl6pPr marL="2194560" indent="0" algn="ctr">
              <a:buNone/>
              <a:defRPr sz="1536"/>
            </a:lvl6pPr>
            <a:lvl7pPr marL="2633472" indent="0" algn="ctr">
              <a:buNone/>
              <a:defRPr sz="1536"/>
            </a:lvl7pPr>
            <a:lvl8pPr marL="3072384" indent="0" algn="ctr">
              <a:buNone/>
              <a:defRPr sz="1536"/>
            </a:lvl8pPr>
            <a:lvl9pPr marL="3511296" indent="0" algn="ctr">
              <a:buNone/>
              <a:defRPr sz="1536"/>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B474F63-3AA0-4152-ADE8-ACA63C9DE19C}" type="datetime1">
              <a:rPr lang="en-US" smtClean="0"/>
              <a:t>9/22/2024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217203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2A642D7-2D02-4E58-A84F-18AD049B8025}" type="datetime1">
              <a:rPr lang="en-US" smtClean="0"/>
              <a:t>9/22/2024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94415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376131" y="350503"/>
            <a:ext cx="2523813" cy="5579096"/>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04694" y="350503"/>
            <a:ext cx="7425130" cy="5579096"/>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0B9F82F-024F-4DDF-B8E8-3CFE63F07704}" type="datetime1">
              <a:rPr lang="en-US" smtClean="0"/>
              <a:t>9/22/2024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217040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B7B639-896A-48A9-ABFC-87BE723ECF4F}" type="datetime1">
              <a:rPr lang="en-US" smtClean="0"/>
              <a:t>9/22/2024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32757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98598" y="1641270"/>
            <a:ext cx="10095250" cy="2738496"/>
          </a:xfrm>
        </p:spPr>
        <p:txBody>
          <a:bodyPr anchor="b"/>
          <a:lstStyle>
            <a:lvl1pPr>
              <a:defRPr sz="5760"/>
            </a:lvl1pPr>
          </a:lstStyle>
          <a:p>
            <a:r>
              <a:rPr lang="tr-TR"/>
              <a:t>Asıl başlık stili için tıklatın</a:t>
            </a:r>
          </a:p>
        </p:txBody>
      </p:sp>
      <p:sp>
        <p:nvSpPr>
          <p:cNvPr id="3" name="Metin Yer Tutucusu 2"/>
          <p:cNvSpPr>
            <a:spLocks noGrp="1"/>
          </p:cNvSpPr>
          <p:nvPr>
            <p:ph type="body" idx="1"/>
          </p:nvPr>
        </p:nvSpPr>
        <p:spPr>
          <a:xfrm>
            <a:off x="798598" y="4405673"/>
            <a:ext cx="10095250" cy="1440110"/>
          </a:xfrm>
        </p:spPr>
        <p:txBody>
          <a:bodyPr/>
          <a:lstStyle>
            <a:lvl1pPr marL="0" indent="0">
              <a:buNone/>
              <a:defRPr sz="2304">
                <a:solidFill>
                  <a:schemeClr val="tx1">
                    <a:tint val="75000"/>
                  </a:schemeClr>
                </a:solidFill>
              </a:defRPr>
            </a:lvl1pPr>
            <a:lvl2pPr marL="438912" indent="0">
              <a:buNone/>
              <a:defRPr sz="1920">
                <a:solidFill>
                  <a:schemeClr val="tx1">
                    <a:tint val="75000"/>
                  </a:schemeClr>
                </a:solidFill>
              </a:defRPr>
            </a:lvl2pPr>
            <a:lvl3pPr marL="877824" indent="0">
              <a:buNone/>
              <a:defRPr sz="1728">
                <a:solidFill>
                  <a:schemeClr val="tx1">
                    <a:tint val="75000"/>
                  </a:schemeClr>
                </a:solidFill>
              </a:defRPr>
            </a:lvl3pPr>
            <a:lvl4pPr marL="1316736" indent="0">
              <a:buNone/>
              <a:defRPr sz="1536">
                <a:solidFill>
                  <a:schemeClr val="tx1">
                    <a:tint val="75000"/>
                  </a:schemeClr>
                </a:solidFill>
              </a:defRPr>
            </a:lvl4pPr>
            <a:lvl5pPr marL="1755648" indent="0">
              <a:buNone/>
              <a:defRPr sz="1536">
                <a:solidFill>
                  <a:schemeClr val="tx1">
                    <a:tint val="75000"/>
                  </a:schemeClr>
                </a:solidFill>
              </a:defRPr>
            </a:lvl5pPr>
            <a:lvl6pPr marL="2194560" indent="0">
              <a:buNone/>
              <a:defRPr sz="1536">
                <a:solidFill>
                  <a:schemeClr val="tx1">
                    <a:tint val="75000"/>
                  </a:schemeClr>
                </a:solidFill>
              </a:defRPr>
            </a:lvl6pPr>
            <a:lvl7pPr marL="2633472" indent="0">
              <a:buNone/>
              <a:defRPr sz="1536">
                <a:solidFill>
                  <a:schemeClr val="tx1">
                    <a:tint val="75000"/>
                  </a:schemeClr>
                </a:solidFill>
              </a:defRPr>
            </a:lvl7pPr>
            <a:lvl8pPr marL="3072384" indent="0">
              <a:buNone/>
              <a:defRPr sz="1536">
                <a:solidFill>
                  <a:schemeClr val="tx1">
                    <a:tint val="75000"/>
                  </a:schemeClr>
                </a:solidFill>
              </a:defRPr>
            </a:lvl8pPr>
            <a:lvl9pPr marL="3511296" indent="0">
              <a:buNone/>
              <a:defRPr sz="1536">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6FB02C3-6BA4-4A82-ABAB-CC4ACD86916E}" type="datetime1">
              <a:rPr lang="en-US" smtClean="0"/>
              <a:t>9/22/2024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95791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04694" y="1752516"/>
            <a:ext cx="4974471" cy="417708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925473" y="1752516"/>
            <a:ext cx="4974471" cy="417708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0052CE1-6079-48ED-A5D0-9E6C9E2D469A}" type="datetime1">
              <a:rPr lang="en-US" smtClean="0"/>
              <a:t>9/22/2024</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424371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06219" y="350504"/>
            <a:ext cx="10095250" cy="1272479"/>
          </a:xfrm>
        </p:spPr>
        <p:txBody>
          <a:bodyPr/>
          <a:lstStyle/>
          <a:p>
            <a:r>
              <a:rPr lang="tr-TR"/>
              <a:t>Asıl başlık stili için tıklatın</a:t>
            </a:r>
          </a:p>
        </p:txBody>
      </p:sp>
      <p:sp>
        <p:nvSpPr>
          <p:cNvPr id="3" name="Metin Yer Tutucusu 2"/>
          <p:cNvSpPr>
            <a:spLocks noGrp="1"/>
          </p:cNvSpPr>
          <p:nvPr>
            <p:ph type="body" idx="1"/>
          </p:nvPr>
        </p:nvSpPr>
        <p:spPr>
          <a:xfrm>
            <a:off x="806219" y="1613839"/>
            <a:ext cx="4951610" cy="790917"/>
          </a:xfrm>
        </p:spPr>
        <p:txBody>
          <a:bodyPr anchor="b"/>
          <a:lstStyle>
            <a:lvl1pPr marL="0" indent="0">
              <a:buNone/>
              <a:defRPr sz="2304" b="1"/>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tr-TR"/>
              <a:t>Asıl metin stillerini düzenle</a:t>
            </a:r>
          </a:p>
        </p:txBody>
      </p:sp>
      <p:sp>
        <p:nvSpPr>
          <p:cNvPr id="4" name="İçerik Yer Tutucusu 3"/>
          <p:cNvSpPr>
            <a:spLocks noGrp="1"/>
          </p:cNvSpPr>
          <p:nvPr>
            <p:ph sz="half" idx="2"/>
          </p:nvPr>
        </p:nvSpPr>
        <p:spPr>
          <a:xfrm>
            <a:off x="806219" y="2404756"/>
            <a:ext cx="4951610" cy="353703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925473" y="1613839"/>
            <a:ext cx="4975996" cy="790917"/>
          </a:xfrm>
        </p:spPr>
        <p:txBody>
          <a:bodyPr anchor="b"/>
          <a:lstStyle>
            <a:lvl1pPr marL="0" indent="0">
              <a:buNone/>
              <a:defRPr sz="2304" b="1"/>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tr-TR"/>
              <a:t>Asıl metin stillerini düzenle</a:t>
            </a:r>
          </a:p>
        </p:txBody>
      </p:sp>
      <p:sp>
        <p:nvSpPr>
          <p:cNvPr id="6" name="İçerik Yer Tutucusu 5"/>
          <p:cNvSpPr>
            <a:spLocks noGrp="1"/>
          </p:cNvSpPr>
          <p:nvPr>
            <p:ph sz="quarter" idx="4"/>
          </p:nvPr>
        </p:nvSpPr>
        <p:spPr>
          <a:xfrm>
            <a:off x="5925473" y="2404756"/>
            <a:ext cx="4975996" cy="353703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095A6BB-34BA-41EE-BCC9-27AA81958D0C}" type="datetime1">
              <a:rPr lang="en-US" smtClean="0"/>
              <a:t>9/22/2024</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294185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EA03B06-31C3-4B1A-98D2-4FE243BB29B8}" type="datetime1">
              <a:rPr lang="en-US" smtClean="0"/>
              <a:t>9/22/2024</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53203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3B38B57-4435-48FF-A0E3-C6BBA4A0A507}" type="datetime1">
              <a:rPr lang="en-US" smtClean="0"/>
              <a:t>9/22/2024</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405108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06219" y="438891"/>
            <a:ext cx="3775050" cy="1536118"/>
          </a:xfrm>
        </p:spPr>
        <p:txBody>
          <a:bodyPr anchor="b"/>
          <a:lstStyle>
            <a:lvl1pPr>
              <a:defRPr sz="3072"/>
            </a:lvl1pPr>
          </a:lstStyle>
          <a:p>
            <a:r>
              <a:rPr lang="tr-TR"/>
              <a:t>Asıl başlık stili için tıklatın</a:t>
            </a:r>
          </a:p>
        </p:txBody>
      </p:sp>
      <p:sp>
        <p:nvSpPr>
          <p:cNvPr id="3" name="İçerik Yer Tutucusu 2"/>
          <p:cNvSpPr>
            <a:spLocks noGrp="1"/>
          </p:cNvSpPr>
          <p:nvPr>
            <p:ph idx="1"/>
          </p:nvPr>
        </p:nvSpPr>
        <p:spPr>
          <a:xfrm>
            <a:off x="4975996" y="947883"/>
            <a:ext cx="5925473" cy="4678455"/>
          </a:xfrm>
        </p:spPr>
        <p:txBody>
          <a:bodyPr/>
          <a:lstStyle>
            <a:lvl1pPr>
              <a:defRPr sz="3072"/>
            </a:lvl1pPr>
            <a:lvl2pPr>
              <a:defRPr sz="2688"/>
            </a:lvl2pPr>
            <a:lvl3pPr>
              <a:defRPr sz="2304"/>
            </a:lvl3pPr>
            <a:lvl4pPr>
              <a:defRPr sz="1920"/>
            </a:lvl4pPr>
            <a:lvl5pPr>
              <a:defRPr sz="1920"/>
            </a:lvl5pPr>
            <a:lvl6pPr>
              <a:defRPr sz="1920"/>
            </a:lvl6pPr>
            <a:lvl7pPr>
              <a:defRPr sz="1920"/>
            </a:lvl7pPr>
            <a:lvl8pPr>
              <a:defRPr sz="1920"/>
            </a:lvl8pPr>
            <a:lvl9pPr>
              <a:defRPr sz="192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06219" y="1975009"/>
            <a:ext cx="3775050" cy="3658948"/>
          </a:xfrm>
        </p:spPr>
        <p:txBody>
          <a:bodyPr/>
          <a:lstStyle>
            <a:lvl1pPr marL="0" indent="0">
              <a:buNone/>
              <a:defRPr sz="1536"/>
            </a:lvl1pPr>
            <a:lvl2pPr marL="438912" indent="0">
              <a:buNone/>
              <a:defRPr sz="1344"/>
            </a:lvl2pPr>
            <a:lvl3pPr marL="877824" indent="0">
              <a:buNone/>
              <a:defRPr sz="1152"/>
            </a:lvl3pPr>
            <a:lvl4pPr marL="1316736" indent="0">
              <a:buNone/>
              <a:defRPr sz="960"/>
            </a:lvl4pPr>
            <a:lvl5pPr marL="1755648" indent="0">
              <a:buNone/>
              <a:defRPr sz="960"/>
            </a:lvl5pPr>
            <a:lvl6pPr marL="2194560" indent="0">
              <a:buNone/>
              <a:defRPr sz="960"/>
            </a:lvl6pPr>
            <a:lvl7pPr marL="2633472" indent="0">
              <a:buNone/>
              <a:defRPr sz="960"/>
            </a:lvl7pPr>
            <a:lvl8pPr marL="3072384" indent="0">
              <a:buNone/>
              <a:defRPr sz="960"/>
            </a:lvl8pPr>
            <a:lvl9pPr marL="3511296" indent="0">
              <a:buNone/>
              <a:defRPr sz="960"/>
            </a:lvl9pPr>
          </a:lstStyle>
          <a:p>
            <a:pPr lvl="0"/>
            <a:r>
              <a:rPr lang="tr-TR"/>
              <a:t>Asıl metin stillerini düzenle</a:t>
            </a:r>
          </a:p>
        </p:txBody>
      </p:sp>
      <p:sp>
        <p:nvSpPr>
          <p:cNvPr id="5" name="Veri Yer Tutucusu 4"/>
          <p:cNvSpPr>
            <a:spLocks noGrp="1"/>
          </p:cNvSpPr>
          <p:nvPr>
            <p:ph type="dt" sz="half" idx="10"/>
          </p:nvPr>
        </p:nvSpPr>
        <p:spPr/>
        <p:txBody>
          <a:bodyPr/>
          <a:lstStyle/>
          <a:p>
            <a:fld id="{552C0A34-7C8F-47DF-937B-26275D354A0C}" type="datetime1">
              <a:rPr lang="en-US" smtClean="0"/>
              <a:t>9/22/2024</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16228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06219" y="438891"/>
            <a:ext cx="3775050" cy="1536118"/>
          </a:xfrm>
        </p:spPr>
        <p:txBody>
          <a:bodyPr anchor="b"/>
          <a:lstStyle>
            <a:lvl1pPr>
              <a:defRPr sz="3072"/>
            </a:lvl1pPr>
          </a:lstStyle>
          <a:p>
            <a:r>
              <a:rPr lang="tr-TR"/>
              <a:t>Asıl başlık stili için tıklatın</a:t>
            </a:r>
          </a:p>
        </p:txBody>
      </p:sp>
      <p:sp>
        <p:nvSpPr>
          <p:cNvPr id="3" name="Resim Yer Tutucusu 2"/>
          <p:cNvSpPr>
            <a:spLocks noGrp="1"/>
          </p:cNvSpPr>
          <p:nvPr>
            <p:ph type="pic" idx="1"/>
          </p:nvPr>
        </p:nvSpPr>
        <p:spPr>
          <a:xfrm>
            <a:off x="4975996" y="947883"/>
            <a:ext cx="5925473" cy="4678455"/>
          </a:xfrm>
        </p:spPr>
        <p:txBody>
          <a:bodyPr/>
          <a:lstStyle>
            <a:lvl1pPr marL="0" indent="0">
              <a:buNone/>
              <a:defRPr sz="3072"/>
            </a:lvl1pPr>
            <a:lvl2pPr marL="438912" indent="0">
              <a:buNone/>
              <a:defRPr sz="2688"/>
            </a:lvl2pPr>
            <a:lvl3pPr marL="877824" indent="0">
              <a:buNone/>
              <a:defRPr sz="2304"/>
            </a:lvl3pPr>
            <a:lvl4pPr marL="1316736" indent="0">
              <a:buNone/>
              <a:defRPr sz="1920"/>
            </a:lvl4pPr>
            <a:lvl5pPr marL="1755648" indent="0">
              <a:buNone/>
              <a:defRPr sz="1920"/>
            </a:lvl5pPr>
            <a:lvl6pPr marL="2194560" indent="0">
              <a:buNone/>
              <a:defRPr sz="1920"/>
            </a:lvl6pPr>
            <a:lvl7pPr marL="2633472" indent="0">
              <a:buNone/>
              <a:defRPr sz="1920"/>
            </a:lvl7pPr>
            <a:lvl8pPr marL="3072384" indent="0">
              <a:buNone/>
              <a:defRPr sz="1920"/>
            </a:lvl8pPr>
            <a:lvl9pPr marL="3511296" indent="0">
              <a:buNone/>
              <a:defRPr sz="1920"/>
            </a:lvl9pPr>
          </a:lstStyle>
          <a:p>
            <a:endParaRPr lang="tr-TR"/>
          </a:p>
        </p:txBody>
      </p:sp>
      <p:sp>
        <p:nvSpPr>
          <p:cNvPr id="4" name="Metin Yer Tutucusu 3"/>
          <p:cNvSpPr>
            <a:spLocks noGrp="1"/>
          </p:cNvSpPr>
          <p:nvPr>
            <p:ph type="body" sz="half" idx="2"/>
          </p:nvPr>
        </p:nvSpPr>
        <p:spPr>
          <a:xfrm>
            <a:off x="806219" y="1975009"/>
            <a:ext cx="3775050" cy="3658948"/>
          </a:xfrm>
        </p:spPr>
        <p:txBody>
          <a:bodyPr/>
          <a:lstStyle>
            <a:lvl1pPr marL="0" indent="0">
              <a:buNone/>
              <a:defRPr sz="1536"/>
            </a:lvl1pPr>
            <a:lvl2pPr marL="438912" indent="0">
              <a:buNone/>
              <a:defRPr sz="1344"/>
            </a:lvl2pPr>
            <a:lvl3pPr marL="877824" indent="0">
              <a:buNone/>
              <a:defRPr sz="1152"/>
            </a:lvl3pPr>
            <a:lvl4pPr marL="1316736" indent="0">
              <a:buNone/>
              <a:defRPr sz="960"/>
            </a:lvl4pPr>
            <a:lvl5pPr marL="1755648" indent="0">
              <a:buNone/>
              <a:defRPr sz="960"/>
            </a:lvl5pPr>
            <a:lvl6pPr marL="2194560" indent="0">
              <a:buNone/>
              <a:defRPr sz="960"/>
            </a:lvl6pPr>
            <a:lvl7pPr marL="2633472" indent="0">
              <a:buNone/>
              <a:defRPr sz="960"/>
            </a:lvl7pPr>
            <a:lvl8pPr marL="3072384" indent="0">
              <a:buNone/>
              <a:defRPr sz="960"/>
            </a:lvl8pPr>
            <a:lvl9pPr marL="3511296" indent="0">
              <a:buNone/>
              <a:defRPr sz="960"/>
            </a:lvl9pPr>
          </a:lstStyle>
          <a:p>
            <a:pPr lvl="0"/>
            <a:r>
              <a:rPr lang="tr-TR"/>
              <a:t>Asıl metin stillerini düzenle</a:t>
            </a:r>
          </a:p>
        </p:txBody>
      </p:sp>
      <p:sp>
        <p:nvSpPr>
          <p:cNvPr id="5" name="Veri Yer Tutucusu 4"/>
          <p:cNvSpPr>
            <a:spLocks noGrp="1"/>
          </p:cNvSpPr>
          <p:nvPr>
            <p:ph type="dt" sz="half" idx="10"/>
          </p:nvPr>
        </p:nvSpPr>
        <p:spPr/>
        <p:txBody>
          <a:bodyPr/>
          <a:lstStyle/>
          <a:p>
            <a:fld id="{5E968C3E-7FC6-4962-87B0-507A4CB2E612}" type="datetime1">
              <a:rPr lang="en-US" smtClean="0"/>
              <a:t>9/22/2024</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820191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04694" y="350504"/>
            <a:ext cx="10095250" cy="1272479"/>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04694" y="1752516"/>
            <a:ext cx="10095250" cy="417708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04694" y="6101803"/>
            <a:ext cx="2633544" cy="350503"/>
          </a:xfrm>
          <a:prstGeom prst="rect">
            <a:avLst/>
          </a:prstGeom>
        </p:spPr>
        <p:txBody>
          <a:bodyPr vert="horz" lIns="91440" tIns="45720" rIns="91440" bIns="45720" rtlCol="0" anchor="ctr"/>
          <a:lstStyle>
            <a:lvl1pPr algn="l">
              <a:defRPr sz="1152">
                <a:solidFill>
                  <a:schemeClr val="tx1">
                    <a:tint val="75000"/>
                  </a:schemeClr>
                </a:solidFill>
              </a:defRPr>
            </a:lvl1pPr>
          </a:lstStyle>
          <a:p>
            <a:fld id="{777442F5-879E-4590-A136-5DED5A3933F0}" type="datetime1">
              <a:rPr lang="en-US" smtClean="0"/>
              <a:t>9/22/2024</a:t>
            </a:fld>
            <a:endParaRPr lang="en-US" dirty="0"/>
          </a:p>
        </p:txBody>
      </p:sp>
      <p:sp>
        <p:nvSpPr>
          <p:cNvPr id="5" name="Altbilgi Yer Tutucusu 4"/>
          <p:cNvSpPr>
            <a:spLocks noGrp="1"/>
          </p:cNvSpPr>
          <p:nvPr>
            <p:ph type="ftr" sz="quarter" idx="3"/>
          </p:nvPr>
        </p:nvSpPr>
        <p:spPr>
          <a:xfrm>
            <a:off x="3877162" y="6101803"/>
            <a:ext cx="3950315" cy="350503"/>
          </a:xfrm>
          <a:prstGeom prst="rect">
            <a:avLst/>
          </a:prstGeom>
        </p:spPr>
        <p:txBody>
          <a:bodyPr vert="horz" lIns="91440" tIns="45720" rIns="91440" bIns="45720" rtlCol="0" anchor="ctr"/>
          <a:lstStyle>
            <a:lvl1pPr algn="ctr">
              <a:defRPr sz="1152">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8266400" y="6101803"/>
            <a:ext cx="2633544" cy="350503"/>
          </a:xfrm>
          <a:prstGeom prst="rect">
            <a:avLst/>
          </a:prstGeom>
        </p:spPr>
        <p:txBody>
          <a:bodyPr vert="horz" lIns="91440" tIns="45720" rIns="91440" bIns="45720" rtlCol="0" anchor="ctr"/>
          <a:lstStyle>
            <a:lvl1pPr algn="r">
              <a:defRPr sz="1152">
                <a:solidFill>
                  <a:schemeClr val="tx1">
                    <a:tint val="75000"/>
                  </a:schemeClr>
                </a:solidFill>
              </a:defRPr>
            </a:lvl1p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5344713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877824" rtl="0" eaLnBrk="1" latinLnBrk="0" hangingPunct="1">
        <a:lnSpc>
          <a:spcPct val="90000"/>
        </a:lnSpc>
        <a:spcBef>
          <a:spcPct val="0"/>
        </a:spcBef>
        <a:buNone/>
        <a:defRPr sz="4224" kern="1200">
          <a:solidFill>
            <a:schemeClr val="tx1"/>
          </a:solidFill>
          <a:latin typeface="+mj-lt"/>
          <a:ea typeface="+mj-ea"/>
          <a:cs typeface="+mj-cs"/>
        </a:defRPr>
      </a:lvl1pPr>
    </p:titleStyle>
    <p:bodyStyle>
      <a:lvl1pPr marL="219456" indent="-219456" algn="l" defTabSz="877824" rtl="0" eaLnBrk="1" latinLnBrk="0" hangingPunct="1">
        <a:lnSpc>
          <a:spcPct val="90000"/>
        </a:lnSpc>
        <a:spcBef>
          <a:spcPts val="960"/>
        </a:spcBef>
        <a:buFont typeface="Arial" panose="020B0604020202020204" pitchFamily="34" charset="0"/>
        <a:buChar char="•"/>
        <a:defRPr sz="2688" kern="1200">
          <a:solidFill>
            <a:schemeClr val="tx1"/>
          </a:solidFill>
          <a:latin typeface="+mn-lt"/>
          <a:ea typeface="+mn-ea"/>
          <a:cs typeface="+mn-cs"/>
        </a:defRPr>
      </a:lvl1pPr>
      <a:lvl2pPr marL="658368" indent="-219456" algn="l" defTabSz="877824" rtl="0" eaLnBrk="1" latinLnBrk="0" hangingPunct="1">
        <a:lnSpc>
          <a:spcPct val="90000"/>
        </a:lnSpc>
        <a:spcBef>
          <a:spcPts val="480"/>
        </a:spcBef>
        <a:buFont typeface="Arial" panose="020B0604020202020204" pitchFamily="34" charset="0"/>
        <a:buChar char="•"/>
        <a:defRPr sz="2304" kern="1200">
          <a:solidFill>
            <a:schemeClr val="tx1"/>
          </a:solidFill>
          <a:latin typeface="+mn-lt"/>
          <a:ea typeface="+mn-ea"/>
          <a:cs typeface="+mn-cs"/>
        </a:defRPr>
      </a:lvl2pPr>
      <a:lvl3pPr marL="1097280" indent="-219456" algn="l" defTabSz="877824" rtl="0" eaLnBrk="1" latinLnBrk="0" hangingPunct="1">
        <a:lnSpc>
          <a:spcPct val="90000"/>
        </a:lnSpc>
        <a:spcBef>
          <a:spcPts val="480"/>
        </a:spcBef>
        <a:buFont typeface="Arial" panose="020B0604020202020204" pitchFamily="34" charset="0"/>
        <a:buChar char="•"/>
        <a:defRPr sz="1920" kern="1200">
          <a:solidFill>
            <a:schemeClr val="tx1"/>
          </a:solidFill>
          <a:latin typeface="+mn-lt"/>
          <a:ea typeface="+mn-ea"/>
          <a:cs typeface="+mn-cs"/>
        </a:defRPr>
      </a:lvl3pPr>
      <a:lvl4pPr marL="1536192"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4pPr>
      <a:lvl5pPr marL="1975104"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5pPr>
      <a:lvl6pPr marL="2414016"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6pPr>
      <a:lvl7pPr marL="2852928"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7pPr>
      <a:lvl8pPr marL="3291840"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8pPr>
      <a:lvl9pPr marL="3730752"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9pPr>
    </p:bodyStyle>
    <p:otherStyle>
      <a:defPPr>
        <a:defRPr lang="tr-TR"/>
      </a:defPPr>
      <a:lvl1pPr marL="0" algn="l" defTabSz="877824" rtl="0" eaLnBrk="1" latinLnBrk="0" hangingPunct="1">
        <a:defRPr sz="1728" kern="1200">
          <a:solidFill>
            <a:schemeClr val="tx1"/>
          </a:solidFill>
          <a:latin typeface="+mn-lt"/>
          <a:ea typeface="+mn-ea"/>
          <a:cs typeface="+mn-cs"/>
        </a:defRPr>
      </a:lvl1pPr>
      <a:lvl2pPr marL="438912" algn="l" defTabSz="877824" rtl="0" eaLnBrk="1" latinLnBrk="0" hangingPunct="1">
        <a:defRPr sz="1728" kern="1200">
          <a:solidFill>
            <a:schemeClr val="tx1"/>
          </a:solidFill>
          <a:latin typeface="+mn-lt"/>
          <a:ea typeface="+mn-ea"/>
          <a:cs typeface="+mn-cs"/>
        </a:defRPr>
      </a:lvl2pPr>
      <a:lvl3pPr marL="877824" algn="l" defTabSz="877824" rtl="0" eaLnBrk="1" latinLnBrk="0" hangingPunct="1">
        <a:defRPr sz="1728" kern="1200">
          <a:solidFill>
            <a:schemeClr val="tx1"/>
          </a:solidFill>
          <a:latin typeface="+mn-lt"/>
          <a:ea typeface="+mn-ea"/>
          <a:cs typeface="+mn-cs"/>
        </a:defRPr>
      </a:lvl3pPr>
      <a:lvl4pPr marL="1316736" algn="l" defTabSz="877824" rtl="0" eaLnBrk="1" latinLnBrk="0" hangingPunct="1">
        <a:defRPr sz="1728" kern="1200">
          <a:solidFill>
            <a:schemeClr val="tx1"/>
          </a:solidFill>
          <a:latin typeface="+mn-lt"/>
          <a:ea typeface="+mn-ea"/>
          <a:cs typeface="+mn-cs"/>
        </a:defRPr>
      </a:lvl4pPr>
      <a:lvl5pPr marL="1755648" algn="l" defTabSz="877824" rtl="0" eaLnBrk="1" latinLnBrk="0" hangingPunct="1">
        <a:defRPr sz="1728" kern="1200">
          <a:solidFill>
            <a:schemeClr val="tx1"/>
          </a:solidFill>
          <a:latin typeface="+mn-lt"/>
          <a:ea typeface="+mn-ea"/>
          <a:cs typeface="+mn-cs"/>
        </a:defRPr>
      </a:lvl5pPr>
      <a:lvl6pPr marL="2194560" algn="l" defTabSz="877824" rtl="0" eaLnBrk="1" latinLnBrk="0" hangingPunct="1">
        <a:defRPr sz="1728" kern="1200">
          <a:solidFill>
            <a:schemeClr val="tx1"/>
          </a:solidFill>
          <a:latin typeface="+mn-lt"/>
          <a:ea typeface="+mn-ea"/>
          <a:cs typeface="+mn-cs"/>
        </a:defRPr>
      </a:lvl6pPr>
      <a:lvl7pPr marL="2633472" algn="l" defTabSz="877824" rtl="0" eaLnBrk="1" latinLnBrk="0" hangingPunct="1">
        <a:defRPr sz="1728" kern="1200">
          <a:solidFill>
            <a:schemeClr val="tx1"/>
          </a:solidFill>
          <a:latin typeface="+mn-lt"/>
          <a:ea typeface="+mn-ea"/>
          <a:cs typeface="+mn-cs"/>
        </a:defRPr>
      </a:lvl7pPr>
      <a:lvl8pPr marL="3072384" algn="l" defTabSz="877824" rtl="0" eaLnBrk="1" latinLnBrk="0" hangingPunct="1">
        <a:defRPr sz="1728" kern="1200">
          <a:solidFill>
            <a:schemeClr val="tx1"/>
          </a:solidFill>
          <a:latin typeface="+mn-lt"/>
          <a:ea typeface="+mn-ea"/>
          <a:cs typeface="+mn-cs"/>
        </a:defRPr>
      </a:lvl8pPr>
      <a:lvl9pPr marL="3511296" algn="l" defTabSz="877824" rtl="0" eaLnBrk="1" latinLnBrk="0" hangingPunct="1">
        <a:defRPr sz="17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hyperlink" Target="../AN&#304;MASYONLAR/131.sw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AN&#304;MASYONLAR/132.sw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AN&#304;MASYONLAR/8-1-11-mutasyonadaptasyon.swf" TargetMode="Externa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Başlık"/>
          <p:cNvSpPr>
            <a:spLocks noGrp="1"/>
          </p:cNvSpPr>
          <p:nvPr>
            <p:ph type="ctrTitle"/>
          </p:nvPr>
        </p:nvSpPr>
        <p:spPr>
          <a:xfrm>
            <a:off x="360018" y="866775"/>
            <a:ext cx="3972911" cy="2565909"/>
          </a:xfrm>
          <a:noFill/>
        </p:spPr>
        <p:txBody>
          <a:bodyPr>
            <a:normAutofit/>
          </a:bodyPr>
          <a:lstStyle/>
          <a:p>
            <a:r>
              <a:rPr lang="tr-TR" sz="4000" b="1" dirty="0">
                <a:solidFill>
                  <a:srgbClr val="FF0000"/>
                </a:solidFill>
              </a:rPr>
              <a:t>ADAPTASYON </a:t>
            </a:r>
            <a:br>
              <a:rPr lang="tr-TR" sz="4000" b="1" dirty="0">
                <a:solidFill>
                  <a:srgbClr val="FF0000"/>
                </a:solidFill>
              </a:rPr>
            </a:br>
            <a:r>
              <a:rPr lang="tr-TR" sz="4000" b="1" dirty="0">
                <a:solidFill>
                  <a:srgbClr val="FF0000"/>
                </a:solidFill>
              </a:rPr>
              <a:t>(ÇEVREYE UYUM)</a:t>
            </a:r>
          </a:p>
        </p:txBody>
      </p:sp>
      <p:pic>
        <p:nvPicPr>
          <p:cNvPr id="13" name="12 Resim" descr="C:\Users\Nilda BOYACIOGLU.KARANFILALANI\Desktop\animal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230" y="1921790"/>
            <a:ext cx="5410141" cy="24045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3441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3712119" y="2574743"/>
            <a:ext cx="6563157" cy="830997"/>
          </a:xfrm>
          <a:prstGeom prst="rect">
            <a:avLst/>
          </a:prstGeom>
          <a:noFill/>
          <a:effectLst/>
        </p:spPr>
        <p:txBody>
          <a:bodyPr wrap="square">
            <a:spAutoFit/>
          </a:bodyPr>
          <a:lstStyle/>
          <a:p>
            <a:r>
              <a:rPr lang="tr-TR" sz="2400" dirty="0"/>
              <a:t>Bukalemun ortam rengine uyum sağlayarak renk değiştirir ve kendini kamufle eder.</a:t>
            </a:r>
          </a:p>
        </p:txBody>
      </p:sp>
      <p:pic>
        <p:nvPicPr>
          <p:cNvPr id="10" name="9 Resim" descr="http://upload.wikimedia.org/wikipedia/commons/thumb/4/45/Bradypodion_pumilum_Cape_chameleon_female_IMG_1767_%28cropped%29.jpg/640px-Bradypodion_pumilum_Cape_chameleon_female_IMG_1767_%28cropped%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61" y="1412604"/>
            <a:ext cx="3047997" cy="39880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5362918" y="2679728"/>
            <a:ext cx="5164194" cy="923330"/>
          </a:xfrm>
          <a:prstGeom prst="rect">
            <a:avLst/>
          </a:prstGeom>
          <a:noFill/>
          <a:effectLst/>
        </p:spPr>
        <p:txBody>
          <a:bodyPr wrap="square">
            <a:spAutoFit/>
          </a:bodyPr>
          <a:lstStyle/>
          <a:p>
            <a:r>
              <a:rPr lang="tr-TR" dirty="0"/>
              <a:t>Kartal, şahin ve atmaca gibi yırtıcı kuşların gaga ve pençe yapıları avlarını yakalayacak ve parçalayacak şekildedir.</a:t>
            </a:r>
          </a:p>
        </p:txBody>
      </p:sp>
      <p:pic>
        <p:nvPicPr>
          <p:cNvPr id="10" name="9 Resim" descr="Kartal Yuvası"/>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61" y="1595523"/>
            <a:ext cx="5100157" cy="37670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5184882" y="2007965"/>
            <a:ext cx="5492643" cy="1015663"/>
          </a:xfrm>
          <a:prstGeom prst="rect">
            <a:avLst/>
          </a:prstGeom>
          <a:noFill/>
          <a:effectLst/>
        </p:spPr>
        <p:txBody>
          <a:bodyPr wrap="square">
            <a:spAutoFit/>
          </a:bodyPr>
          <a:lstStyle/>
          <a:p>
            <a:r>
              <a:rPr lang="tr-TR" sz="2000" dirty="0"/>
              <a:t>Bir çöl bitkisi olan kaktüs gövdesinde su depolar. Yapraklarının diken şeklinde olması su kaybını önler. Çok derinlere inen köklere sahiptir.</a:t>
            </a:r>
          </a:p>
        </p:txBody>
      </p:sp>
      <p:pic>
        <p:nvPicPr>
          <p:cNvPr id="9" name="8 Resim" descr="http://1.bp.blogspot.com/-bLQidYbYqqs/UqHqYL8hO0I/AAAAAAAAPFE/rKSJ4XvD2A0/s1600/col_kaktus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088" y="912375"/>
            <a:ext cx="3944637" cy="412383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5044062" y="2291255"/>
            <a:ext cx="6018266" cy="1015663"/>
          </a:xfrm>
          <a:prstGeom prst="rect">
            <a:avLst/>
          </a:prstGeom>
          <a:noFill/>
          <a:effectLst/>
        </p:spPr>
        <p:txBody>
          <a:bodyPr wrap="square">
            <a:spAutoFit/>
          </a:bodyPr>
          <a:lstStyle/>
          <a:p>
            <a:r>
              <a:rPr lang="tr-TR" sz="2000" dirty="0"/>
              <a:t>Sulak alanlarda yaşayan nilüfer bitkisinin geniş yüzeyli yaprakları ve yapraklarında hava depolayan hava boşlukları vardır.</a:t>
            </a:r>
          </a:p>
        </p:txBody>
      </p:sp>
      <p:pic>
        <p:nvPicPr>
          <p:cNvPr id="10" name="9 Resim" descr="Nilüfer Çiçeği Beya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120" y="1524000"/>
            <a:ext cx="3945604" cy="3886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12850"/>
            <a:ext cx="4267200" cy="3263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Metin kutusu 5"/>
          <p:cNvSpPr txBox="1"/>
          <p:nvPr/>
        </p:nvSpPr>
        <p:spPr>
          <a:xfrm>
            <a:off x="4436230" y="1891783"/>
            <a:ext cx="6683176" cy="646331"/>
          </a:xfrm>
          <a:prstGeom prst="rect">
            <a:avLst/>
          </a:prstGeom>
          <a:noFill/>
        </p:spPr>
        <p:txBody>
          <a:bodyPr wrap="square" rtlCol="0">
            <a:spAutoFit/>
          </a:bodyPr>
          <a:lstStyle/>
          <a:p>
            <a:r>
              <a:rPr lang="tr-TR" dirty="0"/>
              <a:t>Deve kuşlarının uzun ve kaslı bacaklara sahip olması avlarını daha hızlı yakalamalarına , avcılarından daha çabuk kaçmalarına yardımcı olur.</a:t>
            </a:r>
          </a:p>
        </p:txBody>
      </p:sp>
    </p:spTree>
    <p:extLst>
      <p:ext uri="{BB962C8B-B14F-4D97-AF65-F5344CB8AC3E}">
        <p14:creationId xmlns:p14="http://schemas.microsoft.com/office/powerpoint/2010/main" val="50111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0-50-41-2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367267"/>
            <a:ext cx="11703756" cy="5847306"/>
          </a:xfrm>
          <a:prstGeom prst="rect">
            <a:avLst/>
          </a:prstGeom>
          <a:noFill/>
          <a:ln>
            <a:noFill/>
          </a:ln>
        </p:spPr>
      </p:pic>
    </p:spTree>
    <p:extLst>
      <p:ext uri="{BB962C8B-B14F-4D97-AF65-F5344CB8AC3E}">
        <p14:creationId xmlns:p14="http://schemas.microsoft.com/office/powerpoint/2010/main" val="27107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0-50-43-57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41" y="367267"/>
            <a:ext cx="11703756" cy="5847306"/>
          </a:xfrm>
          <a:prstGeom prst="rect">
            <a:avLst/>
          </a:prstGeom>
          <a:noFill/>
          <a:ln>
            <a:noFill/>
          </a:ln>
        </p:spPr>
      </p:pic>
      <p:pic>
        <p:nvPicPr>
          <p:cNvPr id="3" name="Resim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3527" y="136916"/>
            <a:ext cx="560460" cy="560460"/>
          </a:xfrm>
          <a:prstGeom prst="rect">
            <a:avLst/>
          </a:prstGeom>
        </p:spPr>
      </p:pic>
    </p:spTree>
    <p:extLst>
      <p:ext uri="{BB962C8B-B14F-4D97-AF65-F5344CB8AC3E}">
        <p14:creationId xmlns:p14="http://schemas.microsoft.com/office/powerpoint/2010/main" val="23668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5157690" y="1602042"/>
            <a:ext cx="5676024" cy="2308324"/>
          </a:xfrm>
          <a:prstGeom prst="rect">
            <a:avLst/>
          </a:prstGeom>
          <a:noFill/>
          <a:effectLst/>
        </p:spPr>
        <p:txBody>
          <a:bodyPr wrap="square">
            <a:spAutoFit/>
          </a:bodyPr>
          <a:lstStyle/>
          <a:p>
            <a:r>
              <a:rPr lang="tr-TR" sz="2400" dirty="0"/>
              <a:t>Aynı ekosistemde yaşayan farklı tür canlılar yaşamlarını sürdürebilmek için benzer adaptasyonlar geçirirler. </a:t>
            </a:r>
          </a:p>
          <a:p>
            <a:r>
              <a:rPr lang="tr-TR" sz="2400" dirty="0"/>
              <a:t>Kutuplarda yaşayan ayılar ve tilkiler beyaz renkli, geniş ayaklı, kalın tüylü ve  kalın yağ tabakasına sahiptir.</a:t>
            </a:r>
          </a:p>
        </p:txBody>
      </p:sp>
      <p:pic>
        <p:nvPicPr>
          <p:cNvPr id="12" name="11 Resim" descr="http://upload.wikimedia.org/wikipedia/commons/0/09/Polar_Bear_-_Alask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79" y="381736"/>
            <a:ext cx="2940047" cy="28837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13 Resim" descr="kutup tilkisi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664" y="2954991"/>
            <a:ext cx="3035026" cy="30683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29"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ppt_x</p:attrName>
                                        </p:attrNameLst>
                                      </p:cBhvr>
                                      <p:tavLst>
                                        <p:tav tm="0">
                                          <p:val>
                                            <p:strVal val="#ppt_x-.2"/>
                                          </p:val>
                                        </p:tav>
                                        <p:tav tm="100000">
                                          <p:val>
                                            <p:strVal val="#ppt_x"/>
                                          </p:val>
                                        </p:tav>
                                      </p:tavLst>
                                    </p:anim>
                                    <p:anim calcmode="lin" valueType="num">
                                      <p:cBhvr>
                                        <p:cTn id="1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5329925" y="917669"/>
            <a:ext cx="6029171" cy="3785652"/>
          </a:xfrm>
          <a:prstGeom prst="rect">
            <a:avLst/>
          </a:prstGeom>
          <a:noFill/>
          <a:effectLst/>
        </p:spPr>
        <p:txBody>
          <a:bodyPr wrap="square">
            <a:spAutoFit/>
          </a:bodyPr>
          <a:lstStyle/>
          <a:p>
            <a:r>
              <a:rPr lang="tr-TR" sz="2400" dirty="0"/>
              <a:t>Farklı ekosistemde yaşayan aynı tür canlılar bu ekosisteme uyum sağlayabilmek için farklı adaptasyonlar geçirirler.</a:t>
            </a:r>
          </a:p>
          <a:p>
            <a:r>
              <a:rPr lang="tr-TR" sz="2400" dirty="0"/>
              <a:t>Sıcak bölge tilkileri uzun bacaklı ve uzun kulaklı iken (su kaybını azaltmak için) soğuk bölge tilkileri ise kısa bacaklı ve kısa kulaklıdır. Kutup tilkileri beyaz renkli iken çöl tilkileri kum rengindedir. Kutup tilkileri soğuktan korunmak için vücutlarında daha fazla yağ depolar.</a:t>
            </a:r>
          </a:p>
        </p:txBody>
      </p:sp>
      <p:pic>
        <p:nvPicPr>
          <p:cNvPr id="12" name="11 Resim" descr="kutup tilkisi 6"/>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2592">
            <a:off x="564108" y="2218144"/>
            <a:ext cx="4102594" cy="33683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8 Resim" descr="http://img515.imageshack.us/img515/7886/ltlk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42587">
            <a:off x="603686" y="104320"/>
            <a:ext cx="4335525" cy="26496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5073877" y="644849"/>
            <a:ext cx="5547284" cy="6001643"/>
          </a:xfrm>
          <a:prstGeom prst="rect">
            <a:avLst/>
          </a:prstGeom>
          <a:noFill/>
          <a:effectLst/>
        </p:spPr>
        <p:txBody>
          <a:bodyPr wrap="square">
            <a:spAutoFit/>
          </a:bodyPr>
          <a:lstStyle/>
          <a:p>
            <a:r>
              <a:rPr lang="tr-TR" sz="2400" dirty="0"/>
              <a:t>Su kaplumbağasında üyeler yüzmeyi sağlamak için palet şeklinde iken kara kaplumbağalarında beş parmaklı olup yürümeyi sağlamak için ayak şeklindedir.</a:t>
            </a:r>
          </a:p>
          <a:p>
            <a:endParaRPr lang="tr-TR" sz="2400" dirty="0"/>
          </a:p>
          <a:p>
            <a:r>
              <a:rPr lang="tr-TR" sz="2400" dirty="0"/>
              <a:t>Farklı ekosistemde yaşayan aynı tür canlıların farklı adaptasyonlar geçirmesi </a:t>
            </a:r>
          </a:p>
          <a:p>
            <a:r>
              <a:rPr lang="tr-TR" sz="2400" dirty="0">
                <a:solidFill>
                  <a:srgbClr val="FF0000"/>
                </a:solidFill>
              </a:rPr>
              <a:t>varyasyona</a:t>
            </a:r>
            <a:r>
              <a:rPr lang="tr-TR" sz="2400" dirty="0"/>
              <a:t> sebep olur.</a:t>
            </a:r>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pic>
        <p:nvPicPr>
          <p:cNvPr id="10" name="9 Resim" descr="A sea turt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88" y="202018"/>
            <a:ext cx="2759293" cy="2849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12 Resim" descr="http://www.freakingnews.com/images/adv-images/turtle-cross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8556" y="2968063"/>
            <a:ext cx="2985321" cy="2657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ppt_x</p:attrName>
                                        </p:attrNameLst>
                                      </p:cBhvr>
                                      <p:tavLst>
                                        <p:tav tm="0">
                                          <p:val>
                                            <p:strVal val="#ppt_x-.2"/>
                                          </p:val>
                                        </p:tav>
                                        <p:tav tm="100000">
                                          <p:val>
                                            <p:strVal val="#ppt_x"/>
                                          </p:val>
                                        </p:tav>
                                      </p:tavLst>
                                    </p:anim>
                                    <p:anim calcmode="lin" valueType="num">
                                      <p:cBhvr>
                                        <p:cTn id="1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Resim" descr="e01045_847c221d540a3ab0e95ba7a55f6c15cc.png_512"/>
          <p:cNvPicPr>
            <a:picLocks noChangeAspect="1"/>
          </p:cNvPicPr>
          <p:nvPr/>
        </p:nvPicPr>
        <p:blipFill>
          <a:blip r:embed="rId2" cstate="print"/>
          <a:stretch>
            <a:fillRect/>
          </a:stretch>
        </p:blipFill>
        <p:spPr>
          <a:xfrm>
            <a:off x="571313" y="1125383"/>
            <a:ext cx="7817011" cy="3972134"/>
          </a:xfrm>
          <a:prstGeom prst="rect">
            <a:avLst/>
          </a:prstGeom>
          <a:effectLst>
            <a:outerShdw blurRad="50800" dist="38100" dir="2700000" algn="tl" rotWithShape="0">
              <a:prstClr val="black">
                <a:alpha val="40000"/>
              </a:prstClr>
            </a:outerShdw>
          </a:effectLst>
        </p:spPr>
      </p:pic>
      <p:pic>
        <p:nvPicPr>
          <p:cNvPr id="16" name="15 Resim" descr="pushpin1.png"/>
          <p:cNvPicPr>
            <a:picLocks noChangeAspect="1"/>
          </p:cNvPicPr>
          <p:nvPr/>
        </p:nvPicPr>
        <p:blipFill>
          <a:blip r:embed="rId3" cstate="print"/>
          <a:stretch>
            <a:fillRect/>
          </a:stretch>
        </p:blipFill>
        <p:spPr>
          <a:xfrm>
            <a:off x="571313" y="455602"/>
            <a:ext cx="1645676" cy="2350252"/>
          </a:xfrm>
          <a:prstGeom prst="rect">
            <a:avLst/>
          </a:prstGeom>
        </p:spPr>
      </p:pic>
      <p:sp>
        <p:nvSpPr>
          <p:cNvPr id="17" name="16 Dikdörtgen"/>
          <p:cNvSpPr/>
          <p:nvPr/>
        </p:nvSpPr>
        <p:spPr>
          <a:xfrm rot="21324753">
            <a:off x="1373568" y="2110785"/>
            <a:ext cx="5954084" cy="1938992"/>
          </a:xfrm>
          <a:prstGeom prst="rect">
            <a:avLst/>
          </a:prstGeom>
        </p:spPr>
        <p:txBody>
          <a:bodyPr wrap="square">
            <a:spAutoFit/>
          </a:bodyPr>
          <a:lstStyle/>
          <a:p>
            <a:r>
              <a:rPr lang="tr-TR" sz="2000" dirty="0"/>
              <a:t>Bir türün neslini devam ettirebilmesi için değişen çevre koşullarına karşı sürekli uyum sağlayabilme yeteneğinde olması gerekir.</a:t>
            </a:r>
          </a:p>
          <a:p>
            <a:r>
              <a:rPr lang="tr-TR" sz="2000" dirty="0"/>
              <a:t>Canlıların bulunduğu ortam koşullarına uyum sağlayarak yaşama ve üreme şansını arttıran kalıtsal özellikler kazanmasına </a:t>
            </a:r>
            <a:r>
              <a:rPr lang="tr-TR" sz="2000" b="1" dirty="0"/>
              <a:t>adaptasyon </a:t>
            </a:r>
            <a:r>
              <a:rPr lang="tr-TR" sz="2000" dirty="0"/>
              <a:t>denir.</a:t>
            </a:r>
          </a:p>
        </p:txBody>
      </p:sp>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lt">
                                    <p:tmPct val="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1908" y="343332"/>
            <a:ext cx="10095250" cy="1272479"/>
          </a:xfrm>
        </p:spPr>
        <p:txBody>
          <a:bodyPr/>
          <a:lstStyle/>
          <a:p>
            <a:r>
              <a:rPr lang="tr-TR" dirty="0">
                <a:solidFill>
                  <a:srgbClr val="FF0000"/>
                </a:solidFill>
              </a:rPr>
              <a:t>Varyasyon</a:t>
            </a:r>
          </a:p>
        </p:txBody>
      </p:sp>
      <p:sp>
        <p:nvSpPr>
          <p:cNvPr id="3" name="İçerik Yer Tutucusu 2"/>
          <p:cNvSpPr>
            <a:spLocks noGrp="1"/>
          </p:cNvSpPr>
          <p:nvPr>
            <p:ph idx="1"/>
          </p:nvPr>
        </p:nvSpPr>
        <p:spPr>
          <a:xfrm>
            <a:off x="880214" y="1399346"/>
            <a:ext cx="10095250" cy="4177083"/>
          </a:xfrm>
        </p:spPr>
        <p:txBody>
          <a:bodyPr>
            <a:normAutofit/>
          </a:bodyPr>
          <a:lstStyle/>
          <a:p>
            <a:r>
              <a:rPr lang="tr-TR" sz="2000" dirty="0"/>
              <a:t>Varyasyon “çeşitlenme” demektir. Bu genetik olay, bir canlı türünün içindeki bireylerin ya da grupların, birbirlerinden farklı özelliklere sahip olmasına neden olur. Örneğin yeryüzündeki insanların hepsi temelde aynı genetik bilgiye sahiptirler, ama bu genetik bilginin izin verdiği varyasyon potansiyeli sayesinde kimisi çekik gözlüdür, kimisi kızıl saçlıdır, kimisinin burnu uzun, kimisinin boyu kısadır.</a:t>
            </a:r>
          </a:p>
        </p:txBody>
      </p:sp>
      <p:pic>
        <p:nvPicPr>
          <p:cNvPr id="4" name="Resim 3">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7902" y="562066"/>
            <a:ext cx="550946" cy="550946"/>
          </a:xfrm>
          <a:prstGeom prst="rect">
            <a:avLst/>
          </a:prstGeom>
        </p:spPr>
      </p:pic>
      <p:pic>
        <p:nvPicPr>
          <p:cNvPr id="6" name="Resim 5">
            <a:hlinkClick r:id="rId5"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0262" y="562066"/>
            <a:ext cx="570405" cy="550946"/>
          </a:xfrm>
          <a:prstGeom prst="rect">
            <a:avLst/>
          </a:prstGeom>
        </p:spPr>
      </p:pic>
      <p:pic>
        <p:nvPicPr>
          <p:cNvPr id="7" name="Resim 6">
            <a:extLst>
              <a:ext uri="{FF2B5EF4-FFF2-40B4-BE49-F238E27FC236}">
                <a16:creationId xmlns:a16="http://schemas.microsoft.com/office/drawing/2014/main" id="{ABFFC944-31DA-447F-94F3-18DC7E54DDF1}"/>
              </a:ext>
            </a:extLst>
          </p:cNvPr>
          <p:cNvPicPr>
            <a:picLocks noChangeAspect="1"/>
          </p:cNvPicPr>
          <p:nvPr/>
        </p:nvPicPr>
        <p:blipFill>
          <a:blip r:embed="rId6"/>
          <a:stretch>
            <a:fillRect/>
          </a:stretch>
        </p:blipFill>
        <p:spPr>
          <a:xfrm>
            <a:off x="4151157" y="2766060"/>
            <a:ext cx="3843303" cy="3539042"/>
          </a:xfrm>
          <a:prstGeom prst="rect">
            <a:avLst/>
          </a:prstGeom>
        </p:spPr>
      </p:pic>
    </p:spTree>
    <p:extLst>
      <p:ext uri="{BB962C8B-B14F-4D97-AF65-F5344CB8AC3E}">
        <p14:creationId xmlns:p14="http://schemas.microsoft.com/office/powerpoint/2010/main" val="303893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0-50-51-3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367267"/>
            <a:ext cx="11703756" cy="5847306"/>
          </a:xfrm>
          <a:prstGeom prst="rect">
            <a:avLst/>
          </a:prstGeom>
          <a:noFill/>
          <a:ln>
            <a:noFill/>
          </a:ln>
        </p:spPr>
      </p:pic>
    </p:spTree>
    <p:extLst>
      <p:ext uri="{BB962C8B-B14F-4D97-AF65-F5344CB8AC3E}">
        <p14:creationId xmlns:p14="http://schemas.microsoft.com/office/powerpoint/2010/main" val="48642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4540102" y="987972"/>
            <a:ext cx="6127897" cy="5262979"/>
          </a:xfrm>
          <a:prstGeom prst="rect">
            <a:avLst/>
          </a:prstGeom>
          <a:noFill/>
          <a:effectLst/>
        </p:spPr>
        <p:txBody>
          <a:bodyPr wrap="square">
            <a:spAutoFit/>
          </a:bodyPr>
          <a:lstStyle/>
          <a:p>
            <a:r>
              <a:rPr lang="tr-TR" sz="2400" dirty="0"/>
              <a:t>1800'lü yılların ortasına kadar İngiltere'de yaşayan açık renkli kelebekler, ağaçların gövdelerine yapışmış açık renkli likenler üzerinde yaşıyorlardı. Böylece kelebeklerin kuşlar tarafından fark edilip avlanması zordu. Sanayi devrimiyle birlikte fabrika bacalarından çıkan kurumlar yüzünden çevre kirlendi ve açık renkli kelebekler daha belirgin hale gelerek kolayca avlanmaya başladılar. Koyu renkli kelebeklerin sayısı arttı. Bu çevre şartlarına uyum sağlayan koyu renkli kelebeklerinin yaşama şansı artarken açık renkli kelebeklerin azalması doğal seçilime örnektir.</a:t>
            </a:r>
          </a:p>
        </p:txBody>
      </p:sp>
      <p:pic>
        <p:nvPicPr>
          <p:cNvPr id="9" name="8 Resim" descr="http://3.bp.blogspot.com/_krQbq6YcMic/TIsNQ3xC3EI/AAAAAAAACI0/FFUeXoBLkLE/s1600/industrial+melanis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68" y="987972"/>
            <a:ext cx="4095467" cy="4248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6215" y="137853"/>
            <a:ext cx="10095250" cy="1272479"/>
          </a:xfrm>
        </p:spPr>
        <p:txBody>
          <a:bodyPr>
            <a:normAutofit/>
          </a:bodyPr>
          <a:lstStyle/>
          <a:p>
            <a:r>
              <a:rPr lang="tr-TR" sz="3200" dirty="0">
                <a:solidFill>
                  <a:srgbClr val="FF0000"/>
                </a:solidFill>
              </a:rPr>
              <a:t>Yapay Seçilim:</a:t>
            </a:r>
          </a:p>
        </p:txBody>
      </p:sp>
      <p:sp>
        <p:nvSpPr>
          <p:cNvPr id="3" name="İçerik Yer Tutucusu 2"/>
          <p:cNvSpPr>
            <a:spLocks noGrp="1"/>
          </p:cNvSpPr>
          <p:nvPr>
            <p:ph idx="1"/>
          </p:nvPr>
        </p:nvSpPr>
        <p:spPr>
          <a:xfrm>
            <a:off x="746215" y="1309323"/>
            <a:ext cx="10095250" cy="4591747"/>
          </a:xfrm>
        </p:spPr>
        <p:txBody>
          <a:bodyPr>
            <a:normAutofit/>
          </a:bodyPr>
          <a:lstStyle/>
          <a:p>
            <a:r>
              <a:rPr lang="tr-TR" sz="2400" dirty="0"/>
              <a:t>İnsanların bilinçli ve amaçlı olarak bir organizmanın belli özelliklerini seçmesi ve kontrollü olarak yetiştirmesi sürecidir.</a:t>
            </a:r>
          </a:p>
          <a:p>
            <a:endParaRPr lang="tr-TR" sz="2400" dirty="0"/>
          </a:p>
          <a:p>
            <a:endParaRPr lang="tr-TR" sz="2400" dirty="0"/>
          </a:p>
          <a:p>
            <a:r>
              <a:rPr lang="tr-TR" sz="2400" dirty="0"/>
              <a:t>Örneğin evcil ineklerin ataları olan </a:t>
            </a:r>
            <a:r>
              <a:rPr lang="tr-TR" sz="2400" i="1" dirty="0"/>
              <a:t>Bos </a:t>
            </a:r>
            <a:r>
              <a:rPr lang="tr-TR" sz="2400" i="1" dirty="0" err="1"/>
              <a:t>primigenius</a:t>
            </a:r>
            <a:r>
              <a:rPr lang="tr-TR" sz="2400" i="1" dirty="0"/>
              <a:t> </a:t>
            </a:r>
            <a:r>
              <a:rPr lang="tr-TR" sz="2400" dirty="0"/>
              <a:t>türü inekler, yavruladıktan sonra ortalama olarak günde 4-5 litre arasında süt verebilmekteydiler ve bu miktar onlar ve yavruları için fazlasıyla yeterliydi. Ancak günümüzde Yapay Seçilim kullanılarak bu ineklerden üretilen </a:t>
            </a:r>
            <a:r>
              <a:rPr lang="tr-TR" sz="2400" i="1" dirty="0"/>
              <a:t>Bos </a:t>
            </a:r>
            <a:r>
              <a:rPr lang="tr-TR" sz="2400" i="1" dirty="0" err="1"/>
              <a:t>taurus</a:t>
            </a:r>
            <a:r>
              <a:rPr lang="tr-TR" sz="2400" dirty="0"/>
              <a:t> türü evcil inekler yavruladıktan sonra günde ortalama 50 litreye kadar süt verebilmektedir. </a:t>
            </a:r>
          </a:p>
        </p:txBody>
      </p:sp>
    </p:spTree>
    <p:extLst>
      <p:ext uri="{BB962C8B-B14F-4D97-AF65-F5344CB8AC3E}">
        <p14:creationId xmlns:p14="http://schemas.microsoft.com/office/powerpoint/2010/main" val="191621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41278" y="1213142"/>
            <a:ext cx="8777817" cy="2291985"/>
          </a:xfrm>
        </p:spPr>
        <p:txBody>
          <a:bodyPr/>
          <a:lstStyle/>
          <a:p>
            <a:r>
              <a:rPr lang="tr-TR" dirty="0">
                <a:solidFill>
                  <a:srgbClr val="00B050"/>
                </a:solidFill>
              </a:rPr>
              <a:t>DEĞERLENDİRME SORULARI</a:t>
            </a:r>
          </a:p>
        </p:txBody>
      </p:sp>
    </p:spTree>
    <p:extLst>
      <p:ext uri="{BB962C8B-B14F-4D97-AF65-F5344CB8AC3E}">
        <p14:creationId xmlns:p14="http://schemas.microsoft.com/office/powerpoint/2010/main" val="706289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0-54-05-111"/>
          <p:cNvPicPr>
            <a:picLocks noGrp="1" noChangeAspect="1"/>
          </p:cNvPicPr>
          <p:nvPr isPhoto="1"/>
        </p:nvPicPr>
        <p:blipFill rotWithShape="1">
          <a:blip r:embed="rId2">
            <a:lum/>
            <a:extLst>
              <a:ext uri="{28A0092B-C50C-407E-A947-70E740481C1C}">
                <a14:useLocalDpi xmlns:a14="http://schemas.microsoft.com/office/drawing/2010/main" val="0"/>
              </a:ext>
            </a:extLst>
          </a:blip>
          <a:srcRect b="5723"/>
          <a:stretch/>
        </p:blipFill>
        <p:spPr>
          <a:xfrm>
            <a:off x="441" y="134107"/>
            <a:ext cx="11703756" cy="5953744"/>
          </a:xfrm>
          <a:prstGeom prst="rect">
            <a:avLst/>
          </a:prstGeom>
          <a:noFill/>
          <a:ln>
            <a:noFill/>
          </a:ln>
        </p:spPr>
      </p:pic>
    </p:spTree>
    <p:extLst>
      <p:ext uri="{BB962C8B-B14F-4D97-AF65-F5344CB8AC3E}">
        <p14:creationId xmlns:p14="http://schemas.microsoft.com/office/powerpoint/2010/main" val="3595747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0-54-09-00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348980"/>
            <a:ext cx="11703756" cy="5883880"/>
          </a:xfrm>
          <a:prstGeom prst="rect">
            <a:avLst/>
          </a:prstGeom>
          <a:noFill/>
          <a:ln>
            <a:noFill/>
          </a:ln>
        </p:spPr>
      </p:pic>
    </p:spTree>
    <p:extLst>
      <p:ext uri="{BB962C8B-B14F-4D97-AF65-F5344CB8AC3E}">
        <p14:creationId xmlns:p14="http://schemas.microsoft.com/office/powerpoint/2010/main" val="121914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0"/>
            <a:ext cx="8394700" cy="6583363"/>
          </a:xfrm>
        </p:spPr>
      </p:pic>
      <p:sp>
        <p:nvSpPr>
          <p:cNvPr id="6" name="Oval 5"/>
          <p:cNvSpPr/>
          <p:nvPr/>
        </p:nvSpPr>
        <p:spPr>
          <a:xfrm>
            <a:off x="2056554" y="5905500"/>
            <a:ext cx="286987" cy="379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550606"/>
          </a:xfrm>
          <a:prstGeom prst="rect">
            <a:avLst/>
          </a:prstGeom>
        </p:spPr>
      </p:pic>
    </p:spTree>
    <p:extLst>
      <p:ext uri="{BB962C8B-B14F-4D97-AF65-F5344CB8AC3E}">
        <p14:creationId xmlns:p14="http://schemas.microsoft.com/office/powerpoint/2010/main" val="4480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3244" y="0"/>
            <a:ext cx="7980218" cy="6583363"/>
          </a:xfrm>
        </p:spPr>
      </p:pic>
      <p:sp>
        <p:nvSpPr>
          <p:cNvPr id="6" name="Oval 5"/>
          <p:cNvSpPr/>
          <p:nvPr/>
        </p:nvSpPr>
        <p:spPr>
          <a:xfrm>
            <a:off x="5504953" y="5852160"/>
            <a:ext cx="357944" cy="352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550606"/>
          </a:xfrm>
          <a:prstGeom prst="rect">
            <a:avLst/>
          </a:prstGeom>
        </p:spPr>
      </p:pic>
    </p:spTree>
    <p:extLst>
      <p:ext uri="{BB962C8B-B14F-4D97-AF65-F5344CB8AC3E}">
        <p14:creationId xmlns:p14="http://schemas.microsoft.com/office/powerpoint/2010/main" val="63567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796" y="124691"/>
            <a:ext cx="7406639" cy="6458672"/>
          </a:xfrm>
        </p:spPr>
      </p:pic>
      <p:sp>
        <p:nvSpPr>
          <p:cNvPr id="6" name="Oval 5"/>
          <p:cNvSpPr/>
          <p:nvPr/>
        </p:nvSpPr>
        <p:spPr>
          <a:xfrm>
            <a:off x="1790093" y="5735782"/>
            <a:ext cx="437717" cy="37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550606"/>
          </a:xfrm>
          <a:prstGeom prst="rect">
            <a:avLst/>
          </a:prstGeom>
        </p:spPr>
      </p:pic>
    </p:spTree>
    <p:extLst>
      <p:ext uri="{BB962C8B-B14F-4D97-AF65-F5344CB8AC3E}">
        <p14:creationId xmlns:p14="http://schemas.microsoft.com/office/powerpoint/2010/main" val="9552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Resim" descr="http://www.farukyalcinzoo.com/upload/resim/timthumb-(1)dda7fcbd0d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76" y="324535"/>
            <a:ext cx="4918080" cy="48907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20 Dikdörtgen"/>
          <p:cNvSpPr/>
          <p:nvPr/>
        </p:nvSpPr>
        <p:spPr>
          <a:xfrm>
            <a:off x="5701928" y="1662675"/>
            <a:ext cx="4122555" cy="2031325"/>
          </a:xfrm>
          <a:prstGeom prst="rect">
            <a:avLst/>
          </a:prstGeom>
          <a:solidFill>
            <a:schemeClr val="tx1"/>
          </a:solidFill>
          <a:effectLst>
            <a:reflection blurRad="6350" stA="52000" endA="300" endPos="35000" dir="5400000" sy="-100000" algn="bl" rotWithShape="0"/>
          </a:effectLst>
        </p:spPr>
        <p:txBody>
          <a:bodyPr wrap="square">
            <a:spAutoFit/>
          </a:bodyPr>
          <a:lstStyle/>
          <a:p>
            <a:pPr algn="ctr"/>
            <a:endParaRPr lang="tr-TR" dirty="0">
              <a:solidFill>
                <a:schemeClr val="bg1"/>
              </a:solidFill>
            </a:endParaRPr>
          </a:p>
          <a:p>
            <a:pPr algn="ctr"/>
            <a:r>
              <a:rPr lang="tr-TR" dirty="0">
                <a:solidFill>
                  <a:schemeClr val="bg1"/>
                </a:solidFill>
              </a:rPr>
              <a:t>Canlılar beslenme, barınma, savunma, avlanma, üreme gibi yaşamsal faaliyetlerini sürdürebilmek ve iklim koşullarına uyum sağlayabilmek için </a:t>
            </a:r>
            <a:r>
              <a:rPr lang="tr-TR" i="1" dirty="0">
                <a:solidFill>
                  <a:schemeClr val="bg1"/>
                </a:solidFill>
              </a:rPr>
              <a:t>adaptasyon</a:t>
            </a:r>
            <a:r>
              <a:rPr lang="tr-TR" dirty="0">
                <a:solidFill>
                  <a:schemeClr val="bg1"/>
                </a:solidFill>
              </a:rPr>
              <a:t> gösterirler.</a:t>
            </a:r>
          </a:p>
          <a:p>
            <a:pPr algn="ctr"/>
            <a:endParaRPr lang="tr-TR" dirty="0">
              <a:solidFill>
                <a:schemeClr val="bg1"/>
              </a:solidFill>
            </a:endParaRPr>
          </a:p>
        </p:txBody>
      </p:sp>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47"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008" y="623454"/>
            <a:ext cx="6975253" cy="5087389"/>
          </a:xfrm>
        </p:spPr>
      </p:pic>
      <p:sp>
        <p:nvSpPr>
          <p:cNvPr id="6" name="Oval 5"/>
          <p:cNvSpPr/>
          <p:nvPr/>
        </p:nvSpPr>
        <p:spPr>
          <a:xfrm>
            <a:off x="2532351" y="4688378"/>
            <a:ext cx="357944" cy="436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550606"/>
          </a:xfrm>
          <a:prstGeom prst="rect">
            <a:avLst/>
          </a:prstGeom>
        </p:spPr>
      </p:pic>
    </p:spTree>
    <p:extLst>
      <p:ext uri="{BB962C8B-B14F-4D97-AF65-F5344CB8AC3E}">
        <p14:creationId xmlns:p14="http://schemas.microsoft.com/office/powerpoint/2010/main" val="29052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927" y="0"/>
            <a:ext cx="8279477" cy="6650181"/>
          </a:xfrm>
        </p:spPr>
      </p:pic>
      <p:sp>
        <p:nvSpPr>
          <p:cNvPr id="6" name="Oval 5"/>
          <p:cNvSpPr/>
          <p:nvPr/>
        </p:nvSpPr>
        <p:spPr>
          <a:xfrm>
            <a:off x="2055416" y="5062451"/>
            <a:ext cx="357944" cy="376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550606"/>
          </a:xfrm>
          <a:prstGeom prst="rect">
            <a:avLst/>
          </a:prstGeom>
        </p:spPr>
      </p:pic>
    </p:spTree>
    <p:extLst>
      <p:ext uri="{BB962C8B-B14F-4D97-AF65-F5344CB8AC3E}">
        <p14:creationId xmlns:p14="http://schemas.microsoft.com/office/powerpoint/2010/main" val="287396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7-30 13-41-09-2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33527"/>
            <a:ext cx="11703756" cy="6514786"/>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457200"/>
          </a:xfrm>
          <a:prstGeom prst="rect">
            <a:avLst/>
          </a:prstGeom>
        </p:spPr>
      </p:pic>
    </p:spTree>
    <p:extLst>
      <p:ext uri="{BB962C8B-B14F-4D97-AF65-F5344CB8AC3E}">
        <p14:creationId xmlns:p14="http://schemas.microsoft.com/office/powerpoint/2010/main" val="1790183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7-30 13-41-10-9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33527"/>
            <a:ext cx="11703756" cy="6514786"/>
          </a:xfrm>
          <a:prstGeom prst="rect">
            <a:avLst/>
          </a:prstGeom>
        </p:spPr>
      </p:pic>
    </p:spTree>
    <p:extLst>
      <p:ext uri="{BB962C8B-B14F-4D97-AF65-F5344CB8AC3E}">
        <p14:creationId xmlns:p14="http://schemas.microsoft.com/office/powerpoint/2010/main" val="686294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0"/>
            <a:ext cx="6324599" cy="6583363"/>
          </a:xfrm>
        </p:spPr>
      </p:pic>
      <p:sp>
        <p:nvSpPr>
          <p:cNvPr id="6" name="Oval 5"/>
          <p:cNvSpPr/>
          <p:nvPr/>
        </p:nvSpPr>
        <p:spPr>
          <a:xfrm>
            <a:off x="2940881" y="5283200"/>
            <a:ext cx="286987" cy="315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550606"/>
          </a:xfrm>
          <a:prstGeom prst="rect">
            <a:avLst/>
          </a:prstGeom>
        </p:spPr>
      </p:pic>
    </p:spTree>
    <p:extLst>
      <p:ext uri="{BB962C8B-B14F-4D97-AF65-F5344CB8AC3E}">
        <p14:creationId xmlns:p14="http://schemas.microsoft.com/office/powerpoint/2010/main" val="35361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7-30 13-41-42-0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70101"/>
            <a:ext cx="11703756" cy="6443161"/>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457200"/>
          </a:xfrm>
          <a:prstGeom prst="rect">
            <a:avLst/>
          </a:prstGeom>
        </p:spPr>
      </p:pic>
    </p:spTree>
    <p:extLst>
      <p:ext uri="{BB962C8B-B14F-4D97-AF65-F5344CB8AC3E}">
        <p14:creationId xmlns:p14="http://schemas.microsoft.com/office/powerpoint/2010/main" val="1007808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7-30 13-41-44-29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70101"/>
            <a:ext cx="11703756" cy="6443161"/>
          </a:xfrm>
          <a:prstGeom prst="rect">
            <a:avLst/>
          </a:prstGeom>
        </p:spPr>
      </p:pic>
    </p:spTree>
    <p:extLst>
      <p:ext uri="{BB962C8B-B14F-4D97-AF65-F5344CB8AC3E}">
        <p14:creationId xmlns:p14="http://schemas.microsoft.com/office/powerpoint/2010/main" val="1278473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0-53-38-4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167632"/>
            <a:ext cx="11703756" cy="6246575"/>
          </a:xfrm>
          <a:prstGeom prst="rect">
            <a:avLst/>
          </a:prstGeom>
          <a:noFill/>
          <a:ln>
            <a:noFill/>
          </a:ln>
        </p:spPr>
      </p:pic>
    </p:spTree>
    <p:extLst>
      <p:ext uri="{BB962C8B-B14F-4D97-AF65-F5344CB8AC3E}">
        <p14:creationId xmlns:p14="http://schemas.microsoft.com/office/powerpoint/2010/main" val="2417833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0-53-39-68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167632"/>
            <a:ext cx="11703756" cy="6246575"/>
          </a:xfrm>
          <a:prstGeom prst="rect">
            <a:avLst/>
          </a:prstGeom>
          <a:noFill/>
          <a:ln>
            <a:noFill/>
          </a:ln>
        </p:spPr>
      </p:pic>
    </p:spTree>
    <p:extLst>
      <p:ext uri="{BB962C8B-B14F-4D97-AF65-F5344CB8AC3E}">
        <p14:creationId xmlns:p14="http://schemas.microsoft.com/office/powerpoint/2010/main" val="1314347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7-30 13-42-07-49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42670"/>
            <a:ext cx="11703756" cy="6496499"/>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457200"/>
          </a:xfrm>
          <a:prstGeom prst="rect">
            <a:avLst/>
          </a:prstGeom>
        </p:spPr>
      </p:pic>
    </p:spTree>
    <p:extLst>
      <p:ext uri="{BB962C8B-B14F-4D97-AF65-F5344CB8AC3E}">
        <p14:creationId xmlns:p14="http://schemas.microsoft.com/office/powerpoint/2010/main" val="409169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Resim" descr="e01045_847c221d540a3ab0e95ba7a55f6c15cc.png_512"/>
          <p:cNvPicPr>
            <a:picLocks noChangeAspect="1"/>
          </p:cNvPicPr>
          <p:nvPr/>
        </p:nvPicPr>
        <p:blipFill>
          <a:blip r:embed="rId2" cstate="print"/>
          <a:stretch>
            <a:fillRect/>
          </a:stretch>
        </p:blipFill>
        <p:spPr>
          <a:xfrm>
            <a:off x="571313" y="1125382"/>
            <a:ext cx="10163362" cy="4456267"/>
          </a:xfrm>
          <a:prstGeom prst="rect">
            <a:avLst/>
          </a:prstGeom>
          <a:effectLst>
            <a:outerShdw blurRad="50800" dist="38100" dir="2700000" algn="tl" rotWithShape="0">
              <a:prstClr val="black">
                <a:alpha val="40000"/>
              </a:prstClr>
            </a:outerShdw>
          </a:effectLst>
        </p:spPr>
      </p:pic>
      <p:pic>
        <p:nvPicPr>
          <p:cNvPr id="16" name="15 Resim" descr="pushpin1.png"/>
          <p:cNvPicPr>
            <a:picLocks noChangeAspect="1"/>
          </p:cNvPicPr>
          <p:nvPr/>
        </p:nvPicPr>
        <p:blipFill>
          <a:blip r:embed="rId3" cstate="print"/>
          <a:stretch>
            <a:fillRect/>
          </a:stretch>
        </p:blipFill>
        <p:spPr>
          <a:xfrm>
            <a:off x="571313" y="455602"/>
            <a:ext cx="1645676" cy="2350252"/>
          </a:xfrm>
          <a:prstGeom prst="rect">
            <a:avLst/>
          </a:prstGeom>
        </p:spPr>
      </p:pic>
      <p:sp>
        <p:nvSpPr>
          <p:cNvPr id="17" name="16 Dikdörtgen"/>
          <p:cNvSpPr/>
          <p:nvPr/>
        </p:nvSpPr>
        <p:spPr>
          <a:xfrm rot="21324753">
            <a:off x="992921" y="2345388"/>
            <a:ext cx="9298509" cy="1908215"/>
          </a:xfrm>
          <a:prstGeom prst="rect">
            <a:avLst/>
          </a:prstGeom>
        </p:spPr>
        <p:txBody>
          <a:bodyPr wrap="square">
            <a:spAutoFit/>
          </a:bodyPr>
          <a:lstStyle/>
          <a:p>
            <a:r>
              <a:rPr lang="tr-TR" sz="2400" b="1" dirty="0"/>
              <a:t>Adaptasyonun Özellikleri</a:t>
            </a:r>
          </a:p>
          <a:p>
            <a:r>
              <a:rPr lang="tr-TR" b="1" dirty="0"/>
              <a:t>-</a:t>
            </a:r>
            <a:r>
              <a:rPr lang="tr-TR" dirty="0"/>
              <a:t> Adaptasyon sonucu canlılar bulundukları ortama uyum sağlar. </a:t>
            </a:r>
          </a:p>
          <a:p>
            <a:r>
              <a:rPr lang="tr-TR" b="1" dirty="0"/>
              <a:t>-</a:t>
            </a:r>
            <a:r>
              <a:rPr lang="tr-TR" dirty="0"/>
              <a:t> </a:t>
            </a:r>
            <a:r>
              <a:rPr lang="tr-TR" sz="2000" dirty="0">
                <a:solidFill>
                  <a:srgbClr val="FF0000"/>
                </a:solidFill>
              </a:rPr>
              <a:t>Adaptasyonda gen yapısı değiştiğinden kazanılan karakterler kalıtsaldır ve nesillere aktarılır.</a:t>
            </a:r>
          </a:p>
          <a:p>
            <a:r>
              <a:rPr lang="tr-TR" b="1" dirty="0"/>
              <a:t>-</a:t>
            </a:r>
            <a:r>
              <a:rPr lang="tr-TR" dirty="0"/>
              <a:t> Adaptasyonlar biyolojik çeşitliliğe katkıda bulunur.</a:t>
            </a:r>
          </a:p>
          <a:p>
            <a:r>
              <a:rPr lang="tr-TR" b="1" dirty="0"/>
              <a:t>-</a:t>
            </a:r>
            <a:r>
              <a:rPr lang="tr-TR" dirty="0"/>
              <a:t> Adaptasyon sonucu canlılarda meydana gelen değişmeler uzun zamanda oluşur.</a:t>
            </a:r>
          </a:p>
        </p:txBody>
      </p:sp>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lt">
                                    <p:tmPct val="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7-30 13-42-09-07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42670"/>
            <a:ext cx="11703756" cy="6496499"/>
          </a:xfrm>
          <a:prstGeom prst="rect">
            <a:avLst/>
          </a:prstGeom>
        </p:spPr>
      </p:pic>
    </p:spTree>
    <p:extLst>
      <p:ext uri="{BB962C8B-B14F-4D97-AF65-F5344CB8AC3E}">
        <p14:creationId xmlns:p14="http://schemas.microsoft.com/office/powerpoint/2010/main" val="2356959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4233" y="0"/>
            <a:ext cx="8454043" cy="6583363"/>
          </a:xfrm>
        </p:spPr>
      </p:pic>
      <p:sp>
        <p:nvSpPr>
          <p:cNvPr id="6" name="Oval 5"/>
          <p:cNvSpPr/>
          <p:nvPr/>
        </p:nvSpPr>
        <p:spPr>
          <a:xfrm>
            <a:off x="1789641" y="5933964"/>
            <a:ext cx="503615" cy="288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0542" cy="550606"/>
          </a:xfrm>
          <a:prstGeom prst="rect">
            <a:avLst/>
          </a:prstGeom>
        </p:spPr>
      </p:pic>
    </p:spTree>
    <p:extLst>
      <p:ext uri="{BB962C8B-B14F-4D97-AF65-F5344CB8AC3E}">
        <p14:creationId xmlns:p14="http://schemas.microsoft.com/office/powerpoint/2010/main" val="141709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bandicam 2024-08-10 12-32-22-830">
            <a:extLst>
              <a:ext uri="{FF2B5EF4-FFF2-40B4-BE49-F238E27FC236}">
                <a16:creationId xmlns:a16="http://schemas.microsoft.com/office/drawing/2014/main" id="{24B633AA-53F0-4AC9-B5D1-42E3265F24B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 y="71908"/>
            <a:ext cx="11703756" cy="6543740"/>
          </a:xfrm>
          <a:prstGeom prst="rect">
            <a:avLst/>
          </a:prstGeom>
        </p:spPr>
      </p:pic>
      <p:pic>
        <p:nvPicPr>
          <p:cNvPr id="4" name="Resim 3">
            <a:extLst>
              <a:ext uri="{FF2B5EF4-FFF2-40B4-BE49-F238E27FC236}">
                <a16:creationId xmlns:a16="http://schemas.microsoft.com/office/drawing/2014/main" id="{6E32D719-CC1F-470B-84EE-5E260F5C2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214" y="4426297"/>
            <a:ext cx="3050901" cy="496800"/>
          </a:xfrm>
          <a:prstGeom prst="rect">
            <a:avLst/>
          </a:prstGeom>
        </p:spPr>
      </p:pic>
    </p:spTree>
    <p:extLst>
      <p:ext uri="{BB962C8B-B14F-4D97-AF65-F5344CB8AC3E}">
        <p14:creationId xmlns:p14="http://schemas.microsoft.com/office/powerpoint/2010/main" val="47569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362738" y="1549585"/>
            <a:ext cx="5647537" cy="4154984"/>
          </a:xfrm>
          <a:prstGeom prst="rect">
            <a:avLst/>
          </a:prstGeom>
        </p:spPr>
        <p:txBody>
          <a:bodyPr wrap="square">
            <a:spAutoFit/>
          </a:bodyPr>
          <a:lstStyle/>
          <a:p>
            <a:r>
              <a:rPr lang="tr-TR" sz="2400" dirty="0"/>
              <a:t>Hörgüçlerinde yağ depolayabilme yeteneği olan develer yeterli yiyecek bulamayınca hörgüçlerindeki yağı kullanır. </a:t>
            </a:r>
          </a:p>
          <a:p>
            <a:r>
              <a:rPr lang="tr-TR" sz="2400" dirty="0"/>
              <a:t>Uzun bacakları, yumuşak ve geniş ayakları kumda yürümesini kolaylaştırır. </a:t>
            </a:r>
          </a:p>
          <a:p>
            <a:r>
              <a:rPr lang="tr-TR" sz="2400" dirty="0"/>
              <a:t>Ayrıca koruyucu kirpiği, tüylü kulak delikleri, gereğinde kapanabilen burun delikleri, kum fırtınası gibi elverişsiz çevre koşullarına uyum sağlamasına yardımcı olur.</a:t>
            </a:r>
            <a:endParaRPr lang="tr-TR" dirty="0"/>
          </a:p>
        </p:txBody>
      </p:sp>
      <p:pic>
        <p:nvPicPr>
          <p:cNvPr id="10" name="9 Resim" descr="http://upload.wikimedia.org/wikipedia/commons/thumb/4/43/07._Camel_Profile%2C_near_Silverton%2C_NSW%2C_07.07.2007.jpg/640px-07._Camel_Profile%2C_near_Silverton%2C_NSW%2C_07.07.20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1185" y="1277084"/>
            <a:ext cx="4264006" cy="3532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Metin kutusu 1"/>
          <p:cNvSpPr txBox="1"/>
          <p:nvPr/>
        </p:nvSpPr>
        <p:spPr>
          <a:xfrm>
            <a:off x="1000125" y="323850"/>
            <a:ext cx="7029450" cy="584775"/>
          </a:xfrm>
          <a:prstGeom prst="rect">
            <a:avLst/>
          </a:prstGeom>
          <a:noFill/>
        </p:spPr>
        <p:txBody>
          <a:bodyPr wrap="square" rtlCol="0">
            <a:spAutoFit/>
          </a:bodyPr>
          <a:lstStyle/>
          <a:p>
            <a:r>
              <a:rPr lang="tr-TR" sz="3200" b="1" dirty="0"/>
              <a:t>ADAPTASYON ÖRNEKLERİ</a:t>
            </a:r>
          </a:p>
        </p:txBody>
      </p:sp>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Ağ Ören Örümce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010" y="1445929"/>
            <a:ext cx="5270779" cy="32942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16 Dikdörtgen"/>
          <p:cNvSpPr/>
          <p:nvPr/>
        </p:nvSpPr>
        <p:spPr>
          <a:xfrm rot="21237956">
            <a:off x="755769" y="1678208"/>
            <a:ext cx="3771049" cy="707886"/>
          </a:xfrm>
          <a:prstGeom prst="rect">
            <a:avLst/>
          </a:prstGeom>
          <a:effectLst>
            <a:outerShdw blurRad="50800" dist="38100" dir="2700000" algn="tl" rotWithShape="0">
              <a:prstClr val="black">
                <a:alpha val="40000"/>
              </a:prstClr>
            </a:outerShdw>
          </a:effectLst>
        </p:spPr>
        <p:txBody>
          <a:bodyPr wrap="square">
            <a:spAutoFit/>
          </a:bodyPr>
          <a:lstStyle/>
          <a:p>
            <a:r>
              <a:rPr lang="tr-TR" sz="2000" b="1" dirty="0">
                <a:solidFill>
                  <a:schemeClr val="bg1"/>
                </a:solidFill>
              </a:rPr>
              <a:t>Örümcekler avlarını yakalayabilmek için ağ örerler.</a:t>
            </a:r>
            <a:endParaRPr lang="tr-TR" sz="2000" dirty="0">
              <a:solidFill>
                <a:schemeClr val="bg1"/>
              </a:solidFill>
            </a:endParaRPr>
          </a:p>
        </p:txBody>
      </p:sp>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Resim" descr="http://upload.wikimedia.org/wikipedia/commons/thumb/6/60/Equus_quagga.jpg/1024px-Equus_quagg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061" y="729848"/>
            <a:ext cx="4652614" cy="32942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16 Dikdörtgen"/>
          <p:cNvSpPr/>
          <p:nvPr/>
        </p:nvSpPr>
        <p:spPr>
          <a:xfrm rot="21233812">
            <a:off x="1811941" y="3974034"/>
            <a:ext cx="8084285" cy="2246769"/>
          </a:xfrm>
          <a:prstGeom prst="rect">
            <a:avLst/>
          </a:prstGeom>
          <a:noFill/>
          <a:effectLst>
            <a:outerShdw blurRad="50800" dist="38100" dir="2700000" algn="tl" rotWithShape="0">
              <a:prstClr val="black">
                <a:alpha val="40000"/>
              </a:prstClr>
            </a:outerShdw>
          </a:effectLst>
        </p:spPr>
        <p:txBody>
          <a:bodyPr wrap="square">
            <a:spAutoFit/>
          </a:bodyPr>
          <a:lstStyle/>
          <a:p>
            <a:pPr algn="r"/>
            <a:r>
              <a:rPr lang="tr-TR" sz="2800" dirty="0"/>
              <a:t>Yırtıcılar zebraların bir arada durduklarında dikey çizgilerinden dolayı sürüyü bir bütün olarak algılarlar. Bu durumda avcı, avlayacağı zebrayı seçmekte güçlük çeker, bu da zebralar için bir korunma yoludur</a:t>
            </a:r>
            <a:r>
              <a:rPr lang="tr-TR" sz="2400" dirty="0"/>
              <a:t>.</a:t>
            </a:r>
          </a:p>
        </p:txBody>
      </p:sp>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Ördek Resimler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011" y="1574184"/>
            <a:ext cx="5557490" cy="30959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16 Dikdörtgen"/>
          <p:cNvSpPr/>
          <p:nvPr/>
        </p:nvSpPr>
        <p:spPr>
          <a:xfrm rot="21185661">
            <a:off x="3708827" y="1674677"/>
            <a:ext cx="2325952" cy="1200329"/>
          </a:xfrm>
          <a:prstGeom prst="rect">
            <a:avLst/>
          </a:prstGeom>
          <a:noFill/>
          <a:effectLst>
            <a:outerShdw blurRad="50800" dist="38100" dir="2700000" algn="tl" rotWithShape="0">
              <a:prstClr val="black">
                <a:alpha val="40000"/>
              </a:prstClr>
            </a:outerShdw>
          </a:effectLst>
        </p:spPr>
        <p:txBody>
          <a:bodyPr wrap="square">
            <a:spAutoFit/>
          </a:bodyPr>
          <a:lstStyle/>
          <a:p>
            <a:pPr algn="r"/>
            <a:r>
              <a:rPr lang="tr-TR" b="1" dirty="0">
                <a:solidFill>
                  <a:schemeClr val="bg1"/>
                </a:solidFill>
              </a:rPr>
              <a:t>Ördeklerin ve kazların suda ilerlemelerini kolaylaştıran perdeli ayakları vardır.</a:t>
            </a:r>
            <a:endParaRPr lang="tr-TR" dirty="0">
              <a:solidFill>
                <a:schemeClr val="bg1"/>
              </a:solidFill>
            </a:endParaRPr>
          </a:p>
        </p:txBody>
      </p:sp>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5134332" y="1860578"/>
            <a:ext cx="5819418" cy="1200329"/>
          </a:xfrm>
          <a:prstGeom prst="rect">
            <a:avLst/>
          </a:prstGeom>
          <a:noFill/>
          <a:effectLst/>
        </p:spPr>
        <p:txBody>
          <a:bodyPr wrap="square">
            <a:spAutoFit/>
          </a:bodyPr>
          <a:lstStyle/>
          <a:p>
            <a:r>
              <a:rPr lang="tr-TR" dirty="0"/>
              <a:t>Köpek balıklarının sırt ve karın bölgesinin renginin farklı olması, suyun alt ve üst kısmından görünmesini engeller. Bu yüzden av olmaktan kurtulur ve kendi avlarını daha kolay yakalayabilir.</a:t>
            </a:r>
          </a:p>
        </p:txBody>
      </p:sp>
      <p:pic>
        <p:nvPicPr>
          <p:cNvPr id="9" name="8 Resim" descr="http://www.kaliteliresimler.com/data/media/9/Beyaz_Kopekbalig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61" y="1724803"/>
            <a:ext cx="5442713" cy="35425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344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47"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PRESENTER_VERSION" val="6"/>
  <p:tag name="ARTICULATE_PROJECT_OPEN"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a:majorFont>
        <a:latin typeface="Segoe UI Light"/>
        <a:ea typeface=""/>
        <a:cs typeface="Segoe UI Light"/>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7514</TotalTime>
  <Words>663</Words>
  <Application>Microsoft Office PowerPoint</Application>
  <PresentationFormat>Özel</PresentationFormat>
  <Paragraphs>48</Paragraphs>
  <Slides>42</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Arial</vt:lpstr>
      <vt:lpstr>Calibri</vt:lpstr>
      <vt:lpstr>Segoe UI</vt:lpstr>
      <vt:lpstr>Segoe UI Light</vt:lpstr>
      <vt:lpstr>Office Teması</vt:lpstr>
      <vt:lpstr>ADAPTASYON  (ÇEVREYE UYUM)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Varyasyon</vt:lpstr>
      <vt:lpstr>PowerPoint Sunusu</vt:lpstr>
      <vt:lpstr>PowerPoint Sunusu</vt:lpstr>
      <vt:lpstr>Yapay Seçilim:</vt:lpstr>
      <vt:lpstr>DEĞERLENDİRME SORULARI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Tibet Oğuzoğlu</dc:creator>
  <cp:lastModifiedBy>Okan</cp:lastModifiedBy>
  <cp:revision>1375</cp:revision>
  <dcterms:created xsi:type="dcterms:W3CDTF">2014-03-24T15:31:55Z</dcterms:created>
  <dcterms:modified xsi:type="dcterms:W3CDTF">2024-09-22T14:03:49Z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turkce_sablon</vt:lpwstr>
  </property>
  <property fmtid="{D5CDD505-2E9C-101B-9397-08002B2CF9AE}" pid="4" name="ArticulateGUID">
    <vt:lpwstr>D47C5779-A471-458F-B9B0-F08DD599754B</vt:lpwstr>
  </property>
  <property fmtid="{D5CDD505-2E9C-101B-9397-08002B2CF9AE}" pid="5" name="ArticulateProjectFull">
    <vt:lpwstr>C:\Users\Tanzer OZDER\Desktop\Fen Bilgisi Video Ders Sunu Tasarım\SUNULAR\8. Kalıtım-Adaptasyon ve Evrim.ppta</vt:lpwstr>
  </property>
</Properties>
</file>