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60" r:id="rId1"/>
  </p:sldMasterIdLst>
  <p:notesMasterIdLst>
    <p:notesMasterId r:id="rId77"/>
  </p:notesMasterIdLst>
  <p:sldIdLst>
    <p:sldId id="504" r:id="rId2"/>
    <p:sldId id="516" r:id="rId3"/>
    <p:sldId id="513" r:id="rId4"/>
    <p:sldId id="514" r:id="rId5"/>
    <p:sldId id="515" r:id="rId6"/>
    <p:sldId id="566" r:id="rId7"/>
    <p:sldId id="517" r:id="rId8"/>
    <p:sldId id="567" r:id="rId9"/>
    <p:sldId id="518" r:id="rId10"/>
    <p:sldId id="521" r:id="rId11"/>
    <p:sldId id="317" r:id="rId12"/>
    <p:sldId id="522" r:id="rId13"/>
    <p:sldId id="523" r:id="rId14"/>
    <p:sldId id="524" r:id="rId15"/>
    <p:sldId id="525" r:id="rId16"/>
    <p:sldId id="526" r:id="rId17"/>
    <p:sldId id="527" r:id="rId18"/>
    <p:sldId id="289" r:id="rId19"/>
    <p:sldId id="528" r:id="rId20"/>
    <p:sldId id="529" r:id="rId21"/>
    <p:sldId id="530" r:id="rId22"/>
    <p:sldId id="531" r:id="rId23"/>
    <p:sldId id="538" r:id="rId24"/>
    <p:sldId id="539" r:id="rId25"/>
    <p:sldId id="532" r:id="rId26"/>
    <p:sldId id="533" r:id="rId27"/>
    <p:sldId id="534" r:id="rId28"/>
    <p:sldId id="535" r:id="rId29"/>
    <p:sldId id="536" r:id="rId30"/>
    <p:sldId id="537" r:id="rId31"/>
    <p:sldId id="577" r:id="rId32"/>
    <p:sldId id="569" r:id="rId33"/>
    <p:sldId id="574" r:id="rId34"/>
    <p:sldId id="576" r:id="rId35"/>
    <p:sldId id="575" r:id="rId36"/>
    <p:sldId id="578" r:id="rId37"/>
    <p:sldId id="541" r:id="rId38"/>
    <p:sldId id="542" r:id="rId39"/>
    <p:sldId id="558" r:id="rId40"/>
    <p:sldId id="559" r:id="rId41"/>
    <p:sldId id="556" r:id="rId42"/>
    <p:sldId id="557" r:id="rId43"/>
    <p:sldId id="365" r:id="rId44"/>
    <p:sldId id="366" r:id="rId45"/>
    <p:sldId id="540" r:id="rId46"/>
    <p:sldId id="553" r:id="rId47"/>
    <p:sldId id="565" r:id="rId48"/>
    <p:sldId id="554" r:id="rId49"/>
    <p:sldId id="562" r:id="rId50"/>
    <p:sldId id="563" r:id="rId51"/>
    <p:sldId id="570" r:id="rId52"/>
    <p:sldId id="579" r:id="rId53"/>
    <p:sldId id="509" r:id="rId54"/>
    <p:sldId id="547" r:id="rId55"/>
    <p:sldId id="548" r:id="rId56"/>
    <p:sldId id="638" r:id="rId57"/>
    <p:sldId id="639" r:id="rId58"/>
    <p:sldId id="640" r:id="rId59"/>
    <p:sldId id="641" r:id="rId60"/>
    <p:sldId id="549" r:id="rId61"/>
    <p:sldId id="550" r:id="rId62"/>
    <p:sldId id="560" r:id="rId63"/>
    <p:sldId id="561" r:id="rId64"/>
    <p:sldId id="580" r:id="rId65"/>
    <p:sldId id="510" r:id="rId66"/>
    <p:sldId id="581" r:id="rId67"/>
    <p:sldId id="582" r:id="rId68"/>
    <p:sldId id="545" r:id="rId69"/>
    <p:sldId id="546" r:id="rId70"/>
    <p:sldId id="551" r:id="rId71"/>
    <p:sldId id="552" r:id="rId72"/>
    <p:sldId id="543" r:id="rId73"/>
    <p:sldId id="544" r:id="rId74"/>
    <p:sldId id="618" r:id="rId75"/>
    <p:sldId id="619" r:id="rId76"/>
  </p:sldIdLst>
  <p:sldSz cx="12192000" cy="6858000"/>
  <p:notesSz cx="6858000" cy="9144000"/>
  <p:photoAlbum/>
  <p:defaultText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892" y="42"/>
      </p:cViewPr>
      <p:guideLst>
        <p:guide orient="horz" pos="2160"/>
        <p:guide pos="3840"/>
      </p:guideLst>
    </p:cSldViewPr>
  </p:slideViewPr>
  <p:notesTextViewPr>
    <p:cViewPr>
      <p:scale>
        <a:sx n="1" d="1"/>
        <a:sy n="1" d="1"/>
      </p:scale>
      <p:origin x="0" y="0"/>
    </p:cViewPr>
  </p:notesTextViewPr>
  <p:sorterViewPr>
    <p:cViewPr>
      <p:scale>
        <a:sx n="200" d="100"/>
        <a:sy n="2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stbilgi Yer Tutucusu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tr-TR"/>
          </a:p>
        </p:txBody>
      </p:sp>
      <p:sp>
        <p:nvSpPr>
          <p:cNvPr id="3" name="Veri Yer Tutucusu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F5B59B-AFB7-4A14-9F05-9AEC4B663EA3}" type="datetimeFigureOut">
              <a:rPr lang="tr-TR" smtClean="0"/>
              <a:t>18.11.2024</a:t>
            </a:fld>
            <a:endParaRPr lang="tr-TR"/>
          </a:p>
        </p:txBody>
      </p:sp>
      <p:sp>
        <p:nvSpPr>
          <p:cNvPr id="4" name="Slayt Görüntüsü Yer Tutucus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tr-TR"/>
          </a:p>
        </p:txBody>
      </p:sp>
      <p:sp>
        <p:nvSpPr>
          <p:cNvPr id="5" name="Not Yer Tutucusu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6" name="Altbilgi Yer Tutucusu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tr-TR"/>
          </a:p>
        </p:txBody>
      </p:sp>
      <p:sp>
        <p:nvSpPr>
          <p:cNvPr id="7" name="Slayt Numarası Yer Tutucus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0CB34A-C4DF-4045-908C-4710D36E5008}" type="slidenum">
              <a:rPr lang="tr-TR" smtClean="0"/>
              <a:t>‹#›</a:t>
            </a:fld>
            <a:endParaRPr lang="tr-TR"/>
          </a:p>
        </p:txBody>
      </p:sp>
    </p:spTree>
    <p:extLst>
      <p:ext uri="{BB962C8B-B14F-4D97-AF65-F5344CB8AC3E}">
        <p14:creationId xmlns:p14="http://schemas.microsoft.com/office/powerpoint/2010/main" val="3570922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000CB34A-C4DF-4045-908C-4710D36E5008}" type="slidenum">
              <a:rPr lang="tr-TR" smtClean="0"/>
              <a:t>7</a:t>
            </a:fld>
            <a:endParaRPr lang="tr-TR"/>
          </a:p>
        </p:txBody>
      </p:sp>
    </p:spTree>
    <p:extLst>
      <p:ext uri="{BB962C8B-B14F-4D97-AF65-F5344CB8AC3E}">
        <p14:creationId xmlns:p14="http://schemas.microsoft.com/office/powerpoint/2010/main" val="2667916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r>
              <a:rPr lang="tr-TR" dirty="0"/>
              <a:t>Bütün ölçümler aynı yerçekimi ivmesinde yapılacağı için yerçekimi ivmesi soruları çözerken hesaplamalarda dikkate alınmaz.</a:t>
            </a:r>
          </a:p>
        </p:txBody>
      </p:sp>
      <p:sp>
        <p:nvSpPr>
          <p:cNvPr id="4" name="Slayt Numarası Yer Tutucusu 3"/>
          <p:cNvSpPr>
            <a:spLocks noGrp="1"/>
          </p:cNvSpPr>
          <p:nvPr>
            <p:ph type="sldNum" sz="quarter" idx="5"/>
          </p:nvPr>
        </p:nvSpPr>
        <p:spPr/>
        <p:txBody>
          <a:bodyPr/>
          <a:lstStyle/>
          <a:p>
            <a:fld id="{000CB34A-C4DF-4045-908C-4710D36E5008}" type="slidenum">
              <a:rPr lang="tr-TR" smtClean="0"/>
              <a:t>11</a:t>
            </a:fld>
            <a:endParaRPr lang="tr-TR"/>
          </a:p>
        </p:txBody>
      </p:sp>
    </p:spTree>
    <p:extLst>
      <p:ext uri="{BB962C8B-B14F-4D97-AF65-F5344CB8AC3E}">
        <p14:creationId xmlns:p14="http://schemas.microsoft.com/office/powerpoint/2010/main" val="3642344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r>
              <a:rPr lang="tr-TR" dirty="0"/>
              <a:t>Böyle durumlarda derinlik ve yoğunluk çarpılır.</a:t>
            </a:r>
          </a:p>
        </p:txBody>
      </p:sp>
      <p:sp>
        <p:nvSpPr>
          <p:cNvPr id="4" name="Slayt Numarası Yer Tutucusu 3"/>
          <p:cNvSpPr>
            <a:spLocks noGrp="1"/>
          </p:cNvSpPr>
          <p:nvPr>
            <p:ph type="sldNum" sz="quarter" idx="5"/>
          </p:nvPr>
        </p:nvSpPr>
        <p:spPr/>
        <p:txBody>
          <a:bodyPr/>
          <a:lstStyle/>
          <a:p>
            <a:fld id="{000CB34A-C4DF-4045-908C-4710D36E5008}" type="slidenum">
              <a:rPr lang="tr-TR" smtClean="0"/>
              <a:t>12</a:t>
            </a:fld>
            <a:endParaRPr lang="tr-TR"/>
          </a:p>
        </p:txBody>
      </p:sp>
    </p:spTree>
    <p:extLst>
      <p:ext uri="{BB962C8B-B14F-4D97-AF65-F5344CB8AC3E}">
        <p14:creationId xmlns:p14="http://schemas.microsoft.com/office/powerpoint/2010/main" val="3946327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000CB34A-C4DF-4045-908C-4710D36E5008}" type="slidenum">
              <a:rPr lang="tr-TR" smtClean="0"/>
              <a:t>18</a:t>
            </a:fld>
            <a:endParaRPr lang="tr-TR"/>
          </a:p>
        </p:txBody>
      </p:sp>
    </p:spTree>
    <p:extLst>
      <p:ext uri="{BB962C8B-B14F-4D97-AF65-F5344CB8AC3E}">
        <p14:creationId xmlns:p14="http://schemas.microsoft.com/office/powerpoint/2010/main" val="438913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10"/>
          </p:nvPr>
        </p:nvSpPr>
        <p:spPr/>
        <p:txBody>
          <a:bodyPr/>
          <a:lstStyle/>
          <a:p>
            <a:fld id="{000CB34A-C4DF-4045-908C-4710D36E5008}" type="slidenum">
              <a:rPr lang="tr-TR" smtClean="0"/>
              <a:t>19</a:t>
            </a:fld>
            <a:endParaRPr lang="tr-TR"/>
          </a:p>
        </p:txBody>
      </p:sp>
    </p:spTree>
    <p:extLst>
      <p:ext uri="{BB962C8B-B14F-4D97-AF65-F5344CB8AC3E}">
        <p14:creationId xmlns:p14="http://schemas.microsoft.com/office/powerpoint/2010/main" val="859731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10"/>
          </p:nvPr>
        </p:nvSpPr>
        <p:spPr/>
        <p:txBody>
          <a:bodyPr/>
          <a:lstStyle/>
          <a:p>
            <a:fld id="{000CB34A-C4DF-4045-908C-4710D36E5008}" type="slidenum">
              <a:rPr lang="tr-TR" smtClean="0"/>
              <a:t>47</a:t>
            </a:fld>
            <a:endParaRPr lang="tr-TR"/>
          </a:p>
        </p:txBody>
      </p:sp>
    </p:spTree>
    <p:extLst>
      <p:ext uri="{BB962C8B-B14F-4D97-AF65-F5344CB8AC3E}">
        <p14:creationId xmlns:p14="http://schemas.microsoft.com/office/powerpoint/2010/main" val="2551656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Başlık Slaydı">
    <p:spTree>
      <p:nvGrpSpPr>
        <p:cNvPr id="1" name=""/>
        <p:cNvGrpSpPr/>
        <p:nvPr/>
      </p:nvGrpSpPr>
      <p:grpSpPr>
        <a:xfrm>
          <a:off x="0" y="0"/>
          <a:ext cx="0" cy="0"/>
          <a:chOff x="0" y="0"/>
          <a:chExt cx="0" cy="0"/>
        </a:xfrm>
      </p:grpSpPr>
      <p:sp>
        <p:nvSpPr>
          <p:cNvPr id="2" name="Unvan 1"/>
          <p:cNvSpPr>
            <a:spLocks noGrp="1"/>
          </p:cNvSpPr>
          <p:nvPr>
            <p:ph type="ctrTitle"/>
          </p:nvPr>
        </p:nvSpPr>
        <p:spPr>
          <a:xfrm>
            <a:off x="1524000" y="1122363"/>
            <a:ext cx="9144000" cy="2387600"/>
          </a:xfrm>
        </p:spPr>
        <p:txBody>
          <a:bodyPr anchor="b"/>
          <a:lstStyle>
            <a:lvl1pPr algn="ctr">
              <a:defRPr sz="6000"/>
            </a:lvl1pPr>
          </a:lstStyle>
          <a:p>
            <a:r>
              <a:rPr lang="tr-TR"/>
              <a:t>Asıl başlık stili için tıklatın</a:t>
            </a:r>
          </a:p>
        </p:txBody>
      </p:sp>
      <p:sp>
        <p:nvSpPr>
          <p:cNvPr id="3" name="Alt Başlık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tr-TR"/>
              <a:t>Asıl alt başlık stilini düzenlemek için tıklayın</a:t>
            </a:r>
          </a:p>
        </p:txBody>
      </p:sp>
      <p:sp>
        <p:nvSpPr>
          <p:cNvPr id="4" name="Veri Yer Tutucusu 3"/>
          <p:cNvSpPr>
            <a:spLocks noGrp="1"/>
          </p:cNvSpPr>
          <p:nvPr>
            <p:ph type="dt" sz="half" idx="10"/>
          </p:nvPr>
        </p:nvSpPr>
        <p:spPr/>
        <p:txBody>
          <a:bodyPr/>
          <a:lstStyle/>
          <a:p>
            <a:fld id="{36DE2F4E-9FF1-433D-BD2D-EAB7C41AA160}" type="datetimeFigureOut">
              <a:rPr lang="tr-TR" smtClean="0"/>
              <a:t>18.11.2024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3886909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Başlık ve İçeri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İçerik Yer Tutucusu 2"/>
          <p:cNvSpPr>
            <a:spLocks noGrp="1"/>
          </p:cNvSpPr>
          <p:nvPr>
            <p:ph idx="1"/>
          </p:nvPr>
        </p:nvSpPr>
        <p:spPr/>
        <p:txBody>
          <a:body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36DE2F4E-9FF1-433D-BD2D-EAB7C41AA160}" type="datetimeFigureOut">
              <a:rPr lang="tr-TR" smtClean="0"/>
              <a:t>18.11.2024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813460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Bölüm Üstbilgisi">
    <p:spTree>
      <p:nvGrpSpPr>
        <p:cNvPr id="1" name=""/>
        <p:cNvGrpSpPr/>
        <p:nvPr/>
      </p:nvGrpSpPr>
      <p:grpSpPr>
        <a:xfrm>
          <a:off x="0" y="0"/>
          <a:ext cx="0" cy="0"/>
          <a:chOff x="0" y="0"/>
          <a:chExt cx="0" cy="0"/>
        </a:xfrm>
      </p:grpSpPr>
      <p:sp>
        <p:nvSpPr>
          <p:cNvPr id="2" name="Unvan 1"/>
          <p:cNvSpPr>
            <a:spLocks noGrp="1"/>
          </p:cNvSpPr>
          <p:nvPr>
            <p:ph type="title"/>
          </p:nvPr>
        </p:nvSpPr>
        <p:spPr>
          <a:xfrm>
            <a:off x="831850" y="1709738"/>
            <a:ext cx="10515600" cy="2852737"/>
          </a:xfrm>
        </p:spPr>
        <p:txBody>
          <a:bodyPr anchor="b"/>
          <a:lstStyle>
            <a:lvl1pPr>
              <a:defRPr sz="6000"/>
            </a:lvl1pPr>
          </a:lstStyle>
          <a:p>
            <a:r>
              <a:rPr lang="tr-TR"/>
              <a:t>Asıl başlık stili için tıklatın</a:t>
            </a:r>
          </a:p>
        </p:txBody>
      </p:sp>
      <p:sp>
        <p:nvSpPr>
          <p:cNvPr id="3" name="Metin Yer Tutucusu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tr-TR"/>
              <a:t>Asıl metin stillerini düzenle</a:t>
            </a:r>
          </a:p>
        </p:txBody>
      </p:sp>
      <p:sp>
        <p:nvSpPr>
          <p:cNvPr id="4" name="Veri Yer Tutucusu 3"/>
          <p:cNvSpPr>
            <a:spLocks noGrp="1"/>
          </p:cNvSpPr>
          <p:nvPr>
            <p:ph type="dt" sz="half" idx="10"/>
          </p:nvPr>
        </p:nvSpPr>
        <p:spPr/>
        <p:txBody>
          <a:bodyPr/>
          <a:lstStyle/>
          <a:p>
            <a:fld id="{36DE2F4E-9FF1-433D-BD2D-EAB7C41AA160}" type="datetimeFigureOut">
              <a:rPr lang="tr-TR" smtClean="0"/>
              <a:t>18.11.2024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266096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ki İçeri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İçerik Yer Tutucusu 2"/>
          <p:cNvSpPr>
            <a:spLocks noGrp="1"/>
          </p:cNvSpPr>
          <p:nvPr>
            <p:ph sz="half" idx="1"/>
          </p:nvPr>
        </p:nvSpPr>
        <p:spPr>
          <a:xfrm>
            <a:off x="838200" y="1825625"/>
            <a:ext cx="5181600" cy="4351338"/>
          </a:xfrm>
        </p:spPr>
        <p:txBody>
          <a:body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4" name="İçerik Yer Tutucusu 3"/>
          <p:cNvSpPr>
            <a:spLocks noGrp="1"/>
          </p:cNvSpPr>
          <p:nvPr>
            <p:ph sz="half" idx="2"/>
          </p:nvPr>
        </p:nvSpPr>
        <p:spPr>
          <a:xfrm>
            <a:off x="6172200" y="1825625"/>
            <a:ext cx="5181600" cy="4351338"/>
          </a:xfrm>
        </p:spPr>
        <p:txBody>
          <a:body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5" name="Veri Yer Tutucusu 4"/>
          <p:cNvSpPr>
            <a:spLocks noGrp="1"/>
          </p:cNvSpPr>
          <p:nvPr>
            <p:ph type="dt" sz="half" idx="10"/>
          </p:nvPr>
        </p:nvSpPr>
        <p:spPr/>
        <p:txBody>
          <a:bodyPr/>
          <a:lstStyle/>
          <a:p>
            <a:fld id="{36DE2F4E-9FF1-433D-BD2D-EAB7C41AA160}" type="datetimeFigureOut">
              <a:rPr lang="tr-TR" smtClean="0"/>
              <a:t>18.11.2024</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4066344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Karşılaştırma">
    <p:spTree>
      <p:nvGrpSpPr>
        <p:cNvPr id="1" name=""/>
        <p:cNvGrpSpPr/>
        <p:nvPr/>
      </p:nvGrpSpPr>
      <p:grpSpPr>
        <a:xfrm>
          <a:off x="0" y="0"/>
          <a:ext cx="0" cy="0"/>
          <a:chOff x="0" y="0"/>
          <a:chExt cx="0" cy="0"/>
        </a:xfrm>
      </p:grpSpPr>
      <p:sp>
        <p:nvSpPr>
          <p:cNvPr id="2" name="Unvan 1"/>
          <p:cNvSpPr>
            <a:spLocks noGrp="1"/>
          </p:cNvSpPr>
          <p:nvPr>
            <p:ph type="title"/>
          </p:nvPr>
        </p:nvSpPr>
        <p:spPr>
          <a:xfrm>
            <a:off x="839788" y="365125"/>
            <a:ext cx="10515600" cy="1325563"/>
          </a:xfrm>
        </p:spPr>
        <p:txBody>
          <a:bodyPr/>
          <a:lstStyle/>
          <a:p>
            <a:r>
              <a:rPr lang="tr-TR"/>
              <a:t>Asıl başlık stili için tıklatın</a:t>
            </a:r>
          </a:p>
        </p:txBody>
      </p:sp>
      <p:sp>
        <p:nvSpPr>
          <p:cNvPr id="3" name="Metin Yer Tutucusu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tr-TR"/>
              <a:t>Asıl metin stillerini düzenle</a:t>
            </a:r>
          </a:p>
        </p:txBody>
      </p:sp>
      <p:sp>
        <p:nvSpPr>
          <p:cNvPr id="4" name="İçerik Yer Tutucusu 3"/>
          <p:cNvSpPr>
            <a:spLocks noGrp="1"/>
          </p:cNvSpPr>
          <p:nvPr>
            <p:ph sz="half" idx="2"/>
          </p:nvPr>
        </p:nvSpPr>
        <p:spPr>
          <a:xfrm>
            <a:off x="839788" y="2505075"/>
            <a:ext cx="5157787" cy="3684588"/>
          </a:xfrm>
        </p:spPr>
        <p:txBody>
          <a:body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5" name="Metin Yer Tutucusu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tr-TR"/>
              <a:t>Asıl metin stillerini düzenle</a:t>
            </a:r>
          </a:p>
        </p:txBody>
      </p:sp>
      <p:sp>
        <p:nvSpPr>
          <p:cNvPr id="6" name="İçerik Yer Tutucusu 5"/>
          <p:cNvSpPr>
            <a:spLocks noGrp="1"/>
          </p:cNvSpPr>
          <p:nvPr>
            <p:ph sz="quarter" idx="4"/>
          </p:nvPr>
        </p:nvSpPr>
        <p:spPr>
          <a:xfrm>
            <a:off x="6172200" y="2505075"/>
            <a:ext cx="5183188" cy="3684588"/>
          </a:xfrm>
        </p:spPr>
        <p:txBody>
          <a:body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7" name="Veri Yer Tutucusu 6"/>
          <p:cNvSpPr>
            <a:spLocks noGrp="1"/>
          </p:cNvSpPr>
          <p:nvPr>
            <p:ph type="dt" sz="half" idx="10"/>
          </p:nvPr>
        </p:nvSpPr>
        <p:spPr/>
        <p:txBody>
          <a:bodyPr/>
          <a:lstStyle/>
          <a:p>
            <a:fld id="{36DE2F4E-9FF1-433D-BD2D-EAB7C41AA160}" type="datetimeFigureOut">
              <a:rPr lang="tr-TR" smtClean="0"/>
              <a:t>18.11.2024</a:t>
            </a:fld>
            <a:endParaRPr lang="tr-TR"/>
          </a:p>
        </p:txBody>
      </p:sp>
      <p:sp>
        <p:nvSpPr>
          <p:cNvPr id="8" name="Altbilgi Yer Tutucusu 7"/>
          <p:cNvSpPr>
            <a:spLocks noGrp="1"/>
          </p:cNvSpPr>
          <p:nvPr>
            <p:ph type="ftr" sz="quarter" idx="11"/>
          </p:nvPr>
        </p:nvSpPr>
        <p:spPr/>
        <p:txBody>
          <a:bodyPr/>
          <a:lstStyle/>
          <a:p>
            <a:endParaRPr lang="tr-TR"/>
          </a:p>
        </p:txBody>
      </p:sp>
      <p:sp>
        <p:nvSpPr>
          <p:cNvPr id="9" name="Slayt Numarası Yer Tutucusu 8"/>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917296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Yalnızca Başlı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Veri Yer Tutucusu 2"/>
          <p:cNvSpPr>
            <a:spLocks noGrp="1"/>
          </p:cNvSpPr>
          <p:nvPr>
            <p:ph type="dt" sz="half" idx="10"/>
          </p:nvPr>
        </p:nvSpPr>
        <p:spPr/>
        <p:txBody>
          <a:bodyPr/>
          <a:lstStyle/>
          <a:p>
            <a:fld id="{36DE2F4E-9FF1-433D-BD2D-EAB7C41AA160}" type="datetimeFigureOut">
              <a:rPr lang="tr-TR" smtClean="0"/>
              <a:t>18.11.2024</a:t>
            </a:fld>
            <a:endParaRPr lang="tr-TR"/>
          </a:p>
        </p:txBody>
      </p:sp>
      <p:sp>
        <p:nvSpPr>
          <p:cNvPr id="4" name="Altbilgi Yer Tutucusu 3"/>
          <p:cNvSpPr>
            <a:spLocks noGrp="1"/>
          </p:cNvSpPr>
          <p:nvPr>
            <p:ph type="ftr" sz="quarter" idx="11"/>
          </p:nvPr>
        </p:nvSpPr>
        <p:spPr/>
        <p:txBody>
          <a:bodyPr/>
          <a:lstStyle/>
          <a:p>
            <a:endParaRPr lang="tr-TR"/>
          </a:p>
        </p:txBody>
      </p:sp>
      <p:sp>
        <p:nvSpPr>
          <p:cNvPr id="5" name="Slayt Numarası Yer Tutucusu 4"/>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3212524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oş">
    <p:spTree>
      <p:nvGrpSpPr>
        <p:cNvPr id="1" name=""/>
        <p:cNvGrpSpPr/>
        <p:nvPr/>
      </p:nvGrpSpPr>
      <p:grpSpPr>
        <a:xfrm>
          <a:off x="0" y="0"/>
          <a:ext cx="0" cy="0"/>
          <a:chOff x="0" y="0"/>
          <a:chExt cx="0" cy="0"/>
        </a:xfrm>
      </p:grpSpPr>
      <p:sp>
        <p:nvSpPr>
          <p:cNvPr id="2" name="Veri Yer Tutucusu 1"/>
          <p:cNvSpPr>
            <a:spLocks noGrp="1"/>
          </p:cNvSpPr>
          <p:nvPr>
            <p:ph type="dt" sz="half" idx="10"/>
          </p:nvPr>
        </p:nvSpPr>
        <p:spPr/>
        <p:txBody>
          <a:bodyPr/>
          <a:lstStyle/>
          <a:p>
            <a:fld id="{36DE2F4E-9FF1-433D-BD2D-EAB7C41AA160}" type="datetimeFigureOut">
              <a:rPr lang="tr-TR" smtClean="0"/>
              <a:t>18.11.2024</a:t>
            </a:fld>
            <a:endParaRPr lang="tr-TR"/>
          </a:p>
        </p:txBody>
      </p:sp>
      <p:sp>
        <p:nvSpPr>
          <p:cNvPr id="3" name="Altbilgi Yer Tutucusu 2"/>
          <p:cNvSpPr>
            <a:spLocks noGrp="1"/>
          </p:cNvSpPr>
          <p:nvPr>
            <p:ph type="ftr" sz="quarter" idx="11"/>
          </p:nvPr>
        </p:nvSpPr>
        <p:spPr/>
        <p:txBody>
          <a:bodyPr/>
          <a:lstStyle/>
          <a:p>
            <a:endParaRPr lang="tr-TR"/>
          </a:p>
        </p:txBody>
      </p:sp>
      <p:sp>
        <p:nvSpPr>
          <p:cNvPr id="4" name="Slayt Numarası Yer Tutucusu 3"/>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249045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Başlıklı İçerik">
    <p:spTree>
      <p:nvGrpSpPr>
        <p:cNvPr id="1" name=""/>
        <p:cNvGrpSpPr/>
        <p:nvPr/>
      </p:nvGrpSpPr>
      <p:grpSpPr>
        <a:xfrm>
          <a:off x="0" y="0"/>
          <a:ext cx="0" cy="0"/>
          <a:chOff x="0" y="0"/>
          <a:chExt cx="0" cy="0"/>
        </a:xfrm>
      </p:grpSpPr>
      <p:sp>
        <p:nvSpPr>
          <p:cNvPr id="2" name="Unvan 1"/>
          <p:cNvSpPr>
            <a:spLocks noGrp="1"/>
          </p:cNvSpPr>
          <p:nvPr>
            <p:ph type="title"/>
          </p:nvPr>
        </p:nvSpPr>
        <p:spPr>
          <a:xfrm>
            <a:off x="839788" y="457200"/>
            <a:ext cx="3932237" cy="1600200"/>
          </a:xfrm>
        </p:spPr>
        <p:txBody>
          <a:bodyPr anchor="b"/>
          <a:lstStyle>
            <a:lvl1pPr>
              <a:defRPr sz="3200"/>
            </a:lvl1pPr>
          </a:lstStyle>
          <a:p>
            <a:r>
              <a:rPr lang="tr-TR"/>
              <a:t>Asıl başlık stili için tıklatın</a:t>
            </a:r>
          </a:p>
        </p:txBody>
      </p:sp>
      <p:sp>
        <p:nvSpPr>
          <p:cNvPr id="3" name="İçerik Yer Tutucusu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4" name="Metin Yer Tutucusu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tr-TR"/>
              <a:t>Asıl metin stillerini düzenle</a:t>
            </a:r>
          </a:p>
        </p:txBody>
      </p:sp>
      <p:sp>
        <p:nvSpPr>
          <p:cNvPr id="5" name="Veri Yer Tutucusu 4"/>
          <p:cNvSpPr>
            <a:spLocks noGrp="1"/>
          </p:cNvSpPr>
          <p:nvPr>
            <p:ph type="dt" sz="half" idx="10"/>
          </p:nvPr>
        </p:nvSpPr>
        <p:spPr/>
        <p:txBody>
          <a:bodyPr/>
          <a:lstStyle/>
          <a:p>
            <a:fld id="{36DE2F4E-9FF1-433D-BD2D-EAB7C41AA160}" type="datetimeFigureOut">
              <a:rPr lang="tr-TR" smtClean="0"/>
              <a:t>18.11.2024</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408633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aşlıklı Resim">
    <p:spTree>
      <p:nvGrpSpPr>
        <p:cNvPr id="1" name=""/>
        <p:cNvGrpSpPr/>
        <p:nvPr/>
      </p:nvGrpSpPr>
      <p:grpSpPr>
        <a:xfrm>
          <a:off x="0" y="0"/>
          <a:ext cx="0" cy="0"/>
          <a:chOff x="0" y="0"/>
          <a:chExt cx="0" cy="0"/>
        </a:xfrm>
      </p:grpSpPr>
      <p:sp>
        <p:nvSpPr>
          <p:cNvPr id="2" name="Unvan 1"/>
          <p:cNvSpPr>
            <a:spLocks noGrp="1"/>
          </p:cNvSpPr>
          <p:nvPr>
            <p:ph type="title"/>
          </p:nvPr>
        </p:nvSpPr>
        <p:spPr>
          <a:xfrm>
            <a:off x="839788" y="457200"/>
            <a:ext cx="3932237" cy="1600200"/>
          </a:xfrm>
        </p:spPr>
        <p:txBody>
          <a:bodyPr anchor="b"/>
          <a:lstStyle>
            <a:lvl1pPr>
              <a:defRPr sz="3200"/>
            </a:lvl1pPr>
          </a:lstStyle>
          <a:p>
            <a:r>
              <a:rPr lang="tr-TR"/>
              <a:t>Asıl başlık stili için tıklatın</a:t>
            </a:r>
          </a:p>
        </p:txBody>
      </p:sp>
      <p:sp>
        <p:nvSpPr>
          <p:cNvPr id="3" name="Resim Yer Tutucusu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tr-TR"/>
          </a:p>
        </p:txBody>
      </p:sp>
      <p:sp>
        <p:nvSpPr>
          <p:cNvPr id="4" name="Metin Yer Tutucusu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tr-TR"/>
              <a:t>Asıl metin stillerini düzenle</a:t>
            </a:r>
          </a:p>
        </p:txBody>
      </p:sp>
      <p:sp>
        <p:nvSpPr>
          <p:cNvPr id="5" name="Veri Yer Tutucusu 4"/>
          <p:cNvSpPr>
            <a:spLocks noGrp="1"/>
          </p:cNvSpPr>
          <p:nvPr>
            <p:ph type="dt" sz="half" idx="10"/>
          </p:nvPr>
        </p:nvSpPr>
        <p:spPr/>
        <p:txBody>
          <a:bodyPr/>
          <a:lstStyle/>
          <a:p>
            <a:fld id="{36DE2F4E-9FF1-433D-BD2D-EAB7C41AA160}" type="datetimeFigureOut">
              <a:rPr lang="tr-TR" smtClean="0"/>
              <a:t>18.11.2024</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071749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Başlık ve Dikey Metin">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Dikey Metin Yer Tutucusu 2"/>
          <p:cNvSpPr>
            <a:spLocks noGrp="1"/>
          </p:cNvSpPr>
          <p:nvPr>
            <p:ph type="body" orient="vert" idx="1"/>
          </p:nvPr>
        </p:nvSpPr>
        <p:spPr/>
        <p:txBody>
          <a:bodyPr vert="eaVert"/>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36DE2F4E-9FF1-433D-BD2D-EAB7C41AA160}" type="datetimeFigureOut">
              <a:rPr lang="tr-TR" smtClean="0"/>
              <a:t>18.11.2024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3690500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Dikey Başlık ve Metin">
    <p:spTree>
      <p:nvGrpSpPr>
        <p:cNvPr id="1" name=""/>
        <p:cNvGrpSpPr/>
        <p:nvPr/>
      </p:nvGrpSpPr>
      <p:grpSpPr>
        <a:xfrm>
          <a:off x="0" y="0"/>
          <a:ext cx="0" cy="0"/>
          <a:chOff x="0" y="0"/>
          <a:chExt cx="0" cy="0"/>
        </a:xfrm>
      </p:grpSpPr>
      <p:sp>
        <p:nvSpPr>
          <p:cNvPr id="2" name="Dikey Başlık 1"/>
          <p:cNvSpPr>
            <a:spLocks noGrp="1"/>
          </p:cNvSpPr>
          <p:nvPr>
            <p:ph type="title" orient="vert"/>
          </p:nvPr>
        </p:nvSpPr>
        <p:spPr>
          <a:xfrm>
            <a:off x="8724900" y="365125"/>
            <a:ext cx="2628900" cy="5811838"/>
          </a:xfrm>
        </p:spPr>
        <p:txBody>
          <a:bodyPr vert="eaVert"/>
          <a:lstStyle/>
          <a:p>
            <a:r>
              <a:rPr lang="tr-TR"/>
              <a:t>Asıl başlık stili için tıklatın</a:t>
            </a:r>
          </a:p>
        </p:txBody>
      </p:sp>
      <p:sp>
        <p:nvSpPr>
          <p:cNvPr id="3" name="Dikey Metin Yer Tutucusu 2"/>
          <p:cNvSpPr>
            <a:spLocks noGrp="1"/>
          </p:cNvSpPr>
          <p:nvPr>
            <p:ph type="body" orient="vert" idx="1"/>
          </p:nvPr>
        </p:nvSpPr>
        <p:spPr>
          <a:xfrm>
            <a:off x="838200" y="365125"/>
            <a:ext cx="7734300" cy="5811838"/>
          </a:xfrm>
        </p:spPr>
        <p:txBody>
          <a:bodyPr vert="eaVert"/>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36DE2F4E-9FF1-433D-BD2D-EAB7C41AA160}" type="datetimeFigureOut">
              <a:rPr lang="tr-TR" smtClean="0"/>
              <a:t>18.11.2024</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7ACC8CD6-B122-4A27-BE01-DA94BCD8073A}" type="slidenum">
              <a:rPr lang="tr-TR" smtClean="0"/>
              <a:t>‹#›</a:t>
            </a:fld>
            <a:endParaRPr lang="tr-TR"/>
          </a:p>
        </p:txBody>
      </p:sp>
    </p:spTree>
    <p:extLst>
      <p:ext uri="{BB962C8B-B14F-4D97-AF65-F5344CB8AC3E}">
        <p14:creationId xmlns:p14="http://schemas.microsoft.com/office/powerpoint/2010/main" val="2535734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Başlık Yer Tutucus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tr-TR"/>
              <a:t>Asıl başlık stili için tıklatın</a:t>
            </a:r>
          </a:p>
        </p:txBody>
      </p:sp>
      <p:sp>
        <p:nvSpPr>
          <p:cNvPr id="3" name="Metin Yer Tutucusu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tr-TR"/>
              <a:t>Asıl metin stillerini düzenle</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DE2F4E-9FF1-433D-BD2D-EAB7C41AA160}" type="datetimeFigureOut">
              <a:rPr lang="tr-TR" smtClean="0"/>
              <a:t>18.11.2024</a:t>
            </a:fld>
            <a:endParaRPr lang="tr-TR"/>
          </a:p>
        </p:txBody>
      </p:sp>
      <p:sp>
        <p:nvSpPr>
          <p:cNvPr id="5" name="Altbilgi Yer Tutucusu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tr-TR"/>
          </a:p>
        </p:txBody>
      </p:sp>
      <p:sp>
        <p:nvSpPr>
          <p:cNvPr id="6" name="Slayt Numarası Yer Tutucusu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CC8CD6-B122-4A27-BE01-DA94BCD8073A}" type="slidenum">
              <a:rPr lang="tr-TR" smtClean="0"/>
              <a:t>‹#›</a:t>
            </a:fld>
            <a:endParaRPr lang="tr-TR"/>
          </a:p>
        </p:txBody>
      </p:sp>
    </p:spTree>
    <p:extLst>
      <p:ext uri="{BB962C8B-B14F-4D97-AF65-F5344CB8AC3E}">
        <p14:creationId xmlns:p14="http://schemas.microsoft.com/office/powerpoint/2010/main" val="6820915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6.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AN&#304;MASYONLAR/7-2-2-2-sivi-yeni.swf" TargetMode="External"/><Relationship Id="rId2" Type="http://schemas.openxmlformats.org/officeDocument/2006/relationships/image" Target="../media/image19.jpg"/><Relationship Id="rId1" Type="http://schemas.openxmlformats.org/officeDocument/2006/relationships/slideLayout" Target="../slideLayouts/slideLayout7.xml"/><Relationship Id="rId6" Type="http://schemas.openxmlformats.org/officeDocument/2006/relationships/hyperlink" Target="../AN&#304;MASYONLAR/7-2-2-4-sivi-deneyleri.swf" TargetMode="External"/><Relationship Id="rId5" Type="http://schemas.openxmlformats.org/officeDocument/2006/relationships/hyperlink" Target="../AN&#304;MASYONLAR/7-2-2-3-sivi-derinlik.swf" TargetMode="External"/><Relationship Id="rId4" Type="http://schemas.openxmlformats.org/officeDocument/2006/relationships/image" Target="../media/image20.jpg"/></Relationships>
</file>

<file path=ppt/slides/_rels/slide2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1.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2.png"/></Relationships>
</file>

<file path=ppt/slides/_rels/slide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6.png"/><Relationship Id="rId4" Type="http://schemas.openxmlformats.org/officeDocument/2006/relationships/image" Target="../media/image34.png"/></Relationships>
</file>

<file path=ppt/slides/_rels/slide35.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6.png"/><Relationship Id="rId5" Type="http://schemas.openxmlformats.org/officeDocument/2006/relationships/image" Target="../media/image47.png"/><Relationship Id="rId4" Type="http://schemas.openxmlformats.org/officeDocument/2006/relationships/notesSlide" Target="../notesSlides/notesSlide6.xml"/></Relationships>
</file>

<file path=ppt/slides/_rels/slide48.xml.rels><?xml version="1.0" encoding="UTF-8" standalone="yes"?>
<Relationships xmlns="http://schemas.openxmlformats.org/package/2006/relationships"><Relationship Id="rId3" Type="http://schemas.openxmlformats.org/officeDocument/2006/relationships/hyperlink" Target="../AN&#304;MASYONLAR/8-1-4b-sivilarin_basinci_iletmesi.swf" TargetMode="External"/><Relationship Id="rId2" Type="http://schemas.openxmlformats.org/officeDocument/2006/relationships/image" Target="../media/image48.jpg"/><Relationship Id="rId1" Type="http://schemas.openxmlformats.org/officeDocument/2006/relationships/slideLayout" Target="../slideLayouts/slideLayout7.xml"/><Relationship Id="rId4" Type="http://schemas.openxmlformats.org/officeDocument/2006/relationships/image" Target="../media/image20.jp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6.png"/><Relationship Id="rId4" Type="http://schemas.openxmlformats.org/officeDocument/2006/relationships/image" Target="../media/image49.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6.png"/><Relationship Id="rId4" Type="http://schemas.openxmlformats.org/officeDocument/2006/relationships/image" Target="../media/image50.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6.png"/><Relationship Id="rId4" Type="http://schemas.openxmlformats.org/officeDocument/2006/relationships/image" Target="../media/image51.png"/></Relationships>
</file>

<file path=ppt/slides/_rels/slide52.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59.jp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68.jp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69.jp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71.jp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p:cNvSpPr>
            <a:spLocks noGrp="1"/>
          </p:cNvSpPr>
          <p:nvPr>
            <p:ph type="ctrTitle"/>
          </p:nvPr>
        </p:nvSpPr>
        <p:spPr/>
        <p:txBody>
          <a:bodyPr/>
          <a:lstStyle/>
          <a:p>
            <a:r>
              <a:rPr lang="tr-TR" dirty="0">
                <a:solidFill>
                  <a:srgbClr val="00B050"/>
                </a:solidFill>
              </a:rPr>
              <a:t>SIVILARDA BASINÇ</a:t>
            </a:r>
          </a:p>
        </p:txBody>
      </p:sp>
    </p:spTree>
    <p:extLst>
      <p:ext uri="{BB962C8B-B14F-4D97-AF65-F5344CB8AC3E}">
        <p14:creationId xmlns:p14="http://schemas.microsoft.com/office/powerpoint/2010/main" val="3824098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çerik Yer Tutucusu 2"/>
          <p:cNvSpPr>
            <a:spLocks noGrp="1"/>
          </p:cNvSpPr>
          <p:nvPr>
            <p:ph idx="1"/>
          </p:nvPr>
        </p:nvSpPr>
        <p:spPr>
          <a:xfrm>
            <a:off x="827926" y="567041"/>
            <a:ext cx="10515600" cy="4351338"/>
          </a:xfrm>
        </p:spPr>
        <p:txBody>
          <a:bodyPr>
            <a:normAutofit/>
          </a:bodyPr>
          <a:lstStyle/>
          <a:p>
            <a:pPr algn="just"/>
            <a:r>
              <a:rPr lang="tr-TR" sz="2400" dirty="0">
                <a:latin typeface="Segoe UI" panose="020B0502040204020203" pitchFamily="34" charset="0"/>
                <a:cs typeface="Segoe UI" panose="020B0502040204020203" pitchFamily="34" charset="0"/>
              </a:rPr>
              <a:t>Katı maddeler gibi sıvı maddeler de basınç uygular. Ancak sıvı maddeler akışkandır ve bulundukları kabın şeklini alırlar. Bu yüzden sıvı maddeler, katılar gibi üzerinde bulundukları yüzeyin tabanına değil bulundukları kabın temas ettikleri her yüzeyine kuvvet uygular.</a:t>
            </a:r>
          </a:p>
        </p:txBody>
      </p:sp>
      <p:pic>
        <p:nvPicPr>
          <p:cNvPr id="2" name="Resim 1"/>
          <p:cNvPicPr>
            <a:picLocks noChangeAspect="1"/>
          </p:cNvPicPr>
          <p:nvPr/>
        </p:nvPicPr>
        <p:blipFill>
          <a:blip r:embed="rId2"/>
          <a:stretch>
            <a:fillRect/>
          </a:stretch>
        </p:blipFill>
        <p:spPr>
          <a:xfrm>
            <a:off x="3951026" y="2620374"/>
            <a:ext cx="3460507" cy="2734507"/>
          </a:xfrm>
          <a:prstGeom prst="rect">
            <a:avLst/>
          </a:prstGeom>
        </p:spPr>
      </p:pic>
    </p:spTree>
    <p:extLst>
      <p:ext uri="{BB962C8B-B14F-4D97-AF65-F5344CB8AC3E}">
        <p14:creationId xmlns:p14="http://schemas.microsoft.com/office/powerpoint/2010/main" val="2491628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4-47-049"/>
          <p:cNvPicPr>
            <a:picLocks noGrp="1" noChangeAspect="1"/>
          </p:cNvPicPr>
          <p:nvPr isPhoto="1"/>
        </p:nvPicPr>
        <p:blipFill rotWithShape="1">
          <a:blip r:embed="rId2">
            <a:lum/>
            <a:extLst>
              <a:ext uri="{28A0092B-C50C-407E-A947-70E740481C1C}">
                <a14:useLocalDpi xmlns:a14="http://schemas.microsoft.com/office/drawing/2010/main" val="0"/>
              </a:ext>
            </a:extLst>
          </a:blip>
          <a:srcRect t="-616"/>
          <a:stretch/>
        </p:blipFill>
        <p:spPr>
          <a:xfrm>
            <a:off x="0" y="386863"/>
            <a:ext cx="12192000" cy="6045688"/>
          </a:xfrm>
          <a:prstGeom prst="rect">
            <a:avLst/>
          </a:prstGeom>
          <a:noFill/>
          <a:ln>
            <a:noFill/>
          </a:ln>
        </p:spPr>
      </p:pic>
    </p:spTree>
    <p:extLst>
      <p:ext uri="{BB962C8B-B14F-4D97-AF65-F5344CB8AC3E}">
        <p14:creationId xmlns:p14="http://schemas.microsoft.com/office/powerpoint/2010/main" val="795380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4-49-750"/>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911326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4-51-209"/>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3990992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8.Sınıf 3.Ünite Sıvı basıncı, Derinlik ve  Yoğunluk arasındaki ilişkiyle ilgili 3D Animasyonu...">
            <a:hlinkClick r:id="" action="ppaction://media"/>
            <a:extLst>
              <a:ext uri="{FF2B5EF4-FFF2-40B4-BE49-F238E27FC236}">
                <a16:creationId xmlns:a16="http://schemas.microsoft.com/office/drawing/2014/main" id="{F44476C8-1D42-4AB1-9C90-E764C1A84F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pic>
        <p:nvPicPr>
          <p:cNvPr id="3" name="Resim 2">
            <a:extLst>
              <a:ext uri="{FF2B5EF4-FFF2-40B4-BE49-F238E27FC236}">
                <a16:creationId xmlns:a16="http://schemas.microsoft.com/office/drawing/2014/main" id="{CE2CC586-D8B4-4E11-A095-2332AD53475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90826" y="52840"/>
            <a:ext cx="804412" cy="564172"/>
          </a:xfrm>
          <a:prstGeom prst="rect">
            <a:avLst/>
          </a:prstGeom>
        </p:spPr>
      </p:pic>
    </p:spTree>
    <p:extLst>
      <p:ext uri="{BB962C8B-B14F-4D97-AF65-F5344CB8AC3E}">
        <p14:creationId xmlns:p14="http://schemas.microsoft.com/office/powerpoint/2010/main" val="3794420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2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3636">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4-55-944"/>
          <p:cNvPicPr>
            <a:picLocks noGrp="1" noChangeAspect="1"/>
          </p:cNvPicPr>
          <p:nvPr isPhoto="1"/>
        </p:nvPicPr>
        <p:blipFill>
          <a:blip r:embed="rId3">
            <a:lum/>
            <a:extLst>
              <a:ext uri="{28A0092B-C50C-407E-A947-70E740481C1C}">
                <a14:useLocalDpi xmlns:a14="http://schemas.microsoft.com/office/drawing/2010/main" val="0"/>
              </a:ext>
            </a:extLst>
          </a:blip>
          <a:stretch>
            <a:fillRect/>
          </a:stretch>
        </p:blipFill>
        <p:spPr>
          <a:xfrm>
            <a:off x="92467" y="459823"/>
            <a:ext cx="12192000" cy="6008687"/>
          </a:xfrm>
          <a:prstGeom prst="rect">
            <a:avLst/>
          </a:prstGeom>
          <a:noFill/>
          <a:ln>
            <a:noFill/>
          </a:ln>
        </p:spPr>
      </p:pic>
      <p:sp>
        <p:nvSpPr>
          <p:cNvPr id="4" name="Metin kutusu 3"/>
          <p:cNvSpPr txBox="1"/>
          <p:nvPr/>
        </p:nvSpPr>
        <p:spPr>
          <a:xfrm>
            <a:off x="4926459" y="5614827"/>
            <a:ext cx="5085708" cy="1015663"/>
          </a:xfrm>
          <a:prstGeom prst="rect">
            <a:avLst/>
          </a:prstGeom>
          <a:noFill/>
        </p:spPr>
        <p:txBody>
          <a:bodyPr wrap="square" rtlCol="0">
            <a:spAutoFit/>
          </a:bodyPr>
          <a:lstStyle/>
          <a:p>
            <a:r>
              <a:rPr lang="tr-TR" sz="2000" i="1" dirty="0" err="1">
                <a:solidFill>
                  <a:srgbClr val="FF0000"/>
                </a:solidFill>
              </a:rPr>
              <a:t>dcıva</a:t>
            </a:r>
            <a:r>
              <a:rPr lang="tr-TR" sz="2000" i="1" dirty="0">
                <a:solidFill>
                  <a:srgbClr val="FF0000"/>
                </a:solidFill>
              </a:rPr>
              <a:t> &gt; </a:t>
            </a:r>
            <a:r>
              <a:rPr lang="tr-TR" sz="2000" i="1" dirty="0" err="1">
                <a:solidFill>
                  <a:srgbClr val="FF0000"/>
                </a:solidFill>
              </a:rPr>
              <a:t>dsu</a:t>
            </a:r>
            <a:r>
              <a:rPr lang="tr-TR" sz="2000" i="1" dirty="0">
                <a:solidFill>
                  <a:srgbClr val="FF0000"/>
                </a:solidFill>
              </a:rPr>
              <a:t>&gt; </a:t>
            </a:r>
            <a:r>
              <a:rPr lang="tr-TR" sz="2000" i="1" dirty="0" err="1">
                <a:solidFill>
                  <a:srgbClr val="FF0000"/>
                </a:solidFill>
              </a:rPr>
              <a:t>dispirto</a:t>
            </a:r>
            <a:endParaRPr lang="tr-TR" sz="2000" i="1" dirty="0">
              <a:solidFill>
                <a:srgbClr val="FF0000"/>
              </a:solidFill>
            </a:endParaRPr>
          </a:p>
          <a:p>
            <a:endParaRPr lang="tr-TR" sz="2000" i="1" dirty="0">
              <a:solidFill>
                <a:srgbClr val="FF0000"/>
              </a:solidFill>
            </a:endParaRPr>
          </a:p>
          <a:p>
            <a:r>
              <a:rPr lang="tr-TR" sz="2000" i="1" dirty="0">
                <a:solidFill>
                  <a:srgbClr val="FF0000"/>
                </a:solidFill>
              </a:rPr>
              <a:t>          P3&gt;P2&gt;P1</a:t>
            </a:r>
          </a:p>
        </p:txBody>
      </p:sp>
    </p:spTree>
    <p:extLst>
      <p:ext uri="{BB962C8B-B14F-4D97-AF65-F5344CB8AC3E}">
        <p14:creationId xmlns:p14="http://schemas.microsoft.com/office/powerpoint/2010/main" val="2305252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8.Sınıf 3.Ünite Sıvı basıncı, Derinlik ve  Yoğunluk arasındaki ilişkiyle ilgili 3D Animasyonu... (2)">
            <a:hlinkClick r:id="" action="ppaction://media"/>
            <a:extLst>
              <a:ext uri="{FF2B5EF4-FFF2-40B4-BE49-F238E27FC236}">
                <a16:creationId xmlns:a16="http://schemas.microsoft.com/office/drawing/2014/main" id="{1D8B7785-8DFF-44E2-96ED-277CCFE16F7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pic>
        <p:nvPicPr>
          <p:cNvPr id="3" name="Resim 2">
            <a:extLst>
              <a:ext uri="{FF2B5EF4-FFF2-40B4-BE49-F238E27FC236}">
                <a16:creationId xmlns:a16="http://schemas.microsoft.com/office/drawing/2014/main" id="{CE2CC586-D8B4-4E11-A095-2332AD53475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344998" y="42207"/>
            <a:ext cx="804412" cy="564172"/>
          </a:xfrm>
          <a:prstGeom prst="rect">
            <a:avLst/>
          </a:prstGeom>
        </p:spPr>
      </p:pic>
    </p:spTree>
    <p:extLst>
      <p:ext uri="{BB962C8B-B14F-4D97-AF65-F5344CB8AC3E}">
        <p14:creationId xmlns:p14="http://schemas.microsoft.com/office/powerpoint/2010/main" val="272009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0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30303">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4-59-239"/>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956976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02-997"/>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1193782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p:txBody>
          <a:bodyPr>
            <a:normAutofit/>
          </a:bodyPr>
          <a:lstStyle/>
          <a:p>
            <a:r>
              <a:rPr lang="tr-TR" sz="3600" dirty="0">
                <a:solidFill>
                  <a:srgbClr val="FF0000"/>
                </a:solidFill>
              </a:rPr>
              <a:t>Sıvı Basıncının Formülü</a:t>
            </a:r>
          </a:p>
        </p:txBody>
      </p:sp>
      <p:sp>
        <p:nvSpPr>
          <p:cNvPr id="8" name="Dikdörtgen 7">
            <a:extLst>
              <a:ext uri="{FF2B5EF4-FFF2-40B4-BE49-F238E27FC236}">
                <a16:creationId xmlns:a16="http://schemas.microsoft.com/office/drawing/2014/main" id="{6BAD67F6-0E3D-4B39-B906-C809C9BFB4FF}"/>
              </a:ext>
            </a:extLst>
          </p:cNvPr>
          <p:cNvSpPr/>
          <p:nvPr/>
        </p:nvSpPr>
        <p:spPr>
          <a:xfrm>
            <a:off x="1223261" y="2393729"/>
            <a:ext cx="9552836" cy="461665"/>
          </a:xfrm>
          <a:prstGeom prst="rect">
            <a:avLst/>
          </a:prstGeom>
        </p:spPr>
        <p:txBody>
          <a:bodyPr wrap="square">
            <a:spAutoFit/>
          </a:bodyPr>
          <a:lstStyle/>
          <a:p>
            <a:r>
              <a:rPr lang="tr-TR" sz="2400" dirty="0">
                <a:latin typeface="Segoe UI" panose="020B0502040204020203" pitchFamily="34" charset="0"/>
                <a:cs typeface="Segoe UI" panose="020B0502040204020203" pitchFamily="34" charset="0"/>
              </a:rPr>
              <a:t>Sıvı basıncı= derinlik x yoğunluk x yer çekimi ivmesi </a:t>
            </a:r>
          </a:p>
        </p:txBody>
      </p:sp>
    </p:spTree>
    <p:extLst>
      <p:ext uri="{BB962C8B-B14F-4D97-AF65-F5344CB8AC3E}">
        <p14:creationId xmlns:p14="http://schemas.microsoft.com/office/powerpoint/2010/main" val="1004580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04-613"/>
          <p:cNvPicPr>
            <a:picLocks noGrp="1" noChangeAspect="1"/>
          </p:cNvPicPr>
          <p:nvPr isPhoto="1"/>
        </p:nvPicPr>
        <p:blipFill>
          <a:blip r:embed="rId3">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2180561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05-799"/>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829151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07-029"/>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2525562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08-318"/>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65783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09-638"/>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27894798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10-882"/>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1500939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18-01-21 11-38-25-983"/>
          <p:cNvPicPr>
            <a:picLocks noGrp="1" noChangeAspect="1"/>
          </p:cNvPicPr>
          <p:nvPr isPhoto="1"/>
        </p:nvPicPr>
        <p:blipFill rotWithShape="1">
          <a:blip r:embed="rId3">
            <a:lum/>
            <a:extLst>
              <a:ext uri="{28A0092B-C50C-407E-A947-70E740481C1C}">
                <a14:useLocalDpi xmlns:a14="http://schemas.microsoft.com/office/drawing/2010/main" val="0"/>
              </a:ext>
            </a:extLst>
          </a:blip>
          <a:srcRect t="41867" r="688"/>
          <a:stretch/>
        </p:blipFill>
        <p:spPr>
          <a:xfrm>
            <a:off x="83906" y="1546259"/>
            <a:ext cx="12108094" cy="3800351"/>
          </a:xfrm>
          <a:prstGeom prst="rect">
            <a:avLst/>
          </a:prstGeom>
        </p:spPr>
      </p:pic>
    </p:spTree>
    <p:extLst>
      <p:ext uri="{BB962C8B-B14F-4D97-AF65-F5344CB8AC3E}">
        <p14:creationId xmlns:p14="http://schemas.microsoft.com/office/powerpoint/2010/main" val="30309165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12-605"/>
          <p:cNvPicPr>
            <a:picLocks noGrp="1" noChangeAspect="1"/>
          </p:cNvPicPr>
          <p:nvPr isPhoto="1"/>
        </p:nvPicPr>
        <p:blipFill>
          <a:blip r:embed="rId3">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27172845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14-035"/>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672722"/>
            <a:ext cx="12192000" cy="6008687"/>
          </a:xfrm>
          <a:prstGeom prst="rect">
            <a:avLst/>
          </a:prstGeom>
          <a:noFill/>
          <a:ln>
            <a:noFill/>
          </a:ln>
        </p:spPr>
      </p:pic>
      <p:pic>
        <p:nvPicPr>
          <p:cNvPr id="3" name="Resim 2">
            <a:hlinkClick r:id="rId3" action="ppaction://hlinkfile"/>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11830" y="175004"/>
            <a:ext cx="497718" cy="497718"/>
          </a:xfrm>
          <a:prstGeom prst="rect">
            <a:avLst/>
          </a:prstGeom>
        </p:spPr>
      </p:pic>
      <p:pic>
        <p:nvPicPr>
          <p:cNvPr id="4" name="Resim 3">
            <a:hlinkClick r:id="rId5" action="ppaction://hlinkfile"/>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60745" y="175004"/>
            <a:ext cx="497718" cy="497718"/>
          </a:xfrm>
          <a:prstGeom prst="rect">
            <a:avLst/>
          </a:prstGeom>
        </p:spPr>
      </p:pic>
      <p:pic>
        <p:nvPicPr>
          <p:cNvPr id="5" name="Resim 4">
            <a:hlinkClick r:id="rId6" action="ppaction://hlinkfile"/>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61565" y="175004"/>
            <a:ext cx="497718" cy="497718"/>
          </a:xfrm>
          <a:prstGeom prst="rect">
            <a:avLst/>
          </a:prstGeom>
        </p:spPr>
      </p:pic>
    </p:spTree>
    <p:extLst>
      <p:ext uri="{BB962C8B-B14F-4D97-AF65-F5344CB8AC3E}">
        <p14:creationId xmlns:p14="http://schemas.microsoft.com/office/powerpoint/2010/main" val="3588675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17-573"/>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23896033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18-644"/>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4084378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32-798"/>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458139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33-911"/>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2863720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20-396"/>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3689094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22-292"/>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35719528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24-309"/>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2613727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25-879"/>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28109719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28-374"/>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8890965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29-996"/>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Tree>
    <p:extLst>
      <p:ext uri="{BB962C8B-B14F-4D97-AF65-F5344CB8AC3E}">
        <p14:creationId xmlns:p14="http://schemas.microsoft.com/office/powerpoint/2010/main" val="25455446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8.Sınıf 3.Ünite (Basınç) Sıvı basıncıyla ilgili birçok kazanımı sunan 3D Animasyonu...">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869420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8.Sınıf 3.Ünite Sıvı Basıncı klasik su deposu örneğinin 3D animasyonu...">
            <a:hlinkClick r:id="" action="ppaction://media"/>
            <a:extLst>
              <a:ext uri="{FF2B5EF4-FFF2-40B4-BE49-F238E27FC236}">
                <a16:creationId xmlns:a16="http://schemas.microsoft.com/office/drawing/2014/main" id="{D517BCEF-F4E5-448A-9EB2-2A0BE2B3DFB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1024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9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o 1"/>
          <p:cNvGraphicFramePr>
            <a:graphicFrameLocks noGrp="1"/>
          </p:cNvGraphicFramePr>
          <p:nvPr>
            <p:extLst>
              <p:ext uri="{D42A27DB-BD31-4B8C-83A1-F6EECF244321}">
                <p14:modId xmlns:p14="http://schemas.microsoft.com/office/powerpoint/2010/main" val="3848089645"/>
              </p:ext>
            </p:extLst>
          </p:nvPr>
        </p:nvGraphicFramePr>
        <p:xfrm>
          <a:off x="583635" y="4604881"/>
          <a:ext cx="10452954" cy="1537033"/>
        </p:xfrm>
        <a:graphic>
          <a:graphicData uri="http://schemas.openxmlformats.org/drawingml/2006/table">
            <a:tbl>
              <a:tblPr/>
              <a:tblGrid>
                <a:gridCol w="10452954">
                  <a:extLst>
                    <a:ext uri="{9D8B030D-6E8A-4147-A177-3AD203B41FA5}">
                      <a16:colId xmlns:a16="http://schemas.microsoft.com/office/drawing/2014/main" val="3850679656"/>
                    </a:ext>
                  </a:extLst>
                </a:gridCol>
              </a:tblGrid>
              <a:tr h="1167463">
                <a:tc>
                  <a:txBody>
                    <a:bodyPr/>
                    <a:lstStyle/>
                    <a:p>
                      <a:pPr algn="ctr"/>
                      <a:r>
                        <a:rPr lang="tr-TR" sz="2400" b="1" i="1" dirty="0">
                          <a:solidFill>
                            <a:srgbClr val="FF0000"/>
                          </a:solidFill>
                          <a:effectLst/>
                        </a:rPr>
                        <a:t>U Borusu</a:t>
                      </a:r>
                    </a:p>
                  </a:txBody>
                  <a:tcPr marL="47625" marR="47625" marT="47625" marB="47625">
                    <a:lnL>
                      <a:noFill/>
                    </a:lnL>
                    <a:lnR>
                      <a:noFill/>
                    </a:lnR>
                    <a:lnT>
                      <a:noFill/>
                    </a:lnT>
                    <a:lnB>
                      <a:noFill/>
                    </a:lnB>
                  </a:tcPr>
                </a:tc>
                <a:extLst>
                  <a:ext uri="{0D108BD9-81ED-4DB2-BD59-A6C34878D82A}">
                    <a16:rowId xmlns:a16="http://schemas.microsoft.com/office/drawing/2014/main" val="1165836981"/>
                  </a:ext>
                </a:extLst>
              </a:tr>
              <a:tr h="356591">
                <a:tc>
                  <a:txBody>
                    <a:bodyPr/>
                    <a:lstStyle/>
                    <a:p>
                      <a:r>
                        <a:rPr lang="tr-TR" dirty="0">
                          <a:effectLst/>
                        </a:rPr>
                        <a:t> </a:t>
                      </a:r>
                    </a:p>
                  </a:txBody>
                  <a:tcPr marL="47625" marR="47625" marT="47625" marB="47625">
                    <a:lnL>
                      <a:noFill/>
                    </a:lnL>
                    <a:lnR>
                      <a:noFill/>
                    </a:lnR>
                    <a:lnT>
                      <a:noFill/>
                    </a:lnT>
                    <a:lnB>
                      <a:noFill/>
                    </a:lnB>
                  </a:tcPr>
                </a:tc>
                <a:extLst>
                  <a:ext uri="{0D108BD9-81ED-4DB2-BD59-A6C34878D82A}">
                    <a16:rowId xmlns:a16="http://schemas.microsoft.com/office/drawing/2014/main" val="337991320"/>
                  </a:ext>
                </a:extLst>
              </a:tr>
            </a:tbl>
          </a:graphicData>
        </a:graphic>
      </p:graphicFrame>
      <p:sp>
        <p:nvSpPr>
          <p:cNvPr id="3" name="Metin kutusu 2"/>
          <p:cNvSpPr txBox="1"/>
          <p:nvPr/>
        </p:nvSpPr>
        <p:spPr>
          <a:xfrm>
            <a:off x="3358366" y="306945"/>
            <a:ext cx="7464669" cy="461665"/>
          </a:xfrm>
          <a:prstGeom prst="rect">
            <a:avLst/>
          </a:prstGeom>
          <a:noFill/>
        </p:spPr>
        <p:txBody>
          <a:bodyPr wrap="square" rtlCol="0">
            <a:spAutoFit/>
          </a:bodyPr>
          <a:lstStyle/>
          <a:p>
            <a:r>
              <a:rPr lang="tr-TR" sz="2400" i="1" dirty="0">
                <a:solidFill>
                  <a:srgbClr val="FF0000"/>
                </a:solidFill>
                <a:effectLst>
                  <a:outerShdw blurRad="38100" dist="38100" dir="2700000" algn="tl">
                    <a:srgbClr val="000000">
                      <a:alpha val="43137"/>
                    </a:srgbClr>
                  </a:outerShdw>
                </a:effectLst>
              </a:rPr>
              <a:t>Sıvı basıncı hangi araçla ölçülür?</a:t>
            </a:r>
          </a:p>
        </p:txBody>
      </p:sp>
      <p:pic>
        <p:nvPicPr>
          <p:cNvPr id="11267" name="Picture 3" descr="https://www.fenokulu.net/images/sivi-basinci-nelere-bagli-4.jpg"/>
          <p:cNvPicPr>
            <a:picLocks noChangeAspect="1" noChangeArrowheads="1"/>
          </p:cNvPicPr>
          <p:nvPr/>
        </p:nvPicPr>
        <p:blipFill rotWithShape="1">
          <a:blip r:embed="rId2">
            <a:extLst>
              <a:ext uri="{28A0092B-C50C-407E-A947-70E740481C1C}">
                <a14:useLocalDpi xmlns:a14="http://schemas.microsoft.com/office/drawing/2010/main" val="0"/>
              </a:ext>
            </a:extLst>
          </a:blip>
          <a:srcRect t="1728"/>
          <a:stretch/>
        </p:blipFill>
        <p:spPr bwMode="auto">
          <a:xfrm>
            <a:off x="1133071" y="1156290"/>
            <a:ext cx="8583237" cy="3102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01091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8.Sınıf 3.Ünite (Basınç) Sıvı basıncı ve derinlik arasındaki ilişkiyle ilgili 3D Animasyonumuzu">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pic>
        <p:nvPicPr>
          <p:cNvPr id="3" name="Resim 2">
            <a:extLst>
              <a:ext uri="{FF2B5EF4-FFF2-40B4-BE49-F238E27FC236}">
                <a16:creationId xmlns:a16="http://schemas.microsoft.com/office/drawing/2014/main" id="{CE2CC586-D8B4-4E11-A095-2332AD53475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313100" y="5316"/>
            <a:ext cx="878899" cy="564172"/>
          </a:xfrm>
          <a:prstGeom prst="rect">
            <a:avLst/>
          </a:prstGeom>
        </p:spPr>
      </p:pic>
    </p:spTree>
    <p:extLst>
      <p:ext uri="{BB962C8B-B14F-4D97-AF65-F5344CB8AC3E}">
        <p14:creationId xmlns:p14="http://schemas.microsoft.com/office/powerpoint/2010/main" val="29031045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16667">
                <p:cTn id="7" fill="hold" display="0">
                  <p:stCondLst>
                    <p:cond delay="indefinite"/>
                  </p:stCondLst>
                </p:cTn>
                <p:tgtEl>
                  <p:spTgt spid="2"/>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Resim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7699" y="0"/>
            <a:ext cx="10274378" cy="6858000"/>
          </a:xfrm>
          <a:prstGeom prst="rect">
            <a:avLst/>
          </a:prstGeom>
        </p:spPr>
      </p:pic>
      <p:sp>
        <p:nvSpPr>
          <p:cNvPr id="4" name="Metin kutusu 3"/>
          <p:cNvSpPr txBox="1"/>
          <p:nvPr/>
        </p:nvSpPr>
        <p:spPr>
          <a:xfrm>
            <a:off x="342900" y="202223"/>
            <a:ext cx="2417884" cy="369332"/>
          </a:xfrm>
          <a:prstGeom prst="rect">
            <a:avLst/>
          </a:prstGeom>
          <a:noFill/>
        </p:spPr>
        <p:txBody>
          <a:bodyPr wrap="square" rtlCol="0">
            <a:spAutoFit/>
          </a:bodyPr>
          <a:lstStyle/>
          <a:p>
            <a:r>
              <a:rPr lang="tr-TR" b="1" dirty="0">
                <a:solidFill>
                  <a:srgbClr val="FF0000"/>
                </a:solidFill>
                <a:latin typeface="Segoe UI" panose="020B0502040204020203" pitchFamily="34" charset="0"/>
                <a:cs typeface="Segoe UI" panose="020B0502040204020203" pitchFamily="34" charset="0"/>
              </a:rPr>
              <a:t>ETKİNLİK:</a:t>
            </a:r>
          </a:p>
        </p:txBody>
      </p:sp>
    </p:spTree>
    <p:extLst>
      <p:ext uri="{BB962C8B-B14F-4D97-AF65-F5344CB8AC3E}">
        <p14:creationId xmlns:p14="http://schemas.microsoft.com/office/powerpoint/2010/main" val="12804738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Başlık 3"/>
          <p:cNvSpPr>
            <a:spLocks noGrp="1"/>
          </p:cNvSpPr>
          <p:nvPr>
            <p:ph type="ctrTitle"/>
          </p:nvPr>
        </p:nvSpPr>
        <p:spPr>
          <a:xfrm>
            <a:off x="1466850" y="1598613"/>
            <a:ext cx="9144000" cy="2387600"/>
          </a:xfrm>
        </p:spPr>
        <p:txBody>
          <a:bodyPr/>
          <a:lstStyle/>
          <a:p>
            <a:r>
              <a:rPr lang="tr-TR" b="1" dirty="0">
                <a:solidFill>
                  <a:srgbClr val="FF0000"/>
                </a:solidFill>
              </a:rPr>
              <a:t>ARA DEĞERLENDİRME SORULARI</a:t>
            </a:r>
          </a:p>
        </p:txBody>
      </p:sp>
    </p:spTree>
    <p:extLst>
      <p:ext uri="{BB962C8B-B14F-4D97-AF65-F5344CB8AC3E}">
        <p14:creationId xmlns:p14="http://schemas.microsoft.com/office/powerpoint/2010/main" val="41840510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54-533"/>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4933994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56-027"/>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18216137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8-55-950"/>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98425"/>
            <a:ext cx="12192000" cy="6661150"/>
          </a:xfrm>
          <a:prstGeom prst="rect">
            <a:avLst/>
          </a:prstGeom>
          <a:noFill/>
          <a:ln>
            <a:noFill/>
          </a:ln>
        </p:spPr>
      </p:pic>
    </p:spTree>
    <p:extLst>
      <p:ext uri="{BB962C8B-B14F-4D97-AF65-F5344CB8AC3E}">
        <p14:creationId xmlns:p14="http://schemas.microsoft.com/office/powerpoint/2010/main" val="10315623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8-57-306"/>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98425"/>
            <a:ext cx="12192000" cy="6661150"/>
          </a:xfrm>
          <a:prstGeom prst="rect">
            <a:avLst/>
          </a:prstGeom>
          <a:noFill/>
          <a:ln>
            <a:noFill/>
          </a:ln>
        </p:spPr>
      </p:pic>
    </p:spTree>
    <p:extLst>
      <p:ext uri="{BB962C8B-B14F-4D97-AF65-F5344CB8AC3E}">
        <p14:creationId xmlns:p14="http://schemas.microsoft.com/office/powerpoint/2010/main" val="2742749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8-27-977"/>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98425"/>
            <a:ext cx="12192000" cy="6661150"/>
          </a:xfrm>
          <a:prstGeom prst="rect">
            <a:avLst/>
          </a:prstGeom>
          <a:noFill/>
          <a:ln>
            <a:noFill/>
          </a:ln>
        </p:spPr>
      </p:pic>
    </p:spTree>
    <p:extLst>
      <p:ext uri="{BB962C8B-B14F-4D97-AF65-F5344CB8AC3E}">
        <p14:creationId xmlns:p14="http://schemas.microsoft.com/office/powerpoint/2010/main" val="38424376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8-29-417"/>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98425"/>
            <a:ext cx="12192000" cy="6661150"/>
          </a:xfrm>
          <a:prstGeom prst="rect">
            <a:avLst/>
          </a:prstGeom>
          <a:noFill/>
          <a:ln>
            <a:noFill/>
          </a:ln>
        </p:spPr>
      </p:pic>
    </p:spTree>
    <p:extLst>
      <p:ext uri="{BB962C8B-B14F-4D97-AF65-F5344CB8AC3E}">
        <p14:creationId xmlns:p14="http://schemas.microsoft.com/office/powerpoint/2010/main" val="10575805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Users\hp\Desktop\Ekran Alıntısı.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4925" y="512763"/>
            <a:ext cx="7040563" cy="5830887"/>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p:cNvSpPr/>
          <p:nvPr/>
        </p:nvSpPr>
        <p:spPr>
          <a:xfrm>
            <a:off x="5784405" y="5750191"/>
            <a:ext cx="483577" cy="4396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pic>
        <p:nvPicPr>
          <p:cNvPr id="4" name="Resim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140542" cy="393290"/>
          </a:xfrm>
          <a:prstGeom prst="rect">
            <a:avLst/>
          </a:prstGeom>
        </p:spPr>
      </p:pic>
    </p:spTree>
    <p:extLst>
      <p:ext uri="{BB962C8B-B14F-4D97-AF65-F5344CB8AC3E}">
        <p14:creationId xmlns:p14="http://schemas.microsoft.com/office/powerpoint/2010/main" val="1404599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Users\hp\Desktop\Ekran Alıntısı.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059" y="532393"/>
            <a:ext cx="11415734" cy="5324943"/>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p:cNvSpPr/>
          <p:nvPr/>
        </p:nvSpPr>
        <p:spPr>
          <a:xfrm>
            <a:off x="6262777" y="1626504"/>
            <a:ext cx="483577" cy="4396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pic>
        <p:nvPicPr>
          <p:cNvPr id="4" name="Resim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140542" cy="393290"/>
          </a:xfrm>
          <a:prstGeom prst="rect">
            <a:avLst/>
          </a:prstGeom>
        </p:spPr>
      </p:pic>
    </p:spTree>
    <p:extLst>
      <p:ext uri="{BB962C8B-B14F-4D97-AF65-F5344CB8AC3E}">
        <p14:creationId xmlns:p14="http://schemas.microsoft.com/office/powerpoint/2010/main" val="1120681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15-816"/>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23863"/>
            <a:ext cx="12192000" cy="6008687"/>
          </a:xfrm>
          <a:prstGeom prst="rect">
            <a:avLst/>
          </a:prstGeom>
          <a:noFill/>
          <a:ln>
            <a:noFill/>
          </a:ln>
        </p:spPr>
      </p:pic>
      <p:sp>
        <p:nvSpPr>
          <p:cNvPr id="3" name="Metin kutusu 2"/>
          <p:cNvSpPr txBox="1"/>
          <p:nvPr/>
        </p:nvSpPr>
        <p:spPr>
          <a:xfrm>
            <a:off x="3867251" y="635932"/>
            <a:ext cx="3191773" cy="369332"/>
          </a:xfrm>
          <a:prstGeom prst="rect">
            <a:avLst/>
          </a:prstGeom>
          <a:noFill/>
        </p:spPr>
        <p:txBody>
          <a:bodyPr wrap="square" rtlCol="0">
            <a:spAutoFit/>
          </a:bodyPr>
          <a:lstStyle/>
          <a:p>
            <a:r>
              <a:rPr lang="tr-TR" i="1" dirty="0">
                <a:solidFill>
                  <a:srgbClr val="FF0000"/>
                </a:solidFill>
                <a:effectLst>
                  <a:outerShdw blurRad="38100" dist="38100" dir="2700000" algn="tl">
                    <a:srgbClr val="000000">
                      <a:alpha val="43137"/>
                    </a:srgbClr>
                  </a:outerShdw>
                </a:effectLst>
              </a:rPr>
              <a:t>(PASCAL PRENSİBİ)</a:t>
            </a:r>
          </a:p>
        </p:txBody>
      </p:sp>
    </p:spTree>
    <p:extLst>
      <p:ext uri="{BB962C8B-B14F-4D97-AF65-F5344CB8AC3E}">
        <p14:creationId xmlns:p14="http://schemas.microsoft.com/office/powerpoint/2010/main" val="21556202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13-016"/>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spTree>
    <p:extLst>
      <p:ext uri="{BB962C8B-B14F-4D97-AF65-F5344CB8AC3E}">
        <p14:creationId xmlns:p14="http://schemas.microsoft.com/office/powerpoint/2010/main" val="40302516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8.Sınıf 3.Ünite Su Cenderesi çalışma prensibi ile ilgili 3D Animasyonu...">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pic>
        <p:nvPicPr>
          <p:cNvPr id="3" name="Resim 2">
            <a:extLst>
              <a:ext uri="{FF2B5EF4-FFF2-40B4-BE49-F238E27FC236}">
                <a16:creationId xmlns:a16="http://schemas.microsoft.com/office/drawing/2014/main" id="{B2C3294C-32BC-41DA-99CC-8A7713DA605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313100" y="5316"/>
            <a:ext cx="878899" cy="564172"/>
          </a:xfrm>
          <a:prstGeom prst="rect">
            <a:avLst/>
          </a:prstGeom>
        </p:spPr>
      </p:pic>
    </p:spTree>
    <p:extLst>
      <p:ext uri="{BB962C8B-B14F-4D97-AF65-F5344CB8AC3E}">
        <p14:creationId xmlns:p14="http://schemas.microsoft.com/office/powerpoint/2010/main" val="38138005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19697">
                <p:cTn id="7" fill="hold" display="0">
                  <p:stCondLst>
                    <p:cond delay="indefinite"/>
                  </p:stCondLst>
                </p:cTn>
                <p:tgtEl>
                  <p:spTgt spid="2"/>
                </p:tgtEl>
              </p:cMediaNode>
            </p:vide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7-14-858"/>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4025"/>
            <a:ext cx="12192000" cy="5948363"/>
          </a:xfrm>
          <a:prstGeom prst="rect">
            <a:avLst/>
          </a:prstGeom>
          <a:noFill/>
          <a:ln>
            <a:noFill/>
          </a:ln>
        </p:spPr>
      </p:pic>
      <p:pic>
        <p:nvPicPr>
          <p:cNvPr id="3" name="Resim 2">
            <a:hlinkClick r:id="rId3" action="ppaction://hlinkfile"/>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41491" y="203273"/>
            <a:ext cx="501503" cy="501503"/>
          </a:xfrm>
          <a:prstGeom prst="rect">
            <a:avLst/>
          </a:prstGeom>
        </p:spPr>
      </p:pic>
    </p:spTree>
    <p:extLst>
      <p:ext uri="{BB962C8B-B14F-4D97-AF65-F5344CB8AC3E}">
        <p14:creationId xmlns:p14="http://schemas.microsoft.com/office/powerpoint/2010/main" val="14082939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8. Sınıf 3.Ünite Hidrolik Fren Sisteminin Çalışma Prensibi 3D Animasyonu...">
            <a:hlinkClick r:id="" action="ppaction://media"/>
            <a:extLst>
              <a:ext uri="{FF2B5EF4-FFF2-40B4-BE49-F238E27FC236}">
                <a16:creationId xmlns:a16="http://schemas.microsoft.com/office/drawing/2014/main" id="{B5463B4E-0438-41E4-86EF-14E995EFE66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66782"/>
            <a:ext cx="12192000" cy="6898886"/>
          </a:xfrm>
          <a:prstGeom prst="rect">
            <a:avLst/>
          </a:prstGeom>
        </p:spPr>
      </p:pic>
      <p:pic>
        <p:nvPicPr>
          <p:cNvPr id="3" name="Resim 2">
            <a:extLst>
              <a:ext uri="{FF2B5EF4-FFF2-40B4-BE49-F238E27FC236}">
                <a16:creationId xmlns:a16="http://schemas.microsoft.com/office/drawing/2014/main" id="{D156E93A-3394-4D4A-91D1-FF9C0067351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313100" y="5316"/>
            <a:ext cx="878899" cy="564172"/>
          </a:xfrm>
          <a:prstGeom prst="rect">
            <a:avLst/>
          </a:prstGeom>
        </p:spPr>
      </p:pic>
    </p:spTree>
    <p:extLst>
      <p:ext uri="{BB962C8B-B14F-4D97-AF65-F5344CB8AC3E}">
        <p14:creationId xmlns:p14="http://schemas.microsoft.com/office/powerpoint/2010/main" val="617328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0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8. Sınıf 3.Ünite Sıvı Basıncı Hidrolik Sistemlerin Çalışma Prensibi 3D Animasyonu...">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pic>
        <p:nvPicPr>
          <p:cNvPr id="3" name="Resim 2">
            <a:extLst>
              <a:ext uri="{FF2B5EF4-FFF2-40B4-BE49-F238E27FC236}">
                <a16:creationId xmlns:a16="http://schemas.microsoft.com/office/drawing/2014/main" id="{D97FFC61-F29E-40D7-A725-821B3832B1A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313100" y="5316"/>
            <a:ext cx="878899" cy="564172"/>
          </a:xfrm>
          <a:prstGeom prst="rect">
            <a:avLst/>
          </a:prstGeom>
        </p:spPr>
      </p:pic>
    </p:spTree>
    <p:extLst>
      <p:ext uri="{BB962C8B-B14F-4D97-AF65-F5344CB8AC3E}">
        <p14:creationId xmlns:p14="http://schemas.microsoft.com/office/powerpoint/2010/main" val="14742163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8. Sınıf 3.Ünite Sıvı Basıncı Hidrolik Sistemlerin Çalışma Prensibi 3D Animasyonu...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pic>
        <p:nvPicPr>
          <p:cNvPr id="3" name="Resim 2">
            <a:extLst>
              <a:ext uri="{FF2B5EF4-FFF2-40B4-BE49-F238E27FC236}">
                <a16:creationId xmlns:a16="http://schemas.microsoft.com/office/drawing/2014/main" id="{F1A92066-F8F6-4CC7-A397-3B2E11FB6CE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313100" y="5316"/>
            <a:ext cx="878899" cy="564172"/>
          </a:xfrm>
          <a:prstGeom prst="rect">
            <a:avLst/>
          </a:prstGeom>
        </p:spPr>
      </p:pic>
    </p:spTree>
    <p:extLst>
      <p:ext uri="{BB962C8B-B14F-4D97-AF65-F5344CB8AC3E}">
        <p14:creationId xmlns:p14="http://schemas.microsoft.com/office/powerpoint/2010/main" val="42925228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Unvan 3">
            <a:extLst>
              <a:ext uri="{FF2B5EF4-FFF2-40B4-BE49-F238E27FC236}">
                <a16:creationId xmlns:a16="http://schemas.microsoft.com/office/drawing/2014/main" id="{3BBD8B81-A507-4A23-9F65-A4DCA424E40F}"/>
              </a:ext>
            </a:extLst>
          </p:cNvPr>
          <p:cNvSpPr>
            <a:spLocks noGrp="1"/>
          </p:cNvSpPr>
          <p:nvPr>
            <p:ph type="title"/>
          </p:nvPr>
        </p:nvSpPr>
        <p:spPr>
          <a:xfrm>
            <a:off x="838200" y="210953"/>
            <a:ext cx="10515600" cy="1325563"/>
          </a:xfrm>
        </p:spPr>
        <p:txBody>
          <a:bodyPr>
            <a:normAutofit/>
          </a:bodyPr>
          <a:lstStyle/>
          <a:p>
            <a:r>
              <a:rPr lang="tr-TR" sz="3600" b="1" dirty="0">
                <a:solidFill>
                  <a:srgbClr val="FF0000"/>
                </a:solidFill>
                <a:latin typeface="Segoe UI" panose="020B0502040204020203" pitchFamily="34" charset="0"/>
                <a:cs typeface="Segoe UI" panose="020B0502040204020203" pitchFamily="34" charset="0"/>
              </a:rPr>
              <a:t>Pascal Prensibinin Kullanıldığı Araçlar</a:t>
            </a:r>
          </a:p>
        </p:txBody>
      </p:sp>
      <p:sp>
        <p:nvSpPr>
          <p:cNvPr id="9" name="İçerik Yer Tutucusu 8">
            <a:extLst>
              <a:ext uri="{FF2B5EF4-FFF2-40B4-BE49-F238E27FC236}">
                <a16:creationId xmlns:a16="http://schemas.microsoft.com/office/drawing/2014/main" id="{B05F66A6-D37F-47B7-812D-95939502883E}"/>
              </a:ext>
            </a:extLst>
          </p:cNvPr>
          <p:cNvSpPr>
            <a:spLocks noGrp="1"/>
          </p:cNvSpPr>
          <p:nvPr>
            <p:ph idx="1"/>
          </p:nvPr>
        </p:nvSpPr>
        <p:spPr>
          <a:xfrm>
            <a:off x="365051" y="1588091"/>
            <a:ext cx="10745972" cy="4904784"/>
          </a:xfrm>
        </p:spPr>
        <p:txBody>
          <a:bodyPr>
            <a:normAutofit/>
          </a:bodyPr>
          <a:lstStyle/>
          <a:p>
            <a:pPr>
              <a:buFont typeface="Wingdings" panose="05000000000000000000" pitchFamily="2" charset="2"/>
              <a:buChar char="q"/>
            </a:pPr>
            <a:r>
              <a:rPr lang="tr-TR" sz="2400" dirty="0">
                <a:latin typeface="Segoe UI" panose="020B0502040204020203" pitchFamily="34" charset="0"/>
                <a:cs typeface="Segoe UI" panose="020B0502040204020203" pitchFamily="34" charset="0"/>
              </a:rPr>
              <a:t>Su cenderesi</a:t>
            </a:r>
          </a:p>
          <a:p>
            <a:pPr>
              <a:buFont typeface="Wingdings" panose="05000000000000000000" pitchFamily="2" charset="2"/>
              <a:buChar char="q"/>
            </a:pPr>
            <a:r>
              <a:rPr lang="tr-TR" sz="2400" dirty="0">
                <a:latin typeface="Segoe UI" panose="020B0502040204020203" pitchFamily="34" charset="0"/>
                <a:cs typeface="Segoe UI" panose="020B0502040204020203" pitchFamily="34" charset="0"/>
              </a:rPr>
              <a:t>Hidrolik fren ve direksiyon sistemleri </a:t>
            </a:r>
          </a:p>
          <a:p>
            <a:pPr>
              <a:buFont typeface="Wingdings" panose="05000000000000000000" pitchFamily="2" charset="2"/>
              <a:buChar char="q"/>
            </a:pPr>
            <a:r>
              <a:rPr lang="tr-TR" sz="2400" dirty="0">
                <a:latin typeface="Segoe UI" panose="020B0502040204020203" pitchFamily="34" charset="0"/>
                <a:cs typeface="Segoe UI" panose="020B0502040204020203" pitchFamily="34" charset="0"/>
              </a:rPr>
              <a:t>Hidrolik kaldırma sistemleri (Hidrolik lift)  </a:t>
            </a:r>
          </a:p>
          <a:p>
            <a:pPr>
              <a:buFont typeface="Wingdings" panose="05000000000000000000" pitchFamily="2" charset="2"/>
              <a:buChar char="q"/>
            </a:pPr>
            <a:r>
              <a:rPr lang="tr-TR" sz="2400" dirty="0">
                <a:latin typeface="Segoe UI" panose="020B0502040204020203" pitchFamily="34" charset="0"/>
                <a:cs typeface="Segoe UI" panose="020B0502040204020203" pitchFamily="34" charset="0"/>
              </a:rPr>
              <a:t>Berber koltukları</a:t>
            </a:r>
          </a:p>
          <a:p>
            <a:pPr>
              <a:buFont typeface="Wingdings" panose="05000000000000000000" pitchFamily="2" charset="2"/>
              <a:buChar char="q"/>
            </a:pPr>
            <a:r>
              <a:rPr lang="tr-TR" sz="2400" dirty="0">
                <a:latin typeface="Segoe UI" panose="020B0502040204020203" pitchFamily="34" charset="0"/>
                <a:cs typeface="Segoe UI" panose="020B0502040204020203" pitchFamily="34" charset="0"/>
              </a:rPr>
              <a:t>Kaldırma Sistemleri: Vinç, itfaiye merdiveni, kepçe, damperli kamyon gibi araçlarda kullanılır.</a:t>
            </a:r>
          </a:p>
          <a:p>
            <a:pPr>
              <a:buFont typeface="Wingdings" panose="05000000000000000000" pitchFamily="2" charset="2"/>
              <a:buChar char="q"/>
            </a:pPr>
            <a:r>
              <a:rPr lang="tr-TR" sz="2400" dirty="0">
                <a:latin typeface="Segoe UI" panose="020B0502040204020203" pitchFamily="34" charset="0"/>
                <a:cs typeface="Segoe UI" panose="020B0502040204020203" pitchFamily="34" charset="0"/>
              </a:rPr>
              <a:t>Yağ pompası (Yağdanlık)</a:t>
            </a:r>
          </a:p>
          <a:p>
            <a:pPr>
              <a:buFont typeface="Wingdings" panose="05000000000000000000" pitchFamily="2" charset="2"/>
              <a:buChar char="q"/>
            </a:pPr>
            <a:r>
              <a:rPr lang="tr-TR" sz="2400" dirty="0">
                <a:latin typeface="Segoe UI" panose="020B0502040204020203" pitchFamily="34" charset="0"/>
                <a:cs typeface="Segoe UI" panose="020B0502040204020203" pitchFamily="34" charset="0"/>
              </a:rPr>
              <a:t>Parfüm şişesi</a:t>
            </a:r>
          </a:p>
        </p:txBody>
      </p:sp>
      <p:pic>
        <p:nvPicPr>
          <p:cNvPr id="34" name="Resim 33" descr="bandicam 2020-08-28 10-57-16-953">
            <a:extLst>
              <a:ext uri="{FF2B5EF4-FFF2-40B4-BE49-F238E27FC236}">
                <a16:creationId xmlns:a16="http://schemas.microsoft.com/office/drawing/2014/main" id="{357678CF-9FFA-4223-8B0A-DD83CE34A70B}"/>
              </a:ext>
            </a:extLst>
          </p:cNvPr>
          <p:cNvPicPr>
            <a:picLocks noGrp="1" noChangeAspect="1"/>
          </p:cNvPicPr>
          <p:nvPr isPhoto="1"/>
        </p:nvPicPr>
        <p:blipFill rotWithShape="1">
          <a:blip r:embed="rId2">
            <a:lum/>
            <a:extLst>
              <a:ext uri="{28A0092B-C50C-407E-A947-70E740481C1C}">
                <a14:useLocalDpi xmlns:a14="http://schemas.microsoft.com/office/drawing/2010/main" val="0"/>
              </a:ext>
            </a:extLst>
          </a:blip>
          <a:srcRect t="18196"/>
          <a:stretch/>
        </p:blipFill>
        <p:spPr>
          <a:xfrm>
            <a:off x="4523264" y="3958379"/>
            <a:ext cx="6736613" cy="2688668"/>
          </a:xfrm>
          <a:prstGeom prst="rect">
            <a:avLst/>
          </a:prstGeom>
          <a:noFill/>
          <a:ln>
            <a:noFill/>
          </a:ln>
        </p:spPr>
      </p:pic>
    </p:spTree>
    <p:extLst>
      <p:ext uri="{BB962C8B-B14F-4D97-AF65-F5344CB8AC3E}">
        <p14:creationId xmlns:p14="http://schemas.microsoft.com/office/powerpoint/2010/main" val="26483977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p:cNvSpPr>
            <a:spLocks noGrp="1"/>
          </p:cNvSpPr>
          <p:nvPr>
            <p:ph type="ctrTitle"/>
          </p:nvPr>
        </p:nvSpPr>
        <p:spPr>
          <a:xfrm>
            <a:off x="1328016" y="1692190"/>
            <a:ext cx="9144000" cy="2387600"/>
          </a:xfrm>
        </p:spPr>
        <p:txBody>
          <a:bodyPr/>
          <a:lstStyle/>
          <a:p>
            <a:r>
              <a:rPr lang="tr-TR" dirty="0">
                <a:solidFill>
                  <a:srgbClr val="FF0000"/>
                </a:solidFill>
              </a:rPr>
              <a:t>DEĞERLENDİRME SORULARI</a:t>
            </a:r>
          </a:p>
        </p:txBody>
      </p:sp>
    </p:spTree>
    <p:extLst>
      <p:ext uri="{BB962C8B-B14F-4D97-AF65-F5344CB8AC3E}">
        <p14:creationId xmlns:p14="http://schemas.microsoft.com/office/powerpoint/2010/main" val="36909705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04-133"/>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42815976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05-604"/>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22828586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6 21-03-07-238">
            <a:extLst>
              <a:ext uri="{FF2B5EF4-FFF2-40B4-BE49-F238E27FC236}">
                <a16:creationId xmlns:a16="http://schemas.microsoft.com/office/drawing/2014/main" id="{5CE68995-9554-4EF8-8821-3E68BBF10B73}"/>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0" y="200025"/>
            <a:ext cx="12192000" cy="6456363"/>
          </a:xfrm>
          <a:prstGeom prst="rect">
            <a:avLst/>
          </a:prstGeom>
        </p:spPr>
      </p:pic>
    </p:spTree>
    <p:extLst>
      <p:ext uri="{BB962C8B-B14F-4D97-AF65-F5344CB8AC3E}">
        <p14:creationId xmlns:p14="http://schemas.microsoft.com/office/powerpoint/2010/main" val="166218800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6 21-03-10-310">
            <a:extLst>
              <a:ext uri="{FF2B5EF4-FFF2-40B4-BE49-F238E27FC236}">
                <a16:creationId xmlns:a16="http://schemas.microsoft.com/office/drawing/2014/main" id="{289FBF73-120F-4B4A-B503-BECA8F1549FE}"/>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0" y="200025"/>
            <a:ext cx="12192000" cy="6456363"/>
          </a:xfrm>
          <a:prstGeom prst="rect">
            <a:avLst/>
          </a:prstGeom>
        </p:spPr>
      </p:pic>
    </p:spTree>
    <p:extLst>
      <p:ext uri="{BB962C8B-B14F-4D97-AF65-F5344CB8AC3E}">
        <p14:creationId xmlns:p14="http://schemas.microsoft.com/office/powerpoint/2010/main" val="150113563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6 21-03-12-431">
            <a:extLst>
              <a:ext uri="{FF2B5EF4-FFF2-40B4-BE49-F238E27FC236}">
                <a16:creationId xmlns:a16="http://schemas.microsoft.com/office/drawing/2014/main" id="{341A1A2F-C706-4385-B9AB-0293EE224DC7}"/>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0" y="200025"/>
            <a:ext cx="12192000" cy="6456363"/>
          </a:xfrm>
          <a:prstGeom prst="rect">
            <a:avLst/>
          </a:prstGeom>
        </p:spPr>
      </p:pic>
    </p:spTree>
    <p:extLst>
      <p:ext uri="{BB962C8B-B14F-4D97-AF65-F5344CB8AC3E}">
        <p14:creationId xmlns:p14="http://schemas.microsoft.com/office/powerpoint/2010/main" val="347801289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6 21-03-15-520">
            <a:extLst>
              <a:ext uri="{FF2B5EF4-FFF2-40B4-BE49-F238E27FC236}">
                <a16:creationId xmlns:a16="http://schemas.microsoft.com/office/drawing/2014/main" id="{EC3D6AC3-B89A-4D28-96FF-A0ACCDE2B25D}"/>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0" y="200025"/>
            <a:ext cx="12192000" cy="6456363"/>
          </a:xfrm>
          <a:prstGeom prst="rect">
            <a:avLst/>
          </a:prstGeom>
        </p:spPr>
      </p:pic>
    </p:spTree>
    <p:extLst>
      <p:ext uri="{BB962C8B-B14F-4D97-AF65-F5344CB8AC3E}">
        <p14:creationId xmlns:p14="http://schemas.microsoft.com/office/powerpoint/2010/main" val="24057043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06-786"/>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238036354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08-150"/>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411831197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9-23-998"/>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0013"/>
            <a:ext cx="12192000" cy="6656387"/>
          </a:xfrm>
          <a:prstGeom prst="rect">
            <a:avLst/>
          </a:prstGeom>
          <a:noFill/>
          <a:ln>
            <a:noFill/>
          </a:ln>
        </p:spPr>
      </p:pic>
    </p:spTree>
    <p:extLst>
      <p:ext uri="{BB962C8B-B14F-4D97-AF65-F5344CB8AC3E}">
        <p14:creationId xmlns:p14="http://schemas.microsoft.com/office/powerpoint/2010/main" val="79905624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9-25-425"/>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0013"/>
            <a:ext cx="12192000" cy="6656387"/>
          </a:xfrm>
          <a:prstGeom prst="rect">
            <a:avLst/>
          </a:prstGeom>
          <a:noFill/>
          <a:ln>
            <a:noFill/>
          </a:ln>
        </p:spPr>
      </p:pic>
    </p:spTree>
    <p:extLst>
      <p:ext uri="{BB962C8B-B14F-4D97-AF65-F5344CB8AC3E}">
        <p14:creationId xmlns:p14="http://schemas.microsoft.com/office/powerpoint/2010/main" val="91073392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Resim 2" descr="bandicam 2023-04-18 15-53-13-083">
            <a:extLst>
              <a:ext uri="{FF2B5EF4-FFF2-40B4-BE49-F238E27FC236}">
                <a16:creationId xmlns:a16="http://schemas.microsoft.com/office/drawing/2014/main" id="{8B06A9DF-DA26-43D0-AAC8-C4F8092DFAC2}"/>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177800" y="0"/>
            <a:ext cx="11836400" cy="6858000"/>
          </a:xfrm>
          <a:prstGeom prst="rect">
            <a:avLst/>
          </a:prstGeom>
        </p:spPr>
      </p:pic>
    </p:spTree>
    <p:extLst>
      <p:ext uri="{BB962C8B-B14F-4D97-AF65-F5344CB8AC3E}">
        <p14:creationId xmlns:p14="http://schemas.microsoft.com/office/powerpoint/2010/main" val="85583268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Resim 2" descr="bandicam 2023-04-18 15-53-15-369">
            <a:extLst>
              <a:ext uri="{FF2B5EF4-FFF2-40B4-BE49-F238E27FC236}">
                <a16:creationId xmlns:a16="http://schemas.microsoft.com/office/drawing/2014/main" id="{D9AC8C49-9E1D-46B9-9032-FDB3CA0ECAD2}"/>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177800" y="0"/>
            <a:ext cx="11836400" cy="6858000"/>
          </a:xfrm>
          <a:prstGeom prst="rect">
            <a:avLst/>
          </a:prstGeom>
        </p:spPr>
      </p:pic>
    </p:spTree>
    <p:extLst>
      <p:ext uri="{BB962C8B-B14F-4D97-AF65-F5344CB8AC3E}">
        <p14:creationId xmlns:p14="http://schemas.microsoft.com/office/powerpoint/2010/main" val="39274092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7 12-52-14-072">
            <a:extLst>
              <a:ext uri="{FF2B5EF4-FFF2-40B4-BE49-F238E27FC236}">
                <a16:creationId xmlns:a16="http://schemas.microsoft.com/office/drawing/2014/main" id="{1FDD096B-B950-4E2A-9536-D5F783E0E625}"/>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165100" y="0"/>
            <a:ext cx="11861800" cy="6858000"/>
          </a:xfrm>
          <a:prstGeom prst="rect">
            <a:avLst/>
          </a:prstGeom>
        </p:spPr>
      </p:pic>
    </p:spTree>
    <p:extLst>
      <p:ext uri="{BB962C8B-B14F-4D97-AF65-F5344CB8AC3E}">
        <p14:creationId xmlns:p14="http://schemas.microsoft.com/office/powerpoint/2010/main" val="27384013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7 12-52-16-178">
            <a:extLst>
              <a:ext uri="{FF2B5EF4-FFF2-40B4-BE49-F238E27FC236}">
                <a16:creationId xmlns:a16="http://schemas.microsoft.com/office/drawing/2014/main" id="{51CDC6F3-D48F-4096-BD98-2CD0A8AE346B}"/>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165100" y="0"/>
            <a:ext cx="11861800" cy="6858000"/>
          </a:xfrm>
          <a:prstGeom prst="rect">
            <a:avLst/>
          </a:prstGeom>
        </p:spPr>
      </p:pic>
    </p:spTree>
    <p:extLst>
      <p:ext uri="{BB962C8B-B14F-4D97-AF65-F5344CB8AC3E}">
        <p14:creationId xmlns:p14="http://schemas.microsoft.com/office/powerpoint/2010/main" val="157781109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48-246"/>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350838"/>
            <a:ext cx="12192000" cy="6154737"/>
          </a:xfrm>
          <a:prstGeom prst="rect">
            <a:avLst/>
          </a:prstGeom>
          <a:noFill/>
          <a:ln>
            <a:noFill/>
          </a:ln>
        </p:spPr>
      </p:pic>
    </p:spTree>
    <p:extLst>
      <p:ext uri="{BB962C8B-B14F-4D97-AF65-F5344CB8AC3E}">
        <p14:creationId xmlns:p14="http://schemas.microsoft.com/office/powerpoint/2010/main" val="15826370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49-992"/>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350838"/>
            <a:ext cx="12192000" cy="6154737"/>
          </a:xfrm>
          <a:prstGeom prst="rect">
            <a:avLst/>
          </a:prstGeom>
          <a:noFill/>
          <a:ln>
            <a:noFill/>
          </a:ln>
        </p:spPr>
      </p:pic>
    </p:spTree>
    <p:extLst>
      <p:ext uri="{BB962C8B-B14F-4D97-AF65-F5344CB8AC3E}">
        <p14:creationId xmlns:p14="http://schemas.microsoft.com/office/powerpoint/2010/main" val="315491476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09-415"/>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180877546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6-10-860"/>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04775"/>
            <a:ext cx="12192000" cy="6648450"/>
          </a:xfrm>
          <a:prstGeom prst="rect">
            <a:avLst/>
          </a:prstGeom>
          <a:noFill/>
          <a:ln>
            <a:noFill/>
          </a:ln>
        </p:spPr>
      </p:pic>
    </p:spTree>
    <p:extLst>
      <p:ext uri="{BB962C8B-B14F-4D97-AF65-F5344CB8AC3E}">
        <p14:creationId xmlns:p14="http://schemas.microsoft.com/office/powerpoint/2010/main" val="426603411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44-950"/>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350838"/>
            <a:ext cx="12192000" cy="6154737"/>
          </a:xfrm>
          <a:prstGeom prst="rect">
            <a:avLst/>
          </a:prstGeom>
          <a:noFill/>
          <a:ln>
            <a:noFill/>
          </a:ln>
        </p:spPr>
      </p:pic>
    </p:spTree>
    <p:extLst>
      <p:ext uri="{BB962C8B-B14F-4D97-AF65-F5344CB8AC3E}">
        <p14:creationId xmlns:p14="http://schemas.microsoft.com/office/powerpoint/2010/main" val="103659576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esim 1" descr="bandicam 2020-08-28 10-55-46-372"/>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350838"/>
            <a:ext cx="12192000" cy="6154737"/>
          </a:xfrm>
          <a:prstGeom prst="rect">
            <a:avLst/>
          </a:prstGeom>
          <a:noFill/>
          <a:ln>
            <a:noFill/>
          </a:ln>
        </p:spPr>
      </p:pic>
    </p:spTree>
    <p:extLst>
      <p:ext uri="{BB962C8B-B14F-4D97-AF65-F5344CB8AC3E}">
        <p14:creationId xmlns:p14="http://schemas.microsoft.com/office/powerpoint/2010/main" val="43259081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6 21-02-15-264">
            <a:extLst>
              <a:ext uri="{FF2B5EF4-FFF2-40B4-BE49-F238E27FC236}">
                <a16:creationId xmlns:a16="http://schemas.microsoft.com/office/drawing/2014/main" id="{25CB24FC-D49D-4EA2-9009-B29C7B94AF93}"/>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0" y="200025"/>
            <a:ext cx="12192000" cy="6456363"/>
          </a:xfrm>
          <a:prstGeom prst="rect">
            <a:avLst/>
          </a:prstGeom>
        </p:spPr>
      </p:pic>
    </p:spTree>
    <p:extLst>
      <p:ext uri="{BB962C8B-B14F-4D97-AF65-F5344CB8AC3E}">
        <p14:creationId xmlns:p14="http://schemas.microsoft.com/office/powerpoint/2010/main" val="293395577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ndicam 2021-10-16 21-02-18-343">
            <a:extLst>
              <a:ext uri="{FF2B5EF4-FFF2-40B4-BE49-F238E27FC236}">
                <a16:creationId xmlns:a16="http://schemas.microsoft.com/office/drawing/2014/main" id="{006B92F2-0167-407E-AE34-484DBE989BEA}"/>
              </a:ext>
            </a:extLst>
          </p:cNvPr>
          <p:cNvPicPr>
            <a:picLocks noGrp="1" noChangeAspect="1"/>
          </p:cNvPicPr>
          <p:nvPr isPhoto="1"/>
        </p:nvPicPr>
        <p:blipFill>
          <a:blip r:embed="rId2" cstate="print">
            <a:lum/>
            <a:extLst>
              <a:ext uri="{28A0092B-C50C-407E-A947-70E740481C1C}">
                <a14:useLocalDpi xmlns:a14="http://schemas.microsoft.com/office/drawing/2010/main" val="0"/>
              </a:ext>
            </a:extLst>
          </a:blip>
          <a:stretch>
            <a:fillRect/>
          </a:stretch>
        </p:blipFill>
        <p:spPr>
          <a:xfrm>
            <a:off x="0" y="200025"/>
            <a:ext cx="12192000" cy="6456363"/>
          </a:xfrm>
          <a:prstGeom prst="rect">
            <a:avLst/>
          </a:prstGeom>
        </p:spPr>
      </p:pic>
    </p:spTree>
    <p:extLst>
      <p:ext uri="{BB962C8B-B14F-4D97-AF65-F5344CB8AC3E}">
        <p14:creationId xmlns:p14="http://schemas.microsoft.com/office/powerpoint/2010/main" val="3474381755"/>
      </p:ext>
    </p:extLst>
  </p:cSld>
  <p:clrMapOvr>
    <a:masterClrMapping/>
  </p:clrMapOvr>
</p:sld>
</file>

<file path=ppt/theme/theme1.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399</TotalTime>
  <Words>157</Words>
  <Application>Microsoft Office PowerPoint</Application>
  <PresentationFormat>Geniş ekran</PresentationFormat>
  <Paragraphs>30</Paragraphs>
  <Slides>75</Slides>
  <Notes>6</Notes>
  <HiddenSlides>0</HiddenSlides>
  <MMClips>9</MMClips>
  <ScaleCrop>false</ScaleCrop>
  <HeadingPairs>
    <vt:vector size="6" baseType="variant">
      <vt:variant>
        <vt:lpstr>Kullanılan Yazı Tipleri</vt:lpstr>
      </vt:variant>
      <vt:variant>
        <vt:i4>5</vt:i4>
      </vt:variant>
      <vt:variant>
        <vt:lpstr>Tema</vt:lpstr>
      </vt:variant>
      <vt:variant>
        <vt:i4>1</vt:i4>
      </vt:variant>
      <vt:variant>
        <vt:lpstr>Slayt Başlıkları</vt:lpstr>
      </vt:variant>
      <vt:variant>
        <vt:i4>75</vt:i4>
      </vt:variant>
    </vt:vector>
  </HeadingPairs>
  <TitlesOfParts>
    <vt:vector size="81" baseType="lpstr">
      <vt:lpstr>Arial</vt:lpstr>
      <vt:lpstr>Calibri</vt:lpstr>
      <vt:lpstr>Calibri Light</vt:lpstr>
      <vt:lpstr>Segoe UI</vt:lpstr>
      <vt:lpstr>Wingdings</vt:lpstr>
      <vt:lpstr>Office Teması</vt:lpstr>
      <vt:lpstr>SIVILARDA BASINÇ</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Sıvı Basıncının Formülü</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ARA DEĞERLENDİRME SORULARI</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Pascal Prensibinin Kullanıldığı Araçlar</vt:lpstr>
      <vt:lpstr>DEĞERLENDİRME SORULARI</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Fotoğraf Albümü</dc:title>
  <dc:creator>sylar</dc:creator>
  <cp:lastModifiedBy>Okan</cp:lastModifiedBy>
  <cp:revision>74</cp:revision>
  <dcterms:created xsi:type="dcterms:W3CDTF">2018-01-21T08:47:25Z</dcterms:created>
  <dcterms:modified xsi:type="dcterms:W3CDTF">2024-11-18T17:16:37Z</dcterms:modified>
</cp:coreProperties>
</file>