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8"/>
  </p:notesMasterIdLst>
  <p:sldIdLst>
    <p:sldId id="505" r:id="rId2"/>
    <p:sldId id="513" r:id="rId3"/>
    <p:sldId id="559" r:id="rId4"/>
    <p:sldId id="558" r:id="rId5"/>
    <p:sldId id="560" r:id="rId6"/>
    <p:sldId id="511" r:id="rId7"/>
    <p:sldId id="566" r:id="rId8"/>
    <p:sldId id="561" r:id="rId9"/>
    <p:sldId id="562" r:id="rId10"/>
    <p:sldId id="563" r:id="rId11"/>
    <p:sldId id="564" r:id="rId12"/>
    <p:sldId id="565" r:id="rId13"/>
    <p:sldId id="557" r:id="rId14"/>
    <p:sldId id="512" r:id="rId15"/>
    <p:sldId id="514" r:id="rId16"/>
    <p:sldId id="567" r:id="rId17"/>
    <p:sldId id="515" r:id="rId18"/>
    <p:sldId id="516" r:id="rId19"/>
    <p:sldId id="517" r:id="rId20"/>
    <p:sldId id="518" r:id="rId21"/>
    <p:sldId id="519" r:id="rId22"/>
    <p:sldId id="520" r:id="rId23"/>
    <p:sldId id="521" r:id="rId24"/>
    <p:sldId id="522" r:id="rId25"/>
    <p:sldId id="523" r:id="rId26"/>
    <p:sldId id="524" r:id="rId27"/>
    <p:sldId id="525" r:id="rId28"/>
    <p:sldId id="526" r:id="rId29"/>
    <p:sldId id="527" r:id="rId30"/>
    <p:sldId id="529" r:id="rId31"/>
    <p:sldId id="530" r:id="rId32"/>
    <p:sldId id="502" r:id="rId33"/>
    <p:sldId id="528" r:id="rId34"/>
    <p:sldId id="532" r:id="rId35"/>
    <p:sldId id="568" r:id="rId36"/>
    <p:sldId id="531" r:id="rId37"/>
    <p:sldId id="510" r:id="rId38"/>
    <p:sldId id="533" r:id="rId39"/>
    <p:sldId id="534" r:id="rId40"/>
    <p:sldId id="535" r:id="rId41"/>
    <p:sldId id="536" r:id="rId42"/>
    <p:sldId id="537" r:id="rId43"/>
    <p:sldId id="538" r:id="rId44"/>
    <p:sldId id="506" r:id="rId45"/>
    <p:sldId id="543" r:id="rId46"/>
    <p:sldId id="544" r:id="rId47"/>
    <p:sldId id="541" r:id="rId48"/>
    <p:sldId id="542" r:id="rId49"/>
    <p:sldId id="569" r:id="rId50"/>
    <p:sldId id="570" r:id="rId51"/>
    <p:sldId id="539" r:id="rId52"/>
    <p:sldId id="540" r:id="rId53"/>
    <p:sldId id="381" r:id="rId54"/>
    <p:sldId id="382" r:id="rId55"/>
    <p:sldId id="479" r:id="rId56"/>
    <p:sldId id="480" r:id="rId57"/>
    <p:sldId id="362" r:id="rId58"/>
    <p:sldId id="547" r:id="rId59"/>
    <p:sldId id="548" r:id="rId60"/>
    <p:sldId id="551" r:id="rId61"/>
    <p:sldId id="552" r:id="rId62"/>
    <p:sldId id="377" r:id="rId63"/>
    <p:sldId id="378" r:id="rId64"/>
    <p:sldId id="371" r:id="rId65"/>
    <p:sldId id="678" r:id="rId66"/>
    <p:sldId id="679" r:id="rId67"/>
  </p:sldIdLst>
  <p:sldSz cx="12192000" cy="6858000"/>
  <p:notesSz cx="6858000" cy="9144000"/>
  <p:photoAlbum/>
  <p:defaultText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892" y="42"/>
      </p:cViewPr>
      <p:guideLst>
        <p:guide orient="horz" pos="2160"/>
        <p:guide pos="3840"/>
      </p:guideLst>
    </p:cSldViewPr>
  </p:slideViewPr>
  <p:notesTextViewPr>
    <p:cViewPr>
      <p:scale>
        <a:sx n="1" d="1"/>
        <a:sy n="1" d="1"/>
      </p:scale>
      <p:origin x="0" y="0"/>
    </p:cViewPr>
  </p:notesTextViewPr>
  <p:sorterViewPr>
    <p:cViewPr>
      <p:scale>
        <a:sx n="200" d="100"/>
        <a:sy n="2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stbilgi Yer Tutucusu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tr-TR"/>
          </a:p>
        </p:txBody>
      </p:sp>
      <p:sp>
        <p:nvSpPr>
          <p:cNvPr id="3" name="Veri Yer Tutucusu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F5B59B-AFB7-4A14-9F05-9AEC4B663EA3}" type="datetimeFigureOut">
              <a:rPr lang="tr-TR" smtClean="0"/>
              <a:t>18.11.2024</a:t>
            </a:fld>
            <a:endParaRPr lang="tr-TR"/>
          </a:p>
        </p:txBody>
      </p:sp>
      <p:sp>
        <p:nvSpPr>
          <p:cNvPr id="4" name="Slayt Görüntüsü Yer Tutucus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tr-TR"/>
          </a:p>
        </p:txBody>
      </p:sp>
      <p:sp>
        <p:nvSpPr>
          <p:cNvPr id="5" name="Not Yer Tutucusu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6" name="Altbilgi Yer Tutucusu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tr-TR"/>
          </a:p>
        </p:txBody>
      </p:sp>
      <p:sp>
        <p:nvSpPr>
          <p:cNvPr id="7" name="Slayt Numarası Yer Tutucus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0CB34A-C4DF-4045-908C-4710D36E5008}" type="slidenum">
              <a:rPr lang="tr-TR" smtClean="0"/>
              <a:t>‹#›</a:t>
            </a:fld>
            <a:endParaRPr lang="tr-TR"/>
          </a:p>
        </p:txBody>
      </p:sp>
    </p:spTree>
    <p:extLst>
      <p:ext uri="{BB962C8B-B14F-4D97-AF65-F5344CB8AC3E}">
        <p14:creationId xmlns:p14="http://schemas.microsoft.com/office/powerpoint/2010/main" val="3570922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r>
              <a:rPr lang="tr-TR" dirty="0"/>
              <a:t>Akmayan Su</a:t>
            </a:r>
          </a:p>
        </p:txBody>
      </p:sp>
      <p:sp>
        <p:nvSpPr>
          <p:cNvPr id="4" name="Slayt Numarası Yer Tutucusu 3"/>
          <p:cNvSpPr>
            <a:spLocks noGrp="1"/>
          </p:cNvSpPr>
          <p:nvPr>
            <p:ph type="sldNum" sz="quarter" idx="10"/>
          </p:nvPr>
        </p:nvSpPr>
        <p:spPr/>
        <p:txBody>
          <a:bodyPr/>
          <a:lstStyle/>
          <a:p>
            <a:fld id="{000CB34A-C4DF-4045-908C-4710D36E5008}" type="slidenum">
              <a:rPr lang="tr-TR" smtClean="0"/>
              <a:t>7</a:t>
            </a:fld>
            <a:endParaRPr lang="tr-TR"/>
          </a:p>
        </p:txBody>
      </p:sp>
    </p:spTree>
    <p:extLst>
      <p:ext uri="{BB962C8B-B14F-4D97-AF65-F5344CB8AC3E}">
        <p14:creationId xmlns:p14="http://schemas.microsoft.com/office/powerpoint/2010/main" val="3174568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000CB34A-C4DF-4045-908C-4710D36E5008}" type="slidenum">
              <a:rPr lang="tr-TR" smtClean="0"/>
              <a:t>8</a:t>
            </a:fld>
            <a:endParaRPr lang="tr-TR"/>
          </a:p>
        </p:txBody>
      </p:sp>
    </p:spTree>
    <p:extLst>
      <p:ext uri="{BB962C8B-B14F-4D97-AF65-F5344CB8AC3E}">
        <p14:creationId xmlns:p14="http://schemas.microsoft.com/office/powerpoint/2010/main" val="1031416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r>
              <a:rPr lang="tr-TR" dirty="0" err="1"/>
              <a:t>Magdeburg</a:t>
            </a:r>
            <a:r>
              <a:rPr lang="tr-TR" baseline="0" dirty="0"/>
              <a:t> Deneyi</a:t>
            </a:r>
            <a:endParaRPr lang="tr-TR" dirty="0"/>
          </a:p>
        </p:txBody>
      </p:sp>
      <p:sp>
        <p:nvSpPr>
          <p:cNvPr id="4" name="Slayt Numarası Yer Tutucusu 3"/>
          <p:cNvSpPr>
            <a:spLocks noGrp="1"/>
          </p:cNvSpPr>
          <p:nvPr>
            <p:ph type="sldNum" sz="quarter" idx="10"/>
          </p:nvPr>
        </p:nvSpPr>
        <p:spPr/>
        <p:txBody>
          <a:bodyPr/>
          <a:lstStyle/>
          <a:p>
            <a:fld id="{000CB34A-C4DF-4045-908C-4710D36E5008}" type="slidenum">
              <a:rPr lang="tr-TR" smtClean="0"/>
              <a:t>10</a:t>
            </a:fld>
            <a:endParaRPr lang="tr-TR"/>
          </a:p>
        </p:txBody>
      </p:sp>
    </p:spTree>
    <p:extLst>
      <p:ext uri="{BB962C8B-B14F-4D97-AF65-F5344CB8AC3E}">
        <p14:creationId xmlns:p14="http://schemas.microsoft.com/office/powerpoint/2010/main" val="303192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r>
              <a:rPr lang="tr-TR" dirty="0"/>
              <a:t>Açık</a:t>
            </a:r>
            <a:r>
              <a:rPr lang="tr-TR" baseline="0" dirty="0"/>
              <a:t> Hava Basıncı-Yumurta Deneyi</a:t>
            </a:r>
            <a:endParaRPr lang="tr-TR" dirty="0"/>
          </a:p>
        </p:txBody>
      </p:sp>
      <p:sp>
        <p:nvSpPr>
          <p:cNvPr id="4" name="Slayt Numarası Yer Tutucusu 3"/>
          <p:cNvSpPr>
            <a:spLocks noGrp="1"/>
          </p:cNvSpPr>
          <p:nvPr>
            <p:ph type="sldNum" sz="quarter" idx="10"/>
          </p:nvPr>
        </p:nvSpPr>
        <p:spPr/>
        <p:txBody>
          <a:bodyPr/>
          <a:lstStyle/>
          <a:p>
            <a:fld id="{000CB34A-C4DF-4045-908C-4710D36E5008}" type="slidenum">
              <a:rPr lang="tr-TR" smtClean="0"/>
              <a:t>12</a:t>
            </a:fld>
            <a:endParaRPr lang="tr-TR"/>
          </a:p>
        </p:txBody>
      </p:sp>
    </p:spTree>
    <p:extLst>
      <p:ext uri="{BB962C8B-B14F-4D97-AF65-F5344CB8AC3E}">
        <p14:creationId xmlns:p14="http://schemas.microsoft.com/office/powerpoint/2010/main" val="3337569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Başlık Slaydı">
    <p:spTree>
      <p:nvGrpSpPr>
        <p:cNvPr id="1" name=""/>
        <p:cNvGrpSpPr/>
        <p:nvPr/>
      </p:nvGrpSpPr>
      <p:grpSpPr>
        <a:xfrm>
          <a:off x="0" y="0"/>
          <a:ext cx="0" cy="0"/>
          <a:chOff x="0" y="0"/>
          <a:chExt cx="0" cy="0"/>
        </a:xfrm>
      </p:grpSpPr>
      <p:sp>
        <p:nvSpPr>
          <p:cNvPr id="2" name="Unvan 1"/>
          <p:cNvSpPr>
            <a:spLocks noGrp="1"/>
          </p:cNvSpPr>
          <p:nvPr>
            <p:ph type="ctrTitle"/>
          </p:nvPr>
        </p:nvSpPr>
        <p:spPr>
          <a:xfrm>
            <a:off x="1524000" y="1122363"/>
            <a:ext cx="9144000" cy="2387600"/>
          </a:xfrm>
        </p:spPr>
        <p:txBody>
          <a:bodyPr anchor="b"/>
          <a:lstStyle>
            <a:lvl1pPr algn="ctr">
              <a:defRPr sz="6000"/>
            </a:lvl1pPr>
          </a:lstStyle>
          <a:p>
            <a:r>
              <a:rPr lang="tr-TR"/>
              <a:t>Asıl başlık stili için tıklatın</a:t>
            </a:r>
          </a:p>
        </p:txBody>
      </p:sp>
      <p:sp>
        <p:nvSpPr>
          <p:cNvPr id="3" name="Alt Başlık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tr-TR"/>
              <a:t>Asıl alt başlık stilini düzenlemek için tıklayın</a:t>
            </a:r>
          </a:p>
        </p:txBody>
      </p:sp>
      <p:sp>
        <p:nvSpPr>
          <p:cNvPr id="4" name="Veri Yer Tutucusu 3"/>
          <p:cNvSpPr>
            <a:spLocks noGrp="1"/>
          </p:cNvSpPr>
          <p:nvPr>
            <p:ph type="dt" sz="half" idx="10"/>
          </p:nvPr>
        </p:nvSpPr>
        <p:spPr/>
        <p:txBody>
          <a:bodyPr/>
          <a:lstStyle/>
          <a:p>
            <a:fld id="{36DE2F4E-9FF1-433D-BD2D-EAB7C41AA160}" type="datetimeFigureOut">
              <a:rPr lang="tr-TR" smtClean="0"/>
              <a:t>18.11.2024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3886909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Başlık ve İçeri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İçerik Yer Tutucusu 2"/>
          <p:cNvSpPr>
            <a:spLocks noGrp="1"/>
          </p:cNvSpPr>
          <p:nvPr>
            <p:ph idx="1"/>
          </p:nvPr>
        </p:nvSpPr>
        <p:spPr/>
        <p:txBody>
          <a:body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36DE2F4E-9FF1-433D-BD2D-EAB7C41AA160}" type="datetimeFigureOut">
              <a:rPr lang="tr-TR" smtClean="0"/>
              <a:t>18.11.2024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813460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Bölüm Üstbilgisi">
    <p:spTree>
      <p:nvGrpSpPr>
        <p:cNvPr id="1" name=""/>
        <p:cNvGrpSpPr/>
        <p:nvPr/>
      </p:nvGrpSpPr>
      <p:grpSpPr>
        <a:xfrm>
          <a:off x="0" y="0"/>
          <a:ext cx="0" cy="0"/>
          <a:chOff x="0" y="0"/>
          <a:chExt cx="0" cy="0"/>
        </a:xfrm>
      </p:grpSpPr>
      <p:sp>
        <p:nvSpPr>
          <p:cNvPr id="2" name="Unvan 1"/>
          <p:cNvSpPr>
            <a:spLocks noGrp="1"/>
          </p:cNvSpPr>
          <p:nvPr>
            <p:ph type="title"/>
          </p:nvPr>
        </p:nvSpPr>
        <p:spPr>
          <a:xfrm>
            <a:off x="831850" y="1709738"/>
            <a:ext cx="10515600" cy="2852737"/>
          </a:xfrm>
        </p:spPr>
        <p:txBody>
          <a:bodyPr anchor="b"/>
          <a:lstStyle>
            <a:lvl1pPr>
              <a:defRPr sz="6000"/>
            </a:lvl1pPr>
          </a:lstStyle>
          <a:p>
            <a:r>
              <a:rPr lang="tr-TR"/>
              <a:t>Asıl başlık stili için tıklatın</a:t>
            </a:r>
          </a:p>
        </p:txBody>
      </p:sp>
      <p:sp>
        <p:nvSpPr>
          <p:cNvPr id="3" name="Metin Yer Tutucusu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tr-TR"/>
              <a:t>Asıl metin stillerini düzenle</a:t>
            </a:r>
          </a:p>
        </p:txBody>
      </p:sp>
      <p:sp>
        <p:nvSpPr>
          <p:cNvPr id="4" name="Veri Yer Tutucusu 3"/>
          <p:cNvSpPr>
            <a:spLocks noGrp="1"/>
          </p:cNvSpPr>
          <p:nvPr>
            <p:ph type="dt" sz="half" idx="10"/>
          </p:nvPr>
        </p:nvSpPr>
        <p:spPr/>
        <p:txBody>
          <a:bodyPr/>
          <a:lstStyle/>
          <a:p>
            <a:fld id="{36DE2F4E-9FF1-433D-BD2D-EAB7C41AA160}" type="datetimeFigureOut">
              <a:rPr lang="tr-TR" smtClean="0"/>
              <a:t>18.11.2024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266096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ki İçeri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İçerik Yer Tutucusu 2"/>
          <p:cNvSpPr>
            <a:spLocks noGrp="1"/>
          </p:cNvSpPr>
          <p:nvPr>
            <p:ph sz="half" idx="1"/>
          </p:nvPr>
        </p:nvSpPr>
        <p:spPr>
          <a:xfrm>
            <a:off x="838200" y="1825625"/>
            <a:ext cx="5181600" cy="4351338"/>
          </a:xfrm>
        </p:spPr>
        <p:txBody>
          <a:body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4" name="İçerik Yer Tutucusu 3"/>
          <p:cNvSpPr>
            <a:spLocks noGrp="1"/>
          </p:cNvSpPr>
          <p:nvPr>
            <p:ph sz="half" idx="2"/>
          </p:nvPr>
        </p:nvSpPr>
        <p:spPr>
          <a:xfrm>
            <a:off x="6172200" y="1825625"/>
            <a:ext cx="5181600" cy="4351338"/>
          </a:xfrm>
        </p:spPr>
        <p:txBody>
          <a:body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5" name="Veri Yer Tutucusu 4"/>
          <p:cNvSpPr>
            <a:spLocks noGrp="1"/>
          </p:cNvSpPr>
          <p:nvPr>
            <p:ph type="dt" sz="half" idx="10"/>
          </p:nvPr>
        </p:nvSpPr>
        <p:spPr/>
        <p:txBody>
          <a:bodyPr/>
          <a:lstStyle/>
          <a:p>
            <a:fld id="{36DE2F4E-9FF1-433D-BD2D-EAB7C41AA160}" type="datetimeFigureOut">
              <a:rPr lang="tr-TR" smtClean="0"/>
              <a:t>18.11.2024</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4066344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Karşılaştırma">
    <p:spTree>
      <p:nvGrpSpPr>
        <p:cNvPr id="1" name=""/>
        <p:cNvGrpSpPr/>
        <p:nvPr/>
      </p:nvGrpSpPr>
      <p:grpSpPr>
        <a:xfrm>
          <a:off x="0" y="0"/>
          <a:ext cx="0" cy="0"/>
          <a:chOff x="0" y="0"/>
          <a:chExt cx="0" cy="0"/>
        </a:xfrm>
      </p:grpSpPr>
      <p:sp>
        <p:nvSpPr>
          <p:cNvPr id="2" name="Unvan 1"/>
          <p:cNvSpPr>
            <a:spLocks noGrp="1"/>
          </p:cNvSpPr>
          <p:nvPr>
            <p:ph type="title"/>
          </p:nvPr>
        </p:nvSpPr>
        <p:spPr>
          <a:xfrm>
            <a:off x="839788" y="365125"/>
            <a:ext cx="10515600" cy="1325563"/>
          </a:xfrm>
        </p:spPr>
        <p:txBody>
          <a:bodyPr/>
          <a:lstStyle/>
          <a:p>
            <a:r>
              <a:rPr lang="tr-TR"/>
              <a:t>Asıl başlık stili için tıklatın</a:t>
            </a:r>
          </a:p>
        </p:txBody>
      </p:sp>
      <p:sp>
        <p:nvSpPr>
          <p:cNvPr id="3" name="Metin Yer Tutucusu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tr-TR"/>
              <a:t>Asıl metin stillerini düzenle</a:t>
            </a:r>
          </a:p>
        </p:txBody>
      </p:sp>
      <p:sp>
        <p:nvSpPr>
          <p:cNvPr id="4" name="İçerik Yer Tutucusu 3"/>
          <p:cNvSpPr>
            <a:spLocks noGrp="1"/>
          </p:cNvSpPr>
          <p:nvPr>
            <p:ph sz="half" idx="2"/>
          </p:nvPr>
        </p:nvSpPr>
        <p:spPr>
          <a:xfrm>
            <a:off x="839788" y="2505075"/>
            <a:ext cx="5157787" cy="3684588"/>
          </a:xfrm>
        </p:spPr>
        <p:txBody>
          <a:body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5" name="Metin Yer Tutucusu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tr-TR"/>
              <a:t>Asıl metin stillerini düzenle</a:t>
            </a:r>
          </a:p>
        </p:txBody>
      </p:sp>
      <p:sp>
        <p:nvSpPr>
          <p:cNvPr id="6" name="İçerik Yer Tutucusu 5"/>
          <p:cNvSpPr>
            <a:spLocks noGrp="1"/>
          </p:cNvSpPr>
          <p:nvPr>
            <p:ph sz="quarter" idx="4"/>
          </p:nvPr>
        </p:nvSpPr>
        <p:spPr>
          <a:xfrm>
            <a:off x="6172200" y="2505075"/>
            <a:ext cx="5183188" cy="3684588"/>
          </a:xfrm>
        </p:spPr>
        <p:txBody>
          <a:body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7" name="Veri Yer Tutucusu 6"/>
          <p:cNvSpPr>
            <a:spLocks noGrp="1"/>
          </p:cNvSpPr>
          <p:nvPr>
            <p:ph type="dt" sz="half" idx="10"/>
          </p:nvPr>
        </p:nvSpPr>
        <p:spPr/>
        <p:txBody>
          <a:bodyPr/>
          <a:lstStyle/>
          <a:p>
            <a:fld id="{36DE2F4E-9FF1-433D-BD2D-EAB7C41AA160}" type="datetimeFigureOut">
              <a:rPr lang="tr-TR" smtClean="0"/>
              <a:t>18.11.2024</a:t>
            </a:fld>
            <a:endParaRPr lang="tr-TR"/>
          </a:p>
        </p:txBody>
      </p:sp>
      <p:sp>
        <p:nvSpPr>
          <p:cNvPr id="8" name="Altbilgi Yer Tutucusu 7"/>
          <p:cNvSpPr>
            <a:spLocks noGrp="1"/>
          </p:cNvSpPr>
          <p:nvPr>
            <p:ph type="ftr" sz="quarter" idx="11"/>
          </p:nvPr>
        </p:nvSpPr>
        <p:spPr/>
        <p:txBody>
          <a:bodyPr/>
          <a:lstStyle/>
          <a:p>
            <a:endParaRPr lang="tr-TR"/>
          </a:p>
        </p:txBody>
      </p:sp>
      <p:sp>
        <p:nvSpPr>
          <p:cNvPr id="9" name="Slayt Numarası Yer Tutucusu 8"/>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917296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Yalnızca Başlı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Veri Yer Tutucusu 2"/>
          <p:cNvSpPr>
            <a:spLocks noGrp="1"/>
          </p:cNvSpPr>
          <p:nvPr>
            <p:ph type="dt" sz="half" idx="10"/>
          </p:nvPr>
        </p:nvSpPr>
        <p:spPr/>
        <p:txBody>
          <a:bodyPr/>
          <a:lstStyle/>
          <a:p>
            <a:fld id="{36DE2F4E-9FF1-433D-BD2D-EAB7C41AA160}" type="datetimeFigureOut">
              <a:rPr lang="tr-TR" smtClean="0"/>
              <a:t>18.11.2024</a:t>
            </a:fld>
            <a:endParaRPr lang="tr-TR"/>
          </a:p>
        </p:txBody>
      </p:sp>
      <p:sp>
        <p:nvSpPr>
          <p:cNvPr id="4" name="Altbilgi Yer Tutucusu 3"/>
          <p:cNvSpPr>
            <a:spLocks noGrp="1"/>
          </p:cNvSpPr>
          <p:nvPr>
            <p:ph type="ftr" sz="quarter" idx="11"/>
          </p:nvPr>
        </p:nvSpPr>
        <p:spPr/>
        <p:txBody>
          <a:bodyPr/>
          <a:lstStyle/>
          <a:p>
            <a:endParaRPr lang="tr-TR"/>
          </a:p>
        </p:txBody>
      </p:sp>
      <p:sp>
        <p:nvSpPr>
          <p:cNvPr id="5" name="Slayt Numarası Yer Tutucusu 4"/>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3212524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oş">
    <p:spTree>
      <p:nvGrpSpPr>
        <p:cNvPr id="1" name=""/>
        <p:cNvGrpSpPr/>
        <p:nvPr/>
      </p:nvGrpSpPr>
      <p:grpSpPr>
        <a:xfrm>
          <a:off x="0" y="0"/>
          <a:ext cx="0" cy="0"/>
          <a:chOff x="0" y="0"/>
          <a:chExt cx="0" cy="0"/>
        </a:xfrm>
      </p:grpSpPr>
      <p:sp>
        <p:nvSpPr>
          <p:cNvPr id="2" name="Veri Yer Tutucusu 1"/>
          <p:cNvSpPr>
            <a:spLocks noGrp="1"/>
          </p:cNvSpPr>
          <p:nvPr>
            <p:ph type="dt" sz="half" idx="10"/>
          </p:nvPr>
        </p:nvSpPr>
        <p:spPr/>
        <p:txBody>
          <a:bodyPr/>
          <a:lstStyle/>
          <a:p>
            <a:fld id="{36DE2F4E-9FF1-433D-BD2D-EAB7C41AA160}" type="datetimeFigureOut">
              <a:rPr lang="tr-TR" smtClean="0"/>
              <a:t>18.11.2024</a:t>
            </a:fld>
            <a:endParaRPr lang="tr-TR"/>
          </a:p>
        </p:txBody>
      </p:sp>
      <p:sp>
        <p:nvSpPr>
          <p:cNvPr id="3" name="Altbilgi Yer Tutucusu 2"/>
          <p:cNvSpPr>
            <a:spLocks noGrp="1"/>
          </p:cNvSpPr>
          <p:nvPr>
            <p:ph type="ftr" sz="quarter" idx="11"/>
          </p:nvPr>
        </p:nvSpPr>
        <p:spPr/>
        <p:txBody>
          <a:bodyPr/>
          <a:lstStyle/>
          <a:p>
            <a:endParaRPr lang="tr-TR"/>
          </a:p>
        </p:txBody>
      </p:sp>
      <p:sp>
        <p:nvSpPr>
          <p:cNvPr id="4" name="Slayt Numarası Yer Tutucusu 3"/>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249045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Başlıklı İçerik">
    <p:spTree>
      <p:nvGrpSpPr>
        <p:cNvPr id="1" name=""/>
        <p:cNvGrpSpPr/>
        <p:nvPr/>
      </p:nvGrpSpPr>
      <p:grpSpPr>
        <a:xfrm>
          <a:off x="0" y="0"/>
          <a:ext cx="0" cy="0"/>
          <a:chOff x="0" y="0"/>
          <a:chExt cx="0" cy="0"/>
        </a:xfrm>
      </p:grpSpPr>
      <p:sp>
        <p:nvSpPr>
          <p:cNvPr id="2" name="Unvan 1"/>
          <p:cNvSpPr>
            <a:spLocks noGrp="1"/>
          </p:cNvSpPr>
          <p:nvPr>
            <p:ph type="title"/>
          </p:nvPr>
        </p:nvSpPr>
        <p:spPr>
          <a:xfrm>
            <a:off x="839788" y="457200"/>
            <a:ext cx="3932237" cy="1600200"/>
          </a:xfrm>
        </p:spPr>
        <p:txBody>
          <a:bodyPr anchor="b"/>
          <a:lstStyle>
            <a:lvl1pPr>
              <a:defRPr sz="3200"/>
            </a:lvl1pPr>
          </a:lstStyle>
          <a:p>
            <a:r>
              <a:rPr lang="tr-TR"/>
              <a:t>Asıl başlık stili için tıklatın</a:t>
            </a:r>
          </a:p>
        </p:txBody>
      </p:sp>
      <p:sp>
        <p:nvSpPr>
          <p:cNvPr id="3" name="İçerik Yer Tutucusu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4" name="Metin Yer Tutucusu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tr-TR"/>
              <a:t>Asıl metin stillerini düzenle</a:t>
            </a:r>
          </a:p>
        </p:txBody>
      </p:sp>
      <p:sp>
        <p:nvSpPr>
          <p:cNvPr id="5" name="Veri Yer Tutucusu 4"/>
          <p:cNvSpPr>
            <a:spLocks noGrp="1"/>
          </p:cNvSpPr>
          <p:nvPr>
            <p:ph type="dt" sz="half" idx="10"/>
          </p:nvPr>
        </p:nvSpPr>
        <p:spPr/>
        <p:txBody>
          <a:bodyPr/>
          <a:lstStyle/>
          <a:p>
            <a:fld id="{36DE2F4E-9FF1-433D-BD2D-EAB7C41AA160}" type="datetimeFigureOut">
              <a:rPr lang="tr-TR" smtClean="0"/>
              <a:t>18.11.2024</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408633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aşlıklı Resim">
    <p:spTree>
      <p:nvGrpSpPr>
        <p:cNvPr id="1" name=""/>
        <p:cNvGrpSpPr/>
        <p:nvPr/>
      </p:nvGrpSpPr>
      <p:grpSpPr>
        <a:xfrm>
          <a:off x="0" y="0"/>
          <a:ext cx="0" cy="0"/>
          <a:chOff x="0" y="0"/>
          <a:chExt cx="0" cy="0"/>
        </a:xfrm>
      </p:grpSpPr>
      <p:sp>
        <p:nvSpPr>
          <p:cNvPr id="2" name="Unvan 1"/>
          <p:cNvSpPr>
            <a:spLocks noGrp="1"/>
          </p:cNvSpPr>
          <p:nvPr>
            <p:ph type="title"/>
          </p:nvPr>
        </p:nvSpPr>
        <p:spPr>
          <a:xfrm>
            <a:off x="839788" y="457200"/>
            <a:ext cx="3932237" cy="1600200"/>
          </a:xfrm>
        </p:spPr>
        <p:txBody>
          <a:bodyPr anchor="b"/>
          <a:lstStyle>
            <a:lvl1pPr>
              <a:defRPr sz="3200"/>
            </a:lvl1pPr>
          </a:lstStyle>
          <a:p>
            <a:r>
              <a:rPr lang="tr-TR"/>
              <a:t>Asıl başlık stili için tıklatın</a:t>
            </a:r>
          </a:p>
        </p:txBody>
      </p:sp>
      <p:sp>
        <p:nvSpPr>
          <p:cNvPr id="3" name="Resim Yer Tutucusu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tr-TR"/>
          </a:p>
        </p:txBody>
      </p:sp>
      <p:sp>
        <p:nvSpPr>
          <p:cNvPr id="4" name="Metin Yer Tutucusu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tr-TR"/>
              <a:t>Asıl metin stillerini düzenle</a:t>
            </a:r>
          </a:p>
        </p:txBody>
      </p:sp>
      <p:sp>
        <p:nvSpPr>
          <p:cNvPr id="5" name="Veri Yer Tutucusu 4"/>
          <p:cNvSpPr>
            <a:spLocks noGrp="1"/>
          </p:cNvSpPr>
          <p:nvPr>
            <p:ph type="dt" sz="half" idx="10"/>
          </p:nvPr>
        </p:nvSpPr>
        <p:spPr/>
        <p:txBody>
          <a:bodyPr/>
          <a:lstStyle/>
          <a:p>
            <a:fld id="{36DE2F4E-9FF1-433D-BD2D-EAB7C41AA160}" type="datetimeFigureOut">
              <a:rPr lang="tr-TR" smtClean="0"/>
              <a:t>18.11.2024</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071749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Başlık ve Dikey Metin">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Dikey Metin Yer Tutucusu 2"/>
          <p:cNvSpPr>
            <a:spLocks noGrp="1"/>
          </p:cNvSpPr>
          <p:nvPr>
            <p:ph type="body" orient="vert" idx="1"/>
          </p:nvPr>
        </p:nvSpPr>
        <p:spPr/>
        <p:txBody>
          <a:bodyPr vert="eaVert"/>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36DE2F4E-9FF1-433D-BD2D-EAB7C41AA160}" type="datetimeFigureOut">
              <a:rPr lang="tr-TR" smtClean="0"/>
              <a:t>18.11.2024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3690500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Dikey Başlık ve Metin">
    <p:spTree>
      <p:nvGrpSpPr>
        <p:cNvPr id="1" name=""/>
        <p:cNvGrpSpPr/>
        <p:nvPr/>
      </p:nvGrpSpPr>
      <p:grpSpPr>
        <a:xfrm>
          <a:off x="0" y="0"/>
          <a:ext cx="0" cy="0"/>
          <a:chOff x="0" y="0"/>
          <a:chExt cx="0" cy="0"/>
        </a:xfrm>
      </p:grpSpPr>
      <p:sp>
        <p:nvSpPr>
          <p:cNvPr id="2" name="Dikey Başlık 1"/>
          <p:cNvSpPr>
            <a:spLocks noGrp="1"/>
          </p:cNvSpPr>
          <p:nvPr>
            <p:ph type="title" orient="vert"/>
          </p:nvPr>
        </p:nvSpPr>
        <p:spPr>
          <a:xfrm>
            <a:off x="8724900" y="365125"/>
            <a:ext cx="2628900" cy="5811838"/>
          </a:xfrm>
        </p:spPr>
        <p:txBody>
          <a:bodyPr vert="eaVert"/>
          <a:lstStyle/>
          <a:p>
            <a:r>
              <a:rPr lang="tr-TR"/>
              <a:t>Asıl başlık stili için tıklatın</a:t>
            </a:r>
          </a:p>
        </p:txBody>
      </p:sp>
      <p:sp>
        <p:nvSpPr>
          <p:cNvPr id="3" name="Dikey Metin Yer Tutucusu 2"/>
          <p:cNvSpPr>
            <a:spLocks noGrp="1"/>
          </p:cNvSpPr>
          <p:nvPr>
            <p:ph type="body" orient="vert" idx="1"/>
          </p:nvPr>
        </p:nvSpPr>
        <p:spPr>
          <a:xfrm>
            <a:off x="838200" y="365125"/>
            <a:ext cx="7734300" cy="5811838"/>
          </a:xfrm>
        </p:spPr>
        <p:txBody>
          <a:bodyPr vert="eaVert"/>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36DE2F4E-9FF1-433D-BD2D-EAB7C41AA160}" type="datetimeFigureOut">
              <a:rPr lang="tr-TR" smtClean="0"/>
              <a:t>18.11.2024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535734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Başlık Yer Tutucus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tr-TR"/>
              <a:t>Asıl başlık stili için tıklatın</a:t>
            </a:r>
          </a:p>
        </p:txBody>
      </p:sp>
      <p:sp>
        <p:nvSpPr>
          <p:cNvPr id="3" name="Metin Yer Tutucusu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DE2F4E-9FF1-433D-BD2D-EAB7C41AA160}" type="datetimeFigureOut">
              <a:rPr lang="tr-TR" smtClean="0"/>
              <a:t>18.11.2024</a:t>
            </a:fld>
            <a:endParaRPr lang="tr-TR"/>
          </a:p>
        </p:txBody>
      </p:sp>
      <p:sp>
        <p:nvSpPr>
          <p:cNvPr id="5" name="Altbilgi Yer Tutucusu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tr-TR"/>
          </a:p>
        </p:txBody>
      </p:sp>
      <p:sp>
        <p:nvSpPr>
          <p:cNvPr id="6" name="Slayt Numarası Yer Tutucusu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CC8CD6-B122-4A27-BE01-DA94BCD8073A}" type="slidenum">
              <a:rPr lang="tr-TR" smtClean="0"/>
              <a:t>‹#›</a:t>
            </a:fld>
            <a:endParaRPr lang="tr-TR"/>
          </a:p>
        </p:txBody>
      </p:sp>
    </p:spTree>
    <p:extLst>
      <p:ext uri="{BB962C8B-B14F-4D97-AF65-F5344CB8AC3E}">
        <p14:creationId xmlns:p14="http://schemas.microsoft.com/office/powerpoint/2010/main" val="6820915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0.png"/><Relationship Id="rId5" Type="http://schemas.openxmlformats.org/officeDocument/2006/relationships/image" Target="../media/image14.png"/><Relationship Id="rId4"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0.png"/><Relationship Id="rId5" Type="http://schemas.openxmlformats.org/officeDocument/2006/relationships/image" Target="../media/image16.png"/><Relationship Id="rId4" Type="http://schemas.openxmlformats.org/officeDocument/2006/relationships/notesSlide" Target="../notesSlides/notesSlide4.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0.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0.png"/><Relationship Id="rId4" Type="http://schemas.openxmlformats.org/officeDocument/2006/relationships/image" Target="../media/image38.png"/></Relationships>
</file>

<file path=ppt/slides/_rels/slide36.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image" Target="../media/image57.jp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9.jp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63.jp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64.jp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Resim 3">
            <a:extLst>
              <a:ext uri="{FF2B5EF4-FFF2-40B4-BE49-F238E27FC236}">
                <a16:creationId xmlns:a16="http://schemas.microsoft.com/office/drawing/2014/main" id="{78D1A634-1FF7-4A30-838B-E0CD7BD396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010" y="-125377"/>
            <a:ext cx="12293009" cy="6983377"/>
          </a:xfrm>
          <a:prstGeom prst="rect">
            <a:avLst/>
          </a:prstGeom>
        </p:spPr>
      </p:pic>
      <p:sp>
        <p:nvSpPr>
          <p:cNvPr id="2" name="Başlık 1"/>
          <p:cNvSpPr>
            <a:spLocks noGrp="1"/>
          </p:cNvSpPr>
          <p:nvPr>
            <p:ph type="ctrTitle"/>
          </p:nvPr>
        </p:nvSpPr>
        <p:spPr>
          <a:xfrm>
            <a:off x="1353879" y="0"/>
            <a:ext cx="9144000" cy="2387600"/>
          </a:xfrm>
        </p:spPr>
        <p:txBody>
          <a:bodyPr>
            <a:normAutofit/>
          </a:bodyPr>
          <a:lstStyle/>
          <a:p>
            <a:r>
              <a:rPr lang="tr-TR" sz="4800" b="1" dirty="0">
                <a:solidFill>
                  <a:srgbClr val="FFFF00"/>
                </a:solidFill>
                <a:effectLst>
                  <a:outerShdw blurRad="38100" dist="38100" dir="2700000" algn="tl">
                    <a:srgbClr val="000000">
                      <a:alpha val="43137"/>
                    </a:srgbClr>
                  </a:outerShdw>
                </a:effectLst>
              </a:rPr>
              <a:t>GAZLARDA BASINÇ</a:t>
            </a:r>
          </a:p>
        </p:txBody>
      </p:sp>
    </p:spTree>
    <p:extLst>
      <p:ext uri="{BB962C8B-B14F-4D97-AF65-F5344CB8AC3E}">
        <p14:creationId xmlns:p14="http://schemas.microsoft.com/office/powerpoint/2010/main" val="4726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26-132"/>
          <p:cNvPicPr>
            <a:picLocks noGrp="1" noChangeAspect="1"/>
          </p:cNvPicPr>
          <p:nvPr isPhoto="1"/>
        </p:nvPicPr>
        <p:blipFill rotWithShape="1">
          <a:blip r:embed="rId2">
            <a:lum/>
            <a:extLst>
              <a:ext uri="{28A0092B-C50C-407E-A947-70E740481C1C}">
                <a14:useLocalDpi xmlns:a14="http://schemas.microsoft.com/office/drawing/2010/main" val="0"/>
              </a:ext>
            </a:extLst>
          </a:blip>
          <a:srcRect b="54348"/>
          <a:stretch/>
        </p:blipFill>
        <p:spPr>
          <a:xfrm>
            <a:off x="313659" y="-100838"/>
            <a:ext cx="11435317" cy="2715552"/>
          </a:xfrm>
          <a:prstGeom prst="rect">
            <a:avLst/>
          </a:prstGeom>
          <a:noFill/>
          <a:ln>
            <a:noFill/>
          </a:ln>
        </p:spPr>
      </p:pic>
      <p:pic>
        <p:nvPicPr>
          <p:cNvPr id="5" name="Resim 4">
            <a:extLst>
              <a:ext uri="{FF2B5EF4-FFF2-40B4-BE49-F238E27FC236}">
                <a16:creationId xmlns:a16="http://schemas.microsoft.com/office/drawing/2014/main" id="{124D9CA5-F593-431F-87EB-EBA730047011}"/>
              </a:ext>
            </a:extLst>
          </p:cNvPr>
          <p:cNvPicPr>
            <a:picLocks noChangeAspect="1"/>
          </p:cNvPicPr>
          <p:nvPr/>
        </p:nvPicPr>
        <p:blipFill>
          <a:blip r:embed="rId3"/>
          <a:stretch>
            <a:fillRect/>
          </a:stretch>
        </p:blipFill>
        <p:spPr>
          <a:xfrm>
            <a:off x="4150965" y="2796362"/>
            <a:ext cx="3615758" cy="3774558"/>
          </a:xfrm>
          <a:prstGeom prst="rect">
            <a:avLst/>
          </a:prstGeom>
        </p:spPr>
      </p:pic>
    </p:spTree>
    <p:extLst>
      <p:ext uri="{BB962C8B-B14F-4D97-AF65-F5344CB8AC3E}">
        <p14:creationId xmlns:p14="http://schemas.microsoft.com/office/powerpoint/2010/main" val="3332230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kdörtgen 1"/>
          <p:cNvSpPr/>
          <p:nvPr/>
        </p:nvSpPr>
        <p:spPr>
          <a:xfrm>
            <a:off x="260276" y="1410622"/>
            <a:ext cx="11549868" cy="830997"/>
          </a:xfrm>
          <a:prstGeom prst="rect">
            <a:avLst/>
          </a:prstGeom>
        </p:spPr>
        <p:txBody>
          <a:bodyPr wrap="square">
            <a:spAutoFit/>
          </a:bodyPr>
          <a:lstStyle/>
          <a:p>
            <a:r>
              <a:rPr lang="tr-TR" sz="2400" dirty="0">
                <a:latin typeface="Segoe UI" panose="020B0502040204020203" pitchFamily="34" charset="0"/>
                <a:cs typeface="Segoe UI" panose="020B0502040204020203" pitchFamily="34" charset="0"/>
              </a:rPr>
              <a:t>İçi su dolu bardağın ağzına kağıt kapatılarak ters çevrilirse bardaktaki su dökülmez. Bunun nedeni açık hava basıncının bardaktaki sıvının basıncından </a:t>
            </a:r>
            <a:r>
              <a:rPr lang="tr-TR" sz="2400" dirty="0">
                <a:solidFill>
                  <a:srgbClr val="FF0000"/>
                </a:solidFill>
                <a:latin typeface="Segoe UI" panose="020B0502040204020203" pitchFamily="34" charset="0"/>
                <a:cs typeface="Segoe UI" panose="020B0502040204020203" pitchFamily="34" charset="0"/>
              </a:rPr>
              <a:t>fazla</a:t>
            </a:r>
            <a:r>
              <a:rPr lang="tr-TR" sz="2400" dirty="0">
                <a:latin typeface="Segoe UI" panose="020B0502040204020203" pitchFamily="34" charset="0"/>
                <a:cs typeface="Segoe UI" panose="020B0502040204020203" pitchFamily="34" charset="0"/>
              </a:rPr>
              <a:t> olmasıdır.</a:t>
            </a:r>
          </a:p>
        </p:txBody>
      </p:sp>
      <p:pic>
        <p:nvPicPr>
          <p:cNvPr id="3" name="Resim 2" descr="bandicam 2020-08-28 10-56-26-132"/>
          <p:cNvPicPr>
            <a:picLocks noGrp="1" noChangeAspect="1"/>
          </p:cNvPicPr>
          <p:nvPr isPhoto="1"/>
        </p:nvPicPr>
        <p:blipFill rotWithShape="1">
          <a:blip r:embed="rId2">
            <a:lum/>
            <a:extLst>
              <a:ext uri="{28A0092B-C50C-407E-A947-70E740481C1C}">
                <a14:useLocalDpi xmlns:a14="http://schemas.microsoft.com/office/drawing/2010/main" val="0"/>
              </a:ext>
            </a:extLst>
          </a:blip>
          <a:srcRect l="126" t="49020" r="71475" b="12376"/>
          <a:stretch/>
        </p:blipFill>
        <p:spPr>
          <a:xfrm>
            <a:off x="3082246" y="2758611"/>
            <a:ext cx="5378521" cy="3647326"/>
          </a:xfrm>
          <a:prstGeom prst="rect">
            <a:avLst/>
          </a:prstGeom>
          <a:noFill/>
          <a:ln>
            <a:noFill/>
          </a:ln>
        </p:spPr>
      </p:pic>
      <p:sp>
        <p:nvSpPr>
          <p:cNvPr id="4" name="Metin kutusu 3"/>
          <p:cNvSpPr txBox="1"/>
          <p:nvPr/>
        </p:nvSpPr>
        <p:spPr>
          <a:xfrm>
            <a:off x="1952090" y="523984"/>
            <a:ext cx="8337479" cy="523220"/>
          </a:xfrm>
          <a:prstGeom prst="rect">
            <a:avLst/>
          </a:prstGeom>
          <a:noFill/>
        </p:spPr>
        <p:txBody>
          <a:bodyPr wrap="square" rtlCol="0">
            <a:spAutoFit/>
          </a:bodyPr>
          <a:lstStyle/>
          <a:p>
            <a:r>
              <a:rPr lang="tr-TR" sz="2800" dirty="0">
                <a:solidFill>
                  <a:srgbClr val="FF0000"/>
                </a:solidFill>
                <a:effectLst>
                  <a:outerShdw blurRad="38100" dist="38100" dir="2700000" algn="tl">
                    <a:srgbClr val="000000">
                      <a:alpha val="43137"/>
                    </a:srgbClr>
                  </a:outerShdw>
                </a:effectLst>
              </a:rPr>
              <a:t>AÇIK HAVA BASINCINI İSPATLAYAN DENEYLER</a:t>
            </a:r>
          </a:p>
        </p:txBody>
      </p:sp>
    </p:spTree>
    <p:extLst>
      <p:ext uri="{BB962C8B-B14F-4D97-AF65-F5344CB8AC3E}">
        <p14:creationId xmlns:p14="http://schemas.microsoft.com/office/powerpoint/2010/main" val="2851181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ikdörtgen 2"/>
          <p:cNvSpPr/>
          <p:nvPr/>
        </p:nvSpPr>
        <p:spPr>
          <a:xfrm>
            <a:off x="864741" y="573456"/>
            <a:ext cx="10267308" cy="830997"/>
          </a:xfrm>
          <a:prstGeom prst="rect">
            <a:avLst/>
          </a:prstGeom>
        </p:spPr>
        <p:txBody>
          <a:bodyPr wrap="square">
            <a:spAutoFit/>
          </a:bodyPr>
          <a:lstStyle/>
          <a:p>
            <a:r>
              <a:rPr lang="tr-TR" sz="2400" dirty="0">
                <a:latin typeface="Segoe UI" panose="020B0502040204020203" pitchFamily="34" charset="0"/>
                <a:cs typeface="Segoe UI" panose="020B0502040204020203" pitchFamily="34" charset="0"/>
              </a:rPr>
              <a:t>İçi boş teneke kutunun veya meyve suyu kutusunun içindeki hava pipetle</a:t>
            </a:r>
          </a:p>
          <a:p>
            <a:r>
              <a:rPr lang="tr-TR" sz="2400" dirty="0">
                <a:latin typeface="Segoe UI" panose="020B0502040204020203" pitchFamily="34" charset="0"/>
                <a:cs typeface="Segoe UI" panose="020B0502040204020203" pitchFamily="34" charset="0"/>
              </a:rPr>
              <a:t>boşaltılırsa, kutu açık hava basıncı etkisiyle içe doğru çöker.</a:t>
            </a:r>
          </a:p>
        </p:txBody>
      </p:sp>
      <p:pic>
        <p:nvPicPr>
          <p:cNvPr id="4" name="Resim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1231" y="1839074"/>
            <a:ext cx="2697831" cy="3006154"/>
          </a:xfrm>
          <a:prstGeom prst="rect">
            <a:avLst/>
          </a:prstGeom>
        </p:spPr>
      </p:pic>
      <p:pic>
        <p:nvPicPr>
          <p:cNvPr id="5" name="Resim 4"/>
          <p:cNvPicPr>
            <a:picLocks noChangeAspect="1"/>
          </p:cNvPicPr>
          <p:nvPr/>
        </p:nvPicPr>
        <p:blipFill>
          <a:blip r:embed="rId3"/>
          <a:stretch>
            <a:fillRect/>
          </a:stretch>
        </p:blipFill>
        <p:spPr>
          <a:xfrm>
            <a:off x="1030788" y="1721189"/>
            <a:ext cx="5382380" cy="3124039"/>
          </a:xfrm>
          <a:prstGeom prst="rect">
            <a:avLst/>
          </a:prstGeom>
        </p:spPr>
      </p:pic>
    </p:spTree>
    <p:extLst>
      <p:ext uri="{BB962C8B-B14F-4D97-AF65-F5344CB8AC3E}">
        <p14:creationId xmlns:p14="http://schemas.microsoft.com/office/powerpoint/2010/main" val="2445440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ikdörtgen 2"/>
          <p:cNvSpPr/>
          <p:nvPr/>
        </p:nvSpPr>
        <p:spPr>
          <a:xfrm>
            <a:off x="818507" y="630772"/>
            <a:ext cx="10827249" cy="1569660"/>
          </a:xfrm>
          <a:prstGeom prst="rect">
            <a:avLst/>
          </a:prstGeom>
        </p:spPr>
        <p:txBody>
          <a:bodyPr wrap="square">
            <a:spAutoFit/>
          </a:bodyPr>
          <a:lstStyle/>
          <a:p>
            <a:r>
              <a:rPr lang="tr-TR" sz="2400" dirty="0">
                <a:latin typeface="Segoe UI" panose="020B0502040204020203" pitchFamily="34" charset="0"/>
                <a:cs typeface="Segoe UI" panose="020B0502040204020203" pitchFamily="34" charset="0"/>
              </a:rPr>
              <a:t>Lavabo pompası veya vantuzlar düz bir zemin üzerine konup üzerine kuvvet</a:t>
            </a:r>
          </a:p>
          <a:p>
            <a:r>
              <a:rPr lang="tr-TR" sz="2400" dirty="0">
                <a:latin typeface="Segoe UI" panose="020B0502040204020203" pitchFamily="34" charset="0"/>
                <a:cs typeface="Segoe UI" panose="020B0502040204020203" pitchFamily="34" charset="0"/>
              </a:rPr>
              <a:t>uygulanarak içindeki hava boşaltılırsa, uygulanan açık hava basıncını</a:t>
            </a:r>
          </a:p>
          <a:p>
            <a:r>
              <a:rPr lang="tr-TR" sz="2400" dirty="0">
                <a:latin typeface="Segoe UI" panose="020B0502040204020203" pitchFamily="34" charset="0"/>
                <a:cs typeface="Segoe UI" panose="020B0502040204020203" pitchFamily="34" charset="0"/>
              </a:rPr>
              <a:t>dengeleyen hava dışarı çıkartıldığı için açık hava basıncı daha az dengelenir,</a:t>
            </a:r>
          </a:p>
          <a:p>
            <a:r>
              <a:rPr lang="tr-TR" sz="2400" dirty="0">
                <a:latin typeface="Segoe UI" panose="020B0502040204020203" pitchFamily="34" charset="0"/>
                <a:cs typeface="Segoe UI" panose="020B0502040204020203" pitchFamily="34" charset="0"/>
              </a:rPr>
              <a:t>pompa ve vantuz olduğu yere yapışır.</a:t>
            </a:r>
          </a:p>
        </p:txBody>
      </p:sp>
      <p:pic>
        <p:nvPicPr>
          <p:cNvPr id="4" name="Resim 3"/>
          <p:cNvPicPr>
            <a:picLocks noChangeAspect="1"/>
          </p:cNvPicPr>
          <p:nvPr/>
        </p:nvPicPr>
        <p:blipFill>
          <a:blip r:embed="rId2"/>
          <a:stretch>
            <a:fillRect/>
          </a:stretch>
        </p:blipFill>
        <p:spPr>
          <a:xfrm>
            <a:off x="1470328" y="2690430"/>
            <a:ext cx="5829461" cy="3398078"/>
          </a:xfrm>
          <a:prstGeom prst="rect">
            <a:avLst/>
          </a:prstGeom>
        </p:spPr>
      </p:pic>
      <p:pic>
        <p:nvPicPr>
          <p:cNvPr id="5" name="Resim 4"/>
          <p:cNvPicPr>
            <a:picLocks noChangeAspect="1"/>
          </p:cNvPicPr>
          <p:nvPr/>
        </p:nvPicPr>
        <p:blipFill>
          <a:blip r:embed="rId3"/>
          <a:stretch>
            <a:fillRect/>
          </a:stretch>
        </p:blipFill>
        <p:spPr>
          <a:xfrm flipV="1">
            <a:off x="8214190" y="3140552"/>
            <a:ext cx="2876764" cy="2157573"/>
          </a:xfrm>
          <a:prstGeom prst="rect">
            <a:avLst/>
          </a:prstGeom>
          <a:ln>
            <a:noFill/>
          </a:ln>
          <a:effectLst>
            <a:outerShdw blurRad="292100" dist="139700" dir="2700000" algn="tl" rotWithShape="0">
              <a:srgbClr val="333333">
                <a:alpha val="65000"/>
              </a:srgbClr>
            </a:outerShdw>
          </a:effectLst>
        </p:spPr>
      </p:pic>
      <p:sp>
        <p:nvSpPr>
          <p:cNvPr id="6" name="Metin kutusu 5"/>
          <p:cNvSpPr txBox="1"/>
          <p:nvPr/>
        </p:nvSpPr>
        <p:spPr>
          <a:xfrm>
            <a:off x="9102904" y="5465852"/>
            <a:ext cx="2039421" cy="369332"/>
          </a:xfrm>
          <a:prstGeom prst="rect">
            <a:avLst/>
          </a:prstGeom>
          <a:noFill/>
        </p:spPr>
        <p:txBody>
          <a:bodyPr wrap="square" rtlCol="0">
            <a:spAutoFit/>
          </a:bodyPr>
          <a:lstStyle/>
          <a:p>
            <a:r>
              <a:rPr lang="tr-TR" dirty="0">
                <a:solidFill>
                  <a:srgbClr val="FF0000"/>
                </a:solidFill>
                <a:effectLst>
                  <a:outerShdw blurRad="38100" dist="38100" dir="2700000" algn="tl">
                    <a:srgbClr val="000000">
                      <a:alpha val="43137"/>
                    </a:srgbClr>
                  </a:outerShdw>
                </a:effectLst>
              </a:rPr>
              <a:t>VANTUZ</a:t>
            </a:r>
          </a:p>
        </p:txBody>
      </p:sp>
    </p:spTree>
    <p:extLst>
      <p:ext uri="{BB962C8B-B14F-4D97-AF65-F5344CB8AC3E}">
        <p14:creationId xmlns:p14="http://schemas.microsoft.com/office/powerpoint/2010/main" val="1406433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kdörtgen 3"/>
          <p:cNvSpPr/>
          <p:nvPr/>
        </p:nvSpPr>
        <p:spPr>
          <a:xfrm>
            <a:off x="133563" y="568722"/>
            <a:ext cx="11820419" cy="1569660"/>
          </a:xfrm>
          <a:prstGeom prst="rect">
            <a:avLst/>
          </a:prstGeom>
        </p:spPr>
        <p:txBody>
          <a:bodyPr wrap="square">
            <a:spAutoFit/>
          </a:bodyPr>
          <a:lstStyle/>
          <a:p>
            <a:pPr algn="just"/>
            <a:r>
              <a:rPr lang="tr-TR" sz="2400" dirty="0">
                <a:latin typeface="Segoe UI" panose="020B0502040204020203" pitchFamily="34" charset="0"/>
                <a:cs typeface="Segoe UI" panose="020B0502040204020203" pitchFamily="34" charset="0"/>
              </a:rPr>
              <a:t>Tek taraftan küçük bir delik açılan yağ tenekesindeki yağ dökülmez. Bunun nedeni deliğe uygulanan açık hava basıncının yağın basıncını dengelemesidir. İki taraftan delik açılırsa, diğer delikten tenekenin içine hava girer ve yağın itilerek dışarı çıkmasını sağlar.</a:t>
            </a:r>
          </a:p>
        </p:txBody>
      </p:sp>
      <p:pic>
        <p:nvPicPr>
          <p:cNvPr id="5" name="Resim 4"/>
          <p:cNvPicPr>
            <a:picLocks noChangeAspect="1"/>
          </p:cNvPicPr>
          <p:nvPr/>
        </p:nvPicPr>
        <p:blipFill>
          <a:blip r:embed="rId2"/>
          <a:stretch>
            <a:fillRect/>
          </a:stretch>
        </p:blipFill>
        <p:spPr>
          <a:xfrm>
            <a:off x="133563" y="2782951"/>
            <a:ext cx="11861515" cy="1836629"/>
          </a:xfrm>
          <a:prstGeom prst="rect">
            <a:avLst/>
          </a:prstGeom>
        </p:spPr>
      </p:pic>
    </p:spTree>
    <p:extLst>
      <p:ext uri="{BB962C8B-B14F-4D97-AF65-F5344CB8AC3E}">
        <p14:creationId xmlns:p14="http://schemas.microsoft.com/office/powerpoint/2010/main" val="3509939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kmayan Su">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282755" cy="6973733"/>
          </a:xfrm>
          <a:prstGeom prst="rect">
            <a:avLst/>
          </a:prstGeom>
        </p:spPr>
      </p:pic>
      <p:pic>
        <p:nvPicPr>
          <p:cNvPr id="3" name="Resim 2">
            <a:extLst>
              <a:ext uri="{FF2B5EF4-FFF2-40B4-BE49-F238E27FC236}">
                <a16:creationId xmlns:a16="http://schemas.microsoft.com/office/drawing/2014/main" id="{6BCD3A06-867B-4D8D-A895-C9D34418687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361006" y="0"/>
            <a:ext cx="830994" cy="582815"/>
          </a:xfrm>
          <a:prstGeom prst="rect">
            <a:avLst/>
          </a:prstGeom>
        </p:spPr>
      </p:pic>
    </p:spTree>
    <p:extLst>
      <p:ext uri="{BB962C8B-B14F-4D97-AF65-F5344CB8AC3E}">
        <p14:creationId xmlns:p14="http://schemas.microsoft.com/office/powerpoint/2010/main" val="19406335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kdörtgen 1"/>
          <p:cNvSpPr/>
          <p:nvPr/>
        </p:nvSpPr>
        <p:spPr>
          <a:xfrm>
            <a:off x="602752" y="460641"/>
            <a:ext cx="10929990" cy="830997"/>
          </a:xfrm>
          <a:prstGeom prst="rect">
            <a:avLst/>
          </a:prstGeom>
        </p:spPr>
        <p:txBody>
          <a:bodyPr wrap="square">
            <a:spAutoFit/>
          </a:bodyPr>
          <a:lstStyle/>
          <a:p>
            <a:pPr algn="just"/>
            <a:r>
              <a:rPr lang="tr-TR" sz="2400" dirty="0">
                <a:latin typeface="Segoe UI" panose="020B0502040204020203" pitchFamily="34" charset="0"/>
                <a:cs typeface="Segoe UI" panose="020B0502040204020203" pitchFamily="34" charset="0"/>
              </a:rPr>
              <a:t>Çay bardağı çay tabağına konduğunda aradaki hava boşaltılır ve tabağın alt</a:t>
            </a:r>
          </a:p>
          <a:p>
            <a:pPr algn="just"/>
            <a:r>
              <a:rPr lang="tr-TR" sz="2400" dirty="0">
                <a:latin typeface="Segoe UI" panose="020B0502040204020203" pitchFamily="34" charset="0"/>
                <a:cs typeface="Segoe UI" panose="020B0502040204020203" pitchFamily="34" charset="0"/>
              </a:rPr>
              <a:t>kısmından etki eden açık hava basıncı nedeniyle tabak, bardakla birlikte kalkar.</a:t>
            </a:r>
          </a:p>
        </p:txBody>
      </p:sp>
      <p:pic>
        <p:nvPicPr>
          <p:cNvPr id="3" name="Resim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07827" y="1589353"/>
            <a:ext cx="2953607" cy="393814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00585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kdörtgen 1"/>
          <p:cNvSpPr/>
          <p:nvPr/>
        </p:nvSpPr>
        <p:spPr>
          <a:xfrm>
            <a:off x="273976" y="429982"/>
            <a:ext cx="11443701" cy="738664"/>
          </a:xfrm>
          <a:prstGeom prst="rect">
            <a:avLst/>
          </a:prstGeom>
        </p:spPr>
        <p:txBody>
          <a:bodyPr wrap="square">
            <a:spAutoFit/>
          </a:bodyPr>
          <a:lstStyle/>
          <a:p>
            <a:r>
              <a:rPr lang="tr-TR" sz="2400" dirty="0">
                <a:latin typeface="Segoe UI" panose="020B0502040204020203" pitchFamily="34" charset="0"/>
                <a:cs typeface="Segoe UI" panose="020B0502040204020203" pitchFamily="34" charset="0"/>
              </a:rPr>
              <a:t>İçi boş iki yarım küre birleştirilip içindeki hava boşaltılırsa birbirlerinden ayrılmazlar.</a:t>
            </a:r>
            <a:br>
              <a:rPr lang="tr-TR" dirty="0"/>
            </a:br>
            <a:endParaRPr lang="tr-TR" dirty="0"/>
          </a:p>
        </p:txBody>
      </p:sp>
      <p:pic>
        <p:nvPicPr>
          <p:cNvPr id="3" name="Resim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5299" y="1738229"/>
            <a:ext cx="2981968" cy="3892009"/>
          </a:xfrm>
          <a:prstGeom prst="rect">
            <a:avLst/>
          </a:prstGeom>
          <a:ln>
            <a:noFill/>
          </a:ln>
          <a:effectLst>
            <a:outerShdw blurRad="292100" dist="139700" dir="2700000" algn="tl" rotWithShape="0">
              <a:srgbClr val="333333">
                <a:alpha val="65000"/>
              </a:srgbClr>
            </a:outerShdw>
          </a:effectLst>
        </p:spPr>
      </p:pic>
      <p:pic>
        <p:nvPicPr>
          <p:cNvPr id="5" name="Resim 4"/>
          <p:cNvPicPr>
            <a:picLocks noChangeAspect="1"/>
          </p:cNvPicPr>
          <p:nvPr/>
        </p:nvPicPr>
        <p:blipFill>
          <a:blip r:embed="rId3"/>
          <a:stretch>
            <a:fillRect/>
          </a:stretch>
        </p:blipFill>
        <p:spPr>
          <a:xfrm>
            <a:off x="5468153" y="1604855"/>
            <a:ext cx="6074863" cy="4025383"/>
          </a:xfrm>
          <a:prstGeom prst="rect">
            <a:avLst/>
          </a:prstGeom>
          <a:ln>
            <a:noFill/>
          </a:ln>
          <a:effectLst>
            <a:outerShdw blurRad="292100" dist="139700" dir="2700000" algn="tl" rotWithShape="0">
              <a:srgbClr val="333333">
                <a:alpha val="65000"/>
              </a:srgbClr>
            </a:outerShdw>
          </a:effectLst>
        </p:spPr>
      </p:pic>
      <p:sp>
        <p:nvSpPr>
          <p:cNvPr id="6" name="Metin kutusu 5"/>
          <p:cNvSpPr txBox="1"/>
          <p:nvPr/>
        </p:nvSpPr>
        <p:spPr>
          <a:xfrm>
            <a:off x="5363110" y="5763992"/>
            <a:ext cx="6611419" cy="923330"/>
          </a:xfrm>
          <a:prstGeom prst="rect">
            <a:avLst/>
          </a:prstGeom>
          <a:noFill/>
        </p:spPr>
        <p:txBody>
          <a:bodyPr wrap="square" rtlCol="0">
            <a:spAutoFit/>
          </a:bodyPr>
          <a:lstStyle/>
          <a:p>
            <a:pPr algn="ctr"/>
            <a:r>
              <a:rPr lang="tr-TR" dirty="0">
                <a:solidFill>
                  <a:srgbClr val="FF0000"/>
                </a:solidFill>
              </a:rPr>
              <a:t>1664 yılında, hava basıncının etkisini göstermek amacıyla </a:t>
            </a:r>
            <a:r>
              <a:rPr lang="tr-TR" dirty="0" err="1">
                <a:solidFill>
                  <a:srgbClr val="FF0000"/>
                </a:solidFill>
              </a:rPr>
              <a:t>Otto</a:t>
            </a:r>
            <a:r>
              <a:rPr lang="tr-TR" dirty="0">
                <a:solidFill>
                  <a:srgbClr val="FF0000"/>
                </a:solidFill>
              </a:rPr>
              <a:t> </a:t>
            </a:r>
            <a:r>
              <a:rPr lang="tr-TR" dirty="0" err="1">
                <a:solidFill>
                  <a:srgbClr val="FF0000"/>
                </a:solidFill>
              </a:rPr>
              <a:t>Von</a:t>
            </a:r>
            <a:r>
              <a:rPr lang="tr-TR" dirty="0">
                <a:solidFill>
                  <a:srgbClr val="FF0000"/>
                </a:solidFill>
              </a:rPr>
              <a:t> </a:t>
            </a:r>
            <a:r>
              <a:rPr lang="tr-TR" dirty="0" err="1">
                <a:solidFill>
                  <a:srgbClr val="FF0000"/>
                </a:solidFill>
              </a:rPr>
              <a:t>Guerrike</a:t>
            </a:r>
            <a:r>
              <a:rPr lang="tr-TR" dirty="0">
                <a:solidFill>
                  <a:srgbClr val="FF0000"/>
                </a:solidFill>
              </a:rPr>
              <a:t> (</a:t>
            </a:r>
            <a:r>
              <a:rPr lang="tr-TR" dirty="0" err="1">
                <a:solidFill>
                  <a:srgbClr val="FF0000"/>
                </a:solidFill>
              </a:rPr>
              <a:t>Otto</a:t>
            </a:r>
            <a:r>
              <a:rPr lang="tr-TR" dirty="0">
                <a:solidFill>
                  <a:srgbClr val="FF0000"/>
                </a:solidFill>
              </a:rPr>
              <a:t> Fon </a:t>
            </a:r>
            <a:r>
              <a:rPr lang="tr-TR" dirty="0" err="1">
                <a:solidFill>
                  <a:srgbClr val="FF0000"/>
                </a:solidFill>
              </a:rPr>
              <a:t>Gürrik</a:t>
            </a:r>
            <a:r>
              <a:rPr lang="tr-TR" dirty="0">
                <a:solidFill>
                  <a:srgbClr val="FF0000"/>
                </a:solidFill>
              </a:rPr>
              <a:t>) tarafından Almanya’nın </a:t>
            </a:r>
            <a:r>
              <a:rPr lang="tr-TR" dirty="0" err="1">
                <a:solidFill>
                  <a:srgbClr val="FF0000"/>
                </a:solidFill>
              </a:rPr>
              <a:t>Magdeburg</a:t>
            </a:r>
            <a:r>
              <a:rPr lang="tr-TR" dirty="0">
                <a:solidFill>
                  <a:srgbClr val="FF0000"/>
                </a:solidFill>
              </a:rPr>
              <a:t> şehrinde yapılan deney</a:t>
            </a:r>
          </a:p>
        </p:txBody>
      </p:sp>
    </p:spTree>
    <p:extLst>
      <p:ext uri="{BB962C8B-B14F-4D97-AF65-F5344CB8AC3E}">
        <p14:creationId xmlns:p14="http://schemas.microsoft.com/office/powerpoint/2010/main" val="2917535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etin Hoca'dan Magdeburg Deneyi ))">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66782"/>
            <a:ext cx="12191999" cy="6965065"/>
          </a:xfrm>
          <a:prstGeom prst="rect">
            <a:avLst/>
          </a:prstGeom>
        </p:spPr>
      </p:pic>
      <p:pic>
        <p:nvPicPr>
          <p:cNvPr id="3" name="Resim 2">
            <a:extLst>
              <a:ext uri="{FF2B5EF4-FFF2-40B4-BE49-F238E27FC236}">
                <a16:creationId xmlns:a16="http://schemas.microsoft.com/office/drawing/2014/main" id="{8415AFBE-A2D7-4967-A953-6342121A777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361006" y="0"/>
            <a:ext cx="830994" cy="582815"/>
          </a:xfrm>
          <a:prstGeom prst="rect">
            <a:avLst/>
          </a:prstGeom>
        </p:spPr>
      </p:pic>
    </p:spTree>
    <p:extLst>
      <p:ext uri="{BB962C8B-B14F-4D97-AF65-F5344CB8AC3E}">
        <p14:creationId xmlns:p14="http://schemas.microsoft.com/office/powerpoint/2010/main" val="33129354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kdörtgen 1"/>
          <p:cNvSpPr/>
          <p:nvPr/>
        </p:nvSpPr>
        <p:spPr>
          <a:xfrm>
            <a:off x="398979" y="379459"/>
            <a:ext cx="11793021" cy="1938992"/>
          </a:xfrm>
          <a:prstGeom prst="rect">
            <a:avLst/>
          </a:prstGeom>
        </p:spPr>
        <p:txBody>
          <a:bodyPr wrap="square">
            <a:spAutoFit/>
          </a:bodyPr>
          <a:lstStyle/>
          <a:p>
            <a:r>
              <a:rPr lang="tr-TR" sz="2400" dirty="0">
                <a:latin typeface="Segoe UI" panose="020B0502040204020203" pitchFamily="34" charset="0"/>
                <a:cs typeface="Segoe UI" panose="020B0502040204020203" pitchFamily="34" charset="0"/>
              </a:rPr>
              <a:t>Isıya dayanıklı bir şişenin içerisine, yanan bir kağıt parçası atılıp şişenin ağız kısmına</a:t>
            </a:r>
          </a:p>
          <a:p>
            <a:r>
              <a:rPr lang="tr-TR" sz="2400" dirty="0">
                <a:latin typeface="Segoe UI" panose="020B0502040204020203" pitchFamily="34" charset="0"/>
                <a:cs typeface="Segoe UI" panose="020B0502040204020203" pitchFamily="34" charset="0"/>
              </a:rPr>
              <a:t>haşlanmış ve soyulmuş bir yumurta yerleştirildiğinde yumurta bir süre sonra şişenin içine düşer. Bunun nedeni şişedeki kağıdın yanma esnasında içerideki oksijen gazını kullanması ve hava basıncını azaltmasıdır. Açık hava basıncı şişedeki basınçtan fazla olduğu için yumurta şişeye girer.</a:t>
            </a:r>
          </a:p>
        </p:txBody>
      </p:sp>
      <p:pic>
        <p:nvPicPr>
          <p:cNvPr id="3" name="Resim 2"/>
          <p:cNvPicPr>
            <a:picLocks noChangeAspect="1"/>
          </p:cNvPicPr>
          <p:nvPr/>
        </p:nvPicPr>
        <p:blipFill>
          <a:blip r:embed="rId2"/>
          <a:stretch>
            <a:fillRect/>
          </a:stretch>
        </p:blipFill>
        <p:spPr>
          <a:xfrm>
            <a:off x="3931203" y="2568540"/>
            <a:ext cx="4180290" cy="3876140"/>
          </a:xfrm>
          <a:prstGeom prst="rect">
            <a:avLst/>
          </a:prstGeom>
        </p:spPr>
      </p:pic>
    </p:spTree>
    <p:extLst>
      <p:ext uri="{BB962C8B-B14F-4D97-AF65-F5344CB8AC3E}">
        <p14:creationId xmlns:p14="http://schemas.microsoft.com/office/powerpoint/2010/main" val="3146533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ÇIK HAVA BASINCI BÖLÜM 4 YUMURTA ŞİŞE Air pressure Egg Lise ve Ortaokul Deneyleri Kurtuluş ATLI">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02741"/>
            <a:ext cx="12192000" cy="7026710"/>
          </a:xfrm>
          <a:prstGeom prst="rect">
            <a:avLst/>
          </a:prstGeom>
        </p:spPr>
      </p:pic>
      <p:pic>
        <p:nvPicPr>
          <p:cNvPr id="3" name="Resim 2">
            <a:extLst>
              <a:ext uri="{FF2B5EF4-FFF2-40B4-BE49-F238E27FC236}">
                <a16:creationId xmlns:a16="http://schemas.microsoft.com/office/drawing/2014/main" id="{AFEDDF86-B97B-4750-8D24-B85BEEF11E5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361006" y="0"/>
            <a:ext cx="830994" cy="582815"/>
          </a:xfrm>
          <a:prstGeom prst="rect">
            <a:avLst/>
          </a:prstGeom>
        </p:spPr>
      </p:pic>
    </p:spTree>
    <p:extLst>
      <p:ext uri="{BB962C8B-B14F-4D97-AF65-F5344CB8AC3E}">
        <p14:creationId xmlns:p14="http://schemas.microsoft.com/office/powerpoint/2010/main" val="32908011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kdörtgen 3"/>
          <p:cNvSpPr/>
          <p:nvPr/>
        </p:nvSpPr>
        <p:spPr>
          <a:xfrm>
            <a:off x="790034" y="702490"/>
            <a:ext cx="10757042" cy="1200329"/>
          </a:xfrm>
          <a:prstGeom prst="rect">
            <a:avLst/>
          </a:prstGeom>
        </p:spPr>
        <p:txBody>
          <a:bodyPr wrap="square">
            <a:spAutoFit/>
          </a:bodyPr>
          <a:lstStyle/>
          <a:p>
            <a:r>
              <a:rPr lang="tr-TR" sz="2400" dirty="0">
                <a:latin typeface="Segoe UI" panose="020B0502040204020203" pitchFamily="34" charset="0"/>
                <a:cs typeface="Segoe UI" panose="020B0502040204020203" pitchFamily="34" charset="0"/>
              </a:rPr>
              <a:t>İki ucu açık cam boru suya daldırılıp bir ucu kapatılarak sudan çıkartılırsa, cam boruda kalan su dökülmez. Bunun nedeni, cam borudaki suyun ağırlığının,  borunun alt kısmından uygulanan açık hava basıncı ile dengelenmesidir.</a:t>
            </a:r>
          </a:p>
        </p:txBody>
      </p:sp>
      <p:pic>
        <p:nvPicPr>
          <p:cNvPr id="5" name="Resim 4"/>
          <p:cNvPicPr>
            <a:picLocks noChangeAspect="1"/>
          </p:cNvPicPr>
          <p:nvPr/>
        </p:nvPicPr>
        <p:blipFill>
          <a:blip r:embed="rId2"/>
          <a:stretch>
            <a:fillRect/>
          </a:stretch>
        </p:blipFill>
        <p:spPr>
          <a:xfrm>
            <a:off x="3932852" y="2534150"/>
            <a:ext cx="4255649" cy="3797224"/>
          </a:xfrm>
          <a:prstGeom prst="rect">
            <a:avLst/>
          </a:prstGeom>
        </p:spPr>
      </p:pic>
    </p:spTree>
    <p:extLst>
      <p:ext uri="{BB962C8B-B14F-4D97-AF65-F5344CB8AC3E}">
        <p14:creationId xmlns:p14="http://schemas.microsoft.com/office/powerpoint/2010/main" val="2063615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ikdörtgen 2"/>
          <p:cNvSpPr/>
          <p:nvPr/>
        </p:nvSpPr>
        <p:spPr>
          <a:xfrm>
            <a:off x="394981" y="383121"/>
            <a:ext cx="11553864" cy="1200329"/>
          </a:xfrm>
          <a:prstGeom prst="rect">
            <a:avLst/>
          </a:prstGeom>
        </p:spPr>
        <p:txBody>
          <a:bodyPr wrap="square">
            <a:spAutoFit/>
          </a:bodyPr>
          <a:lstStyle/>
          <a:p>
            <a:r>
              <a:rPr lang="tr-TR" sz="2400" dirty="0">
                <a:latin typeface="Segoe UI" panose="020B0502040204020203" pitchFamily="34" charset="0"/>
                <a:cs typeface="Segoe UI" panose="020B0502040204020203" pitchFamily="34" charset="0"/>
              </a:rPr>
              <a:t>İnsan vücudunda iç basınç (kan basıncı) dış basıncı (atmosfer basıncını) dengeler. Fakat yükseklere çıkıldıkça hava basıncı düşer, bu yüzden bazı insanların burunlarında iç basınç fazla geldiği için kanama olur. Kulaklarda tıkanma olur.</a:t>
            </a:r>
          </a:p>
        </p:txBody>
      </p:sp>
      <p:pic>
        <p:nvPicPr>
          <p:cNvPr id="5" name="Resim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23458" y="2049607"/>
            <a:ext cx="7155146" cy="419451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386022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27-963"/>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cxnSp>
        <p:nvCxnSpPr>
          <p:cNvPr id="4" name="Düz Ok Bağlayıcısı 3"/>
          <p:cNvCxnSpPr/>
          <p:nvPr/>
        </p:nvCxnSpPr>
        <p:spPr>
          <a:xfrm flipH="1">
            <a:off x="9226193" y="1962364"/>
            <a:ext cx="236306" cy="467474"/>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
        <p:nvSpPr>
          <p:cNvPr id="5" name="Metin kutusu 4"/>
          <p:cNvSpPr txBox="1"/>
          <p:nvPr/>
        </p:nvSpPr>
        <p:spPr>
          <a:xfrm>
            <a:off x="9179959" y="1670088"/>
            <a:ext cx="1232899" cy="338554"/>
          </a:xfrm>
          <a:prstGeom prst="rect">
            <a:avLst/>
          </a:prstGeom>
          <a:noFill/>
        </p:spPr>
        <p:txBody>
          <a:bodyPr wrap="square" rtlCol="0">
            <a:spAutoFit/>
          </a:bodyPr>
          <a:lstStyle/>
          <a:p>
            <a:r>
              <a:rPr lang="tr-TR" sz="1600" dirty="0">
                <a:solidFill>
                  <a:srgbClr val="FF0000"/>
                </a:solidFill>
                <a:effectLst>
                  <a:outerShdw blurRad="38100" dist="38100" dir="2700000" algn="tl">
                    <a:srgbClr val="000000">
                      <a:alpha val="43137"/>
                    </a:srgbClr>
                  </a:outerShdw>
                </a:effectLst>
              </a:rPr>
              <a:t>Boşluk</a:t>
            </a:r>
          </a:p>
        </p:txBody>
      </p:sp>
      <p:sp>
        <p:nvSpPr>
          <p:cNvPr id="6" name="Dikdörtgen 5"/>
          <p:cNvSpPr/>
          <p:nvPr/>
        </p:nvSpPr>
        <p:spPr>
          <a:xfrm>
            <a:off x="546241" y="5725280"/>
            <a:ext cx="10025865" cy="677108"/>
          </a:xfrm>
          <a:prstGeom prst="rect">
            <a:avLst/>
          </a:prstGeom>
        </p:spPr>
        <p:txBody>
          <a:bodyPr wrap="square">
            <a:spAutoFit/>
          </a:bodyPr>
          <a:lstStyle/>
          <a:p>
            <a:r>
              <a:rPr lang="tr-TR" sz="2000" i="1" dirty="0">
                <a:solidFill>
                  <a:srgbClr val="FF0000"/>
                </a:solidFill>
                <a:effectLst>
                  <a:outerShdw blurRad="38100" dist="38100" dir="2700000" algn="tl">
                    <a:srgbClr val="000000">
                      <a:alpha val="43137"/>
                    </a:srgbClr>
                  </a:outerShdw>
                </a:effectLst>
                <a:latin typeface="Segoe UI" panose="020B0502040204020203" pitchFamily="34" charset="0"/>
                <a:cs typeface="Segoe UI" panose="020B0502040204020203" pitchFamily="34" charset="0"/>
              </a:rPr>
              <a:t>Açık hava basıncı 76 cm yüksekliğindeki cıvanın oluşturduğu sıvı basıncına eşittir. </a:t>
            </a:r>
            <a:br>
              <a:rPr lang="tr-TR" dirty="0">
                <a:solidFill>
                  <a:srgbClr val="FF0000"/>
                </a:solidFill>
              </a:rPr>
            </a:br>
            <a:endParaRPr lang="tr-TR" dirty="0">
              <a:solidFill>
                <a:srgbClr val="FF0000"/>
              </a:solidFill>
            </a:endParaRPr>
          </a:p>
        </p:txBody>
      </p:sp>
    </p:spTree>
    <p:extLst>
      <p:ext uri="{BB962C8B-B14F-4D97-AF65-F5344CB8AC3E}">
        <p14:creationId xmlns:p14="http://schemas.microsoft.com/office/powerpoint/2010/main" val="1518713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8.Sınıf 3.Ünite Açık Hava Basıncının(Torricelli deneyi) 3D Animasyonu...">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pic>
        <p:nvPicPr>
          <p:cNvPr id="3" name="Resim 2">
            <a:extLst>
              <a:ext uri="{FF2B5EF4-FFF2-40B4-BE49-F238E27FC236}">
                <a16:creationId xmlns:a16="http://schemas.microsoft.com/office/drawing/2014/main" id="{DBB05AC1-E4FF-460B-A218-2A4A1F4A4BE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361006" y="10632"/>
            <a:ext cx="830994" cy="582815"/>
          </a:xfrm>
          <a:prstGeom prst="rect">
            <a:avLst/>
          </a:prstGeom>
        </p:spPr>
      </p:pic>
    </p:spTree>
    <p:extLst>
      <p:ext uri="{BB962C8B-B14F-4D97-AF65-F5344CB8AC3E}">
        <p14:creationId xmlns:p14="http://schemas.microsoft.com/office/powerpoint/2010/main" val="23295347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29-799"/>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1857636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33-335"/>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21063817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34-357"/>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8478986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35-508"/>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2143139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36-617"/>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955111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37-960"/>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35516567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39-094"/>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36055730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40-184"/>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16533289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41-638"/>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18020101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42-739"/>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6783566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47-699"/>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8814529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48-745"/>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39321005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51-091"/>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43750"/>
            <a:ext cx="12192000" cy="5948363"/>
          </a:xfrm>
          <a:prstGeom prst="rect">
            <a:avLst/>
          </a:prstGeom>
          <a:noFill/>
          <a:ln>
            <a:noFill/>
          </a:ln>
        </p:spPr>
      </p:pic>
    </p:spTree>
    <p:extLst>
      <p:ext uri="{BB962C8B-B14F-4D97-AF65-F5344CB8AC3E}">
        <p14:creationId xmlns:p14="http://schemas.microsoft.com/office/powerpoint/2010/main" val="12336973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56-820"/>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11630038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57-902"/>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4454396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p:cNvSpPr>
            <a:spLocks noGrp="1"/>
          </p:cNvSpPr>
          <p:nvPr>
            <p:ph type="title"/>
          </p:nvPr>
        </p:nvSpPr>
        <p:spPr/>
        <p:txBody>
          <a:bodyPr>
            <a:normAutofit/>
          </a:bodyPr>
          <a:lstStyle/>
          <a:p>
            <a:r>
              <a:rPr lang="tr-TR" sz="3600" dirty="0">
                <a:solidFill>
                  <a:srgbClr val="FF0000"/>
                </a:solidFill>
              </a:rPr>
              <a:t>Kapalı kaplarda gaz basıncı nelere bağlıdır?</a:t>
            </a:r>
          </a:p>
        </p:txBody>
      </p:sp>
      <p:sp>
        <p:nvSpPr>
          <p:cNvPr id="3" name="İçerik Yer Tutucusu 2"/>
          <p:cNvSpPr>
            <a:spLocks noGrp="1"/>
          </p:cNvSpPr>
          <p:nvPr>
            <p:ph idx="1"/>
          </p:nvPr>
        </p:nvSpPr>
        <p:spPr/>
        <p:txBody>
          <a:bodyPr/>
          <a:lstStyle/>
          <a:p>
            <a:r>
              <a:rPr lang="tr-TR" dirty="0"/>
              <a:t>Kaptaki gazın miktarı artarsa(gazın kütlesi) kaptaki gaz basıncı artar.</a:t>
            </a:r>
          </a:p>
          <a:p>
            <a:r>
              <a:rPr lang="tr-TR" dirty="0"/>
              <a:t>Kabın hacmi azalırsa kaptaki gaz basıncı artar.</a:t>
            </a:r>
          </a:p>
          <a:p>
            <a:r>
              <a:rPr lang="tr-TR" dirty="0"/>
              <a:t>Gazın sıcaklığı artarsa kaptaki gaz basıncı artar.</a:t>
            </a:r>
          </a:p>
        </p:txBody>
      </p:sp>
    </p:spTree>
    <p:extLst>
      <p:ext uri="{BB962C8B-B14F-4D97-AF65-F5344CB8AC3E}">
        <p14:creationId xmlns:p14="http://schemas.microsoft.com/office/powerpoint/2010/main" val="16874908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53-532"/>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32874931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21-270"/>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
        <p:nvSpPr>
          <p:cNvPr id="3" name="Metin kutusu 2"/>
          <p:cNvSpPr txBox="1"/>
          <p:nvPr/>
        </p:nvSpPr>
        <p:spPr>
          <a:xfrm>
            <a:off x="2183423" y="269359"/>
            <a:ext cx="7825154" cy="369332"/>
          </a:xfrm>
          <a:prstGeom prst="rect">
            <a:avLst/>
          </a:prstGeom>
          <a:noFill/>
        </p:spPr>
        <p:txBody>
          <a:bodyPr wrap="square" rtlCol="0">
            <a:spAutoFit/>
          </a:bodyPr>
          <a:lstStyle/>
          <a:p>
            <a:r>
              <a:rPr lang="tr-TR" i="1" dirty="0">
                <a:solidFill>
                  <a:srgbClr val="FF0000"/>
                </a:solidFill>
                <a:effectLst>
                  <a:outerShdw blurRad="38100" dist="38100" dir="2700000" algn="tl">
                    <a:srgbClr val="000000">
                      <a:alpha val="43137"/>
                    </a:srgbClr>
                  </a:outerShdw>
                </a:effectLst>
              </a:rPr>
              <a:t>PASCAL PRENSİBİNİN GAZLARDA UYGULANMASI</a:t>
            </a:r>
          </a:p>
        </p:txBody>
      </p:sp>
    </p:spTree>
    <p:extLst>
      <p:ext uri="{BB962C8B-B14F-4D97-AF65-F5344CB8AC3E}">
        <p14:creationId xmlns:p14="http://schemas.microsoft.com/office/powerpoint/2010/main" val="38951249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8.Sınıf 3.Ünite Basınç Su Tulumbası Çalışma Prensibi ve Açık Hava Basıncının Önemi 3D Animasyonu">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pic>
        <p:nvPicPr>
          <p:cNvPr id="3" name="Resim 2">
            <a:extLst>
              <a:ext uri="{FF2B5EF4-FFF2-40B4-BE49-F238E27FC236}">
                <a16:creationId xmlns:a16="http://schemas.microsoft.com/office/drawing/2014/main" id="{D1EB5BA2-56AB-4AEC-B592-CD1F40887DF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361006" y="5316"/>
            <a:ext cx="830994" cy="582815"/>
          </a:xfrm>
          <a:prstGeom prst="rect">
            <a:avLst/>
          </a:prstGeom>
        </p:spPr>
      </p:pic>
    </p:spTree>
    <p:extLst>
      <p:ext uri="{BB962C8B-B14F-4D97-AF65-F5344CB8AC3E}">
        <p14:creationId xmlns:p14="http://schemas.microsoft.com/office/powerpoint/2010/main" val="340208435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18-742"/>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25425692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o 1"/>
          <p:cNvGraphicFramePr>
            <a:graphicFrameLocks noGrp="1"/>
          </p:cNvGraphicFramePr>
          <p:nvPr>
            <p:extLst>
              <p:ext uri="{D42A27DB-BD31-4B8C-83A1-F6EECF244321}">
                <p14:modId xmlns:p14="http://schemas.microsoft.com/office/powerpoint/2010/main" val="3738530338"/>
              </p:ext>
            </p:extLst>
          </p:nvPr>
        </p:nvGraphicFramePr>
        <p:xfrm>
          <a:off x="1021205" y="4863401"/>
          <a:ext cx="10452954" cy="1562100"/>
        </p:xfrm>
        <a:graphic>
          <a:graphicData uri="http://schemas.openxmlformats.org/drawingml/2006/table">
            <a:tbl>
              <a:tblPr/>
              <a:tblGrid>
                <a:gridCol w="10452954">
                  <a:extLst>
                    <a:ext uri="{9D8B030D-6E8A-4147-A177-3AD203B41FA5}">
                      <a16:colId xmlns:a16="http://schemas.microsoft.com/office/drawing/2014/main" val="3850679656"/>
                    </a:ext>
                  </a:extLst>
                </a:gridCol>
              </a:tblGrid>
              <a:tr h="1167463">
                <a:tc>
                  <a:txBody>
                    <a:bodyPr/>
                    <a:lstStyle/>
                    <a:p>
                      <a:pPr algn="just"/>
                      <a:r>
                        <a:rPr lang="tr-TR" sz="2400" i="1" dirty="0">
                          <a:effectLst/>
                        </a:rPr>
                        <a:t>Huniye gerilmiş balon, huni sıvıya daldırıldığında, derinlik arttıkça basıncın artması ve balonun artan basınç nedeniyle içe doğru çökmesi ve bu sayede U borusundaki suyun yükselmesi gazlarda</a:t>
                      </a:r>
                      <a:r>
                        <a:rPr lang="tr-TR" sz="2400" i="1" baseline="0" dirty="0">
                          <a:effectLst/>
                        </a:rPr>
                        <a:t> </a:t>
                      </a:r>
                      <a:r>
                        <a:rPr lang="tr-TR" sz="2400" i="1" baseline="0" dirty="0" err="1">
                          <a:effectLst/>
                        </a:rPr>
                        <a:t>pascal</a:t>
                      </a:r>
                      <a:r>
                        <a:rPr lang="tr-TR" sz="2400" i="1" baseline="0" dirty="0">
                          <a:effectLst/>
                        </a:rPr>
                        <a:t> prensibinin uygulamalarına örnektir.</a:t>
                      </a:r>
                      <a:endParaRPr lang="tr-TR" sz="2400" i="1" dirty="0">
                        <a:effectLst/>
                      </a:endParaRPr>
                    </a:p>
                  </a:txBody>
                  <a:tcPr marL="47625" marR="47625" marT="47625" marB="47625">
                    <a:lnL>
                      <a:noFill/>
                    </a:lnL>
                    <a:lnR>
                      <a:noFill/>
                    </a:lnR>
                    <a:lnT>
                      <a:noFill/>
                    </a:lnT>
                    <a:lnB>
                      <a:noFill/>
                    </a:lnB>
                  </a:tcPr>
                </a:tc>
                <a:extLst>
                  <a:ext uri="{0D108BD9-81ED-4DB2-BD59-A6C34878D82A}">
                    <a16:rowId xmlns:a16="http://schemas.microsoft.com/office/drawing/2014/main" val="1165836981"/>
                  </a:ext>
                </a:extLst>
              </a:tr>
              <a:tr h="356591">
                <a:tc>
                  <a:txBody>
                    <a:bodyPr/>
                    <a:lstStyle/>
                    <a:p>
                      <a:r>
                        <a:rPr lang="tr-TR" dirty="0">
                          <a:effectLst/>
                        </a:rPr>
                        <a:t> </a:t>
                      </a:r>
                    </a:p>
                  </a:txBody>
                  <a:tcPr marL="47625" marR="47625" marT="47625" marB="47625">
                    <a:lnL>
                      <a:noFill/>
                    </a:lnL>
                    <a:lnR>
                      <a:noFill/>
                    </a:lnR>
                    <a:lnT>
                      <a:noFill/>
                    </a:lnT>
                    <a:lnB>
                      <a:noFill/>
                    </a:lnB>
                  </a:tcPr>
                </a:tc>
                <a:extLst>
                  <a:ext uri="{0D108BD9-81ED-4DB2-BD59-A6C34878D82A}">
                    <a16:rowId xmlns:a16="http://schemas.microsoft.com/office/drawing/2014/main" val="337991320"/>
                  </a:ext>
                </a:extLst>
              </a:tr>
            </a:tbl>
          </a:graphicData>
        </a:graphic>
      </p:graphicFrame>
      <p:sp>
        <p:nvSpPr>
          <p:cNvPr id="3" name="Metin kutusu 2"/>
          <p:cNvSpPr txBox="1"/>
          <p:nvPr/>
        </p:nvSpPr>
        <p:spPr>
          <a:xfrm>
            <a:off x="4659627" y="466367"/>
            <a:ext cx="7464669" cy="461665"/>
          </a:xfrm>
          <a:prstGeom prst="rect">
            <a:avLst/>
          </a:prstGeom>
          <a:noFill/>
        </p:spPr>
        <p:txBody>
          <a:bodyPr wrap="square" rtlCol="0">
            <a:spAutoFit/>
          </a:bodyPr>
          <a:lstStyle/>
          <a:p>
            <a:r>
              <a:rPr lang="tr-TR" sz="2400" i="1" dirty="0">
                <a:solidFill>
                  <a:srgbClr val="FF0000"/>
                </a:solidFill>
                <a:effectLst>
                  <a:outerShdw blurRad="38100" dist="38100" dir="2700000" algn="tl">
                    <a:srgbClr val="000000">
                      <a:alpha val="43137"/>
                    </a:srgbClr>
                  </a:outerShdw>
                </a:effectLst>
              </a:rPr>
              <a:t>U BORUSU</a:t>
            </a:r>
          </a:p>
        </p:txBody>
      </p:sp>
      <p:pic>
        <p:nvPicPr>
          <p:cNvPr id="11267" name="Picture 3" descr="https://www.fenokulu.net/images/sivi-basinci-nelere-bagli-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1826" y="1317037"/>
            <a:ext cx="8583237" cy="3157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63755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22-794"/>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12997441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24-317"/>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2530427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25-588"/>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6896371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26-821"/>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10925368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28-135"/>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41272189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29-207"/>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23240697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p:cNvSpPr>
            <a:spLocks noGrp="1"/>
          </p:cNvSpPr>
          <p:nvPr>
            <p:ph type="ctrTitle"/>
          </p:nvPr>
        </p:nvSpPr>
        <p:spPr/>
        <p:txBody>
          <a:bodyPr/>
          <a:lstStyle/>
          <a:p>
            <a:r>
              <a:rPr lang="tr-TR" dirty="0">
                <a:solidFill>
                  <a:srgbClr val="FF0000"/>
                </a:solidFill>
              </a:rPr>
              <a:t>DEĞERLENDİRME SORULARI</a:t>
            </a:r>
          </a:p>
        </p:txBody>
      </p:sp>
    </p:spTree>
    <p:extLst>
      <p:ext uri="{BB962C8B-B14F-4D97-AF65-F5344CB8AC3E}">
        <p14:creationId xmlns:p14="http://schemas.microsoft.com/office/powerpoint/2010/main" val="36438271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57-508"/>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22260195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59-542"/>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10933429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50-745"/>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6231793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52-372"/>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6322080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Resim 2" descr="bandicam 2023-04-18 15-54-53-635">
            <a:extLst>
              <a:ext uri="{FF2B5EF4-FFF2-40B4-BE49-F238E27FC236}">
                <a16:creationId xmlns:a16="http://schemas.microsoft.com/office/drawing/2014/main" id="{67BB22E8-AEB0-40F9-94AB-D403B9139337}"/>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177800" y="0"/>
            <a:ext cx="11836400" cy="6858000"/>
          </a:xfrm>
          <a:prstGeom prst="rect">
            <a:avLst/>
          </a:prstGeom>
        </p:spPr>
      </p:pic>
    </p:spTree>
    <p:extLst>
      <p:ext uri="{BB962C8B-B14F-4D97-AF65-F5344CB8AC3E}">
        <p14:creationId xmlns:p14="http://schemas.microsoft.com/office/powerpoint/2010/main" val="6351298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Resim 2" descr="bandicam 2023-04-18 15-54-55-672">
            <a:extLst>
              <a:ext uri="{FF2B5EF4-FFF2-40B4-BE49-F238E27FC236}">
                <a16:creationId xmlns:a16="http://schemas.microsoft.com/office/drawing/2014/main" id="{933E9018-9946-42D0-9E57-CD0DCEC81F4D}"/>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177800" y="0"/>
            <a:ext cx="11836400" cy="6858000"/>
          </a:xfrm>
          <a:prstGeom prst="rect">
            <a:avLst/>
          </a:prstGeom>
        </p:spPr>
      </p:pic>
    </p:spTree>
    <p:extLst>
      <p:ext uri="{BB962C8B-B14F-4D97-AF65-F5344CB8AC3E}">
        <p14:creationId xmlns:p14="http://schemas.microsoft.com/office/powerpoint/2010/main" val="17502901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43-531"/>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25733070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46-229"/>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25254860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7 12-52-47-708">
            <a:extLst>
              <a:ext uri="{FF2B5EF4-FFF2-40B4-BE49-F238E27FC236}">
                <a16:creationId xmlns:a16="http://schemas.microsoft.com/office/drawing/2014/main" id="{F2783A4C-6DC4-4C3B-B8B5-B58DDA72B8AE}"/>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165100" y="0"/>
            <a:ext cx="11861800" cy="6858000"/>
          </a:xfrm>
          <a:prstGeom prst="rect">
            <a:avLst/>
          </a:prstGeom>
        </p:spPr>
      </p:pic>
    </p:spTree>
    <p:extLst>
      <p:ext uri="{BB962C8B-B14F-4D97-AF65-F5344CB8AC3E}">
        <p14:creationId xmlns:p14="http://schemas.microsoft.com/office/powerpoint/2010/main" val="41805629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7 12-52-49-854">
            <a:extLst>
              <a:ext uri="{FF2B5EF4-FFF2-40B4-BE49-F238E27FC236}">
                <a16:creationId xmlns:a16="http://schemas.microsoft.com/office/drawing/2014/main" id="{2E3D93F6-C1AF-4CE6-A540-25D2E79F0616}"/>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165100" y="0"/>
            <a:ext cx="11861800" cy="6858000"/>
          </a:xfrm>
          <a:prstGeom prst="rect">
            <a:avLst/>
          </a:prstGeom>
        </p:spPr>
      </p:pic>
    </p:spTree>
    <p:extLst>
      <p:ext uri="{BB962C8B-B14F-4D97-AF65-F5344CB8AC3E}">
        <p14:creationId xmlns:p14="http://schemas.microsoft.com/office/powerpoint/2010/main" val="419339995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18-07-31 16-10-38-348"/>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17475"/>
            <a:ext cx="12192000" cy="6623050"/>
          </a:xfrm>
          <a:prstGeom prst="rect">
            <a:avLst/>
          </a:prstGeom>
        </p:spPr>
      </p:pic>
      <p:pic>
        <p:nvPicPr>
          <p:cNvPr id="3" name="Resim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140542" cy="393290"/>
          </a:xfrm>
          <a:prstGeom prst="rect">
            <a:avLst/>
          </a:prstGeom>
        </p:spPr>
      </p:pic>
    </p:spTree>
    <p:extLst>
      <p:ext uri="{BB962C8B-B14F-4D97-AF65-F5344CB8AC3E}">
        <p14:creationId xmlns:p14="http://schemas.microsoft.com/office/powerpoint/2010/main" val="11328085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18-07-31 16-10-39-630"/>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17475"/>
            <a:ext cx="12192000" cy="6623050"/>
          </a:xfrm>
          <a:prstGeom prst="rect">
            <a:avLst/>
          </a:prstGeom>
        </p:spPr>
      </p:pic>
    </p:spTree>
    <p:extLst>
      <p:ext uri="{BB962C8B-B14F-4D97-AF65-F5344CB8AC3E}">
        <p14:creationId xmlns:p14="http://schemas.microsoft.com/office/powerpoint/2010/main" val="5573406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Users\hp\Desktop\Ekran Alıntısı.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0406" y="1012076"/>
            <a:ext cx="6945313" cy="3781425"/>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p:cNvSpPr/>
          <p:nvPr/>
        </p:nvSpPr>
        <p:spPr>
          <a:xfrm>
            <a:off x="7254814" y="3938384"/>
            <a:ext cx="483577" cy="4396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pic>
        <p:nvPicPr>
          <p:cNvPr id="4" name="Resim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140542" cy="393290"/>
          </a:xfrm>
          <a:prstGeom prst="rect">
            <a:avLst/>
          </a:prstGeom>
        </p:spPr>
      </p:pic>
    </p:spTree>
    <p:extLst>
      <p:ext uri="{BB962C8B-B14F-4D97-AF65-F5344CB8AC3E}">
        <p14:creationId xmlns:p14="http://schemas.microsoft.com/office/powerpoint/2010/main" val="3401370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8-40-987"/>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98425"/>
            <a:ext cx="12192000" cy="6661150"/>
          </a:xfrm>
          <a:prstGeom prst="rect">
            <a:avLst/>
          </a:prstGeom>
          <a:noFill/>
          <a:ln>
            <a:noFill/>
          </a:ln>
        </p:spPr>
      </p:pic>
    </p:spTree>
    <p:extLst>
      <p:ext uri="{BB962C8B-B14F-4D97-AF65-F5344CB8AC3E}">
        <p14:creationId xmlns:p14="http://schemas.microsoft.com/office/powerpoint/2010/main" val="13292536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8-42-374"/>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98425"/>
            <a:ext cx="12192000" cy="6661150"/>
          </a:xfrm>
          <a:prstGeom prst="rect">
            <a:avLst/>
          </a:prstGeom>
          <a:noFill/>
          <a:ln>
            <a:noFill/>
          </a:ln>
        </p:spPr>
      </p:pic>
    </p:spTree>
    <p:extLst>
      <p:ext uri="{BB962C8B-B14F-4D97-AF65-F5344CB8AC3E}">
        <p14:creationId xmlns:p14="http://schemas.microsoft.com/office/powerpoint/2010/main" val="24757633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9-45-705"/>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0013"/>
            <a:ext cx="12192000" cy="6656387"/>
          </a:xfrm>
          <a:prstGeom prst="rect">
            <a:avLst/>
          </a:prstGeom>
          <a:noFill/>
          <a:ln>
            <a:noFill/>
          </a:ln>
        </p:spPr>
      </p:pic>
    </p:spTree>
    <p:extLst>
      <p:ext uri="{BB962C8B-B14F-4D97-AF65-F5344CB8AC3E}">
        <p14:creationId xmlns:p14="http://schemas.microsoft.com/office/powerpoint/2010/main" val="239438856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9-47-079"/>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0013"/>
            <a:ext cx="12192000" cy="6656387"/>
          </a:xfrm>
          <a:prstGeom prst="rect">
            <a:avLst/>
          </a:prstGeom>
          <a:noFill/>
          <a:ln>
            <a:noFill/>
          </a:ln>
        </p:spPr>
      </p:pic>
    </p:spTree>
    <p:extLst>
      <p:ext uri="{BB962C8B-B14F-4D97-AF65-F5344CB8AC3E}">
        <p14:creationId xmlns:p14="http://schemas.microsoft.com/office/powerpoint/2010/main" val="40836423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7 12-52-39-323">
            <a:extLst>
              <a:ext uri="{FF2B5EF4-FFF2-40B4-BE49-F238E27FC236}">
                <a16:creationId xmlns:a16="http://schemas.microsoft.com/office/drawing/2014/main" id="{F3797F98-E99A-446C-9E0D-558D38C89CB5}"/>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165100" y="0"/>
            <a:ext cx="11861800" cy="6858000"/>
          </a:xfrm>
          <a:prstGeom prst="rect">
            <a:avLst/>
          </a:prstGeom>
        </p:spPr>
      </p:pic>
    </p:spTree>
    <p:extLst>
      <p:ext uri="{BB962C8B-B14F-4D97-AF65-F5344CB8AC3E}">
        <p14:creationId xmlns:p14="http://schemas.microsoft.com/office/powerpoint/2010/main" val="196709746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7 12-52-41-434">
            <a:extLst>
              <a:ext uri="{FF2B5EF4-FFF2-40B4-BE49-F238E27FC236}">
                <a16:creationId xmlns:a16="http://schemas.microsoft.com/office/drawing/2014/main" id="{E51DFFCF-8413-4550-8EBD-8997AC28365A}"/>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165100" y="0"/>
            <a:ext cx="11861800" cy="6858000"/>
          </a:xfrm>
          <a:prstGeom prst="rect">
            <a:avLst/>
          </a:prstGeom>
        </p:spPr>
      </p:pic>
    </p:spTree>
    <p:extLst>
      <p:ext uri="{BB962C8B-B14F-4D97-AF65-F5344CB8AC3E}">
        <p14:creationId xmlns:p14="http://schemas.microsoft.com/office/powerpoint/2010/main" val="406233605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C:\Users\hp\Desktop\Ekran Alıntısı.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6967" y="1008931"/>
            <a:ext cx="6897687" cy="4305300"/>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p:cNvSpPr/>
          <p:nvPr/>
        </p:nvSpPr>
        <p:spPr>
          <a:xfrm>
            <a:off x="2683531" y="4499099"/>
            <a:ext cx="396100" cy="3748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pic>
        <p:nvPicPr>
          <p:cNvPr id="4" name="Resim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140542" cy="393290"/>
          </a:xfrm>
          <a:prstGeom prst="rect">
            <a:avLst/>
          </a:prstGeom>
        </p:spPr>
      </p:pic>
    </p:spTree>
    <p:extLst>
      <p:ext uri="{BB962C8B-B14F-4D97-AF65-F5344CB8AC3E}">
        <p14:creationId xmlns:p14="http://schemas.microsoft.com/office/powerpoint/2010/main" val="3011445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6 21-04-51-081">
            <a:extLst>
              <a:ext uri="{FF2B5EF4-FFF2-40B4-BE49-F238E27FC236}">
                <a16:creationId xmlns:a16="http://schemas.microsoft.com/office/drawing/2014/main" id="{08CBE245-8156-4175-924C-3A4F17503D89}"/>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0" y="200025"/>
            <a:ext cx="12192000" cy="6456363"/>
          </a:xfrm>
          <a:prstGeom prst="rect">
            <a:avLst/>
          </a:prstGeom>
        </p:spPr>
      </p:pic>
    </p:spTree>
    <p:extLst>
      <p:ext uri="{BB962C8B-B14F-4D97-AF65-F5344CB8AC3E}">
        <p14:creationId xmlns:p14="http://schemas.microsoft.com/office/powerpoint/2010/main" val="6164422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6 21-04-54-171">
            <a:extLst>
              <a:ext uri="{FF2B5EF4-FFF2-40B4-BE49-F238E27FC236}">
                <a16:creationId xmlns:a16="http://schemas.microsoft.com/office/drawing/2014/main" id="{92369E53-C215-4B3F-B721-A74DC265EA17}"/>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0" y="200025"/>
            <a:ext cx="12192000" cy="6456363"/>
          </a:xfrm>
          <a:prstGeom prst="rect">
            <a:avLst/>
          </a:prstGeom>
        </p:spPr>
      </p:pic>
    </p:spTree>
    <p:extLst>
      <p:ext uri="{BB962C8B-B14F-4D97-AF65-F5344CB8AC3E}">
        <p14:creationId xmlns:p14="http://schemas.microsoft.com/office/powerpoint/2010/main" val="4055272158"/>
      </p:ext>
    </p:extLst>
  </p:cSld>
  <p:clrMapOvr>
    <a:masterClrMapping/>
  </p:clrMapOvr>
</p:sld>
</file>

<file path=ppt/theme/theme1.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359</TotalTime>
  <Words>428</Words>
  <Application>Microsoft Office PowerPoint</Application>
  <PresentationFormat>Geniş ekran</PresentationFormat>
  <Paragraphs>37</Paragraphs>
  <Slides>66</Slides>
  <Notes>4</Notes>
  <HiddenSlides>0</HiddenSlides>
  <MMClips>5</MMClips>
  <ScaleCrop>false</ScaleCrop>
  <HeadingPairs>
    <vt:vector size="6" baseType="variant">
      <vt:variant>
        <vt:lpstr>Kullanılan Yazı Tipleri</vt:lpstr>
      </vt:variant>
      <vt:variant>
        <vt:i4>4</vt:i4>
      </vt:variant>
      <vt:variant>
        <vt:lpstr>Tema</vt:lpstr>
      </vt:variant>
      <vt:variant>
        <vt:i4>1</vt:i4>
      </vt:variant>
      <vt:variant>
        <vt:lpstr>Slayt Başlıkları</vt:lpstr>
      </vt:variant>
      <vt:variant>
        <vt:i4>66</vt:i4>
      </vt:variant>
    </vt:vector>
  </HeadingPairs>
  <TitlesOfParts>
    <vt:vector size="71" baseType="lpstr">
      <vt:lpstr>Arial</vt:lpstr>
      <vt:lpstr>Calibri</vt:lpstr>
      <vt:lpstr>Calibri Light</vt:lpstr>
      <vt:lpstr>Segoe UI</vt:lpstr>
      <vt:lpstr>Office Teması</vt:lpstr>
      <vt:lpstr>GAZLARDA BASINÇ</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Kapalı kaplarda gaz basıncı nelere bağlıdır?</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DEĞERLENDİRME SORULARI</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Fotoğraf Albümü</dc:title>
  <dc:creator>sylar</dc:creator>
  <cp:lastModifiedBy>Okan</cp:lastModifiedBy>
  <cp:revision>64</cp:revision>
  <dcterms:created xsi:type="dcterms:W3CDTF">2018-01-21T08:47:25Z</dcterms:created>
  <dcterms:modified xsi:type="dcterms:W3CDTF">2024-11-18T17:16:47Z</dcterms:modified>
</cp:coreProperties>
</file>