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303" r:id="rId2"/>
    <p:sldId id="304" r:id="rId3"/>
    <p:sldId id="257" r:id="rId4"/>
    <p:sldId id="258" r:id="rId5"/>
    <p:sldId id="346" r:id="rId6"/>
    <p:sldId id="347" r:id="rId7"/>
    <p:sldId id="349" r:id="rId8"/>
    <p:sldId id="305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09" r:id="rId18"/>
    <p:sldId id="310" r:id="rId19"/>
    <p:sldId id="311" r:id="rId20"/>
    <p:sldId id="307" r:id="rId21"/>
    <p:sldId id="339" r:id="rId22"/>
    <p:sldId id="268" r:id="rId23"/>
    <p:sldId id="340" r:id="rId24"/>
    <p:sldId id="270" r:id="rId25"/>
    <p:sldId id="312" r:id="rId26"/>
    <p:sldId id="341" r:id="rId27"/>
    <p:sldId id="342" r:id="rId28"/>
    <p:sldId id="275" r:id="rId29"/>
    <p:sldId id="276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734" r:id="rId40"/>
    <p:sldId id="755" r:id="rId41"/>
    <p:sldId id="752" r:id="rId42"/>
    <p:sldId id="756" r:id="rId43"/>
    <p:sldId id="581" r:id="rId44"/>
    <p:sldId id="582" r:id="rId45"/>
    <p:sldId id="740" r:id="rId46"/>
    <p:sldId id="757" r:id="rId47"/>
    <p:sldId id="343" r:id="rId48"/>
    <p:sldId id="344" r:id="rId49"/>
    <p:sldId id="385" r:id="rId50"/>
    <p:sldId id="386" r:id="rId51"/>
    <p:sldId id="293" r:id="rId52"/>
    <p:sldId id="294" r:id="rId53"/>
    <p:sldId id="399" r:id="rId54"/>
    <p:sldId id="400" r:id="rId55"/>
    <p:sldId id="299" r:id="rId56"/>
    <p:sldId id="300" r:id="rId57"/>
    <p:sldId id="301" r:id="rId58"/>
    <p:sldId id="302" r:id="rId59"/>
    <p:sldId id="326" r:id="rId60"/>
    <p:sldId id="327" r:id="rId61"/>
    <p:sldId id="330" r:id="rId62"/>
    <p:sldId id="331" r:id="rId63"/>
    <p:sldId id="393" r:id="rId64"/>
    <p:sldId id="394" r:id="rId65"/>
    <p:sldId id="748" r:id="rId66"/>
    <p:sldId id="749" r:id="rId67"/>
    <p:sldId id="285" r:id="rId68"/>
    <p:sldId id="286" r:id="rId69"/>
    <p:sldId id="328" r:id="rId70"/>
    <p:sldId id="329" r:id="rId71"/>
    <p:sldId id="754" r:id="rId72"/>
    <p:sldId id="758" r:id="rId73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67A15-91A3-4EF3-85E7-BC38232D7992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50A8F-6862-415C-A7DD-161C7633676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356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DB3D3-09E8-46C7-A83F-35DB3193B724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2549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950A8F-6862-415C-A7DD-161C7633676A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562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70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116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729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23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23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325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0295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56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577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187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891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7AD91-E9D6-409E-B194-19261D57357A}" type="datetimeFigureOut">
              <a:rPr lang="tr-TR" smtClean="0"/>
              <a:t>1.12.2024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FF475-2CDE-4DAF-9B36-3F2F676FB91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745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hyperlink" Target="../AN&#304;MASYONLAR/283.sw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8-3-13-periyodik.swf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7" y="0"/>
            <a:ext cx="876935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426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8-4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7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10-3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15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11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0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12-9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31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14-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04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17-4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-97606" y="2296273"/>
            <a:ext cx="95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(düşey)</a:t>
            </a:r>
          </a:p>
        </p:txBody>
      </p:sp>
    </p:spTree>
    <p:extLst>
      <p:ext uri="{BB962C8B-B14F-4D97-AF65-F5344CB8AC3E}">
        <p14:creationId xmlns:p14="http://schemas.microsoft.com/office/powerpoint/2010/main" val="225430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20-460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21" b="25258"/>
          <a:stretch/>
        </p:blipFill>
        <p:spPr>
          <a:xfrm>
            <a:off x="0" y="-199293"/>
            <a:ext cx="4618234" cy="462389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4958862"/>
            <a:ext cx="11667392" cy="1048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1899043" y="5038007"/>
            <a:ext cx="9513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1A-ALKALİ METALLER</a:t>
            </a:r>
            <a:br>
              <a:rPr lang="tr-TR" sz="2000" dirty="0">
                <a:solidFill>
                  <a:srgbClr val="FF0000"/>
                </a:solidFill>
              </a:rPr>
            </a:br>
            <a:r>
              <a:rPr lang="tr-TR" sz="2000" dirty="0">
                <a:solidFill>
                  <a:srgbClr val="FF0000"/>
                </a:solidFill>
              </a:rPr>
              <a:t>2A-TOPRAK ALKALİ METALLER</a:t>
            </a:r>
          </a:p>
          <a:p>
            <a:r>
              <a:rPr lang="tr-TR" sz="2000" dirty="0">
                <a:solidFill>
                  <a:srgbClr val="FF0000"/>
                </a:solidFill>
              </a:rPr>
              <a:t>7A-HALOJENLER</a:t>
            </a:r>
          </a:p>
          <a:p>
            <a:r>
              <a:rPr lang="tr-TR" sz="2000" dirty="0">
                <a:solidFill>
                  <a:srgbClr val="FF0000"/>
                </a:solidFill>
              </a:rPr>
              <a:t>8A-SOYGAZLAR (ASAL GAZLAR)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8" y="5507298"/>
            <a:ext cx="816935" cy="847417"/>
          </a:xfrm>
          <a:prstGeom prst="rect">
            <a:avLst/>
          </a:prstGeom>
        </p:spPr>
      </p:pic>
      <p:pic>
        <p:nvPicPr>
          <p:cNvPr id="6" name="Resim 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75" y="54056"/>
            <a:ext cx="640080" cy="64008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E59B644-CF3C-4A2A-BD0B-B82CCD3B3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34" y="895507"/>
            <a:ext cx="7415145" cy="41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2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20-45-5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12192000" cy="61007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627158" y="116215"/>
            <a:ext cx="9434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 VE PERİYOT BULMA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4" y="5538120"/>
            <a:ext cx="816935" cy="84741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315091" y="5722706"/>
            <a:ext cx="8085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katmandaki elektron sayısına </a:t>
            </a:r>
            <a:r>
              <a:rPr lang="tr-TR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değerlik elektron sayısı </a:t>
            </a:r>
            <a:r>
              <a:rPr lang="tr-T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denir.</a:t>
            </a:r>
          </a:p>
        </p:txBody>
      </p:sp>
    </p:spTree>
    <p:extLst>
      <p:ext uri="{BB962C8B-B14F-4D97-AF65-F5344CB8AC3E}">
        <p14:creationId xmlns:p14="http://schemas.microsoft.com/office/powerpoint/2010/main" val="412681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90"/>
            <a:ext cx="12192000" cy="624041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90"/>
            <a:ext cx="12192000" cy="62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790"/>
            <a:ext cx="12192000" cy="62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2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iyodik tablo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7" y="1439205"/>
            <a:ext cx="10670578" cy="474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14400" y="479904"/>
            <a:ext cx="10363200" cy="1470025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PERİYODİK SİSTEM</a:t>
            </a:r>
          </a:p>
        </p:txBody>
      </p:sp>
    </p:spTree>
    <p:extLst>
      <p:ext uri="{BB962C8B-B14F-4D97-AF65-F5344CB8AC3E}">
        <p14:creationId xmlns:p14="http://schemas.microsoft.com/office/powerpoint/2010/main" val="1971359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683630" y="436256"/>
            <a:ext cx="666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ELEMENTLERİN SINIFLANDIRILMASI</a:t>
            </a:r>
          </a:p>
        </p:txBody>
      </p:sp>
      <p:pic>
        <p:nvPicPr>
          <p:cNvPr id="5" name="Resim 4" descr="bandicam 2018-01-21 18-18-19-5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8" y="1554011"/>
            <a:ext cx="10893670" cy="50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6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8-02-2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72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25-7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159620" y="3524867"/>
            <a:ext cx="2435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</a:t>
            </a:r>
            <a:r>
              <a:rPr lang="tr-TR" sz="2000" dirty="0">
                <a:solidFill>
                  <a:srgbClr val="FF0000"/>
                </a:solidFill>
              </a:rPr>
              <a:t>haddelenebilirler.</a:t>
            </a:r>
            <a:r>
              <a:rPr lang="tr-TR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D720BBDE-AA68-4FA9-A790-0C2CFB0572FD}"/>
              </a:ext>
            </a:extLst>
          </p:cNvPr>
          <p:cNvSpPr/>
          <p:nvPr/>
        </p:nvSpPr>
        <p:spPr>
          <a:xfrm>
            <a:off x="164386" y="4602822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3ACA6BD-DC24-4C32-AC24-DBD19332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0" y="4435937"/>
            <a:ext cx="380143" cy="584429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A65BE392-AA6B-49F0-AAE8-35E34B832172}"/>
              </a:ext>
            </a:extLst>
          </p:cNvPr>
          <p:cNvSpPr/>
          <p:nvPr/>
        </p:nvSpPr>
        <p:spPr>
          <a:xfrm>
            <a:off x="7368284" y="1277420"/>
            <a:ext cx="4525766" cy="3438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6921E4B-5583-4EEE-80F4-F4B9FCC8D534}"/>
              </a:ext>
            </a:extLst>
          </p:cNvPr>
          <p:cNvSpPr txBox="1"/>
          <p:nvPr/>
        </p:nvSpPr>
        <p:spPr>
          <a:xfrm>
            <a:off x="760287" y="4602822"/>
            <a:ext cx="7351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/>
              <a:t>Kendi aralarında bileşik oluşturamazlar, alaşım oluştururlar.</a:t>
            </a:r>
          </a:p>
        </p:txBody>
      </p:sp>
    </p:spTree>
    <p:extLst>
      <p:ext uri="{BB962C8B-B14F-4D97-AF65-F5344CB8AC3E}">
        <p14:creationId xmlns:p14="http://schemas.microsoft.com/office/powerpoint/2010/main" val="4150952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8-08-8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03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31-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A61E0AF7-DBEE-4BA5-99A5-70F4F451A0AB}"/>
              </a:ext>
            </a:extLst>
          </p:cNvPr>
          <p:cNvSpPr/>
          <p:nvPr/>
        </p:nvSpPr>
        <p:spPr>
          <a:xfrm>
            <a:off x="164386" y="4602822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04E02A45-F0F4-43DC-9C43-B3176129348D}"/>
              </a:ext>
            </a:extLst>
          </p:cNvPr>
          <p:cNvSpPr/>
          <p:nvPr/>
        </p:nvSpPr>
        <p:spPr>
          <a:xfrm>
            <a:off x="6928207" y="789398"/>
            <a:ext cx="5113106" cy="3674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1957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47291" y="309144"/>
            <a:ext cx="10972800" cy="1143000"/>
          </a:xfrm>
        </p:spPr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SOYGAZLAR (ASAL GAZLAR)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9434" y="1522563"/>
            <a:ext cx="6740106" cy="4525963"/>
          </a:xfrm>
        </p:spPr>
        <p:txBody>
          <a:bodyPr>
            <a:normAutofit lnSpcReduction="10000"/>
          </a:bodyPr>
          <a:lstStyle/>
          <a:p>
            <a:r>
              <a:rPr lang="tr-TR" sz="2400" dirty="0"/>
              <a:t>8A grubu ametalleridir. </a:t>
            </a:r>
          </a:p>
          <a:p>
            <a:r>
              <a:rPr lang="tr-TR" sz="2400" dirty="0"/>
              <a:t>Oda koşullarında hepsi tek atomlu gaz halinde bulunurlar.</a:t>
            </a:r>
          </a:p>
          <a:p>
            <a:r>
              <a:rPr lang="tr-TR" sz="2400" dirty="0"/>
              <a:t>Kararlıdırlar. Bileşik oluşturmak istemezler.</a:t>
            </a:r>
          </a:p>
          <a:p>
            <a:r>
              <a:rPr lang="tr-TR" sz="2400" dirty="0" err="1">
                <a:solidFill>
                  <a:srgbClr val="FF0000"/>
                </a:solidFill>
              </a:rPr>
              <a:t>Soygazlar</a:t>
            </a:r>
            <a:r>
              <a:rPr lang="tr-TR" sz="2400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r>
              <a:rPr lang="tr-TR" sz="2400" dirty="0"/>
              <a:t>Helyum (He) </a:t>
            </a:r>
          </a:p>
          <a:p>
            <a:pPr marL="0" indent="0">
              <a:buNone/>
            </a:pPr>
            <a:r>
              <a:rPr lang="tr-TR" sz="2400" dirty="0"/>
              <a:t>Neon (Ne) </a:t>
            </a:r>
          </a:p>
          <a:p>
            <a:pPr marL="0" indent="0">
              <a:buNone/>
            </a:pPr>
            <a:r>
              <a:rPr lang="tr-TR" sz="2400" dirty="0"/>
              <a:t>Argon (Ar) </a:t>
            </a:r>
          </a:p>
          <a:p>
            <a:pPr marL="0" indent="0">
              <a:buNone/>
            </a:pPr>
            <a:r>
              <a:rPr lang="tr-TR" sz="2400" dirty="0"/>
              <a:t>Kripton (</a:t>
            </a:r>
            <a:r>
              <a:rPr lang="tr-TR" sz="2400" dirty="0" err="1"/>
              <a:t>Kr</a:t>
            </a:r>
            <a:r>
              <a:rPr lang="tr-TR" sz="2400" dirty="0"/>
              <a:t>) </a:t>
            </a:r>
          </a:p>
          <a:p>
            <a:pPr marL="0" indent="0">
              <a:buNone/>
            </a:pPr>
            <a:r>
              <a:rPr lang="tr-TR" sz="2400" dirty="0"/>
              <a:t>Ksenon (Xe) </a:t>
            </a:r>
          </a:p>
          <a:p>
            <a:pPr marL="0" indent="0">
              <a:buNone/>
            </a:pPr>
            <a:r>
              <a:rPr lang="tr-TR" sz="2400" dirty="0"/>
              <a:t>Radon (Rn)</a:t>
            </a:r>
          </a:p>
          <a:p>
            <a:endParaRPr lang="tr-TR" sz="2400" dirty="0"/>
          </a:p>
        </p:txBody>
      </p:sp>
      <p:pic>
        <p:nvPicPr>
          <p:cNvPr id="5" name="Resim 4" descr="bandicam 2019-11-21 12-35-33-57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70" y="1021122"/>
            <a:ext cx="5679830" cy="41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9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8-13-8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28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8-16-4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345" y="211943"/>
            <a:ext cx="484163" cy="4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12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6-19-3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12192000" cy="62404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61659" y="4955245"/>
            <a:ext cx="923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FF0000"/>
                </a:solidFill>
              </a:rPr>
              <a:t>(hacmi)</a:t>
            </a:r>
          </a:p>
        </p:txBody>
      </p:sp>
      <p:pic>
        <p:nvPicPr>
          <p:cNvPr id="4" name="Resim 3" descr="bandicam 2019-11-21 12-36-16-06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t="29306" r="16447" b="12657"/>
          <a:stretch/>
        </p:blipFill>
        <p:spPr>
          <a:xfrm>
            <a:off x="5779758" y="2550598"/>
            <a:ext cx="6046717" cy="2743201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365910D3-5544-467B-A0C7-9D9DAFDB382E}"/>
              </a:ext>
            </a:extLst>
          </p:cNvPr>
          <p:cNvSpPr/>
          <p:nvPr/>
        </p:nvSpPr>
        <p:spPr>
          <a:xfrm>
            <a:off x="0" y="1753170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bandicam 2019-11-21 12-36-19-386">
            <a:extLst>
              <a:ext uri="{FF2B5EF4-FFF2-40B4-BE49-F238E27FC236}">
                <a16:creationId xmlns:a16="http://schemas.microsoft.com/office/drawing/2014/main" id="{007A7378-6BCC-4E19-8667-A3C54841D7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5" b="12244"/>
          <a:stretch/>
        </p:blipFill>
        <p:spPr>
          <a:xfrm>
            <a:off x="0" y="1954146"/>
            <a:ext cx="12192000" cy="490552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77B70441-FD67-4AA6-88F1-1FC9C0373B8B}"/>
              </a:ext>
            </a:extLst>
          </p:cNvPr>
          <p:cNvSpPr/>
          <p:nvPr/>
        </p:nvSpPr>
        <p:spPr>
          <a:xfrm>
            <a:off x="0" y="5335491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7522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6-22-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975"/>
            <a:ext cx="12192000" cy="62404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988035" y="4946453"/>
            <a:ext cx="923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FF0000"/>
                </a:solidFill>
              </a:rPr>
              <a:t>(hacmi)</a:t>
            </a:r>
          </a:p>
        </p:txBody>
      </p:sp>
      <p:pic>
        <p:nvPicPr>
          <p:cNvPr id="4" name="Resim 3" descr="bandicam 2019-11-21 12-36-16-062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36307" r="16952" b="11338"/>
          <a:stretch/>
        </p:blipFill>
        <p:spPr>
          <a:xfrm>
            <a:off x="4407614" y="2397968"/>
            <a:ext cx="7537879" cy="2887039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494B8D5E-7251-445A-BD8D-872CC702AB11}"/>
              </a:ext>
            </a:extLst>
          </p:cNvPr>
          <p:cNvSpPr/>
          <p:nvPr/>
        </p:nvSpPr>
        <p:spPr>
          <a:xfrm>
            <a:off x="0" y="1748774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 descr="bandicam 2019-11-21 12-36-22-056">
            <a:extLst>
              <a:ext uri="{FF2B5EF4-FFF2-40B4-BE49-F238E27FC236}">
                <a16:creationId xmlns:a16="http://schemas.microsoft.com/office/drawing/2014/main" id="{3AF98D5B-4317-40AA-B309-DD2948E8B2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4" b="12327"/>
          <a:stretch/>
        </p:blipFill>
        <p:spPr>
          <a:xfrm>
            <a:off x="-35960" y="1903761"/>
            <a:ext cx="12192000" cy="494207"/>
          </a:xfrm>
          <a:prstGeom prst="rect">
            <a:avLst/>
          </a:prstGeom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00FB292D-8814-4569-B752-187C5093B61C}"/>
              </a:ext>
            </a:extLst>
          </p:cNvPr>
          <p:cNvSpPr/>
          <p:nvPr/>
        </p:nvSpPr>
        <p:spPr>
          <a:xfrm>
            <a:off x="0" y="5331491"/>
            <a:ext cx="8332341" cy="585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99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4-56-7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48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04-6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0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06-3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5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07-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23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09-5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00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11-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6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13-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3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15-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50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01-21 18-19-16-7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50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ctrTitle"/>
          </p:nvPr>
        </p:nvSpPr>
        <p:spPr>
          <a:xfrm>
            <a:off x="1460500" y="2087563"/>
            <a:ext cx="9144000" cy="2387600"/>
          </a:xfrm>
        </p:spPr>
        <p:txBody>
          <a:bodyPr/>
          <a:lstStyle/>
          <a:p>
            <a:r>
              <a:rPr lang="tr-TR" b="1" dirty="0">
                <a:solidFill>
                  <a:srgbClr val="00B0F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165241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16-757">
            <a:extLst>
              <a:ext uri="{FF2B5EF4-FFF2-40B4-BE49-F238E27FC236}">
                <a16:creationId xmlns:a16="http://schemas.microsoft.com/office/drawing/2014/main" id="{CA9B9404-354E-4F28-A023-58A9CC95E5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r="53692" b="35014"/>
          <a:stretch/>
        </p:blipFill>
        <p:spPr>
          <a:xfrm>
            <a:off x="1642731" y="226608"/>
            <a:ext cx="8385238" cy="623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7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3-24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12"/>
          <a:stretch/>
        </p:blipFill>
        <p:spPr>
          <a:xfrm>
            <a:off x="0" y="334963"/>
            <a:ext cx="12192000" cy="1360273"/>
          </a:xfrm>
          <a:prstGeom prst="rect">
            <a:avLst/>
          </a:prstGeom>
        </p:spPr>
      </p:pic>
      <p:pic>
        <p:nvPicPr>
          <p:cNvPr id="3" name="Resim 2" descr="bandicam 2019-11-21 12-35-03-247">
            <a:extLst>
              <a:ext uri="{FF2B5EF4-FFF2-40B4-BE49-F238E27FC236}">
                <a16:creationId xmlns:a16="http://schemas.microsoft.com/office/drawing/2014/main" id="{85079ACF-8BC6-47C6-A8B7-BFD50C10197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3" r="77584"/>
          <a:stretch/>
        </p:blipFill>
        <p:spPr>
          <a:xfrm>
            <a:off x="0" y="1669551"/>
            <a:ext cx="2732926" cy="485189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FF49DB5-772B-457E-881D-F57A10012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192" y="1952224"/>
            <a:ext cx="4161034" cy="32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9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16-757">
            <a:extLst>
              <a:ext uri="{FF2B5EF4-FFF2-40B4-BE49-F238E27FC236}">
                <a16:creationId xmlns:a16="http://schemas.microsoft.com/office/drawing/2014/main" id="{CA9B9404-354E-4F28-A023-58A9CC95E5C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" r="53692" b="35014"/>
          <a:stretch/>
        </p:blipFill>
        <p:spPr>
          <a:xfrm>
            <a:off x="1642731" y="226608"/>
            <a:ext cx="8385238" cy="62326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E848E4B-6728-4884-904C-4D9EBC0A9109}"/>
              </a:ext>
            </a:extLst>
          </p:cNvPr>
          <p:cNvSpPr/>
          <p:nvPr/>
        </p:nvSpPr>
        <p:spPr>
          <a:xfrm>
            <a:off x="5146159" y="5034516"/>
            <a:ext cx="457200" cy="499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085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8-03-465">
            <a:extLst>
              <a:ext uri="{FF2B5EF4-FFF2-40B4-BE49-F238E27FC236}">
                <a16:creationId xmlns:a16="http://schemas.microsoft.com/office/drawing/2014/main" id="{C92E3BD9-4A2E-4357-B29B-F4292B36DE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4" r="25664" b="-99"/>
          <a:stretch/>
        </p:blipFill>
        <p:spPr>
          <a:xfrm>
            <a:off x="140472" y="554120"/>
            <a:ext cx="11971222" cy="505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20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8-03-465">
            <a:extLst>
              <a:ext uri="{FF2B5EF4-FFF2-40B4-BE49-F238E27FC236}">
                <a16:creationId xmlns:a16="http://schemas.microsoft.com/office/drawing/2014/main" id="{C92E3BD9-4A2E-4357-B29B-F4292B36DE5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4" r="25664" b="-99"/>
          <a:stretch/>
        </p:blipFill>
        <p:spPr>
          <a:xfrm>
            <a:off x="140472" y="554120"/>
            <a:ext cx="11971222" cy="50527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3193D41-0F0B-479D-9936-3697E4A49134}"/>
              </a:ext>
            </a:extLst>
          </p:cNvPr>
          <p:cNvSpPr/>
          <p:nvPr/>
        </p:nvSpPr>
        <p:spPr>
          <a:xfrm>
            <a:off x="7199453" y="4925007"/>
            <a:ext cx="457200" cy="499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848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30-33-226">
            <a:extLst>
              <a:ext uri="{FF2B5EF4-FFF2-40B4-BE49-F238E27FC236}">
                <a16:creationId xmlns:a16="http://schemas.microsoft.com/office/drawing/2014/main" id="{72C361F4-1E7C-422F-8207-F3CA45CC8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8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1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3-30-35-340">
            <a:extLst>
              <a:ext uri="{FF2B5EF4-FFF2-40B4-BE49-F238E27FC236}">
                <a16:creationId xmlns:a16="http://schemas.microsoft.com/office/drawing/2014/main" id="{C6DEFD3F-5F8B-4FD6-B2D2-2F149C0D1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1198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25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32-359">
            <a:extLst>
              <a:ext uri="{FF2B5EF4-FFF2-40B4-BE49-F238E27FC236}">
                <a16:creationId xmlns:a16="http://schemas.microsoft.com/office/drawing/2014/main" id="{02341772-761A-46BF-9C79-48B9303711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" r="57137" b="12452"/>
          <a:stretch/>
        </p:blipFill>
        <p:spPr>
          <a:xfrm>
            <a:off x="2837121" y="-96342"/>
            <a:ext cx="6517758" cy="705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1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32-359">
            <a:extLst>
              <a:ext uri="{FF2B5EF4-FFF2-40B4-BE49-F238E27FC236}">
                <a16:creationId xmlns:a16="http://schemas.microsoft.com/office/drawing/2014/main" id="{02341772-761A-46BF-9C79-48B9303711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" r="57137" b="12452"/>
          <a:stretch/>
        </p:blipFill>
        <p:spPr>
          <a:xfrm>
            <a:off x="2837121" y="-96342"/>
            <a:ext cx="6517758" cy="70506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009A7D-41B1-457B-8EE0-0FC07D412867}"/>
              </a:ext>
            </a:extLst>
          </p:cNvPr>
          <p:cNvSpPr/>
          <p:nvPr/>
        </p:nvSpPr>
        <p:spPr>
          <a:xfrm>
            <a:off x="2837121" y="5704367"/>
            <a:ext cx="457200" cy="4678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135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3-43-8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431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1-13-45-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"/>
            <a:ext cx="12192000" cy="669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30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2-56-117">
            <a:extLst>
              <a:ext uri="{FF2B5EF4-FFF2-40B4-BE49-F238E27FC236}">
                <a16:creationId xmlns:a16="http://schemas.microsoft.com/office/drawing/2014/main" id="{4D212C21-3EBE-46C5-9777-07D400B58C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1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3-24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2" t="21075" r="53483"/>
          <a:stretch/>
        </p:blipFill>
        <p:spPr>
          <a:xfrm>
            <a:off x="138701" y="987639"/>
            <a:ext cx="2948683" cy="488272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78E094B-DAF2-4752-A567-03EDD8FDC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674" y="1058238"/>
            <a:ext cx="8024423" cy="451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38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2-58-242">
            <a:extLst>
              <a:ext uri="{FF2B5EF4-FFF2-40B4-BE49-F238E27FC236}">
                <a16:creationId xmlns:a16="http://schemas.microsoft.com/office/drawing/2014/main" id="{01FB5CC3-A6E9-451F-8C3D-97887CB01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56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06-8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7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08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84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3-25-475">
            <a:extLst>
              <a:ext uri="{FF2B5EF4-FFF2-40B4-BE49-F238E27FC236}">
                <a16:creationId xmlns:a16="http://schemas.microsoft.com/office/drawing/2014/main" id="{F4839680-D989-453E-9F27-5180FAE72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205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3-27-619">
            <a:extLst>
              <a:ext uri="{FF2B5EF4-FFF2-40B4-BE49-F238E27FC236}">
                <a16:creationId xmlns:a16="http://schemas.microsoft.com/office/drawing/2014/main" id="{7BEF6D6A-B2B7-4F1D-A2EF-B785D8A6F6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39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18-5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237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20-2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25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22-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952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7-23-7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8"/>
            <a:ext cx="12192000" cy="661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13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2-58-8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12192000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13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3-24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22320" r="31700" b="4026"/>
          <a:stretch/>
        </p:blipFill>
        <p:spPr>
          <a:xfrm>
            <a:off x="164385" y="1150705"/>
            <a:ext cx="2655869" cy="455658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0F0A24F-8F86-4539-9A4F-AA358EB74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46" y="431514"/>
            <a:ext cx="5078612" cy="57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294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3-01-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75"/>
            <a:ext cx="12192000" cy="63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0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3-29-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394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3-30-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58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3-12-949">
            <a:extLst>
              <a:ext uri="{FF2B5EF4-FFF2-40B4-BE49-F238E27FC236}">
                <a16:creationId xmlns:a16="http://schemas.microsoft.com/office/drawing/2014/main" id="{95D5F899-7C0F-4886-B777-4FF21BC21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97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7 12-53-15-006">
            <a:extLst>
              <a:ext uri="{FF2B5EF4-FFF2-40B4-BE49-F238E27FC236}">
                <a16:creationId xmlns:a16="http://schemas.microsoft.com/office/drawing/2014/main" id="{50EE007D-08C0-4624-A305-876A68FE66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0"/>
            <a:ext cx="11861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20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53-112">
            <a:extLst>
              <a:ext uri="{FF2B5EF4-FFF2-40B4-BE49-F238E27FC236}">
                <a16:creationId xmlns:a16="http://schemas.microsoft.com/office/drawing/2014/main" id="{2DCF7C10-31A4-48D2-BBFE-A74E9E761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12192000" cy="64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723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ndicam 2021-10-16 21-07-56-189">
            <a:extLst>
              <a:ext uri="{FF2B5EF4-FFF2-40B4-BE49-F238E27FC236}">
                <a16:creationId xmlns:a16="http://schemas.microsoft.com/office/drawing/2014/main" id="{5F5A28F2-07AB-4777-A759-4D7EFDE5D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12192000" cy="645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3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6-45-8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23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6-50-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12192000" cy="63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0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3-10-3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9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3-24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0" t="20398" r="2500" b="3541"/>
          <a:stretch/>
        </p:blipFill>
        <p:spPr>
          <a:xfrm>
            <a:off x="133562" y="331341"/>
            <a:ext cx="3559996" cy="470556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1957591-9920-4D55-84AF-604E99BFE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9" y="210495"/>
            <a:ext cx="7052550" cy="543794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6588A5D5-DEC2-4E5E-9F75-D2B9875E9C75}"/>
              </a:ext>
            </a:extLst>
          </p:cNvPr>
          <p:cNvSpPr txBox="1"/>
          <p:nvPr/>
        </p:nvSpPr>
        <p:spPr>
          <a:xfrm>
            <a:off x="1607906" y="5737028"/>
            <a:ext cx="10001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/>
              <a:t>Dimitri Mendeleyev’in hazırladığı periyodik çizelgede boşluklar bulunmaktaydı. Bu boşluklar o zamana kadar henüz keşfedilmemiş elementlerdir. Elementler keşfedildikten sonra Mendeleyev’in öngördüğü özelliklere sahip oldukları görüldü.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87C6047-1CF6-4BA2-9499-EDA082B7E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0" y="5821150"/>
            <a:ext cx="81693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03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8-11-25 00-13-12-9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121920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797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0 years of element discovery in 99 seconds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98D9FA4-453E-4940-A9FE-D48B8E543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37" y="80161"/>
            <a:ext cx="711934" cy="4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1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781" y="2877841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80" y="429203"/>
            <a:ext cx="1839448" cy="1532873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3298345" y="683228"/>
            <a:ext cx="8260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Henry </a:t>
            </a:r>
            <a:r>
              <a:rPr lang="tr-TR" dirty="0" err="1">
                <a:solidFill>
                  <a:srgbClr val="FF0000"/>
                </a:solidFill>
              </a:rPr>
              <a:t>Moseley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periyodik tabloda elementleri </a:t>
            </a:r>
            <a:r>
              <a:rPr lang="tr-TR" dirty="0">
                <a:solidFill>
                  <a:srgbClr val="FF0000"/>
                </a:solidFill>
              </a:rPr>
              <a:t>atom numaralarına (proton sayılarına)</a:t>
            </a:r>
            <a:r>
              <a:rPr lang="tr-TR" dirty="0"/>
              <a:t> göre sıralamıştır.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80" y="2870095"/>
            <a:ext cx="1839448" cy="1801984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3298345" y="3042557"/>
            <a:ext cx="797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>
                <a:solidFill>
                  <a:srgbClr val="FF0000"/>
                </a:solidFill>
              </a:rPr>
              <a:t>Glen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Seaborg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periyodik tabloya bugünkü şeklini vermiştir. En alta iki satır eklemiştir.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990" y="3688888"/>
            <a:ext cx="7436021" cy="329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1-21 12-35-06-2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63"/>
            <a:ext cx="12192000" cy="61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158</Words>
  <Application>Microsoft Office PowerPoint</Application>
  <PresentationFormat>Geniş ekran</PresentationFormat>
  <Paragraphs>29</Paragraphs>
  <Slides>72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Office Teması</vt:lpstr>
      <vt:lpstr>PowerPoint Sunusu</vt:lpstr>
      <vt:lpstr>PERİYODİK SİSTEM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SOYGAZLAR (ASAL GAZLAR)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ögretmen 2</dc:creator>
  <cp:lastModifiedBy>Okan</cp:lastModifiedBy>
  <cp:revision>31</cp:revision>
  <dcterms:created xsi:type="dcterms:W3CDTF">2019-11-21T09:38:40Z</dcterms:created>
  <dcterms:modified xsi:type="dcterms:W3CDTF">2024-12-01T07:39:40Z</dcterms:modified>
</cp:coreProperties>
</file>