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7"/>
  </p:notesMasterIdLst>
  <p:sldIdLst>
    <p:sldId id="617" r:id="rId2"/>
    <p:sldId id="620" r:id="rId3"/>
    <p:sldId id="650" r:id="rId4"/>
    <p:sldId id="621" r:id="rId5"/>
    <p:sldId id="645" r:id="rId6"/>
    <p:sldId id="624" r:id="rId7"/>
    <p:sldId id="673" r:id="rId8"/>
    <p:sldId id="674" r:id="rId9"/>
    <p:sldId id="676" r:id="rId10"/>
    <p:sldId id="677" r:id="rId11"/>
    <p:sldId id="627" r:id="rId12"/>
    <p:sldId id="725" r:id="rId13"/>
    <p:sldId id="637" r:id="rId14"/>
    <p:sldId id="639" r:id="rId15"/>
    <p:sldId id="638" r:id="rId16"/>
    <p:sldId id="705" r:id="rId17"/>
    <p:sldId id="706" r:id="rId18"/>
    <p:sldId id="726" r:id="rId19"/>
    <p:sldId id="727" r:id="rId20"/>
    <p:sldId id="678" r:id="rId21"/>
    <p:sldId id="680" r:id="rId22"/>
    <p:sldId id="689" r:id="rId23"/>
    <p:sldId id="688" r:id="rId24"/>
    <p:sldId id="691" r:id="rId25"/>
    <p:sldId id="692" r:id="rId26"/>
    <p:sldId id="693" r:id="rId27"/>
    <p:sldId id="694" r:id="rId28"/>
    <p:sldId id="681" r:id="rId29"/>
    <p:sldId id="682" r:id="rId30"/>
    <p:sldId id="683" r:id="rId31"/>
    <p:sldId id="684" r:id="rId32"/>
    <p:sldId id="685" r:id="rId33"/>
    <p:sldId id="686" r:id="rId34"/>
    <p:sldId id="687" r:id="rId35"/>
    <p:sldId id="649" r:id="rId36"/>
    <p:sldId id="701" r:id="rId37"/>
    <p:sldId id="702" r:id="rId38"/>
    <p:sldId id="749" r:id="rId39"/>
    <p:sldId id="750" r:id="rId40"/>
    <p:sldId id="751" r:id="rId41"/>
    <p:sldId id="752" r:id="rId42"/>
    <p:sldId id="753" r:id="rId43"/>
    <p:sldId id="754" r:id="rId44"/>
    <p:sldId id="713" r:id="rId45"/>
    <p:sldId id="714" r:id="rId46"/>
    <p:sldId id="723" r:id="rId47"/>
    <p:sldId id="724" r:id="rId48"/>
    <p:sldId id="730" r:id="rId49"/>
    <p:sldId id="731" r:id="rId50"/>
    <p:sldId id="737" r:id="rId51"/>
    <p:sldId id="738" r:id="rId52"/>
    <p:sldId id="739" r:id="rId53"/>
    <p:sldId id="740" r:id="rId54"/>
    <p:sldId id="741" r:id="rId55"/>
    <p:sldId id="742" r:id="rId56"/>
    <p:sldId id="759" r:id="rId57"/>
    <p:sldId id="760" r:id="rId58"/>
    <p:sldId id="733" r:id="rId59"/>
    <p:sldId id="734" r:id="rId60"/>
    <p:sldId id="757" r:id="rId61"/>
    <p:sldId id="758" r:id="rId62"/>
    <p:sldId id="755" r:id="rId63"/>
    <p:sldId id="756" r:id="rId64"/>
    <p:sldId id="670" r:id="rId65"/>
    <p:sldId id="318" r:id="rId66"/>
  </p:sldIdLst>
  <p:sldSz cx="12192000" cy="6858000"/>
  <p:notesSz cx="6858000" cy="9144000"/>
  <p:photoAlbum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1114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13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3" name="Veri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09DFE-CE86-4E78-9177-11DA993A5136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4" name="Slayt Görüntüsü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tr-TR"/>
          </a:p>
        </p:txBody>
      </p:sp>
      <p:sp>
        <p:nvSpPr>
          <p:cNvPr id="5" name="Not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E263A-6AF2-4C05-8207-FBBDC8F583D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038900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E263A-6AF2-4C05-8207-FBBDC8F583DB}" type="slidenum">
              <a:rPr lang="tr-TR" smtClean="0"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6933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tıklayın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976344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42005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73317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99181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8" name="Altbilgi Yer Tutucusu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ayt Numarası Yer Tutucus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082039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Veri Yer Tutucus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4" name="Altbilgi Yer Tutucusu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518570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3" name="Altbilgi Yer Tutucusu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65885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8897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Resim Yer Tutucus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r-TR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20576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550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158017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D482E-A41B-4468-A3DB-D3874CDC073A}" type="datetimeFigureOut">
              <a:rPr lang="tr-TR" smtClean="0"/>
              <a:t>5.05.2026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A9F3D-2517-4D29-BAF6-CFD0C589F4B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9779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8.jpeg"/><Relationship Id="rId4" Type="http://schemas.openxmlformats.org/officeDocument/2006/relationships/image" Target="../media/image67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Ekran Alıntısı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Başlık 1"/>
          <p:cNvSpPr>
            <a:spLocks noGrp="1"/>
          </p:cNvSpPr>
          <p:nvPr>
            <p:ph type="ctrTitle"/>
          </p:nvPr>
        </p:nvSpPr>
        <p:spPr>
          <a:xfrm>
            <a:off x="1644918" y="0"/>
            <a:ext cx="9144000" cy="1258468"/>
          </a:xfrm>
        </p:spPr>
        <p:txBody>
          <a:bodyPr/>
          <a:lstStyle/>
          <a:p>
            <a:r>
              <a:rPr lang="tr-TR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KİMYASAL TEPKİMELER</a:t>
            </a:r>
          </a:p>
        </p:txBody>
      </p:sp>
    </p:spTree>
    <p:extLst>
      <p:ext uri="{BB962C8B-B14F-4D97-AF65-F5344CB8AC3E}">
        <p14:creationId xmlns:p14="http://schemas.microsoft.com/office/powerpoint/2010/main" val="296660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146425" y="339440"/>
            <a:ext cx="10515600" cy="1325563"/>
          </a:xfrm>
        </p:spPr>
        <p:txBody>
          <a:bodyPr>
            <a:normAutofit/>
          </a:bodyPr>
          <a:lstStyle/>
          <a:p>
            <a:r>
              <a:rPr lang="tr-TR" sz="3600" dirty="0">
                <a:solidFill>
                  <a:srgbClr val="FF0000"/>
                </a:solidFill>
              </a:rPr>
              <a:t>Kimyasal Tepkime nedir?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1071113" y="1454689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Maddelerin kimyasal değişime uğrayarak yeni madde oluşturma sürecine </a:t>
            </a: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kimyasal tepkime </a:t>
            </a:r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adı verilir. Bileşikler de kimyasal tepkimeler sonucunda oluşurlar.</a:t>
            </a:r>
          </a:p>
          <a:p>
            <a:endParaRPr lang="tr-TR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tr-TR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tr-TR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124" name="Picture 4" descr="C:\Users\hp\Desktop\Ekran Alıntısı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2063" y="2937729"/>
            <a:ext cx="5520188" cy="128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376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:\SUNULAR\SEMBOLLER\Öneml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15" y="948904"/>
            <a:ext cx="81756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ikdörtgen 5"/>
          <p:cNvSpPr/>
          <p:nvPr/>
        </p:nvSpPr>
        <p:spPr>
          <a:xfrm>
            <a:off x="1754038" y="948904"/>
            <a:ext cx="83561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sz="24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Kimyasal tepkimelerde tepkimeye giren maddeler fiziksel ve kimyasal özelliklerini kaybeder. Yeni madde veya maddeler oluşur. </a:t>
            </a:r>
          </a:p>
        </p:txBody>
      </p:sp>
      <p:pic>
        <p:nvPicPr>
          <p:cNvPr id="4098" name="Picture 2" descr="C:\Users\hp\Desktop\Ekran Alıntısı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182" y="2574774"/>
            <a:ext cx="7669213" cy="324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ikdörtgen 6"/>
          <p:cNvSpPr/>
          <p:nvPr/>
        </p:nvSpPr>
        <p:spPr>
          <a:xfrm flipV="1">
            <a:off x="6091455" y="2625576"/>
            <a:ext cx="427892" cy="2230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49201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tr-TR" sz="2800" dirty="0">
                <a:latin typeface="Segoe UI" panose="020B0502040204020203" pitchFamily="34" charset="0"/>
                <a:cs typeface="Segoe UI" panose="020B0502040204020203" pitchFamily="34" charset="0"/>
              </a:rPr>
              <a:t>Kimyasal tepkimelerde tepkimeye giren maddeler arasında bağlar oluşabilir.</a:t>
            </a:r>
          </a:p>
        </p:txBody>
      </p:sp>
      <p:sp>
        <p:nvSpPr>
          <p:cNvPr id="4" name="Başlık 1"/>
          <p:cNvSpPr txBox="1">
            <a:spLocks/>
          </p:cNvSpPr>
          <p:nvPr/>
        </p:nvSpPr>
        <p:spPr>
          <a:xfrm>
            <a:off x="809445" y="20960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itchFamily="34" charset="0"/>
              <a:buChar char="•"/>
            </a:pPr>
            <a:r>
              <a:rPr lang="tr-TR" sz="2800" dirty="0">
                <a:latin typeface="Segoe UI" panose="020B0502040204020203" pitchFamily="34" charset="0"/>
                <a:cs typeface="Segoe UI" panose="020B0502040204020203" pitchFamily="34" charset="0"/>
              </a:rPr>
              <a:t>Kimyasal tepkimelerde tepkimeye giren maddeler arasındaki bağlar kopabilir(kırılabilir).</a:t>
            </a:r>
          </a:p>
        </p:txBody>
      </p:sp>
      <p:sp>
        <p:nvSpPr>
          <p:cNvPr id="5" name="İçerik Yer Tutucusu 2"/>
          <p:cNvSpPr txBox="1">
            <a:spLocks/>
          </p:cNvSpPr>
          <p:nvPr/>
        </p:nvSpPr>
        <p:spPr>
          <a:xfrm>
            <a:off x="1016479" y="2805239"/>
            <a:ext cx="10515600" cy="1110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tr-TR" b="1" dirty="0"/>
          </a:p>
          <a:p>
            <a:endParaRPr lang="tr-TR" b="1" dirty="0"/>
          </a:p>
          <a:p>
            <a:endParaRPr lang="tr-TR" dirty="0"/>
          </a:p>
        </p:txBody>
      </p:sp>
      <p:sp>
        <p:nvSpPr>
          <p:cNvPr id="6" name="Başlık 1"/>
          <p:cNvSpPr txBox="1">
            <a:spLocks/>
          </p:cNvSpPr>
          <p:nvPr/>
        </p:nvSpPr>
        <p:spPr>
          <a:xfrm>
            <a:off x="809445" y="389736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itchFamily="34" charset="0"/>
              <a:buChar char="•"/>
            </a:pPr>
            <a:r>
              <a:rPr lang="tr-TR" sz="2800" dirty="0">
                <a:latin typeface="Segoe UI" panose="020B0502040204020203" pitchFamily="34" charset="0"/>
                <a:cs typeface="Segoe UI" panose="020B0502040204020203" pitchFamily="34" charset="0"/>
              </a:rPr>
              <a:t>Kimyasal tepkimelerde tepkimeye giren maddeler arasındaki bağlar oluşabilir ve kopabilir.</a:t>
            </a:r>
          </a:p>
        </p:txBody>
      </p:sp>
      <p:pic>
        <p:nvPicPr>
          <p:cNvPr id="7" name="Picture 2" descr="C:\Users\hp\Desktop\Ekran Alıntısı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003" y="4952090"/>
            <a:ext cx="6889792" cy="162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Metin kutusu 7"/>
          <p:cNvSpPr txBox="1"/>
          <p:nvPr/>
        </p:nvSpPr>
        <p:spPr>
          <a:xfrm>
            <a:off x="1249947" y="117258"/>
            <a:ext cx="7980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800" dirty="0">
                <a:solidFill>
                  <a:srgbClr val="FF0000"/>
                </a:solidFill>
              </a:rPr>
              <a:t>KİMYASAL TEPKİMELERDE BAĞLARIN DURUMU</a:t>
            </a:r>
          </a:p>
        </p:txBody>
      </p:sp>
      <p:pic>
        <p:nvPicPr>
          <p:cNvPr id="9" name="Picture 2" descr="C:\Users\hp\Desktop\Ekran Alıntısı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475" y="3149863"/>
            <a:ext cx="5124558" cy="92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p\Desktop\Ekran Alıntısı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871" y="1430300"/>
            <a:ext cx="5663950" cy="96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23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665672" y="97706"/>
            <a:ext cx="10515600" cy="1325563"/>
          </a:xfrm>
        </p:spPr>
        <p:txBody>
          <a:bodyPr>
            <a:normAutofit/>
          </a:bodyPr>
          <a:lstStyle/>
          <a:p>
            <a:r>
              <a:rPr lang="tr-TR" sz="3200" b="1" dirty="0">
                <a:solidFill>
                  <a:srgbClr val="FF0000"/>
                </a:solidFill>
              </a:rPr>
              <a:t>Etkinlik: Bağ oluşması mı, bağ kopması mı?</a:t>
            </a:r>
          </a:p>
        </p:txBody>
      </p:sp>
      <p:pic>
        <p:nvPicPr>
          <p:cNvPr id="4" name="Picture 2" descr="C:\Users\hp\Desktop\Ekran Alıntısı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087" y="1063111"/>
            <a:ext cx="6173061" cy="111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hp\Desktop\Ekran Alıntısı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049" y="2807353"/>
            <a:ext cx="6221413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Desktop\Ekran Alıntısı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049" y="4595273"/>
            <a:ext cx="6183313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etin kutusu 5"/>
          <p:cNvSpPr txBox="1"/>
          <p:nvPr/>
        </p:nvSpPr>
        <p:spPr>
          <a:xfrm>
            <a:off x="422694" y="1250830"/>
            <a:ext cx="569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/>
              <a:t>1- </a:t>
            </a:r>
          </a:p>
        </p:txBody>
      </p:sp>
      <p:sp>
        <p:nvSpPr>
          <p:cNvPr id="9" name="Metin kutusu 8"/>
          <p:cNvSpPr txBox="1"/>
          <p:nvPr/>
        </p:nvSpPr>
        <p:spPr>
          <a:xfrm>
            <a:off x="480203" y="3042249"/>
            <a:ext cx="569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/>
              <a:t>2- </a:t>
            </a:r>
          </a:p>
        </p:txBody>
      </p:sp>
      <p:sp>
        <p:nvSpPr>
          <p:cNvPr id="10" name="Metin kutusu 9"/>
          <p:cNvSpPr txBox="1"/>
          <p:nvPr/>
        </p:nvSpPr>
        <p:spPr>
          <a:xfrm>
            <a:off x="520460" y="5009072"/>
            <a:ext cx="569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/>
              <a:t>3- </a:t>
            </a:r>
          </a:p>
        </p:txBody>
      </p:sp>
      <p:sp>
        <p:nvSpPr>
          <p:cNvPr id="7" name="Metin kutusu 6"/>
          <p:cNvSpPr txBox="1"/>
          <p:nvPr/>
        </p:nvSpPr>
        <p:spPr>
          <a:xfrm>
            <a:off x="1468049" y="3942271"/>
            <a:ext cx="2636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b="1" dirty="0">
                <a:solidFill>
                  <a:srgbClr val="FF0000"/>
                </a:solidFill>
              </a:rPr>
              <a:t>Bağ oluşması</a:t>
            </a:r>
            <a:endParaRPr lang="tr-TR" sz="2000" dirty="0"/>
          </a:p>
        </p:txBody>
      </p:sp>
      <p:sp>
        <p:nvSpPr>
          <p:cNvPr id="12" name="Metin kutusu 11"/>
          <p:cNvSpPr txBox="1"/>
          <p:nvPr/>
        </p:nvSpPr>
        <p:spPr>
          <a:xfrm>
            <a:off x="1593011" y="2205487"/>
            <a:ext cx="2636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b="1" dirty="0">
                <a:solidFill>
                  <a:srgbClr val="FF0000"/>
                </a:solidFill>
              </a:rPr>
              <a:t>Bağ kopması</a:t>
            </a:r>
            <a:endParaRPr lang="tr-TR" sz="2000" dirty="0"/>
          </a:p>
        </p:txBody>
      </p:sp>
      <p:sp>
        <p:nvSpPr>
          <p:cNvPr id="13" name="Metin kutusu 12"/>
          <p:cNvSpPr txBox="1"/>
          <p:nvPr/>
        </p:nvSpPr>
        <p:spPr>
          <a:xfrm>
            <a:off x="1468048" y="5825706"/>
            <a:ext cx="49672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b="1" dirty="0">
                <a:solidFill>
                  <a:srgbClr val="FF0000"/>
                </a:solidFill>
              </a:rPr>
              <a:t>Bağ oluşması ve bağ kopması</a:t>
            </a:r>
            <a:endParaRPr lang="tr-TR" sz="2000" dirty="0"/>
          </a:p>
        </p:txBody>
      </p:sp>
    </p:spTree>
    <p:extLst>
      <p:ext uri="{BB962C8B-B14F-4D97-AF65-F5344CB8AC3E}">
        <p14:creationId xmlns:p14="http://schemas.microsoft.com/office/powerpoint/2010/main" val="75609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777815" y="166718"/>
            <a:ext cx="10515600" cy="1325563"/>
          </a:xfrm>
        </p:spPr>
        <p:txBody>
          <a:bodyPr>
            <a:normAutofit/>
          </a:bodyPr>
          <a:lstStyle/>
          <a:p>
            <a:r>
              <a:rPr lang="tr-TR" sz="3600" dirty="0">
                <a:solidFill>
                  <a:srgbClr val="FF0000"/>
                </a:solidFill>
              </a:rPr>
              <a:t>Kimyasal Tepkimelerin Özellikleri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803694" y="135979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1-</a:t>
            </a:r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 Kimyasal tepkimelerde tepkimeye giren elementler tepkime sonucu oluşan elementlerle aynı olmalıdır. </a:t>
            </a: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Kimyasal tepkimelerde atom(element) çeşidi korunur.</a:t>
            </a:r>
          </a:p>
          <a:p>
            <a:pPr marL="0" indent="0">
              <a:buNone/>
            </a:pPr>
            <a:endParaRPr lang="tr-TR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tr-TR" sz="18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ÖRNEKLER:</a:t>
            </a:r>
          </a:p>
        </p:txBody>
      </p:sp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6564" y="2786221"/>
            <a:ext cx="5476415" cy="1141387"/>
          </a:xfrm>
          <a:prstGeom prst="rect">
            <a:avLst/>
          </a:prstGeom>
        </p:spPr>
      </p:pic>
      <p:cxnSp>
        <p:nvCxnSpPr>
          <p:cNvPr id="7" name="Düz Ok Bağlayıcısı 6"/>
          <p:cNvCxnSpPr/>
          <p:nvPr/>
        </p:nvCxnSpPr>
        <p:spPr>
          <a:xfrm>
            <a:off x="5180611" y="3356914"/>
            <a:ext cx="5562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5" name="Picture 2" descr="C:\Users\hp\Desktop\Ekran Alıntısı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" t="21430" r="1208" b="36333"/>
          <a:stretch/>
        </p:blipFill>
        <p:spPr bwMode="auto">
          <a:xfrm>
            <a:off x="2336564" y="4737659"/>
            <a:ext cx="5821117" cy="105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Düz Ok Bağlayıcısı 15"/>
          <p:cNvCxnSpPr/>
          <p:nvPr/>
        </p:nvCxnSpPr>
        <p:spPr>
          <a:xfrm>
            <a:off x="4796649" y="5273388"/>
            <a:ext cx="5562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Düz Bağlayıcı 17"/>
          <p:cNvCxnSpPr/>
          <p:nvPr/>
        </p:nvCxnSpPr>
        <p:spPr>
          <a:xfrm flipH="1">
            <a:off x="3305710" y="3123344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Düz Bağlayıcı 19"/>
          <p:cNvCxnSpPr/>
          <p:nvPr/>
        </p:nvCxnSpPr>
        <p:spPr>
          <a:xfrm>
            <a:off x="3174715" y="3313416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Düz Bağlayıcı 23"/>
          <p:cNvCxnSpPr/>
          <p:nvPr/>
        </p:nvCxnSpPr>
        <p:spPr>
          <a:xfrm>
            <a:off x="3655888" y="5310027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Düz Bağlayıcı 24"/>
          <p:cNvCxnSpPr/>
          <p:nvPr/>
        </p:nvCxnSpPr>
        <p:spPr>
          <a:xfrm flipH="1">
            <a:off x="3786883" y="5135366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Düz Bağlayıcı 25"/>
          <p:cNvCxnSpPr/>
          <p:nvPr/>
        </p:nvCxnSpPr>
        <p:spPr>
          <a:xfrm flipH="1">
            <a:off x="6586591" y="5046887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Düz Bağlayıcı 26"/>
          <p:cNvCxnSpPr/>
          <p:nvPr/>
        </p:nvCxnSpPr>
        <p:spPr>
          <a:xfrm>
            <a:off x="6455595" y="5221547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806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671" y="476091"/>
            <a:ext cx="8948738" cy="1771650"/>
          </a:xfrm>
          <a:prstGeom prst="rect">
            <a:avLst/>
          </a:prstGeom>
        </p:spPr>
      </p:pic>
      <p:pic>
        <p:nvPicPr>
          <p:cNvPr id="5" name="Resim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9312" y="3585466"/>
            <a:ext cx="8465798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633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721501" y="46518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2-Kimyasal tepkimelerde tepkimeye giren atomların sayısı  tepkime sonucu oluşan atomların sayısıyla aynı olmalıdır. </a:t>
            </a: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Kimyasal tepkimelerde atom sayısı korunur.</a:t>
            </a:r>
          </a:p>
          <a:p>
            <a:pPr marL="0" indent="0">
              <a:buNone/>
            </a:pPr>
            <a:endParaRPr lang="tr-TR" sz="1800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tr-TR" sz="18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ÖRNEKLER:</a:t>
            </a:r>
          </a:p>
        </p:txBody>
      </p:sp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549" y="2010044"/>
            <a:ext cx="5476415" cy="1141387"/>
          </a:xfrm>
          <a:prstGeom prst="rect">
            <a:avLst/>
          </a:prstGeom>
        </p:spPr>
      </p:pic>
      <p:cxnSp>
        <p:nvCxnSpPr>
          <p:cNvPr id="7" name="Düz Ok Bağlayıcısı 6"/>
          <p:cNvCxnSpPr/>
          <p:nvPr/>
        </p:nvCxnSpPr>
        <p:spPr>
          <a:xfrm>
            <a:off x="5005950" y="2580737"/>
            <a:ext cx="5562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5" name="Picture 2" descr="C:\Users\hp\Desktop\Ekran Alıntısı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" t="21430" r="1208" b="36333"/>
          <a:stretch/>
        </p:blipFill>
        <p:spPr bwMode="auto">
          <a:xfrm>
            <a:off x="2164212" y="3465304"/>
            <a:ext cx="5821117" cy="105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Düz Ok Bağlayıcısı 15"/>
          <p:cNvCxnSpPr/>
          <p:nvPr/>
        </p:nvCxnSpPr>
        <p:spPr>
          <a:xfrm>
            <a:off x="4611714" y="4031850"/>
            <a:ext cx="5562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Düz Bağlayıcı 17"/>
          <p:cNvCxnSpPr/>
          <p:nvPr/>
        </p:nvCxnSpPr>
        <p:spPr>
          <a:xfrm flipH="1">
            <a:off x="3238928" y="2429838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Düz Bağlayıcı 19"/>
          <p:cNvCxnSpPr/>
          <p:nvPr/>
        </p:nvCxnSpPr>
        <p:spPr>
          <a:xfrm>
            <a:off x="3107933" y="2604499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Düz Bağlayıcı 23"/>
          <p:cNvCxnSpPr/>
          <p:nvPr/>
        </p:nvCxnSpPr>
        <p:spPr>
          <a:xfrm>
            <a:off x="3524892" y="4031850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Düz Bağlayıcı 24"/>
          <p:cNvCxnSpPr/>
          <p:nvPr/>
        </p:nvCxnSpPr>
        <p:spPr>
          <a:xfrm flipH="1">
            <a:off x="3655888" y="3857190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Düz Bağlayıcı 25"/>
          <p:cNvCxnSpPr/>
          <p:nvPr/>
        </p:nvCxnSpPr>
        <p:spPr>
          <a:xfrm flipH="1">
            <a:off x="6391380" y="3857190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Düz Bağlayıcı 26"/>
          <p:cNvCxnSpPr/>
          <p:nvPr/>
        </p:nvCxnSpPr>
        <p:spPr>
          <a:xfrm>
            <a:off x="6260386" y="4031850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Resim 1">
            <a:extLst>
              <a:ext uri="{FF2B5EF4-FFF2-40B4-BE49-F238E27FC236}">
                <a16:creationId xmlns:a16="http://schemas.microsoft.com/office/drawing/2014/main" id="{6B7934A4-32D1-4092-BDC5-ADEEF84B77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471"/>
          <a:stretch/>
        </p:blipFill>
        <p:spPr>
          <a:xfrm>
            <a:off x="1078084" y="4773056"/>
            <a:ext cx="8949704" cy="158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556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56-70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675"/>
            <a:ext cx="12192000" cy="647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28815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58-26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675"/>
            <a:ext cx="12192000" cy="647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2273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tr-TR" sz="28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3-</a:t>
            </a:r>
            <a:r>
              <a:rPr lang="tr-TR" sz="2800" dirty="0">
                <a:latin typeface="Segoe UI" panose="020B0502040204020203" pitchFamily="34" charset="0"/>
                <a:cs typeface="Segoe UI" panose="020B0502040204020203" pitchFamily="34" charset="0"/>
              </a:rPr>
              <a:t> Kimyasal tepkimelerde tepkimeye giren elementlerin kütlesi toplamı tepkime sonucu oluşan elementlerin kütlesi toplamına eşit olmalıdır. </a:t>
            </a:r>
            <a:r>
              <a:rPr lang="tr-TR" sz="28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Kimyasal tepkimelerde kütle korunur.</a:t>
            </a:r>
          </a:p>
        </p:txBody>
      </p:sp>
      <p:sp>
        <p:nvSpPr>
          <p:cNvPr id="4" name="Dikdörtgen 3"/>
          <p:cNvSpPr/>
          <p:nvPr/>
        </p:nvSpPr>
        <p:spPr>
          <a:xfrm>
            <a:off x="2853679" y="4394163"/>
            <a:ext cx="786624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tr-TR" dirty="0"/>
            </a:br>
            <a:endParaRPr lang="tr-TR" dirty="0"/>
          </a:p>
          <a:p>
            <a:r>
              <a:rPr lang="tr-TR" sz="2000" dirty="0"/>
              <a:t>Tepkimeye giren                              Ürünün</a:t>
            </a:r>
            <a:br>
              <a:rPr lang="tr-TR" sz="2000" dirty="0"/>
            </a:br>
            <a:r>
              <a:rPr lang="tr-TR" sz="2000" dirty="0"/>
              <a:t>kütle = 56 + 32 = 88 g 		    kütlesi = 88 g </a:t>
            </a:r>
            <a:r>
              <a:rPr lang="tr-TR" sz="2000" dirty="0">
                <a:solidFill>
                  <a:schemeClr val="bg1"/>
                </a:solidFill>
              </a:rPr>
              <a:t>g</a:t>
            </a:r>
          </a:p>
        </p:txBody>
      </p:sp>
      <p:pic>
        <p:nvPicPr>
          <p:cNvPr id="3" name="Resim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4883" y="1992849"/>
            <a:ext cx="5035194" cy="298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087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Kütlenin Korunumu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3F715C3C-1F50-4655-A3CA-ACB9A793A7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3800" y="113318"/>
            <a:ext cx="729365" cy="50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88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42" y="347414"/>
            <a:ext cx="10551295" cy="5777340"/>
          </a:xfrm>
        </p:spPr>
      </p:pic>
    </p:spTree>
    <p:extLst>
      <p:ext uri="{BB962C8B-B14F-4D97-AF65-F5344CB8AC3E}">
        <p14:creationId xmlns:p14="http://schemas.microsoft.com/office/powerpoint/2010/main" val="1457615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1120740" y="67174"/>
            <a:ext cx="10515600" cy="1325563"/>
          </a:xfrm>
        </p:spPr>
        <p:txBody>
          <a:bodyPr>
            <a:normAutofit/>
          </a:bodyPr>
          <a:lstStyle/>
          <a:p>
            <a:r>
              <a:rPr lang="tr-TR" sz="28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Kütle Korunumunun Grafikle Gösterimi:</a:t>
            </a:r>
          </a:p>
        </p:txBody>
      </p:sp>
      <p:pic>
        <p:nvPicPr>
          <p:cNvPr id="4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197" y="1269413"/>
            <a:ext cx="6573498" cy="4798035"/>
          </a:xfrm>
        </p:spPr>
      </p:pic>
      <p:sp>
        <p:nvSpPr>
          <p:cNvPr id="3" name="Oval 2"/>
          <p:cNvSpPr/>
          <p:nvPr/>
        </p:nvSpPr>
        <p:spPr>
          <a:xfrm>
            <a:off x="3960687" y="5599416"/>
            <a:ext cx="405830" cy="46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97114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527649" y="382378"/>
            <a:ext cx="10515600" cy="1325563"/>
          </a:xfrm>
        </p:spPr>
        <p:txBody>
          <a:bodyPr>
            <a:noAutofit/>
          </a:bodyPr>
          <a:lstStyle/>
          <a:p>
            <a:r>
              <a:rPr lang="tr-TR" sz="2800" dirty="0"/>
              <a:t>Kimyasal tepkimelerde tüm maddelerin tamamı tepkimeye girmeyebilir. Bu duruma </a:t>
            </a:r>
            <a:r>
              <a:rPr lang="tr-TR" sz="2800" dirty="0" err="1">
                <a:solidFill>
                  <a:srgbClr val="FF0000"/>
                </a:solidFill>
              </a:rPr>
              <a:t>artanlı</a:t>
            </a:r>
            <a:r>
              <a:rPr lang="tr-TR" sz="2800" dirty="0">
                <a:solidFill>
                  <a:srgbClr val="FF0000"/>
                </a:solidFill>
              </a:rPr>
              <a:t> tepkime </a:t>
            </a:r>
            <a:r>
              <a:rPr lang="tr-TR" sz="2800" dirty="0"/>
              <a:t>denir.</a:t>
            </a:r>
          </a:p>
        </p:txBody>
      </p:sp>
      <p:pic>
        <p:nvPicPr>
          <p:cNvPr id="4" name="İçerik Yer Tutucus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659" y="1414732"/>
            <a:ext cx="7128583" cy="4994694"/>
          </a:xfrm>
        </p:spPr>
      </p:pic>
      <p:sp>
        <p:nvSpPr>
          <p:cNvPr id="5" name="Oval 4"/>
          <p:cNvSpPr/>
          <p:nvPr/>
        </p:nvSpPr>
        <p:spPr>
          <a:xfrm>
            <a:off x="2573675" y="4803170"/>
            <a:ext cx="565079" cy="46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69868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42-34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338"/>
            <a:ext cx="12192000" cy="6537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8418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44-37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338"/>
            <a:ext cx="12192000" cy="6537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3386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09-58-45-3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7238"/>
            <a:ext cx="12192000" cy="5343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33572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09-58-47-6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7238"/>
            <a:ext cx="12192000" cy="5343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94711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690678" y="49669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4- </a:t>
            </a:r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Kimyasal tepkimelerde maddelerin fiziksel halleri (</a:t>
            </a:r>
            <a:r>
              <a:rPr lang="tr-TR" dirty="0" err="1">
                <a:latin typeface="Segoe UI" panose="020B0502040204020203" pitchFamily="34" charset="0"/>
                <a:cs typeface="Segoe UI" panose="020B0502040204020203" pitchFamily="34" charset="0"/>
              </a:rPr>
              <a:t>örn</a:t>
            </a:r>
            <a:r>
              <a:rPr lang="tr-TR" dirty="0">
                <a:latin typeface="Segoe UI" panose="020B0502040204020203" pitchFamily="34" charset="0"/>
                <a:cs typeface="Segoe UI" panose="020B0502040204020203" pitchFamily="34" charset="0"/>
              </a:rPr>
              <a:t>. katı, sıvı, gaz), hacimleri ve molekül sayıları her tepkimede </a:t>
            </a:r>
            <a:r>
              <a:rPr lang="tr-TR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korunmayabilir.</a:t>
            </a:r>
          </a:p>
          <a:p>
            <a:pPr marL="0" indent="0">
              <a:buNone/>
            </a:pPr>
            <a:endParaRPr lang="tr-TR" sz="1800" dirty="0">
              <a:solidFill>
                <a:srgbClr val="FF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tr-TR" sz="2000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ETKİNLİK: Molekül sayıları korunmuş mu?</a:t>
            </a:r>
          </a:p>
        </p:txBody>
      </p:sp>
      <p:pic>
        <p:nvPicPr>
          <p:cNvPr id="15" name="Picture 2" descr="C:\Users\hp\Desktop\Ekran Alıntısı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" t="21430" r="1208" b="36333"/>
          <a:stretch/>
        </p:blipFill>
        <p:spPr bwMode="auto">
          <a:xfrm>
            <a:off x="1809034" y="4013473"/>
            <a:ext cx="5821117" cy="105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Düz Ok Bağlayıcısı 15"/>
          <p:cNvCxnSpPr/>
          <p:nvPr/>
        </p:nvCxnSpPr>
        <p:spPr>
          <a:xfrm>
            <a:off x="4344587" y="4540024"/>
            <a:ext cx="5562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Düz Bağlayıcı 23"/>
          <p:cNvCxnSpPr/>
          <p:nvPr/>
        </p:nvCxnSpPr>
        <p:spPr>
          <a:xfrm>
            <a:off x="3234646" y="4553161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Düz Bağlayıcı 24"/>
          <p:cNvCxnSpPr/>
          <p:nvPr/>
        </p:nvCxnSpPr>
        <p:spPr>
          <a:xfrm flipH="1">
            <a:off x="3365642" y="4378501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Düz Bağlayıcı 25"/>
          <p:cNvCxnSpPr/>
          <p:nvPr/>
        </p:nvCxnSpPr>
        <p:spPr>
          <a:xfrm flipH="1">
            <a:off x="6070557" y="4406208"/>
            <a:ext cx="1" cy="34932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Düz Bağlayıcı 26"/>
          <p:cNvCxnSpPr/>
          <p:nvPr/>
        </p:nvCxnSpPr>
        <p:spPr>
          <a:xfrm>
            <a:off x="5939561" y="4581121"/>
            <a:ext cx="26199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Resim 1">
            <a:extLst>
              <a:ext uri="{FF2B5EF4-FFF2-40B4-BE49-F238E27FC236}">
                <a16:creationId xmlns:a16="http://schemas.microsoft.com/office/drawing/2014/main" id="{0B34AA72-B470-4609-836C-D9AA0BC3C2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86"/>
          <a:stretch/>
        </p:blipFill>
        <p:spPr>
          <a:xfrm>
            <a:off x="1143400" y="2357918"/>
            <a:ext cx="8949704" cy="1579175"/>
          </a:xfrm>
          <a:prstGeom prst="rect">
            <a:avLst/>
          </a:prstGeom>
        </p:spPr>
      </p:pic>
      <p:pic>
        <p:nvPicPr>
          <p:cNvPr id="14" name="Resim 13">
            <a:extLst>
              <a:ext uri="{FF2B5EF4-FFF2-40B4-BE49-F238E27FC236}">
                <a16:creationId xmlns:a16="http://schemas.microsoft.com/office/drawing/2014/main" id="{75E1591D-75A2-4A75-832D-7C5B5C7E3D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2733" y="5409442"/>
            <a:ext cx="8465798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68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34-01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1439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49-41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1737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45-81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9010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53-63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04907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55-23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68145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56-19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12469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57-17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21955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35-75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8903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37-27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102199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38-88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85244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39-96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01827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41-14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7850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42-11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51149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4-42-99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225"/>
            <a:ext cx="12192000" cy="630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61444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tr-TR" sz="4400" dirty="0">
                <a:solidFill>
                  <a:srgbClr val="FF0000"/>
                </a:solidFill>
              </a:rPr>
              <a:t>DEĞERLENDİRME SORULARI</a:t>
            </a:r>
          </a:p>
        </p:txBody>
      </p:sp>
    </p:spTree>
    <p:extLst>
      <p:ext uri="{BB962C8B-B14F-4D97-AF65-F5344CB8AC3E}">
        <p14:creationId xmlns:p14="http://schemas.microsoft.com/office/powerpoint/2010/main" val="32030757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20-42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96731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22-24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34901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00-28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675"/>
            <a:ext cx="12192000" cy="647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86775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01-89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675"/>
            <a:ext cx="12192000" cy="647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46814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17-16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995785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18-87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462275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30-11-92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29749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30-13-85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53116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35-72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74744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6-37-17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088"/>
            <a:ext cx="12192000" cy="64738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45456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05-98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968230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07-44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89939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07-38-4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3113"/>
            <a:ext cx="12192000" cy="53101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62780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07-41-0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3113"/>
            <a:ext cx="12192000" cy="53101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32311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22-81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67753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26-66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016328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57-69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390541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59-44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59128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30-03-83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860935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30-05-61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494805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49-64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318890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29-52-63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688" y="0"/>
            <a:ext cx="60166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549847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08-33-0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0225"/>
            <a:ext cx="12192000" cy="5797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194995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2-27 10-08-34-2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0225"/>
            <a:ext cx="12192000" cy="5797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2715909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16-99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31160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18-77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33971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20-46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512317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08-28 11-07-21-95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63"/>
            <a:ext cx="12192000" cy="672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6358516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2 Amazing Chemical Reaction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8642" y="581296"/>
            <a:ext cx="10875409" cy="5944520"/>
          </a:xfrm>
          <a:prstGeom prst="rect">
            <a:avLst/>
          </a:prstGeom>
        </p:spPr>
      </p:pic>
      <p:sp>
        <p:nvSpPr>
          <p:cNvPr id="3" name="Metin kutusu 2"/>
          <p:cNvSpPr txBox="1"/>
          <p:nvPr/>
        </p:nvSpPr>
        <p:spPr>
          <a:xfrm>
            <a:off x="4316818" y="3927"/>
            <a:ext cx="45082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İLGİNÇ KİMYASAL TEPKİME</a:t>
            </a: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3F715C3C-1F50-4655-A3CA-ACB9A793A7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69019" y="70082"/>
            <a:ext cx="717698" cy="49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24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6E32D719-CC1F-470B-84EE-5E260F5C21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5781" y="2877841"/>
            <a:ext cx="3178175" cy="51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699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Özel 1">
      <a:majorFont>
        <a:latin typeface="Segoe UI"/>
        <a:ea typeface=""/>
        <a:cs typeface="Segoe UI Light"/>
      </a:majorFont>
      <a:minorFont>
        <a:latin typeface="Segoe UI"/>
        <a:ea typeface="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is Teması">
  <a:themeElements>
    <a:clrScheme name="Ofis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i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</TotalTime>
  <Words>248</Words>
  <Application>Microsoft Office PowerPoint</Application>
  <PresentationFormat>Geniş ekran</PresentationFormat>
  <Paragraphs>35</Paragraphs>
  <Slides>65</Slides>
  <Notes>1</Notes>
  <HiddenSlides>0</HiddenSlides>
  <MMClips>2</MMClips>
  <ScaleCrop>false</ScaleCrop>
  <HeadingPairs>
    <vt:vector size="6" baseType="variant">
      <vt:variant>
        <vt:lpstr>Kullanılan Yazı Tipleri</vt:lpstr>
      </vt:variant>
      <vt:variant>
        <vt:i4>3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65</vt:i4>
      </vt:variant>
    </vt:vector>
  </HeadingPairs>
  <TitlesOfParts>
    <vt:vector size="69" baseType="lpstr">
      <vt:lpstr>Arial</vt:lpstr>
      <vt:lpstr>Calibri</vt:lpstr>
      <vt:lpstr>Segoe UI</vt:lpstr>
      <vt:lpstr>Office Teması</vt:lpstr>
      <vt:lpstr>KİMYASAL TEPKİMELER</vt:lpstr>
      <vt:lpstr>Kimyasal Tepkime nedir?</vt:lpstr>
      <vt:lpstr>PowerPoint Sunusu</vt:lpstr>
      <vt:lpstr>Kimyasal tepkimelerde tepkimeye giren maddeler arasında bağlar oluşabilir.</vt:lpstr>
      <vt:lpstr>Etkinlik: Bağ oluşması mı, bağ kopması mı?</vt:lpstr>
      <vt:lpstr>Kimyasal Tepkimelerin Özellikleri</vt:lpstr>
      <vt:lpstr>PowerPoint Sunusu</vt:lpstr>
      <vt:lpstr>PowerPoint Sunusu</vt:lpstr>
      <vt:lpstr>PowerPoint Sunusu</vt:lpstr>
      <vt:lpstr>PowerPoint Sunusu</vt:lpstr>
      <vt:lpstr>3- Kimyasal tepkimelerde tepkimeye giren elementlerin kütlesi toplamı tepkime sonucu oluşan elementlerin kütlesi toplamına eşit olmalıdır. Kimyasal tepkimelerde kütle korunur.</vt:lpstr>
      <vt:lpstr>PowerPoint Sunusu</vt:lpstr>
      <vt:lpstr>PowerPoint Sunusu</vt:lpstr>
      <vt:lpstr>Kütle Korunumunun Grafikle Gösterimi:</vt:lpstr>
      <vt:lpstr>Kimyasal tepkimelerde tüm maddelerin tamamı tepkimeye girmeyebilir. Bu duruma artanlı tepkime denir.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DEĞERLENDİRME SORULARI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MADDENİN YAPISI VE ÖZELLİKLERİ</dc:title>
  <dc:creator>sylar</dc:creator>
  <cp:lastModifiedBy>azime ymn</cp:lastModifiedBy>
  <cp:revision>66</cp:revision>
  <dcterms:created xsi:type="dcterms:W3CDTF">2018-01-21T18:32:22Z</dcterms:created>
  <dcterms:modified xsi:type="dcterms:W3CDTF">2026-05-05T15:15:10Z</dcterms:modified>
</cp:coreProperties>
</file>