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8"/>
  </p:notesMasterIdLst>
  <p:sldIdLst>
    <p:sldId id="303" r:id="rId2"/>
    <p:sldId id="346" r:id="rId3"/>
    <p:sldId id="393" r:id="rId4"/>
    <p:sldId id="394" r:id="rId5"/>
    <p:sldId id="395" r:id="rId6"/>
    <p:sldId id="396" r:id="rId7"/>
    <p:sldId id="397" r:id="rId8"/>
    <p:sldId id="398" r:id="rId9"/>
    <p:sldId id="329" r:id="rId10"/>
    <p:sldId id="347" r:id="rId11"/>
    <p:sldId id="348" r:id="rId12"/>
    <p:sldId id="273" r:id="rId13"/>
    <p:sldId id="274" r:id="rId14"/>
    <p:sldId id="449" r:id="rId15"/>
    <p:sldId id="450" r:id="rId16"/>
    <p:sldId id="451" r:id="rId17"/>
    <p:sldId id="452" r:id="rId18"/>
    <p:sldId id="387" r:id="rId19"/>
    <p:sldId id="350" r:id="rId20"/>
    <p:sldId id="399" r:id="rId21"/>
    <p:sldId id="351" r:id="rId22"/>
    <p:sldId id="352" r:id="rId23"/>
    <p:sldId id="358" r:id="rId24"/>
    <p:sldId id="400" r:id="rId25"/>
    <p:sldId id="401" r:id="rId26"/>
    <p:sldId id="353" r:id="rId27"/>
    <p:sldId id="354" r:id="rId28"/>
    <p:sldId id="355" r:id="rId29"/>
    <p:sldId id="453" r:id="rId30"/>
    <p:sldId id="454" r:id="rId31"/>
    <p:sldId id="455" r:id="rId32"/>
    <p:sldId id="456" r:id="rId33"/>
    <p:sldId id="427" r:id="rId34"/>
    <p:sldId id="428" r:id="rId35"/>
    <p:sldId id="277" r:id="rId36"/>
    <p:sldId id="458" r:id="rId37"/>
    <p:sldId id="459" r:id="rId38"/>
    <p:sldId id="406" r:id="rId39"/>
    <p:sldId id="407" r:id="rId40"/>
    <p:sldId id="417" r:id="rId41"/>
    <p:sldId id="418" r:id="rId42"/>
    <p:sldId id="322" r:id="rId43"/>
    <p:sldId id="323" r:id="rId44"/>
    <p:sldId id="419" r:id="rId45"/>
    <p:sldId id="420" r:id="rId46"/>
    <p:sldId id="460" r:id="rId47"/>
    <p:sldId id="461" r:id="rId48"/>
    <p:sldId id="327" r:id="rId49"/>
    <p:sldId id="328" r:id="rId50"/>
    <p:sldId id="362" r:id="rId51"/>
    <p:sldId id="363" r:id="rId52"/>
    <p:sldId id="433" r:id="rId53"/>
    <p:sldId id="434" r:id="rId54"/>
    <p:sldId id="437" r:id="rId55"/>
    <p:sldId id="438" r:id="rId56"/>
    <p:sldId id="372" r:id="rId57"/>
    <p:sldId id="373" r:id="rId58"/>
    <p:sldId id="425" r:id="rId59"/>
    <p:sldId id="426" r:id="rId60"/>
    <p:sldId id="408" r:id="rId61"/>
    <p:sldId id="409" r:id="rId62"/>
    <p:sldId id="410" r:id="rId63"/>
    <p:sldId id="411" r:id="rId64"/>
    <p:sldId id="412" r:id="rId65"/>
    <p:sldId id="413" r:id="rId66"/>
    <p:sldId id="414" r:id="rId67"/>
    <p:sldId id="415" r:id="rId68"/>
    <p:sldId id="416" r:id="rId69"/>
    <p:sldId id="376" r:id="rId70"/>
    <p:sldId id="447" r:id="rId71"/>
    <p:sldId id="448" r:id="rId72"/>
    <p:sldId id="421" r:id="rId73"/>
    <p:sldId id="422" r:id="rId74"/>
    <p:sldId id="383" r:id="rId75"/>
    <p:sldId id="384" r:id="rId76"/>
    <p:sldId id="431" r:id="rId77"/>
    <p:sldId id="432" r:id="rId78"/>
    <p:sldId id="435" r:id="rId79"/>
    <p:sldId id="436" r:id="rId80"/>
    <p:sldId id="439" r:id="rId81"/>
    <p:sldId id="440" r:id="rId82"/>
    <p:sldId id="441" r:id="rId83"/>
    <p:sldId id="442" r:id="rId84"/>
    <p:sldId id="443" r:id="rId85"/>
    <p:sldId id="444" r:id="rId86"/>
    <p:sldId id="445" r:id="rId87"/>
    <p:sldId id="446" r:id="rId88"/>
    <p:sldId id="430" r:id="rId89"/>
    <p:sldId id="256" r:id="rId90"/>
    <p:sldId id="526" r:id="rId91"/>
    <p:sldId id="527" r:id="rId92"/>
    <p:sldId id="528" r:id="rId93"/>
    <p:sldId id="509" r:id="rId94"/>
    <p:sldId id="529" r:id="rId95"/>
    <p:sldId id="530" r:id="rId96"/>
    <p:sldId id="531" r:id="rId97"/>
    <p:sldId id="532" r:id="rId98"/>
    <p:sldId id="510" r:id="rId99"/>
    <p:sldId id="533" r:id="rId100"/>
    <p:sldId id="511" r:id="rId101"/>
    <p:sldId id="512" r:id="rId102"/>
    <p:sldId id="513" r:id="rId103"/>
    <p:sldId id="514" r:id="rId104"/>
    <p:sldId id="534" r:id="rId105"/>
    <p:sldId id="535" r:id="rId106"/>
    <p:sldId id="536" r:id="rId107"/>
    <p:sldId id="537" r:id="rId108"/>
    <p:sldId id="538" r:id="rId109"/>
    <p:sldId id="539" r:id="rId110"/>
    <p:sldId id="540" r:id="rId111"/>
    <p:sldId id="541" r:id="rId112"/>
    <p:sldId id="543" r:id="rId113"/>
    <p:sldId id="488" r:id="rId114"/>
    <p:sldId id="489" r:id="rId115"/>
    <p:sldId id="544" r:id="rId116"/>
    <p:sldId id="505" r:id="rId117"/>
    <p:sldId id="545" r:id="rId118"/>
    <p:sldId id="546" r:id="rId119"/>
    <p:sldId id="547" r:id="rId120"/>
    <p:sldId id="507" r:id="rId121"/>
    <p:sldId id="508" r:id="rId122"/>
    <p:sldId id="548" r:id="rId123"/>
    <p:sldId id="549" r:id="rId124"/>
    <p:sldId id="550" r:id="rId125"/>
    <p:sldId id="551" r:id="rId126"/>
    <p:sldId id="552" r:id="rId127"/>
    <p:sldId id="462" r:id="rId128"/>
    <p:sldId id="463" r:id="rId129"/>
    <p:sldId id="464" r:id="rId130"/>
    <p:sldId id="465" r:id="rId131"/>
    <p:sldId id="466" r:id="rId132"/>
    <p:sldId id="467" r:id="rId133"/>
    <p:sldId id="468" r:id="rId134"/>
    <p:sldId id="469" r:id="rId135"/>
    <p:sldId id="470" r:id="rId136"/>
    <p:sldId id="471" r:id="rId137"/>
    <p:sldId id="515" r:id="rId138"/>
    <p:sldId id="516" r:id="rId139"/>
    <p:sldId id="517" r:id="rId140"/>
    <p:sldId id="518" r:id="rId141"/>
    <p:sldId id="519" r:id="rId142"/>
    <p:sldId id="520" r:id="rId143"/>
    <p:sldId id="521" r:id="rId144"/>
    <p:sldId id="477" r:id="rId145"/>
    <p:sldId id="478" r:id="rId146"/>
    <p:sldId id="522" r:id="rId147"/>
    <p:sldId id="523" r:id="rId148"/>
    <p:sldId id="524" r:id="rId149"/>
    <p:sldId id="525" r:id="rId150"/>
    <p:sldId id="553" r:id="rId151"/>
    <p:sldId id="554" r:id="rId152"/>
    <p:sldId id="493" r:id="rId153"/>
    <p:sldId id="494" r:id="rId154"/>
    <p:sldId id="497" r:id="rId155"/>
    <p:sldId id="498" r:id="rId156"/>
    <p:sldId id="499" r:id="rId157"/>
    <p:sldId id="500" r:id="rId158"/>
    <p:sldId id="501" r:id="rId159"/>
    <p:sldId id="502" r:id="rId160"/>
    <p:sldId id="503" r:id="rId161"/>
    <p:sldId id="504" r:id="rId162"/>
    <p:sldId id="557" r:id="rId163"/>
    <p:sldId id="558" r:id="rId164"/>
    <p:sldId id="559" r:id="rId165"/>
    <p:sldId id="560" r:id="rId166"/>
    <p:sldId id="318" r:id="rId167"/>
  </p:sldIdLst>
  <p:sldSz cx="12192000" cy="6858000"/>
  <p:notesSz cx="6858000" cy="9144000"/>
  <p:photoAlbum/>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2" autoAdjust="0"/>
  </p:normalViewPr>
  <p:slideViewPr>
    <p:cSldViewPr snapToGrid="0">
      <p:cViewPr>
        <p:scale>
          <a:sx n="50" d="100"/>
          <a:sy n="50" d="100"/>
        </p:scale>
        <p:origin x="1264" y="252"/>
      </p:cViewPr>
      <p:guideLst>
        <p:guide orient="horz" pos="2160"/>
        <p:guide pos="3840"/>
      </p:guideLst>
    </p:cSldViewPr>
  </p:slideViewPr>
  <p:outlineViewPr>
    <p:cViewPr>
      <p:scale>
        <a:sx n="33" d="100"/>
        <a:sy n="33" d="100"/>
      </p:scale>
      <p:origin x="0" y="421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15E0E0-18A4-4936-ACAA-92C041B3CC8A}" type="datetimeFigureOut">
              <a:rPr lang="tr-TR" smtClean="0"/>
              <a:t>1.12.2024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A68572-C49B-4610-B649-3B1A07484194}" type="slidenum">
              <a:rPr lang="tr-TR" smtClean="0"/>
              <a:t>‹#›</a:t>
            </a:fld>
            <a:endParaRPr lang="tr-TR"/>
          </a:p>
        </p:txBody>
      </p:sp>
    </p:spTree>
    <p:extLst>
      <p:ext uri="{BB962C8B-B14F-4D97-AF65-F5344CB8AC3E}">
        <p14:creationId xmlns:p14="http://schemas.microsoft.com/office/powerpoint/2010/main" val="123032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AA68572-C49B-4610-B649-3B1A07484194}" type="slidenum">
              <a:rPr lang="tr-TR" smtClean="0"/>
              <a:t>19</a:t>
            </a:fld>
            <a:endParaRPr lang="tr-TR"/>
          </a:p>
        </p:txBody>
      </p:sp>
    </p:spTree>
    <p:extLst>
      <p:ext uri="{BB962C8B-B14F-4D97-AF65-F5344CB8AC3E}">
        <p14:creationId xmlns:p14="http://schemas.microsoft.com/office/powerpoint/2010/main" val="332874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FDDCDF6-D007-4CFB-8887-CAC98AEFA147}" type="slidenum">
              <a:rPr lang="tr-TR" smtClean="0"/>
              <a:t>89</a:t>
            </a:fld>
            <a:endParaRPr lang="tr-TR"/>
          </a:p>
        </p:txBody>
      </p:sp>
    </p:spTree>
    <p:extLst>
      <p:ext uri="{BB962C8B-B14F-4D97-AF65-F5344CB8AC3E}">
        <p14:creationId xmlns:p14="http://schemas.microsoft.com/office/powerpoint/2010/main" val="345560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Resim</a:t>
            </a:r>
            <a:r>
              <a:rPr lang="tr-TR" baseline="0" dirty="0"/>
              <a:t> değil video</a:t>
            </a:r>
            <a:endParaRPr lang="tr-TR" dirty="0"/>
          </a:p>
        </p:txBody>
      </p:sp>
      <p:sp>
        <p:nvSpPr>
          <p:cNvPr id="4" name="Slayt Numarası Yer Tutucusu 3"/>
          <p:cNvSpPr>
            <a:spLocks noGrp="1"/>
          </p:cNvSpPr>
          <p:nvPr>
            <p:ph type="sldNum" sz="quarter" idx="10"/>
          </p:nvPr>
        </p:nvSpPr>
        <p:spPr/>
        <p:txBody>
          <a:bodyPr/>
          <a:lstStyle/>
          <a:p>
            <a:fld id="{0FDDCDF6-D007-4CFB-8887-CAC98AEFA147}" type="slidenum">
              <a:rPr lang="tr-TR" smtClean="0"/>
              <a:t>115</a:t>
            </a:fld>
            <a:endParaRPr lang="tr-TR"/>
          </a:p>
        </p:txBody>
      </p:sp>
    </p:spTree>
    <p:extLst>
      <p:ext uri="{BB962C8B-B14F-4D97-AF65-F5344CB8AC3E}">
        <p14:creationId xmlns:p14="http://schemas.microsoft.com/office/powerpoint/2010/main" val="1810051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DCBB9E8B-EDAB-45BA-9AF5-06C948AC9286}" type="datetimeFigureOut">
              <a:rPr lang="tr-TR" smtClean="0"/>
              <a:t>1.12.2024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EF12AC7-4F7D-4DFB-BF95-A92A175CED73}" type="slidenum">
              <a:rPr lang="tr-TR" smtClean="0"/>
              <a:t>‹#›</a:t>
            </a:fld>
            <a:endParaRPr lang="tr-TR"/>
          </a:p>
        </p:txBody>
      </p:sp>
    </p:spTree>
    <p:extLst>
      <p:ext uri="{BB962C8B-B14F-4D97-AF65-F5344CB8AC3E}">
        <p14:creationId xmlns:p14="http://schemas.microsoft.com/office/powerpoint/2010/main" val="839103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CBB9E8B-EDAB-45BA-9AF5-06C948AC9286}" type="datetimeFigureOut">
              <a:rPr lang="tr-TR" smtClean="0"/>
              <a:t>1.12.2024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EF12AC7-4F7D-4DFB-BF95-A92A175CED73}" type="slidenum">
              <a:rPr lang="tr-TR" smtClean="0"/>
              <a:t>‹#›</a:t>
            </a:fld>
            <a:endParaRPr lang="tr-TR"/>
          </a:p>
        </p:txBody>
      </p:sp>
    </p:spTree>
    <p:extLst>
      <p:ext uri="{BB962C8B-B14F-4D97-AF65-F5344CB8AC3E}">
        <p14:creationId xmlns:p14="http://schemas.microsoft.com/office/powerpoint/2010/main" val="226746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CBB9E8B-EDAB-45BA-9AF5-06C948AC9286}" type="datetimeFigureOut">
              <a:rPr lang="tr-TR" smtClean="0"/>
              <a:t>1.12.2024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EF12AC7-4F7D-4DFB-BF95-A92A175CED73}" type="slidenum">
              <a:rPr lang="tr-TR" smtClean="0"/>
              <a:t>‹#›</a:t>
            </a:fld>
            <a:endParaRPr lang="tr-TR"/>
          </a:p>
        </p:txBody>
      </p:sp>
    </p:spTree>
    <p:extLst>
      <p:ext uri="{BB962C8B-B14F-4D97-AF65-F5344CB8AC3E}">
        <p14:creationId xmlns:p14="http://schemas.microsoft.com/office/powerpoint/2010/main" val="2028116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CBB9E8B-EDAB-45BA-9AF5-06C948AC9286}" type="datetimeFigureOut">
              <a:rPr lang="tr-TR" smtClean="0"/>
              <a:t>1.12.2024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EF12AC7-4F7D-4DFB-BF95-A92A175CED73}" type="slidenum">
              <a:rPr lang="tr-TR" smtClean="0"/>
              <a:t>‹#›</a:t>
            </a:fld>
            <a:endParaRPr lang="tr-TR"/>
          </a:p>
        </p:txBody>
      </p:sp>
    </p:spTree>
    <p:extLst>
      <p:ext uri="{BB962C8B-B14F-4D97-AF65-F5344CB8AC3E}">
        <p14:creationId xmlns:p14="http://schemas.microsoft.com/office/powerpoint/2010/main" val="212577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DCBB9E8B-EDAB-45BA-9AF5-06C948AC9286}" type="datetimeFigureOut">
              <a:rPr lang="tr-TR" smtClean="0"/>
              <a:t>1.12.2024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EF12AC7-4F7D-4DFB-BF95-A92A175CED73}" type="slidenum">
              <a:rPr lang="tr-TR" smtClean="0"/>
              <a:t>‹#›</a:t>
            </a:fld>
            <a:endParaRPr lang="tr-TR"/>
          </a:p>
        </p:txBody>
      </p:sp>
    </p:spTree>
    <p:extLst>
      <p:ext uri="{BB962C8B-B14F-4D97-AF65-F5344CB8AC3E}">
        <p14:creationId xmlns:p14="http://schemas.microsoft.com/office/powerpoint/2010/main" val="2920312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DCBB9E8B-EDAB-45BA-9AF5-06C948AC9286}" type="datetimeFigureOut">
              <a:rPr lang="tr-TR" smtClean="0"/>
              <a:t>1.12.2024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EF12AC7-4F7D-4DFB-BF95-A92A175CED73}" type="slidenum">
              <a:rPr lang="tr-TR" smtClean="0"/>
              <a:t>‹#›</a:t>
            </a:fld>
            <a:endParaRPr lang="tr-TR"/>
          </a:p>
        </p:txBody>
      </p:sp>
    </p:spTree>
    <p:extLst>
      <p:ext uri="{BB962C8B-B14F-4D97-AF65-F5344CB8AC3E}">
        <p14:creationId xmlns:p14="http://schemas.microsoft.com/office/powerpoint/2010/main" val="326564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DCBB9E8B-EDAB-45BA-9AF5-06C948AC9286}" type="datetimeFigureOut">
              <a:rPr lang="tr-TR" smtClean="0"/>
              <a:t>1.12.2024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EF12AC7-4F7D-4DFB-BF95-A92A175CED73}" type="slidenum">
              <a:rPr lang="tr-TR" smtClean="0"/>
              <a:t>‹#›</a:t>
            </a:fld>
            <a:endParaRPr lang="tr-TR"/>
          </a:p>
        </p:txBody>
      </p:sp>
    </p:spTree>
    <p:extLst>
      <p:ext uri="{BB962C8B-B14F-4D97-AF65-F5344CB8AC3E}">
        <p14:creationId xmlns:p14="http://schemas.microsoft.com/office/powerpoint/2010/main" val="4265482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DCBB9E8B-EDAB-45BA-9AF5-06C948AC9286}" type="datetimeFigureOut">
              <a:rPr lang="tr-TR" smtClean="0"/>
              <a:t>1.12.2024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EF12AC7-4F7D-4DFB-BF95-A92A175CED73}" type="slidenum">
              <a:rPr lang="tr-TR" smtClean="0"/>
              <a:t>‹#›</a:t>
            </a:fld>
            <a:endParaRPr lang="tr-TR"/>
          </a:p>
        </p:txBody>
      </p:sp>
    </p:spTree>
    <p:extLst>
      <p:ext uri="{BB962C8B-B14F-4D97-AF65-F5344CB8AC3E}">
        <p14:creationId xmlns:p14="http://schemas.microsoft.com/office/powerpoint/2010/main" val="2530444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CBB9E8B-EDAB-45BA-9AF5-06C948AC9286}" type="datetimeFigureOut">
              <a:rPr lang="tr-TR" smtClean="0"/>
              <a:t>1.12.2024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EF12AC7-4F7D-4DFB-BF95-A92A175CED73}" type="slidenum">
              <a:rPr lang="tr-TR" smtClean="0"/>
              <a:t>‹#›</a:t>
            </a:fld>
            <a:endParaRPr lang="tr-TR"/>
          </a:p>
        </p:txBody>
      </p:sp>
    </p:spTree>
    <p:extLst>
      <p:ext uri="{BB962C8B-B14F-4D97-AF65-F5344CB8AC3E}">
        <p14:creationId xmlns:p14="http://schemas.microsoft.com/office/powerpoint/2010/main" val="2711939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CBB9E8B-EDAB-45BA-9AF5-06C948AC9286}" type="datetimeFigureOut">
              <a:rPr lang="tr-TR" smtClean="0"/>
              <a:t>1.12.2024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EF12AC7-4F7D-4DFB-BF95-A92A175CED73}" type="slidenum">
              <a:rPr lang="tr-TR" smtClean="0"/>
              <a:t>‹#›</a:t>
            </a:fld>
            <a:endParaRPr lang="tr-TR"/>
          </a:p>
        </p:txBody>
      </p:sp>
    </p:spTree>
    <p:extLst>
      <p:ext uri="{BB962C8B-B14F-4D97-AF65-F5344CB8AC3E}">
        <p14:creationId xmlns:p14="http://schemas.microsoft.com/office/powerpoint/2010/main" val="1113520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CBB9E8B-EDAB-45BA-9AF5-06C948AC9286}" type="datetimeFigureOut">
              <a:rPr lang="tr-TR" smtClean="0"/>
              <a:t>1.12.2024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EF12AC7-4F7D-4DFB-BF95-A92A175CED73}" type="slidenum">
              <a:rPr lang="tr-TR" smtClean="0"/>
              <a:t>‹#›</a:t>
            </a:fld>
            <a:endParaRPr lang="tr-TR"/>
          </a:p>
        </p:txBody>
      </p:sp>
    </p:spTree>
    <p:extLst>
      <p:ext uri="{BB962C8B-B14F-4D97-AF65-F5344CB8AC3E}">
        <p14:creationId xmlns:p14="http://schemas.microsoft.com/office/powerpoint/2010/main" val="48523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BB9E8B-EDAB-45BA-9AF5-06C948AC9286}" type="datetimeFigureOut">
              <a:rPr lang="tr-TR" smtClean="0"/>
              <a:t>1.12.2024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F12AC7-4F7D-4DFB-BF95-A92A175CED73}" type="slidenum">
              <a:rPr lang="tr-TR" smtClean="0"/>
              <a:t>‹#›</a:t>
            </a:fld>
            <a:endParaRPr lang="tr-TR"/>
          </a:p>
        </p:txBody>
      </p:sp>
    </p:spTree>
    <p:extLst>
      <p:ext uri="{BB962C8B-B14F-4D97-AF65-F5344CB8AC3E}">
        <p14:creationId xmlns:p14="http://schemas.microsoft.com/office/powerpoint/2010/main" val="2691840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hyperlink" Target="../AN&#304;MASYONLAR/403ani.swf"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notesSlide" Target="../notesSlides/notesSlide3.xml"/></Relationships>
</file>

<file path=ppt/slides/_rels/slide11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AN&#304;MASYONLAR/K2.buz-su-buhar%20hal%20de&#287;i&#351;imlerinde%20zaman%20grafinin%20elde%20edilmesi.swf"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hyperlink" Target="../AN&#304;MASYONLAR/406ani.sw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hyperlink" Target="../AN&#304;MASYONLAR/&#214;ZISI.sw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AN&#304;MASYONLAR/411ani.swf" TargetMode="Externa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261088" y="1371784"/>
            <a:ext cx="8345366" cy="5192829"/>
          </a:xfrm>
          <a:prstGeom prst="rect">
            <a:avLst/>
          </a:prstGeom>
        </p:spPr>
      </p:pic>
      <p:sp>
        <p:nvSpPr>
          <p:cNvPr id="2" name="Başlık 1"/>
          <p:cNvSpPr>
            <a:spLocks noGrp="1"/>
          </p:cNvSpPr>
          <p:nvPr>
            <p:ph type="ctrTitle"/>
          </p:nvPr>
        </p:nvSpPr>
        <p:spPr>
          <a:xfrm>
            <a:off x="1356946" y="0"/>
            <a:ext cx="9144000" cy="2387600"/>
          </a:xfrm>
        </p:spPr>
        <p:txBody>
          <a:bodyPr/>
          <a:lstStyle/>
          <a:p>
            <a:r>
              <a:rPr lang="tr-TR" dirty="0">
                <a:solidFill>
                  <a:srgbClr val="0070C0"/>
                </a:solidFill>
              </a:rPr>
              <a:t>ÖZ ISI</a:t>
            </a:r>
          </a:p>
        </p:txBody>
      </p:sp>
    </p:spTree>
    <p:extLst>
      <p:ext uri="{BB962C8B-B14F-4D97-AF65-F5344CB8AC3E}">
        <p14:creationId xmlns:p14="http://schemas.microsoft.com/office/powerpoint/2010/main" val="846964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327259"/>
            <a:ext cx="10515600" cy="5849704"/>
          </a:xfrm>
        </p:spPr>
        <p:txBody>
          <a:bodyPr/>
          <a:lstStyle/>
          <a:p>
            <a:pPr marL="0" indent="0">
              <a:buNone/>
            </a:pPr>
            <a:r>
              <a:rPr lang="tr-TR" dirty="0"/>
              <a:t>Sıcaklıkları farklı iki maddeyi, ısıca yalıtılmış bir ortamda bir araya koyduğumuzda, sıcak maddeden soğuk maddeye doğru enerji aktarılır.</a:t>
            </a:r>
          </a:p>
          <a:p>
            <a:pPr marL="0" indent="0">
              <a:buNone/>
            </a:pPr>
            <a:r>
              <a:rPr lang="tr-TR" dirty="0"/>
              <a:t>Sıcaklık farkından dolayı aktarılan bu enerjiye </a:t>
            </a:r>
            <a:r>
              <a:rPr lang="tr-TR" b="1" dirty="0"/>
              <a:t>ısı enerjisi </a:t>
            </a:r>
            <a:r>
              <a:rPr lang="tr-TR" dirty="0"/>
              <a:t>denir.</a:t>
            </a:r>
            <a:r>
              <a:rPr lang="tr-TR" dirty="0">
                <a:solidFill>
                  <a:schemeClr val="bg1"/>
                </a:solidFill>
              </a:rPr>
              <a:t>.</a:t>
            </a:r>
          </a:p>
        </p:txBody>
      </p:sp>
      <p:pic>
        <p:nvPicPr>
          <p:cNvPr id="5" name="Resim 4" descr="bandicam 2020-08-28 11-09-11-700"/>
          <p:cNvPicPr>
            <a:picLocks noGrp="1" noChangeAspect="1"/>
          </p:cNvPicPr>
          <p:nvPr isPhoto="1"/>
        </p:nvPicPr>
        <p:blipFill rotWithShape="1">
          <a:blip r:embed="rId2">
            <a:lum/>
            <a:extLst>
              <a:ext uri="{28A0092B-C50C-407E-A947-70E740481C1C}">
                <a14:useLocalDpi xmlns:a14="http://schemas.microsoft.com/office/drawing/2010/main" val="0"/>
              </a:ext>
            </a:extLst>
          </a:blip>
          <a:srcRect l="32149" t="38144" r="478"/>
          <a:stretch/>
        </p:blipFill>
        <p:spPr>
          <a:xfrm>
            <a:off x="1412696" y="1982911"/>
            <a:ext cx="9479134" cy="4469259"/>
          </a:xfrm>
          <a:prstGeom prst="rect">
            <a:avLst/>
          </a:prstGeom>
          <a:noFill/>
          <a:ln>
            <a:noFill/>
          </a:ln>
        </p:spPr>
      </p:pic>
    </p:spTree>
    <p:extLst>
      <p:ext uri="{BB962C8B-B14F-4D97-AF65-F5344CB8AC3E}">
        <p14:creationId xmlns:p14="http://schemas.microsoft.com/office/powerpoint/2010/main" val="16280175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40-3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6238"/>
            <a:ext cx="12192000" cy="6103937"/>
          </a:xfrm>
          <a:prstGeom prst="rect">
            <a:avLst/>
          </a:prstGeom>
          <a:noFill/>
          <a:ln>
            <a:noFill/>
          </a:ln>
        </p:spPr>
      </p:pic>
    </p:spTree>
    <p:extLst>
      <p:ext uri="{BB962C8B-B14F-4D97-AF65-F5344CB8AC3E}">
        <p14:creationId xmlns:p14="http://schemas.microsoft.com/office/powerpoint/2010/main" val="32185388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41-3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6238"/>
            <a:ext cx="12192000" cy="6103937"/>
          </a:xfrm>
          <a:prstGeom prst="rect">
            <a:avLst/>
          </a:prstGeom>
          <a:noFill/>
          <a:ln>
            <a:noFill/>
          </a:ln>
        </p:spPr>
      </p:pic>
    </p:spTree>
    <p:extLst>
      <p:ext uri="{BB962C8B-B14F-4D97-AF65-F5344CB8AC3E}">
        <p14:creationId xmlns:p14="http://schemas.microsoft.com/office/powerpoint/2010/main" val="7733785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43-1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6238"/>
            <a:ext cx="12192000" cy="6103937"/>
          </a:xfrm>
          <a:prstGeom prst="rect">
            <a:avLst/>
          </a:prstGeom>
          <a:noFill/>
          <a:ln>
            <a:noFill/>
          </a:ln>
        </p:spPr>
      </p:pic>
    </p:spTree>
    <p:extLst>
      <p:ext uri="{BB962C8B-B14F-4D97-AF65-F5344CB8AC3E}">
        <p14:creationId xmlns:p14="http://schemas.microsoft.com/office/powerpoint/2010/main" val="32520022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44-1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6238"/>
            <a:ext cx="12192000" cy="6103937"/>
          </a:xfrm>
          <a:prstGeom prst="rect">
            <a:avLst/>
          </a:prstGeom>
          <a:noFill/>
          <a:ln>
            <a:noFill/>
          </a:ln>
        </p:spPr>
      </p:pic>
    </p:spTree>
    <p:extLst>
      <p:ext uri="{BB962C8B-B14F-4D97-AF65-F5344CB8AC3E}">
        <p14:creationId xmlns:p14="http://schemas.microsoft.com/office/powerpoint/2010/main" val="17161068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2-41-48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42888"/>
            <a:ext cx="12192000" cy="6372225"/>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9653" cy="587649"/>
          </a:xfrm>
          <a:prstGeom prst="rect">
            <a:avLst/>
          </a:prstGeom>
        </p:spPr>
      </p:pic>
    </p:spTree>
    <p:extLst>
      <p:ext uri="{BB962C8B-B14F-4D97-AF65-F5344CB8AC3E}">
        <p14:creationId xmlns:p14="http://schemas.microsoft.com/office/powerpoint/2010/main" val="24388267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2-43-28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42888"/>
            <a:ext cx="12192000" cy="6372225"/>
          </a:xfrm>
          <a:prstGeom prst="rect">
            <a:avLst/>
          </a:prstGeom>
        </p:spPr>
      </p:pic>
    </p:spTree>
    <p:extLst>
      <p:ext uri="{BB962C8B-B14F-4D97-AF65-F5344CB8AC3E}">
        <p14:creationId xmlns:p14="http://schemas.microsoft.com/office/powerpoint/2010/main" val="23656935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3-06-87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42888"/>
            <a:ext cx="12192000" cy="6372225"/>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32"/>
            <a:ext cx="789653" cy="587649"/>
          </a:xfrm>
          <a:prstGeom prst="rect">
            <a:avLst/>
          </a:prstGeom>
        </p:spPr>
      </p:pic>
    </p:spTree>
    <p:extLst>
      <p:ext uri="{BB962C8B-B14F-4D97-AF65-F5344CB8AC3E}">
        <p14:creationId xmlns:p14="http://schemas.microsoft.com/office/powerpoint/2010/main" val="11993101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3-08-72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42888"/>
            <a:ext cx="12192000" cy="6372225"/>
          </a:xfrm>
          <a:prstGeom prst="rect">
            <a:avLst/>
          </a:prstGeom>
        </p:spPr>
      </p:pic>
    </p:spTree>
    <p:extLst>
      <p:ext uri="{BB962C8B-B14F-4D97-AF65-F5344CB8AC3E}">
        <p14:creationId xmlns:p14="http://schemas.microsoft.com/office/powerpoint/2010/main" val="13316554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46399" y="227019"/>
            <a:ext cx="10515600" cy="1325563"/>
          </a:xfrm>
        </p:spPr>
        <p:txBody>
          <a:bodyPr>
            <a:normAutofit fontScale="90000"/>
          </a:bodyPr>
          <a:lstStyle/>
          <a:p>
            <a:r>
              <a:rPr lang="tr-TR" dirty="0">
                <a:solidFill>
                  <a:srgbClr val="FF0000"/>
                </a:solidFill>
              </a:rPr>
              <a:t>Buharlaşma sırasında maddeler çevreden ısı alır, </a:t>
            </a:r>
            <a:r>
              <a:rPr lang="tr-TR" dirty="0" err="1">
                <a:solidFill>
                  <a:srgbClr val="FF0000"/>
                </a:solidFill>
              </a:rPr>
              <a:t>yoğuşma</a:t>
            </a:r>
            <a:r>
              <a:rPr lang="tr-TR" dirty="0">
                <a:solidFill>
                  <a:srgbClr val="FF0000"/>
                </a:solidFill>
              </a:rPr>
              <a:t> sırasında maddeler çevreye ısı verir.</a:t>
            </a:r>
          </a:p>
        </p:txBody>
      </p:sp>
      <p:sp>
        <p:nvSpPr>
          <p:cNvPr id="3" name="İçerik Yer Tutucusu 2"/>
          <p:cNvSpPr>
            <a:spLocks noGrp="1"/>
          </p:cNvSpPr>
          <p:nvPr>
            <p:ph idx="1"/>
          </p:nvPr>
        </p:nvSpPr>
        <p:spPr>
          <a:xfrm>
            <a:off x="746399" y="1552582"/>
            <a:ext cx="10515600" cy="4351338"/>
          </a:xfrm>
        </p:spPr>
        <p:txBody>
          <a:bodyPr/>
          <a:lstStyle/>
          <a:p>
            <a:pPr>
              <a:buFont typeface="Wingdings" panose="05000000000000000000" pitchFamily="2" charset="2"/>
              <a:buChar char="Ø"/>
            </a:pPr>
            <a:r>
              <a:rPr lang="tr-TR" dirty="0"/>
              <a:t>Yazın dükkânların önüne su serpilmesinin nedeni, buharlaşan suyun yerden ısı alması ve ortamı serinletmesidir.</a:t>
            </a:r>
          </a:p>
        </p:txBody>
      </p:sp>
      <p:pic>
        <p:nvPicPr>
          <p:cNvPr id="6" name="Resim 5"/>
          <p:cNvPicPr>
            <a:picLocks noChangeAspect="1"/>
          </p:cNvPicPr>
          <p:nvPr/>
        </p:nvPicPr>
        <p:blipFill>
          <a:blip r:embed="rId2"/>
          <a:stretch>
            <a:fillRect/>
          </a:stretch>
        </p:blipFill>
        <p:spPr>
          <a:xfrm>
            <a:off x="2514385" y="2605101"/>
            <a:ext cx="6979628" cy="4186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03199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04042" y="600926"/>
            <a:ext cx="10515600" cy="4351338"/>
          </a:xfrm>
        </p:spPr>
        <p:txBody>
          <a:bodyPr/>
          <a:lstStyle/>
          <a:p>
            <a:pPr>
              <a:buFont typeface="Wingdings" panose="05000000000000000000" pitchFamily="2" charset="2"/>
              <a:buChar char="Ø"/>
            </a:pPr>
            <a:r>
              <a:rPr lang="tr-TR" dirty="0"/>
              <a:t>Elimize kolonya döküldüğünde bir süre sonra serinlik hissetmemizin nedeni kolonyanın buharlaşırken elimizden ısı almasıdır.</a:t>
            </a:r>
          </a:p>
        </p:txBody>
      </p:sp>
      <p:pic>
        <p:nvPicPr>
          <p:cNvPr id="5" name="Resim 4"/>
          <p:cNvPicPr>
            <a:picLocks noChangeAspect="1"/>
          </p:cNvPicPr>
          <p:nvPr/>
        </p:nvPicPr>
        <p:blipFill>
          <a:blip r:embed="rId2"/>
          <a:stretch>
            <a:fillRect/>
          </a:stretch>
        </p:blipFill>
        <p:spPr>
          <a:xfrm>
            <a:off x="2781300" y="1796562"/>
            <a:ext cx="5715000"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167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201495"/>
            <a:ext cx="10515600" cy="1325563"/>
          </a:xfrm>
        </p:spPr>
        <p:txBody>
          <a:bodyPr/>
          <a:lstStyle/>
          <a:p>
            <a:r>
              <a:rPr lang="tr-TR" dirty="0">
                <a:solidFill>
                  <a:srgbClr val="00B0F0"/>
                </a:solidFill>
              </a:rPr>
              <a:t>Isı Alışverişi</a:t>
            </a:r>
          </a:p>
        </p:txBody>
      </p:sp>
      <p:sp>
        <p:nvSpPr>
          <p:cNvPr id="3" name="İçerik Yer Tutucusu 2"/>
          <p:cNvSpPr>
            <a:spLocks noGrp="1"/>
          </p:cNvSpPr>
          <p:nvPr>
            <p:ph idx="1"/>
          </p:nvPr>
        </p:nvSpPr>
        <p:spPr>
          <a:xfrm>
            <a:off x="745733" y="1352635"/>
            <a:ext cx="10515600" cy="4351338"/>
          </a:xfrm>
        </p:spPr>
        <p:txBody>
          <a:bodyPr/>
          <a:lstStyle/>
          <a:p>
            <a:r>
              <a:rPr lang="tr-TR" dirty="0"/>
              <a:t>Farklı sıcaklıktaki iki madde birbirlerine temas ettiklerinde aralarında bir ısı alışverişi gerçekleşir.</a:t>
            </a:r>
          </a:p>
          <a:p>
            <a:r>
              <a:rPr lang="tr-TR" dirty="0"/>
              <a:t>Isı enerjisi, sıcaklığı yüksek olan maddeden sıcaklığı düşük olan maddeye doğru akar. Alışveriş iki maddenin sıcaklığı eşit oluncaya kadar devam eder.</a:t>
            </a:r>
          </a:p>
        </p:txBody>
      </p:sp>
      <p:pic>
        <p:nvPicPr>
          <p:cNvPr id="4" name="Resim 3"/>
          <p:cNvPicPr>
            <a:picLocks noChangeAspect="1"/>
          </p:cNvPicPr>
          <p:nvPr/>
        </p:nvPicPr>
        <p:blipFill>
          <a:blip r:embed="rId2"/>
          <a:stretch>
            <a:fillRect/>
          </a:stretch>
        </p:blipFill>
        <p:spPr>
          <a:xfrm>
            <a:off x="1074861" y="3625908"/>
            <a:ext cx="3699270" cy="2341755"/>
          </a:xfrm>
          <a:prstGeom prst="rect">
            <a:avLst/>
          </a:prstGeom>
        </p:spPr>
      </p:pic>
      <p:pic>
        <p:nvPicPr>
          <p:cNvPr id="5" name="Resim 4"/>
          <p:cNvPicPr>
            <a:picLocks noChangeAspect="1"/>
          </p:cNvPicPr>
          <p:nvPr/>
        </p:nvPicPr>
        <p:blipFill>
          <a:blip r:embed="rId3"/>
          <a:stretch>
            <a:fillRect/>
          </a:stretch>
        </p:blipFill>
        <p:spPr>
          <a:xfrm>
            <a:off x="6377923" y="3625908"/>
            <a:ext cx="2826225" cy="1616933"/>
          </a:xfrm>
          <a:prstGeom prst="rect">
            <a:avLst/>
          </a:prstGeom>
        </p:spPr>
      </p:pic>
      <p:pic>
        <p:nvPicPr>
          <p:cNvPr id="6" name="Resim 5">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3316" y="544236"/>
            <a:ext cx="640080" cy="640080"/>
          </a:xfrm>
          <a:prstGeom prst="rect">
            <a:avLst/>
          </a:prstGeom>
        </p:spPr>
      </p:pic>
    </p:spTree>
    <p:extLst>
      <p:ext uri="{BB962C8B-B14F-4D97-AF65-F5344CB8AC3E}">
        <p14:creationId xmlns:p14="http://schemas.microsoft.com/office/powerpoint/2010/main" val="42349136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90953" y="963979"/>
            <a:ext cx="10515600" cy="4351338"/>
          </a:xfrm>
        </p:spPr>
        <p:txBody>
          <a:bodyPr/>
          <a:lstStyle/>
          <a:p>
            <a:pPr>
              <a:buFont typeface="Wingdings" panose="05000000000000000000" pitchFamily="2" charset="2"/>
              <a:buChar char="Ø"/>
            </a:pPr>
            <a:r>
              <a:rPr lang="tr-TR" dirty="0"/>
              <a:t>Güneşe bırakılan kesilmiş karpuzun soğumasının nedeni, buharlaşan sıvının karpuzdan ısı almasıdır.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497" y="1993186"/>
            <a:ext cx="5267665" cy="37141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14103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46992" y="920017"/>
            <a:ext cx="10515600" cy="4351338"/>
          </a:xfrm>
        </p:spPr>
        <p:txBody>
          <a:bodyPr/>
          <a:lstStyle/>
          <a:p>
            <a:pPr>
              <a:buFont typeface="Wingdings" panose="05000000000000000000" pitchFamily="2" charset="2"/>
              <a:buChar char="Ø"/>
            </a:pPr>
            <a:r>
              <a:rPr lang="tr-TR" dirty="0"/>
              <a:t>Testideki suyun soğuk kalmasının nedeni, testiden sızan suyun buharlaşırken testiden ısı almasıdır.</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1584" y="1928380"/>
            <a:ext cx="3620195" cy="46111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336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0296" y="283909"/>
            <a:ext cx="10515600" cy="4351338"/>
          </a:xfrm>
        </p:spPr>
        <p:txBody>
          <a:bodyPr/>
          <a:lstStyle/>
          <a:p>
            <a:pPr>
              <a:buFont typeface="Wingdings" panose="05000000000000000000" pitchFamily="2" charset="2"/>
              <a:buChar char="Ø"/>
            </a:pPr>
            <a:r>
              <a:rPr lang="tr-TR" dirty="0"/>
              <a:t>Ateşlendiğimizde alnımıza serinlememiz için ıslak bez konulur. Denizden ya da banyodan çıkınca üşüme hissederiz. Su buharlaşırken vücudumuzdan ısı alır.</a:t>
            </a:r>
          </a:p>
          <a:p>
            <a:pPr>
              <a:buFont typeface="Wingdings" panose="05000000000000000000" pitchFamily="2" charset="2"/>
              <a:buChar char="Ø"/>
            </a:pP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848" y="1545918"/>
            <a:ext cx="5774798" cy="49909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98061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5 21-03-57-0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8425"/>
            <a:ext cx="12192000" cy="665956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9653" cy="587649"/>
          </a:xfrm>
          <a:prstGeom prst="rect">
            <a:avLst/>
          </a:prstGeom>
        </p:spPr>
      </p:pic>
    </p:spTree>
    <p:extLst>
      <p:ext uri="{BB962C8B-B14F-4D97-AF65-F5344CB8AC3E}">
        <p14:creationId xmlns:p14="http://schemas.microsoft.com/office/powerpoint/2010/main" val="42591815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5 21-03-58-7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8425"/>
            <a:ext cx="12192000" cy="6659563"/>
          </a:xfrm>
          <a:prstGeom prst="rect">
            <a:avLst/>
          </a:prstGeom>
        </p:spPr>
      </p:pic>
    </p:spTree>
    <p:extLst>
      <p:ext uri="{BB962C8B-B14F-4D97-AF65-F5344CB8AC3E}">
        <p14:creationId xmlns:p14="http://schemas.microsoft.com/office/powerpoint/2010/main" val="38905618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a:solidFill>
                  <a:srgbClr val="FF0000"/>
                </a:solidFill>
              </a:rPr>
              <a:t>Sıvıların belirli bir donma ve kaynama noktaları vardır. Saf maddelerin içerisine başka maddeler eklenirse kaynama noktası yükselir, donma noktası düşer.</a:t>
            </a:r>
            <a:r>
              <a:rPr lang="tr-TR" b="1" dirty="0">
                <a:solidFill>
                  <a:srgbClr val="FF0000"/>
                </a:solidFill>
              </a:rPr>
              <a:t> </a:t>
            </a:r>
            <a:endParaRPr lang="tr-TR" dirty="0">
              <a:solidFill>
                <a:srgbClr val="FF0000"/>
              </a:solidFill>
            </a:endParaRPr>
          </a:p>
        </p:txBody>
      </p:sp>
      <p:pic>
        <p:nvPicPr>
          <p:cNvPr id="3" name="21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88521" y="1816998"/>
            <a:ext cx="9851365" cy="4618308"/>
          </a:xfrm>
        </p:spPr>
      </p:pic>
      <p:pic>
        <p:nvPicPr>
          <p:cNvPr id="2050" name="Picture 2" descr="F:\SUNULAR\SEMBOLLER\Öneml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773" y="474452"/>
            <a:ext cx="687485" cy="71284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998D9FA4-453E-4940-A9FE-D48B8E543A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6180" y="1855590"/>
            <a:ext cx="711934" cy="499313"/>
          </a:xfrm>
          <a:prstGeom prst="rect">
            <a:avLst/>
          </a:prstGeom>
        </p:spPr>
      </p:pic>
    </p:spTree>
    <p:extLst>
      <p:ext uri="{BB962C8B-B14F-4D97-AF65-F5344CB8AC3E}">
        <p14:creationId xmlns:p14="http://schemas.microsoft.com/office/powerpoint/2010/main" val="670885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51121" y="381074"/>
            <a:ext cx="11240386" cy="1325563"/>
          </a:xfrm>
        </p:spPr>
        <p:txBody>
          <a:bodyPr>
            <a:noAutofit/>
          </a:bodyPr>
          <a:lstStyle/>
          <a:p>
            <a:pPr marL="457200" indent="-457200">
              <a:buFont typeface="Wingdings" panose="05000000000000000000" pitchFamily="2" charset="2"/>
              <a:buChar char="Ø"/>
            </a:pPr>
            <a:r>
              <a:rPr lang="tr-TR" sz="2800" dirty="0">
                <a:latin typeface="+mn-lt"/>
              </a:rPr>
              <a:t>Karlı günlerde yollara tuz dökülür. Bunun sebebi suyun donma noktasının düşürülüp(-15 C) suyun daha geç donmasını sağlamaktır.</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416" y="1632694"/>
            <a:ext cx="7329805" cy="4572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4739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0"/>
            <a:ext cx="10515600" cy="4351338"/>
          </a:xfrm>
        </p:spPr>
        <p:txBody>
          <a:bodyPr/>
          <a:lstStyle/>
          <a:p>
            <a:pPr>
              <a:buFont typeface="Wingdings" panose="05000000000000000000" pitchFamily="2" charset="2"/>
              <a:buChar char="Ø"/>
            </a:pPr>
            <a:r>
              <a:rPr lang="tr-TR" dirty="0">
                <a:solidFill>
                  <a:schemeClr val="bg1"/>
                </a:solidFill>
              </a:rPr>
              <a:t>Yemeklere atılan tuzun, piştikten sonra atılması  daha uygundur. </a:t>
            </a:r>
          </a:p>
          <a:p>
            <a:pPr marL="0" indent="0">
              <a:buNone/>
            </a:pPr>
            <a:r>
              <a:rPr lang="tr-TR" dirty="0"/>
              <a:t>Tuz suyun kaynama noktasını yükseltir. Yemeğe tuzu pişmeden önce atmak, yemeğin pişme süresini uzatacağı için enerji kaybına yol açar.</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705" y="1707864"/>
            <a:ext cx="5956551" cy="45189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14699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0807" y="621079"/>
            <a:ext cx="11060361" cy="4351338"/>
          </a:xfrm>
        </p:spPr>
        <p:txBody>
          <a:bodyPr/>
          <a:lstStyle/>
          <a:p>
            <a:pPr>
              <a:buFont typeface="Wingdings" panose="05000000000000000000" pitchFamily="2" charset="2"/>
              <a:buChar char="Ø"/>
            </a:pPr>
            <a:r>
              <a:rPr lang="tr-TR" dirty="0"/>
              <a:t>Çok soğuk günlerde uçaklar ve pist alkolle yıkanır. Bunun sebebi suyun donma noktasının düşürülüp suyun daha geç donmasını sağlamaktır.</a:t>
            </a:r>
          </a:p>
        </p:txBody>
      </p:sp>
      <p:pic>
        <p:nvPicPr>
          <p:cNvPr id="5" name="Resim 4"/>
          <p:cNvPicPr>
            <a:picLocks noChangeAspect="1"/>
          </p:cNvPicPr>
          <p:nvPr/>
        </p:nvPicPr>
        <p:blipFill>
          <a:blip r:embed="rId2"/>
          <a:stretch>
            <a:fillRect/>
          </a:stretch>
        </p:blipFill>
        <p:spPr>
          <a:xfrm>
            <a:off x="910821" y="1643614"/>
            <a:ext cx="9753600" cy="46939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68348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21677" y="366102"/>
            <a:ext cx="10515600" cy="4351338"/>
          </a:xfrm>
        </p:spPr>
        <p:txBody>
          <a:bodyPr/>
          <a:lstStyle/>
          <a:p>
            <a:pPr>
              <a:buFont typeface="Wingdings" panose="05000000000000000000" pitchFamily="2" charset="2"/>
              <a:buChar char="Ø"/>
            </a:pPr>
            <a:r>
              <a:rPr lang="tr-TR" dirty="0"/>
              <a:t>Kış aylarında arabaların radyatör sularına antifriz konulur.</a:t>
            </a:r>
          </a:p>
        </p:txBody>
      </p:sp>
      <p:pic>
        <p:nvPicPr>
          <p:cNvPr id="8" name="Resim 7"/>
          <p:cNvPicPr>
            <a:picLocks noChangeAspect="1"/>
          </p:cNvPicPr>
          <p:nvPr/>
        </p:nvPicPr>
        <p:blipFill>
          <a:blip r:embed="rId2"/>
          <a:stretch>
            <a:fillRect/>
          </a:stretch>
        </p:blipFill>
        <p:spPr>
          <a:xfrm>
            <a:off x="5527282" y="1232201"/>
            <a:ext cx="6015789" cy="4765476"/>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nvPicPr>
        <p:blipFill>
          <a:blip r:embed="rId3"/>
          <a:stretch>
            <a:fillRect/>
          </a:stretch>
        </p:blipFill>
        <p:spPr>
          <a:xfrm>
            <a:off x="639663" y="1232201"/>
            <a:ext cx="4679589" cy="47654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710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06 15-19-16-3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4650"/>
            <a:ext cx="12192000" cy="6107113"/>
          </a:xfrm>
          <a:prstGeom prst="rect">
            <a:avLst/>
          </a:prstGeom>
        </p:spPr>
      </p:pic>
    </p:spTree>
    <p:extLst>
      <p:ext uri="{BB962C8B-B14F-4D97-AF65-F5344CB8AC3E}">
        <p14:creationId xmlns:p14="http://schemas.microsoft.com/office/powerpoint/2010/main" val="1872516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Dikdörtgen 1">
            <a:extLst>
              <a:ext uri="{FF2B5EF4-FFF2-40B4-BE49-F238E27FC236}">
                <a16:creationId xmlns:a16="http://schemas.microsoft.com/office/drawing/2014/main" id="{0A163D77-6D83-40BD-87C9-38625D518B92}"/>
              </a:ext>
            </a:extLst>
          </p:cNvPr>
          <p:cNvSpPr/>
          <p:nvPr/>
        </p:nvSpPr>
        <p:spPr>
          <a:xfrm>
            <a:off x="9829801" y="6512442"/>
            <a:ext cx="2057400" cy="345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962258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
        <p:nvSpPr>
          <p:cNvPr id="5" name="Dikdörtgen 4">
            <a:extLst>
              <a:ext uri="{FF2B5EF4-FFF2-40B4-BE49-F238E27FC236}">
                <a16:creationId xmlns:a16="http://schemas.microsoft.com/office/drawing/2014/main" id="{4E85CCE9-BE9B-4AEE-A001-0965AD5A4AB3}"/>
              </a:ext>
            </a:extLst>
          </p:cNvPr>
          <p:cNvSpPr/>
          <p:nvPr/>
        </p:nvSpPr>
        <p:spPr>
          <a:xfrm>
            <a:off x="9829801" y="6512442"/>
            <a:ext cx="2057400" cy="345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060770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solidFill>
                  <a:srgbClr val="FF0000"/>
                </a:solidFill>
              </a:rPr>
              <a:t>HAL DEĞİŞİMİ GRAFİKLERİ</a:t>
            </a:r>
          </a:p>
        </p:txBody>
      </p:sp>
      <p:pic>
        <p:nvPicPr>
          <p:cNvPr id="5" name="Resim 4">
            <a:hlinkClick r:id="rId2" action="ppaction://hlinkfile"/>
            <a:extLst>
              <a:ext uri="{FF2B5EF4-FFF2-40B4-BE49-F238E27FC236}">
                <a16:creationId xmlns:a16="http://schemas.microsoft.com/office/drawing/2014/main" id="{845601BE-E9B9-4277-9854-2889CBC11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038" y="185962"/>
            <a:ext cx="640080" cy="640080"/>
          </a:xfrm>
          <a:prstGeom prst="rect">
            <a:avLst/>
          </a:prstGeom>
        </p:spPr>
      </p:pic>
    </p:spTree>
    <p:extLst>
      <p:ext uri="{BB962C8B-B14F-4D97-AF65-F5344CB8AC3E}">
        <p14:creationId xmlns:p14="http://schemas.microsoft.com/office/powerpoint/2010/main" val="18086393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1-36-5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23035932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1-40-75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42744365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1-44-5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5744447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1-47-2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7155055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1-49-8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4013038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1-52-56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12398116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1-56-3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1448739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06 15-19-17-44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4650"/>
            <a:ext cx="12192000" cy="6107113"/>
          </a:xfrm>
          <a:prstGeom prst="rect">
            <a:avLst/>
          </a:prstGeom>
        </p:spPr>
      </p:pic>
    </p:spTree>
    <p:extLst>
      <p:ext uri="{BB962C8B-B14F-4D97-AF65-F5344CB8AC3E}">
        <p14:creationId xmlns:p14="http://schemas.microsoft.com/office/powerpoint/2010/main" val="3923831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1-58-84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10932784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2-01-17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9949067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2-03-6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10044493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2-05-8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27924150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2-08-6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17775242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2-11-17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384839581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2-13-5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
            <a:ext cx="12192000" cy="6773863"/>
          </a:xfrm>
          <a:prstGeom prst="rect">
            <a:avLst/>
          </a:prstGeom>
        </p:spPr>
      </p:pic>
    </p:spTree>
    <p:extLst>
      <p:ext uri="{BB962C8B-B14F-4D97-AF65-F5344CB8AC3E}">
        <p14:creationId xmlns:p14="http://schemas.microsoft.com/office/powerpoint/2010/main" val="3295108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54-6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6238"/>
            <a:ext cx="12192000" cy="6103937"/>
          </a:xfrm>
          <a:prstGeom prst="rect">
            <a:avLst/>
          </a:prstGeom>
          <a:noFill/>
          <a:ln>
            <a:noFill/>
          </a:ln>
        </p:spPr>
      </p:pic>
    </p:spTree>
    <p:extLst>
      <p:ext uri="{BB962C8B-B14F-4D97-AF65-F5344CB8AC3E}">
        <p14:creationId xmlns:p14="http://schemas.microsoft.com/office/powerpoint/2010/main" val="16901191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56-3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6238"/>
            <a:ext cx="12192000" cy="6103937"/>
          </a:xfrm>
          <a:prstGeom prst="rect">
            <a:avLst/>
          </a:prstGeom>
          <a:noFill/>
          <a:ln>
            <a:noFill/>
          </a:ln>
        </p:spPr>
      </p:pic>
    </p:spTree>
    <p:extLst>
      <p:ext uri="{BB962C8B-B14F-4D97-AF65-F5344CB8AC3E}">
        <p14:creationId xmlns:p14="http://schemas.microsoft.com/office/powerpoint/2010/main" val="11102759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57-7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6238"/>
            <a:ext cx="12192000" cy="6103937"/>
          </a:xfrm>
          <a:prstGeom prst="rect">
            <a:avLst/>
          </a:prstGeom>
          <a:noFill/>
          <a:ln>
            <a:noFill/>
          </a:ln>
        </p:spPr>
      </p:pic>
    </p:spTree>
    <p:extLst>
      <p:ext uri="{BB962C8B-B14F-4D97-AF65-F5344CB8AC3E}">
        <p14:creationId xmlns:p14="http://schemas.microsoft.com/office/powerpoint/2010/main" val="1305399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06 15-20-28-7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850"/>
            <a:ext cx="12192000" cy="6716713"/>
          </a:xfrm>
          <a:prstGeom prst="rect">
            <a:avLst/>
          </a:prstGeom>
        </p:spPr>
      </p:pic>
    </p:spTree>
    <p:extLst>
      <p:ext uri="{BB962C8B-B14F-4D97-AF65-F5344CB8AC3E}">
        <p14:creationId xmlns:p14="http://schemas.microsoft.com/office/powerpoint/2010/main" val="41041914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58-9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6238"/>
            <a:ext cx="12192000" cy="6103937"/>
          </a:xfrm>
          <a:prstGeom prst="rect">
            <a:avLst/>
          </a:prstGeom>
          <a:noFill/>
          <a:ln>
            <a:noFill/>
          </a:ln>
        </p:spPr>
      </p:pic>
    </p:spTree>
    <p:extLst>
      <p:ext uri="{BB962C8B-B14F-4D97-AF65-F5344CB8AC3E}">
        <p14:creationId xmlns:p14="http://schemas.microsoft.com/office/powerpoint/2010/main" val="20952758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49-89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6238"/>
            <a:ext cx="12192000" cy="6103937"/>
          </a:xfrm>
          <a:prstGeom prst="rect">
            <a:avLst/>
          </a:prstGeom>
          <a:noFill/>
          <a:ln>
            <a:noFill/>
          </a:ln>
        </p:spPr>
      </p:pic>
    </p:spTree>
    <p:extLst>
      <p:ext uri="{BB962C8B-B14F-4D97-AF65-F5344CB8AC3E}">
        <p14:creationId xmlns:p14="http://schemas.microsoft.com/office/powerpoint/2010/main" val="18122046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50-99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6238"/>
            <a:ext cx="12192000" cy="6103937"/>
          </a:xfrm>
          <a:prstGeom prst="rect">
            <a:avLst/>
          </a:prstGeom>
          <a:noFill/>
          <a:ln>
            <a:noFill/>
          </a:ln>
        </p:spPr>
      </p:pic>
    </p:spTree>
    <p:extLst>
      <p:ext uri="{BB962C8B-B14F-4D97-AF65-F5344CB8AC3E}">
        <p14:creationId xmlns:p14="http://schemas.microsoft.com/office/powerpoint/2010/main" val="1659263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52-4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6238"/>
            <a:ext cx="12192000" cy="6103937"/>
          </a:xfrm>
          <a:prstGeom prst="rect">
            <a:avLst/>
          </a:prstGeom>
          <a:noFill/>
          <a:ln>
            <a:noFill/>
          </a:ln>
        </p:spPr>
      </p:pic>
    </p:spTree>
    <p:extLst>
      <p:ext uri="{BB962C8B-B14F-4D97-AF65-F5344CB8AC3E}">
        <p14:creationId xmlns:p14="http://schemas.microsoft.com/office/powerpoint/2010/main" val="6753778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2-36-87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42888"/>
            <a:ext cx="12192000" cy="6372225"/>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9653" cy="587649"/>
          </a:xfrm>
          <a:prstGeom prst="rect">
            <a:avLst/>
          </a:prstGeom>
        </p:spPr>
      </p:pic>
    </p:spTree>
    <p:extLst>
      <p:ext uri="{BB962C8B-B14F-4D97-AF65-F5344CB8AC3E}">
        <p14:creationId xmlns:p14="http://schemas.microsoft.com/office/powerpoint/2010/main" val="23828595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2-38-89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42888"/>
            <a:ext cx="12192000" cy="6372225"/>
          </a:xfrm>
          <a:prstGeom prst="rect">
            <a:avLst/>
          </a:prstGeom>
        </p:spPr>
      </p:pic>
    </p:spTree>
    <p:extLst>
      <p:ext uri="{BB962C8B-B14F-4D97-AF65-F5344CB8AC3E}">
        <p14:creationId xmlns:p14="http://schemas.microsoft.com/office/powerpoint/2010/main" val="18824114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2-25-8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349931355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2-27-44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16811486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2-28-68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12086018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2-30-1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1506017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06 15-20-30-26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4165"/>
            <a:ext cx="12192000" cy="671671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613" y="1101506"/>
            <a:ext cx="3989213" cy="1354016"/>
          </a:xfrm>
          <a:prstGeom prst="rect">
            <a:avLst/>
          </a:prstGeom>
        </p:spPr>
      </p:pic>
      <p:sp>
        <p:nvSpPr>
          <p:cNvPr id="4" name="Metin kutusu 3"/>
          <p:cNvSpPr txBox="1"/>
          <p:nvPr/>
        </p:nvSpPr>
        <p:spPr>
          <a:xfrm>
            <a:off x="5909814" y="2614772"/>
            <a:ext cx="6193143" cy="1477328"/>
          </a:xfrm>
          <a:prstGeom prst="rect">
            <a:avLst/>
          </a:prstGeom>
          <a:noFill/>
        </p:spPr>
        <p:txBody>
          <a:bodyPr wrap="square" rtlCol="0">
            <a:spAutoFit/>
          </a:bodyPr>
          <a:lstStyle/>
          <a:p>
            <a:r>
              <a:rPr lang="tr-TR" i="1" dirty="0">
                <a:solidFill>
                  <a:srgbClr val="FF0000"/>
                </a:solidFill>
                <a:effectLst>
                  <a:outerShdw blurRad="38100" dist="38100" dir="2700000" algn="tl">
                    <a:srgbClr val="000000">
                      <a:alpha val="43137"/>
                    </a:srgbClr>
                  </a:outerShdw>
                </a:effectLst>
              </a:rPr>
              <a:t>İki kaptaki suyun kütleleri eşitse  son sıcaklık 20 °C olur.</a:t>
            </a:r>
          </a:p>
          <a:p>
            <a:r>
              <a:rPr lang="tr-TR" i="1" dirty="0">
                <a:solidFill>
                  <a:srgbClr val="FF0000"/>
                </a:solidFill>
                <a:effectLst>
                  <a:outerShdw blurRad="38100" dist="38100" dir="2700000" algn="tl">
                    <a:srgbClr val="000000">
                      <a:alpha val="43137"/>
                    </a:srgbClr>
                  </a:outerShdw>
                </a:effectLst>
              </a:rPr>
              <a:t>1. kaptaki suyun kütlesi fazlaysa son sıcaklık 20-30 °C arasında olur.</a:t>
            </a:r>
          </a:p>
          <a:p>
            <a:r>
              <a:rPr lang="tr-TR" i="1" dirty="0">
                <a:solidFill>
                  <a:srgbClr val="FF0000"/>
                </a:solidFill>
                <a:effectLst>
                  <a:outerShdw blurRad="38100" dist="38100" dir="2700000" algn="tl">
                    <a:srgbClr val="000000">
                      <a:alpha val="43137"/>
                    </a:srgbClr>
                  </a:outerShdw>
                </a:effectLst>
              </a:rPr>
              <a:t>2. kaptaki suyun kütlesi fazlaysa son sıcaklık 10-20 °C arasında olur.</a:t>
            </a:r>
          </a:p>
        </p:txBody>
      </p:sp>
    </p:spTree>
    <p:extLst>
      <p:ext uri="{BB962C8B-B14F-4D97-AF65-F5344CB8AC3E}">
        <p14:creationId xmlns:p14="http://schemas.microsoft.com/office/powerpoint/2010/main" val="65034615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3-46-58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29442783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3-49-07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15934896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5 21-07-50-3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4775"/>
            <a:ext cx="12192000" cy="664686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32"/>
            <a:ext cx="789653" cy="587649"/>
          </a:xfrm>
          <a:prstGeom prst="rect">
            <a:avLst/>
          </a:prstGeom>
        </p:spPr>
      </p:pic>
    </p:spTree>
    <p:extLst>
      <p:ext uri="{BB962C8B-B14F-4D97-AF65-F5344CB8AC3E}">
        <p14:creationId xmlns:p14="http://schemas.microsoft.com/office/powerpoint/2010/main" val="13288563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5 21-07-52-2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4775"/>
            <a:ext cx="12192000" cy="6646863"/>
          </a:xfrm>
          <a:prstGeom prst="rect">
            <a:avLst/>
          </a:prstGeom>
        </p:spPr>
      </p:pic>
    </p:spTree>
    <p:extLst>
      <p:ext uri="{BB962C8B-B14F-4D97-AF65-F5344CB8AC3E}">
        <p14:creationId xmlns:p14="http://schemas.microsoft.com/office/powerpoint/2010/main" val="28234744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5 21-08-03-9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338"/>
            <a:ext cx="12192000" cy="6789737"/>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422787" cy="314632"/>
          </a:xfrm>
          <a:prstGeom prst="rect">
            <a:avLst/>
          </a:prstGeom>
        </p:spPr>
      </p:pic>
    </p:spTree>
    <p:extLst>
      <p:ext uri="{BB962C8B-B14F-4D97-AF65-F5344CB8AC3E}">
        <p14:creationId xmlns:p14="http://schemas.microsoft.com/office/powerpoint/2010/main" val="40140424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5 21-08-05-49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338"/>
            <a:ext cx="12192000" cy="6789737"/>
          </a:xfrm>
          <a:prstGeom prst="rect">
            <a:avLst/>
          </a:prstGeom>
        </p:spPr>
      </p:pic>
    </p:spTree>
    <p:extLst>
      <p:ext uri="{BB962C8B-B14F-4D97-AF65-F5344CB8AC3E}">
        <p14:creationId xmlns:p14="http://schemas.microsoft.com/office/powerpoint/2010/main" val="305724462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5 21-08-14-86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338"/>
            <a:ext cx="12192000" cy="6789737"/>
          </a:xfrm>
          <a:prstGeom prst="rect">
            <a:avLst/>
          </a:prstGeom>
        </p:spPr>
      </p:pic>
    </p:spTree>
    <p:extLst>
      <p:ext uri="{BB962C8B-B14F-4D97-AF65-F5344CB8AC3E}">
        <p14:creationId xmlns:p14="http://schemas.microsoft.com/office/powerpoint/2010/main" val="33984940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5 21-08-16-4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338"/>
            <a:ext cx="12192000" cy="6789737"/>
          </a:xfrm>
          <a:prstGeom prst="rect">
            <a:avLst/>
          </a:prstGeom>
        </p:spPr>
      </p:pic>
    </p:spTree>
    <p:extLst>
      <p:ext uri="{BB962C8B-B14F-4D97-AF65-F5344CB8AC3E}">
        <p14:creationId xmlns:p14="http://schemas.microsoft.com/office/powerpoint/2010/main" val="32877371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5 21-08-22-9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338"/>
            <a:ext cx="12192000" cy="67897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32"/>
            <a:ext cx="789653" cy="587649"/>
          </a:xfrm>
          <a:prstGeom prst="rect">
            <a:avLst/>
          </a:prstGeom>
        </p:spPr>
      </p:pic>
    </p:spTree>
    <p:extLst>
      <p:ext uri="{BB962C8B-B14F-4D97-AF65-F5344CB8AC3E}">
        <p14:creationId xmlns:p14="http://schemas.microsoft.com/office/powerpoint/2010/main" val="18596879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5 21-08-24-17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338"/>
            <a:ext cx="12192000" cy="6789737"/>
          </a:xfrm>
          <a:prstGeom prst="rect">
            <a:avLst/>
          </a:prstGeom>
        </p:spPr>
      </p:pic>
    </p:spTree>
    <p:extLst>
      <p:ext uri="{BB962C8B-B14F-4D97-AF65-F5344CB8AC3E}">
        <p14:creationId xmlns:p14="http://schemas.microsoft.com/office/powerpoint/2010/main" val="3875625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06 15-21-59-16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850"/>
            <a:ext cx="12192000" cy="6716713"/>
          </a:xfrm>
          <a:prstGeom prst="rect">
            <a:avLst/>
          </a:prstGeom>
        </p:spPr>
      </p:pic>
    </p:spTree>
    <p:extLst>
      <p:ext uri="{BB962C8B-B14F-4D97-AF65-F5344CB8AC3E}">
        <p14:creationId xmlns:p14="http://schemas.microsoft.com/office/powerpoint/2010/main" val="37642684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5 21-08-37-6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338"/>
            <a:ext cx="12192000" cy="67897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9653" cy="587649"/>
          </a:xfrm>
          <a:prstGeom prst="rect">
            <a:avLst/>
          </a:prstGeom>
        </p:spPr>
      </p:pic>
    </p:spTree>
    <p:extLst>
      <p:ext uri="{BB962C8B-B14F-4D97-AF65-F5344CB8AC3E}">
        <p14:creationId xmlns:p14="http://schemas.microsoft.com/office/powerpoint/2010/main" val="183370597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5 21-08-38-8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338"/>
            <a:ext cx="12192000" cy="6789737"/>
          </a:xfrm>
          <a:prstGeom prst="rect">
            <a:avLst/>
          </a:prstGeom>
        </p:spPr>
      </p:pic>
    </p:spTree>
    <p:extLst>
      <p:ext uri="{BB962C8B-B14F-4D97-AF65-F5344CB8AC3E}">
        <p14:creationId xmlns:p14="http://schemas.microsoft.com/office/powerpoint/2010/main" val="31932806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2-36-8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132898117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2-38-1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245844028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2-39-2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57871036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2-40-6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36688082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E32D719-CC1F-470B-84EE-5E260F5C2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5781" y="2877841"/>
            <a:ext cx="3178175" cy="517525"/>
          </a:xfrm>
          <a:prstGeom prst="rect">
            <a:avLst/>
          </a:prstGeom>
        </p:spPr>
      </p:pic>
    </p:spTree>
    <p:extLst>
      <p:ext uri="{BB962C8B-B14F-4D97-AF65-F5344CB8AC3E}">
        <p14:creationId xmlns:p14="http://schemas.microsoft.com/office/powerpoint/2010/main" val="475699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06 15-22-00-8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850"/>
            <a:ext cx="12192000" cy="6716713"/>
          </a:xfrm>
          <a:prstGeom prst="rect">
            <a:avLst/>
          </a:prstGeom>
        </p:spPr>
      </p:pic>
    </p:spTree>
    <p:extLst>
      <p:ext uri="{BB962C8B-B14F-4D97-AF65-F5344CB8AC3E}">
        <p14:creationId xmlns:p14="http://schemas.microsoft.com/office/powerpoint/2010/main" val="2336624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024759"/>
            <a:ext cx="9144000" cy="2387600"/>
          </a:xfrm>
        </p:spPr>
        <p:txBody>
          <a:bodyPr>
            <a:normAutofit/>
          </a:bodyPr>
          <a:lstStyle/>
          <a:p>
            <a:r>
              <a:rPr lang="tr-TR" dirty="0">
                <a:solidFill>
                  <a:srgbClr val="FF0000"/>
                </a:solidFill>
              </a:rPr>
              <a:t>ÖZ ISI</a:t>
            </a:r>
          </a:p>
        </p:txBody>
      </p:sp>
      <p:sp>
        <p:nvSpPr>
          <p:cNvPr id="4" name="Alt Başlık 3"/>
          <p:cNvSpPr>
            <a:spLocks noGrp="1"/>
          </p:cNvSpPr>
          <p:nvPr>
            <p:ph type="subTitle" idx="1"/>
          </p:nvPr>
        </p:nvSpPr>
        <p:spPr/>
        <p:txBody>
          <a:bodyPr>
            <a:normAutofit/>
          </a:bodyPr>
          <a:lstStyle/>
          <a:p>
            <a:r>
              <a:rPr lang="tr-TR" sz="2800" dirty="0">
                <a:solidFill>
                  <a:srgbClr val="FF0000"/>
                </a:solidFill>
                <a:effectLst>
                  <a:outerShdw blurRad="38100" dist="38100" dir="2700000" algn="tl">
                    <a:srgbClr val="000000">
                      <a:alpha val="43137"/>
                    </a:srgbClr>
                  </a:outerShdw>
                </a:effectLst>
              </a:rPr>
              <a:t>ISINMANIN MADDENİN CİNSİYLE İLİŞKİSİ</a:t>
            </a:r>
          </a:p>
        </p:txBody>
      </p:sp>
    </p:spTree>
    <p:extLst>
      <p:ext uri="{BB962C8B-B14F-4D97-AF65-F5344CB8AC3E}">
        <p14:creationId xmlns:p14="http://schemas.microsoft.com/office/powerpoint/2010/main" val="883127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60563" y="1023368"/>
            <a:ext cx="10515600" cy="4351338"/>
          </a:xfrm>
        </p:spPr>
        <p:txBody>
          <a:bodyPr/>
          <a:lstStyle/>
          <a:p>
            <a:r>
              <a:rPr lang="tr-TR" dirty="0"/>
              <a:t>Başlangıç sıcaklıkları ve miktarları aynı olan su ve etil alkol, özdeş ısıtıcılarla eşit süre ısıtıldığında son sıcaklıklarının aynı olmadığı gözlenir. Buradan maddelerin sıcaklık artışının sıvının cinsine bağlı olduğu görülür.</a:t>
            </a:r>
          </a:p>
        </p:txBody>
      </p:sp>
      <p:pic>
        <p:nvPicPr>
          <p:cNvPr id="4" name="Resim 3" descr="bandicam 2020-08-28 11-09-24-644"/>
          <p:cNvPicPr>
            <a:picLocks noGrp="1" noChangeAspect="1"/>
          </p:cNvPicPr>
          <p:nvPr isPhoto="1"/>
        </p:nvPicPr>
        <p:blipFill rotWithShape="1">
          <a:blip r:embed="rId3">
            <a:lum/>
            <a:extLst>
              <a:ext uri="{28A0092B-C50C-407E-A947-70E740481C1C}">
                <a14:useLocalDpi xmlns:a14="http://schemas.microsoft.com/office/drawing/2010/main" val="0"/>
              </a:ext>
            </a:extLst>
          </a:blip>
          <a:srcRect t="15910" r="64017" b="39457"/>
          <a:stretch/>
        </p:blipFill>
        <p:spPr>
          <a:xfrm>
            <a:off x="3493214" y="3046288"/>
            <a:ext cx="4387065" cy="2794571"/>
          </a:xfrm>
          <a:prstGeom prst="rect">
            <a:avLst/>
          </a:prstGeom>
          <a:noFill/>
          <a:ln>
            <a:noFill/>
          </a:ln>
        </p:spPr>
      </p:pic>
      <p:pic>
        <p:nvPicPr>
          <p:cNvPr id="5" name="Resim 4">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3522" y="296821"/>
            <a:ext cx="520788" cy="520788"/>
          </a:xfrm>
          <a:prstGeom prst="rect">
            <a:avLst/>
          </a:prstGeom>
        </p:spPr>
      </p:pic>
    </p:spTree>
    <p:extLst>
      <p:ext uri="{BB962C8B-B14F-4D97-AF65-F5344CB8AC3E}">
        <p14:creationId xmlns:p14="http://schemas.microsoft.com/office/powerpoint/2010/main" val="852680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47826" y="259247"/>
            <a:ext cx="10515600" cy="1925688"/>
          </a:xfrm>
        </p:spPr>
        <p:txBody>
          <a:bodyPr>
            <a:noAutofit/>
          </a:bodyPr>
          <a:lstStyle/>
          <a:p>
            <a:r>
              <a:rPr lang="tr-TR" sz="2400" dirty="0"/>
              <a:t>Günlük hayatta sıkça birbirinin yerine kullanılmalarına rağmen ısı ve sıcaklık kavramları birbirinden farklı kavramlardır. En belirgin fark ısı bir enerji türüdür. Sıcaklık ise ısı enerjisinin göstergelerinden birisidir. Isı ve sıcaklık arasındaki farklar şu şekildedir:</a:t>
            </a:r>
          </a:p>
        </p:txBody>
      </p:sp>
      <p:pic>
        <p:nvPicPr>
          <p:cNvPr id="4" name="İçerik Yer Tutucusu 3"/>
          <p:cNvPicPr>
            <a:picLocks noGrp="1" noChangeAspect="1"/>
          </p:cNvPicPr>
          <p:nvPr>
            <p:ph idx="1"/>
          </p:nvPr>
        </p:nvPicPr>
        <p:blipFill>
          <a:blip r:embed="rId2"/>
          <a:stretch>
            <a:fillRect/>
          </a:stretch>
        </p:blipFill>
        <p:spPr>
          <a:xfrm>
            <a:off x="1119389" y="2011680"/>
            <a:ext cx="9799217" cy="3171790"/>
          </a:xfrm>
          <a:prstGeom prst="rect">
            <a:avLst/>
          </a:prstGeom>
        </p:spPr>
      </p:pic>
      <p:pic>
        <p:nvPicPr>
          <p:cNvPr id="5" name="Picture 2" descr="http://perm.xn----itbkcijdbf2ab0f9b.xn--p1ai/upload/iblock/5de/5deb5742d44afbc9078edd5167b9a01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1987" y="5183470"/>
            <a:ext cx="1173193" cy="1305198"/>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1936445" y="6488668"/>
            <a:ext cx="1802921" cy="369332"/>
          </a:xfrm>
          <a:prstGeom prst="rect">
            <a:avLst/>
          </a:prstGeom>
          <a:noFill/>
        </p:spPr>
        <p:txBody>
          <a:bodyPr wrap="square" rtlCol="0">
            <a:spAutoFit/>
          </a:bodyPr>
          <a:lstStyle/>
          <a:p>
            <a:r>
              <a:rPr lang="tr-TR" dirty="0">
                <a:solidFill>
                  <a:srgbClr val="0070C0"/>
                </a:solidFill>
              </a:rPr>
              <a:t>Kalorimetre kabı</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396" y="5050740"/>
            <a:ext cx="1679365" cy="1570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etin kutusu 7"/>
          <p:cNvSpPr txBox="1"/>
          <p:nvPr/>
        </p:nvSpPr>
        <p:spPr>
          <a:xfrm>
            <a:off x="8350761" y="6252066"/>
            <a:ext cx="1923691" cy="369332"/>
          </a:xfrm>
          <a:prstGeom prst="rect">
            <a:avLst/>
          </a:prstGeom>
          <a:noFill/>
        </p:spPr>
        <p:txBody>
          <a:bodyPr wrap="square" rtlCol="0">
            <a:spAutoFit/>
          </a:bodyPr>
          <a:lstStyle/>
          <a:p>
            <a:r>
              <a:rPr lang="tr-TR" dirty="0">
                <a:solidFill>
                  <a:srgbClr val="0070C0"/>
                </a:solidFill>
              </a:rPr>
              <a:t>Termometre</a:t>
            </a:r>
          </a:p>
        </p:txBody>
      </p:sp>
      <p:sp>
        <p:nvSpPr>
          <p:cNvPr id="3" name="Metin kutusu 2">
            <a:extLst>
              <a:ext uri="{FF2B5EF4-FFF2-40B4-BE49-F238E27FC236}">
                <a16:creationId xmlns:a16="http://schemas.microsoft.com/office/drawing/2014/main" id="{6E5349EF-20E3-4E6F-99C0-B1BACDDABB94}"/>
              </a:ext>
            </a:extLst>
          </p:cNvPr>
          <p:cNvSpPr txBox="1"/>
          <p:nvPr/>
        </p:nvSpPr>
        <p:spPr>
          <a:xfrm>
            <a:off x="3305546" y="50747"/>
            <a:ext cx="6968906" cy="461665"/>
          </a:xfrm>
          <a:prstGeom prst="rect">
            <a:avLst/>
          </a:prstGeom>
          <a:noFill/>
        </p:spPr>
        <p:txBody>
          <a:bodyPr wrap="square" rtlCol="0">
            <a:spAutoFit/>
          </a:bodyPr>
          <a:lstStyle/>
          <a:p>
            <a:r>
              <a:rPr lang="tr-TR" sz="2400" dirty="0">
                <a:solidFill>
                  <a:srgbClr val="FF0000"/>
                </a:solidFill>
                <a:latin typeface="Segoe UI" panose="020B0502040204020203" pitchFamily="34" charset="0"/>
                <a:cs typeface="Segoe UI" panose="020B0502040204020203" pitchFamily="34" charset="0"/>
              </a:rPr>
              <a:t>ÖĞRENDİKLERİMİZİ HATIRLAYALIM</a:t>
            </a:r>
          </a:p>
        </p:txBody>
      </p:sp>
    </p:spTree>
    <p:extLst>
      <p:ext uri="{BB962C8B-B14F-4D97-AF65-F5344CB8AC3E}">
        <p14:creationId xmlns:p14="http://schemas.microsoft.com/office/powerpoint/2010/main" val="1308709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27-0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1189118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708804" y="773202"/>
            <a:ext cx="10515600" cy="4351338"/>
          </a:xfrm>
        </p:spPr>
        <p:txBody>
          <a:bodyPr>
            <a:normAutofit/>
          </a:bodyPr>
          <a:lstStyle/>
          <a:p>
            <a:r>
              <a:rPr lang="tr-TR" dirty="0"/>
              <a:t>Bir maddenin 1 gramının sıcaklığını 1 °C artırmak için gerekli olan ısı miktarına </a:t>
            </a:r>
            <a:r>
              <a:rPr lang="tr-TR" dirty="0">
                <a:solidFill>
                  <a:srgbClr val="FF0000"/>
                </a:solidFill>
              </a:rPr>
              <a:t>öz ısı </a:t>
            </a:r>
            <a:r>
              <a:rPr lang="tr-TR" dirty="0"/>
              <a:t>denir.</a:t>
            </a:r>
          </a:p>
          <a:p>
            <a:pPr marL="0" indent="0">
              <a:buNone/>
            </a:pPr>
            <a:endParaRPr lang="tr-TR" dirty="0"/>
          </a:p>
          <a:p>
            <a:r>
              <a:rPr lang="tr-TR" dirty="0"/>
              <a:t>Öz ısı </a:t>
            </a:r>
            <a:r>
              <a:rPr lang="tr-TR" dirty="0">
                <a:solidFill>
                  <a:srgbClr val="FF0000"/>
                </a:solidFill>
              </a:rPr>
              <a:t>c </a:t>
            </a:r>
            <a:r>
              <a:rPr lang="tr-TR" dirty="0"/>
              <a:t>sembolü ile gösterilir. </a:t>
            </a:r>
          </a:p>
          <a:p>
            <a:endParaRPr lang="tr-TR" dirty="0"/>
          </a:p>
          <a:p>
            <a:r>
              <a:rPr lang="tr-TR" dirty="0"/>
              <a:t>Kalori ve </a:t>
            </a:r>
            <a:r>
              <a:rPr lang="tr-TR" dirty="0" err="1"/>
              <a:t>joule</a:t>
            </a:r>
            <a:r>
              <a:rPr lang="tr-TR" dirty="0"/>
              <a:t> ısı birimleri olduğu için, öz ısı birimleri </a:t>
            </a:r>
            <a:r>
              <a:rPr lang="tr-TR" dirty="0">
                <a:solidFill>
                  <a:srgbClr val="FF0000"/>
                </a:solidFill>
              </a:rPr>
              <a:t>cal / </a:t>
            </a:r>
            <a:r>
              <a:rPr lang="tr-TR" dirty="0" err="1">
                <a:solidFill>
                  <a:srgbClr val="FF0000"/>
                </a:solidFill>
              </a:rPr>
              <a:t>g°C</a:t>
            </a:r>
            <a:r>
              <a:rPr lang="tr-TR" dirty="0">
                <a:solidFill>
                  <a:srgbClr val="FF0000"/>
                </a:solidFill>
              </a:rPr>
              <a:t> </a:t>
            </a:r>
            <a:r>
              <a:rPr lang="tr-TR" dirty="0"/>
              <a:t>veya </a:t>
            </a:r>
          </a:p>
          <a:p>
            <a:pPr marL="0" indent="0">
              <a:buNone/>
            </a:pPr>
            <a:r>
              <a:rPr lang="tr-TR" dirty="0">
                <a:solidFill>
                  <a:srgbClr val="FF0000"/>
                </a:solidFill>
              </a:rPr>
              <a:t>j / </a:t>
            </a:r>
            <a:r>
              <a:rPr lang="tr-TR" dirty="0" err="1">
                <a:solidFill>
                  <a:srgbClr val="FF0000"/>
                </a:solidFill>
              </a:rPr>
              <a:t>g°C</a:t>
            </a:r>
            <a:r>
              <a:rPr lang="tr-TR" dirty="0">
                <a:solidFill>
                  <a:srgbClr val="FF0000"/>
                </a:solidFill>
              </a:rPr>
              <a:t> </a:t>
            </a:r>
            <a:r>
              <a:rPr lang="tr-TR" dirty="0" err="1"/>
              <a:t>dir</a:t>
            </a:r>
            <a:r>
              <a:rPr lang="tr-TR" dirty="0"/>
              <a:t>. </a:t>
            </a:r>
          </a:p>
          <a:p>
            <a:pPr marL="0" indent="0">
              <a:buNone/>
            </a:pPr>
            <a:endParaRPr lang="tr-TR" dirty="0"/>
          </a:p>
        </p:txBody>
      </p:sp>
    </p:spTree>
    <p:extLst>
      <p:ext uri="{BB962C8B-B14F-4D97-AF65-F5344CB8AC3E}">
        <p14:creationId xmlns:p14="http://schemas.microsoft.com/office/powerpoint/2010/main" val="2182285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76400" y="406221"/>
            <a:ext cx="10515600" cy="1325563"/>
          </a:xfrm>
        </p:spPr>
        <p:txBody>
          <a:bodyPr>
            <a:noAutofit/>
          </a:bodyPr>
          <a:lstStyle/>
          <a:p>
            <a:r>
              <a:rPr lang="tr-TR" sz="3200" dirty="0"/>
              <a:t>Öz ısı maddeler için ayırt edici bir özelliktir. </a:t>
            </a:r>
            <a:r>
              <a:rPr lang="tr-TR" sz="3200" dirty="0">
                <a:solidFill>
                  <a:schemeClr val="bg1"/>
                </a:solidFill>
              </a:rPr>
              <a:t>Bu nedenle farklı maddelerin öz ısıları birbirinden farklıdır.</a:t>
            </a:r>
          </a:p>
        </p:txBody>
      </p:sp>
      <p:pic>
        <p:nvPicPr>
          <p:cNvPr id="4" name="Resim 3" descr="bandicam 2020-08-28 11-09-29-724"/>
          <p:cNvPicPr>
            <a:picLocks noGrp="1" noChangeAspect="1"/>
          </p:cNvPicPr>
          <p:nvPr isPhoto="1"/>
        </p:nvPicPr>
        <p:blipFill rotWithShape="1">
          <a:blip r:embed="rId2">
            <a:lum/>
            <a:extLst>
              <a:ext uri="{28A0092B-C50C-407E-A947-70E740481C1C}">
                <a14:useLocalDpi xmlns:a14="http://schemas.microsoft.com/office/drawing/2010/main" val="0"/>
              </a:ext>
            </a:extLst>
          </a:blip>
          <a:srcRect t="21866" r="53826"/>
          <a:stretch/>
        </p:blipFill>
        <p:spPr>
          <a:xfrm>
            <a:off x="2840805" y="1268859"/>
            <a:ext cx="5609690" cy="4864314"/>
          </a:xfrm>
          <a:prstGeom prst="rect">
            <a:avLst/>
          </a:prstGeom>
          <a:noFill/>
          <a:ln>
            <a:noFill/>
          </a:ln>
        </p:spPr>
      </p:pic>
    </p:spTree>
    <p:extLst>
      <p:ext uri="{BB962C8B-B14F-4D97-AF65-F5344CB8AC3E}">
        <p14:creationId xmlns:p14="http://schemas.microsoft.com/office/powerpoint/2010/main" val="1959283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solidFill>
                  <a:srgbClr val="FF0000"/>
                </a:solidFill>
              </a:rPr>
              <a:t>Öz ısı maddeler için ayırt edici bir özelliktir ve sabittir. Madde miktarının değişmesi öz ısıyı değiştirmez.</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66" y="466157"/>
            <a:ext cx="3989213" cy="1354016"/>
          </a:xfrm>
          <a:prstGeom prst="rect">
            <a:avLst/>
          </a:prstGeom>
        </p:spPr>
      </p:pic>
    </p:spTree>
    <p:extLst>
      <p:ext uri="{BB962C8B-B14F-4D97-AF65-F5344CB8AC3E}">
        <p14:creationId xmlns:p14="http://schemas.microsoft.com/office/powerpoint/2010/main" val="1790874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31-85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2077540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33-4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1184565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69189" y="1144138"/>
            <a:ext cx="10515600" cy="4351338"/>
          </a:xfrm>
        </p:spPr>
        <p:txBody>
          <a:bodyPr/>
          <a:lstStyle/>
          <a:p>
            <a:endParaRPr lang="tr-TR" dirty="0">
              <a:solidFill>
                <a:schemeClr val="bg1"/>
              </a:solidFill>
            </a:endParaRPr>
          </a:p>
          <a:p>
            <a:r>
              <a:rPr lang="tr-TR" dirty="0"/>
              <a:t>Miktarı ve başlangıç sıcaklığı eşit olan maddeler özdeş ısıtıcılar ile ısıtıldığında öz ısısı küçük olan maddenin sıcaklık değişimi daha fazla olur. </a:t>
            </a:r>
          </a:p>
          <a:p>
            <a:r>
              <a:rPr lang="tr-TR" dirty="0"/>
              <a:t>Bir başka ifadeyle </a:t>
            </a:r>
            <a:r>
              <a:rPr lang="tr-TR" dirty="0">
                <a:solidFill>
                  <a:srgbClr val="FF0000"/>
                </a:solidFill>
              </a:rPr>
              <a:t>öz ısısı küçük olan maddeler çabuk ısınır ve çabuk soğur.</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894" y="0"/>
            <a:ext cx="3989213" cy="1354016"/>
          </a:xfrm>
          <a:prstGeom prst="rect">
            <a:avLst/>
          </a:prstGeom>
        </p:spPr>
      </p:pic>
      <p:pic>
        <p:nvPicPr>
          <p:cNvPr id="6" name="Resim 5" descr="bandicam 2020-08-28 11-09-24-644"/>
          <p:cNvPicPr>
            <a:picLocks noGrp="1" noChangeAspect="1"/>
          </p:cNvPicPr>
          <p:nvPr isPhoto="1"/>
        </p:nvPicPr>
        <p:blipFill rotWithShape="1">
          <a:blip r:embed="rId3">
            <a:lum/>
            <a:extLst>
              <a:ext uri="{28A0092B-C50C-407E-A947-70E740481C1C}">
                <a14:useLocalDpi xmlns:a14="http://schemas.microsoft.com/office/drawing/2010/main" val="0"/>
              </a:ext>
            </a:extLst>
          </a:blip>
          <a:srcRect t="15910" r="64017" b="39457"/>
          <a:stretch/>
        </p:blipFill>
        <p:spPr>
          <a:xfrm>
            <a:off x="3488077" y="3760342"/>
            <a:ext cx="4387065" cy="2794571"/>
          </a:xfrm>
          <a:prstGeom prst="rect">
            <a:avLst/>
          </a:prstGeom>
          <a:noFill/>
          <a:ln>
            <a:noFill/>
          </a:ln>
        </p:spPr>
      </p:pic>
      <p:pic>
        <p:nvPicPr>
          <p:cNvPr id="7" name="Resim 6">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0869" y="304990"/>
            <a:ext cx="512619" cy="512619"/>
          </a:xfrm>
          <a:prstGeom prst="rect">
            <a:avLst/>
          </a:prstGeom>
        </p:spPr>
      </p:pic>
    </p:spTree>
    <p:extLst>
      <p:ext uri="{BB962C8B-B14F-4D97-AF65-F5344CB8AC3E}">
        <p14:creationId xmlns:p14="http://schemas.microsoft.com/office/powerpoint/2010/main" val="3799514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06-07-5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3500"/>
            <a:ext cx="12192000" cy="672941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063"/>
            <a:ext cx="940949" cy="324465"/>
          </a:xfrm>
          <a:prstGeom prst="rect">
            <a:avLst/>
          </a:prstGeom>
        </p:spPr>
      </p:pic>
      <p:sp>
        <p:nvSpPr>
          <p:cNvPr id="4" name="Dikdörtgen 3"/>
          <p:cNvSpPr/>
          <p:nvPr/>
        </p:nvSpPr>
        <p:spPr>
          <a:xfrm flipV="1">
            <a:off x="9101191" y="6445046"/>
            <a:ext cx="1491465" cy="412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78378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06-09-3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3500"/>
            <a:ext cx="12192000" cy="6729413"/>
          </a:xfrm>
          <a:prstGeom prst="rect">
            <a:avLst/>
          </a:prstGeom>
        </p:spPr>
      </p:pic>
    </p:spTree>
    <p:extLst>
      <p:ext uri="{BB962C8B-B14F-4D97-AF65-F5344CB8AC3E}">
        <p14:creationId xmlns:p14="http://schemas.microsoft.com/office/powerpoint/2010/main" val="534220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35-4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1603964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06 15-18-32-8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4650"/>
            <a:ext cx="12192000" cy="6107113"/>
          </a:xfrm>
          <a:prstGeom prst="rect">
            <a:avLst/>
          </a:prstGeom>
        </p:spPr>
      </p:pic>
    </p:spTree>
    <p:extLst>
      <p:ext uri="{BB962C8B-B14F-4D97-AF65-F5344CB8AC3E}">
        <p14:creationId xmlns:p14="http://schemas.microsoft.com/office/powerpoint/2010/main" val="3222878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37-1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1501766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38-98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2657073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40-3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303059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45-83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2872405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48-17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3334172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05-23-9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6838"/>
            <a:ext cx="12192000" cy="6664325"/>
          </a:xfrm>
          <a:prstGeom prst="rect">
            <a:avLst/>
          </a:prstGeom>
        </p:spPr>
      </p:pic>
      <p:sp>
        <p:nvSpPr>
          <p:cNvPr id="3" name="Dikdörtgen 2"/>
          <p:cNvSpPr/>
          <p:nvPr/>
        </p:nvSpPr>
        <p:spPr>
          <a:xfrm flipV="1">
            <a:off x="9512157" y="6445046"/>
            <a:ext cx="1491465" cy="412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29675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693753" y="-28793"/>
            <a:ext cx="4906947" cy="6886793"/>
          </a:xfrm>
          <a:prstGeom prst="rect">
            <a:avLst/>
          </a:prstGeom>
        </p:spPr>
      </p:pic>
    </p:spTree>
    <p:extLst>
      <p:ext uri="{BB962C8B-B14F-4D97-AF65-F5344CB8AC3E}">
        <p14:creationId xmlns:p14="http://schemas.microsoft.com/office/powerpoint/2010/main" val="1718957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693753" y="-28793"/>
            <a:ext cx="4906947" cy="6886793"/>
          </a:xfrm>
          <a:prstGeom prst="rect">
            <a:avLst/>
          </a:prstGeom>
        </p:spPr>
      </p:pic>
      <p:pic>
        <p:nvPicPr>
          <p:cNvPr id="4" name="Resim 3" descr="bandicam 2018-01-21 22-05-25-500"/>
          <p:cNvPicPr>
            <a:picLocks noGrp="1" noChangeAspect="1"/>
          </p:cNvPicPr>
          <p:nvPr isPhoto="1"/>
        </p:nvPicPr>
        <p:blipFill rotWithShape="1">
          <a:blip r:embed="rId3">
            <a:lum/>
            <a:extLst>
              <a:ext uri="{28A0092B-C50C-407E-A947-70E740481C1C}">
                <a14:useLocalDpi xmlns:a14="http://schemas.microsoft.com/office/drawing/2010/main" val="0"/>
              </a:ext>
            </a:extLst>
          </a:blip>
          <a:srcRect l="45938" t="10948" b="58180"/>
          <a:stretch/>
        </p:blipFill>
        <p:spPr>
          <a:xfrm>
            <a:off x="5600700" y="826477"/>
            <a:ext cx="6591300" cy="2057400"/>
          </a:xfrm>
          <a:prstGeom prst="rect">
            <a:avLst/>
          </a:prstGeom>
        </p:spPr>
      </p:pic>
    </p:spTree>
    <p:extLst>
      <p:ext uri="{BB962C8B-B14F-4D97-AF65-F5344CB8AC3E}">
        <p14:creationId xmlns:p14="http://schemas.microsoft.com/office/powerpoint/2010/main" val="2289116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42-07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700995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43-0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316306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06 15-18-39-2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4650"/>
            <a:ext cx="12192000" cy="6107113"/>
          </a:xfrm>
          <a:prstGeom prst="rect">
            <a:avLst/>
          </a:prstGeom>
        </p:spPr>
      </p:pic>
    </p:spTree>
    <p:extLst>
      <p:ext uri="{BB962C8B-B14F-4D97-AF65-F5344CB8AC3E}">
        <p14:creationId xmlns:p14="http://schemas.microsoft.com/office/powerpoint/2010/main" val="2743522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17-7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0188"/>
            <a:ext cx="12192000" cy="6397625"/>
          </a:xfrm>
          <a:prstGeom prst="rect">
            <a:avLst/>
          </a:prstGeom>
          <a:noFill/>
          <a:ln>
            <a:noFill/>
          </a:ln>
        </p:spPr>
      </p:pic>
    </p:spTree>
    <p:extLst>
      <p:ext uri="{BB962C8B-B14F-4D97-AF65-F5344CB8AC3E}">
        <p14:creationId xmlns:p14="http://schemas.microsoft.com/office/powerpoint/2010/main" val="3514141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19-2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9092"/>
            <a:ext cx="12192000" cy="6397625"/>
          </a:xfrm>
          <a:prstGeom prst="rect">
            <a:avLst/>
          </a:prstGeom>
          <a:noFill/>
          <a:ln>
            <a:noFill/>
          </a:ln>
        </p:spPr>
      </p:pic>
    </p:spTree>
    <p:extLst>
      <p:ext uri="{BB962C8B-B14F-4D97-AF65-F5344CB8AC3E}">
        <p14:creationId xmlns:p14="http://schemas.microsoft.com/office/powerpoint/2010/main" val="1997469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06-18-178"/>
          <p:cNvPicPr>
            <a:picLocks noGrp="1" noChangeAspect="1"/>
          </p:cNvPicPr>
          <p:nvPr isPhoto="1"/>
        </p:nvPicPr>
        <p:blipFill rotWithShape="1">
          <a:blip r:embed="rId2">
            <a:lum/>
            <a:extLst>
              <a:ext uri="{28A0092B-C50C-407E-A947-70E740481C1C}">
                <a14:useLocalDpi xmlns:a14="http://schemas.microsoft.com/office/drawing/2010/main" val="0"/>
              </a:ext>
            </a:extLst>
          </a:blip>
          <a:srcRect r="770" b="3606"/>
          <a:stretch/>
        </p:blipFill>
        <p:spPr>
          <a:xfrm>
            <a:off x="0" y="63500"/>
            <a:ext cx="12098215" cy="6486769"/>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740"/>
            <a:ext cx="940949" cy="275047"/>
          </a:xfrm>
          <a:prstGeom prst="rect">
            <a:avLst/>
          </a:prstGeom>
        </p:spPr>
      </p:pic>
      <p:sp>
        <p:nvSpPr>
          <p:cNvPr id="4" name="Dikdörtgen 3"/>
          <p:cNvSpPr/>
          <p:nvPr/>
        </p:nvSpPr>
        <p:spPr>
          <a:xfrm flipV="1">
            <a:off x="0" y="422787"/>
            <a:ext cx="117987" cy="412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flipV="1">
            <a:off x="9101191" y="6445046"/>
            <a:ext cx="1491465" cy="412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22735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06-19-853"/>
          <p:cNvPicPr>
            <a:picLocks noGrp="1" noChangeAspect="1"/>
          </p:cNvPicPr>
          <p:nvPr isPhoto="1"/>
        </p:nvPicPr>
        <p:blipFill rotWithShape="1">
          <a:blip r:embed="rId2">
            <a:lum/>
            <a:extLst>
              <a:ext uri="{28A0092B-C50C-407E-A947-70E740481C1C}">
                <a14:useLocalDpi xmlns:a14="http://schemas.microsoft.com/office/drawing/2010/main" val="0"/>
              </a:ext>
            </a:extLst>
          </a:blip>
          <a:srcRect r="697" b="862"/>
          <a:stretch/>
        </p:blipFill>
        <p:spPr>
          <a:xfrm>
            <a:off x="0" y="63501"/>
            <a:ext cx="12107008" cy="6671408"/>
          </a:xfrm>
          <a:prstGeom prst="rect">
            <a:avLst/>
          </a:prstGeom>
        </p:spPr>
      </p:pic>
      <p:sp>
        <p:nvSpPr>
          <p:cNvPr id="3" name="Dikdörtgen 2"/>
          <p:cNvSpPr/>
          <p:nvPr/>
        </p:nvSpPr>
        <p:spPr>
          <a:xfrm flipV="1">
            <a:off x="0" y="507026"/>
            <a:ext cx="98323" cy="3287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flipV="1">
            <a:off x="0" y="422787"/>
            <a:ext cx="117987" cy="4129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flipV="1">
            <a:off x="0" y="422787"/>
            <a:ext cx="117987" cy="412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05563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23-4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160026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24-69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2432418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49-34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1108753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51-05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3708282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solidFill>
                  <a:srgbClr val="FF0000"/>
                </a:solidFill>
              </a:rPr>
              <a:t>Öz ısısı yüksek olan maddeler soğuduklarında etrafa daha fazla ısı verdikleri için mum ve buz gibi cisimlerde daha fazla ilerler.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302" y="336760"/>
            <a:ext cx="3989213" cy="1354016"/>
          </a:xfrm>
          <a:prstGeom prst="rect">
            <a:avLst/>
          </a:prstGeom>
        </p:spPr>
      </p:pic>
    </p:spTree>
    <p:extLst>
      <p:ext uri="{BB962C8B-B14F-4D97-AF65-F5344CB8AC3E}">
        <p14:creationId xmlns:p14="http://schemas.microsoft.com/office/powerpoint/2010/main" val="543265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Ekran Alıntıs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129" y="431320"/>
            <a:ext cx="6315232" cy="589184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5607170" y="5581290"/>
            <a:ext cx="431321" cy="3536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740"/>
            <a:ext cx="940949" cy="353705"/>
          </a:xfrm>
          <a:prstGeom prst="rect">
            <a:avLst/>
          </a:prstGeom>
        </p:spPr>
      </p:pic>
    </p:spTree>
    <p:extLst>
      <p:ext uri="{BB962C8B-B14F-4D97-AF65-F5344CB8AC3E}">
        <p14:creationId xmlns:p14="http://schemas.microsoft.com/office/powerpoint/2010/main" val="272789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06 15-18-40-3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4650"/>
            <a:ext cx="12192000" cy="6107113"/>
          </a:xfrm>
          <a:prstGeom prst="rect">
            <a:avLst/>
          </a:prstGeom>
        </p:spPr>
      </p:pic>
    </p:spTree>
    <p:extLst>
      <p:ext uri="{BB962C8B-B14F-4D97-AF65-F5344CB8AC3E}">
        <p14:creationId xmlns:p14="http://schemas.microsoft.com/office/powerpoint/2010/main" val="3251828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378722" y="1831664"/>
            <a:ext cx="9144000" cy="2387600"/>
          </a:xfrm>
        </p:spPr>
        <p:txBody>
          <a:bodyPr/>
          <a:lstStyle/>
          <a:p>
            <a:r>
              <a:rPr lang="tr-TR" dirty="0">
                <a:solidFill>
                  <a:srgbClr val="FF0000"/>
                </a:solidFill>
              </a:rPr>
              <a:t>ISI ALIŞVERİŞİ VE SICAKLIK DEĞİŞİMİ</a:t>
            </a:r>
          </a:p>
        </p:txBody>
      </p:sp>
    </p:spTree>
    <p:extLst>
      <p:ext uri="{BB962C8B-B14F-4D97-AF65-F5344CB8AC3E}">
        <p14:creationId xmlns:p14="http://schemas.microsoft.com/office/powerpoint/2010/main" val="1037963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FF0000"/>
                </a:solidFill>
              </a:rPr>
              <a:t>Isı Enerjisi - Kütle İlişkisi</a:t>
            </a:r>
          </a:p>
        </p:txBody>
      </p:sp>
      <p:sp>
        <p:nvSpPr>
          <p:cNvPr id="3" name="İçerik Yer Tutucusu 2"/>
          <p:cNvSpPr>
            <a:spLocks noGrp="1"/>
          </p:cNvSpPr>
          <p:nvPr>
            <p:ph idx="1"/>
          </p:nvPr>
        </p:nvSpPr>
        <p:spPr>
          <a:xfrm>
            <a:off x="689465" y="1470111"/>
            <a:ext cx="10515600" cy="4351338"/>
          </a:xfrm>
        </p:spPr>
        <p:txBody>
          <a:bodyPr/>
          <a:lstStyle/>
          <a:p>
            <a:r>
              <a:rPr lang="tr-TR" dirty="0"/>
              <a:t>İlk sıcaklıkları aynı olan özdeş maddeler eşit süre ısıtılırsa kütlesi az olanın sıcaklığı daha yüksek olacaktır.</a:t>
            </a:r>
          </a:p>
        </p:txBody>
      </p:sp>
      <p:pic>
        <p:nvPicPr>
          <p:cNvPr id="5" name="Resim 4" descr="bandicam 2020-08-28 11-09-44-981"/>
          <p:cNvPicPr>
            <a:picLocks noGrp="1" noChangeAspect="1"/>
          </p:cNvPicPr>
          <p:nvPr isPhoto="1"/>
        </p:nvPicPr>
        <p:blipFill rotWithShape="1">
          <a:blip r:embed="rId2">
            <a:lum/>
            <a:extLst>
              <a:ext uri="{28A0092B-C50C-407E-A947-70E740481C1C}">
                <a14:useLocalDpi xmlns:a14="http://schemas.microsoft.com/office/drawing/2010/main" val="0"/>
              </a:ext>
            </a:extLst>
          </a:blip>
          <a:srcRect l="21194" t="34944" r="31657" b="10248"/>
          <a:stretch/>
        </p:blipFill>
        <p:spPr>
          <a:xfrm>
            <a:off x="2774023" y="2389880"/>
            <a:ext cx="5748392" cy="3431569"/>
          </a:xfrm>
          <a:prstGeom prst="rect">
            <a:avLst/>
          </a:prstGeom>
          <a:noFill/>
          <a:ln>
            <a:noFill/>
          </a:ln>
        </p:spPr>
      </p:pic>
      <p:pic>
        <p:nvPicPr>
          <p:cNvPr id="4" name="Resim 3">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3861" y="638025"/>
            <a:ext cx="640080" cy="640080"/>
          </a:xfrm>
          <a:prstGeom prst="rect">
            <a:avLst/>
          </a:prstGeom>
        </p:spPr>
      </p:pic>
    </p:spTree>
    <p:extLst>
      <p:ext uri="{BB962C8B-B14F-4D97-AF65-F5344CB8AC3E}">
        <p14:creationId xmlns:p14="http://schemas.microsoft.com/office/powerpoint/2010/main" val="1032203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57-5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1868503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58-9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2262791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52-5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2585661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53-7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3647207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08-14-76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100"/>
            <a:ext cx="12192000" cy="678021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64"/>
            <a:ext cx="1140542" cy="393290"/>
          </a:xfrm>
          <a:prstGeom prst="rect">
            <a:avLst/>
          </a:prstGeom>
        </p:spPr>
      </p:pic>
      <p:sp>
        <p:nvSpPr>
          <p:cNvPr id="4" name="Dikdörtgen 3"/>
          <p:cNvSpPr/>
          <p:nvPr/>
        </p:nvSpPr>
        <p:spPr>
          <a:xfrm flipV="1">
            <a:off x="9101191" y="6460457"/>
            <a:ext cx="1491465" cy="412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76278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08-16-57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100"/>
            <a:ext cx="12192000" cy="6780213"/>
          </a:xfrm>
          <a:prstGeom prst="rect">
            <a:avLst/>
          </a:prstGeom>
        </p:spPr>
      </p:pic>
    </p:spTree>
    <p:extLst>
      <p:ext uri="{BB962C8B-B14F-4D97-AF65-F5344CB8AC3E}">
        <p14:creationId xmlns:p14="http://schemas.microsoft.com/office/powerpoint/2010/main" val="30188253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37-94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3607245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39-5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2364087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06 15-18-41-3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4650"/>
            <a:ext cx="12192000" cy="6107113"/>
          </a:xfrm>
          <a:prstGeom prst="rect">
            <a:avLst/>
          </a:prstGeom>
        </p:spPr>
      </p:pic>
    </p:spTree>
    <p:extLst>
      <p:ext uri="{BB962C8B-B14F-4D97-AF65-F5344CB8AC3E}">
        <p14:creationId xmlns:p14="http://schemas.microsoft.com/office/powerpoint/2010/main" val="1592836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57-5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03587"/>
            <a:ext cx="12192000" cy="6261100"/>
          </a:xfrm>
          <a:prstGeom prst="rect">
            <a:avLst/>
          </a:prstGeom>
          <a:noFill/>
          <a:ln>
            <a:noFill/>
          </a:ln>
        </p:spPr>
      </p:pic>
    </p:spTree>
    <p:extLst>
      <p:ext uri="{BB962C8B-B14F-4D97-AF65-F5344CB8AC3E}">
        <p14:creationId xmlns:p14="http://schemas.microsoft.com/office/powerpoint/2010/main" val="12118766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09-59-36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2948344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00-4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1740203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01-7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2250080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02-79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2099787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05-3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3175052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06-77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1347492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07-9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1695072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09-7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8450"/>
            <a:ext cx="12192000" cy="6261100"/>
          </a:xfrm>
          <a:prstGeom prst="rect">
            <a:avLst/>
          </a:prstGeom>
          <a:noFill/>
          <a:ln>
            <a:noFill/>
          </a:ln>
        </p:spPr>
      </p:pic>
    </p:spTree>
    <p:extLst>
      <p:ext uri="{BB962C8B-B14F-4D97-AF65-F5344CB8AC3E}">
        <p14:creationId xmlns:p14="http://schemas.microsoft.com/office/powerpoint/2010/main" val="41717307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solidFill>
                  <a:srgbClr val="FF0000"/>
                </a:solidFill>
              </a:rPr>
              <a:t>Hal değiştirmediği sürece bir maddeye daha fazla ısı enerjisi vermek o maddenin sıcaklığını daha fazla arttırır.</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19175"/>
            <a:ext cx="3989213" cy="1354016"/>
          </a:xfrm>
          <a:prstGeom prst="rect">
            <a:avLst/>
          </a:prstGeom>
        </p:spPr>
      </p:pic>
      <p:pic>
        <p:nvPicPr>
          <p:cNvPr id="4" name="Resim 3" descr="bandicam 2020-08-28 11-09-55-286"/>
          <p:cNvPicPr>
            <a:picLocks noGrp="1" noChangeAspect="1"/>
          </p:cNvPicPr>
          <p:nvPr isPhoto="1"/>
        </p:nvPicPr>
        <p:blipFill rotWithShape="1">
          <a:blip r:embed="rId3">
            <a:lum/>
            <a:extLst>
              <a:ext uri="{28A0092B-C50C-407E-A947-70E740481C1C}">
                <a14:useLocalDpi xmlns:a14="http://schemas.microsoft.com/office/drawing/2010/main" val="0"/>
              </a:ext>
            </a:extLst>
          </a:blip>
          <a:srcRect l="24649" t="34944" r="29551" b="6720"/>
          <a:stretch/>
        </p:blipFill>
        <p:spPr>
          <a:xfrm>
            <a:off x="2897311" y="2917861"/>
            <a:ext cx="5584005" cy="3652463"/>
          </a:xfrm>
          <a:prstGeom prst="rect">
            <a:avLst/>
          </a:prstGeom>
          <a:noFill/>
          <a:ln>
            <a:noFill/>
          </a:ln>
        </p:spPr>
      </p:pic>
    </p:spTree>
    <p:extLst>
      <p:ext uri="{BB962C8B-B14F-4D97-AF65-F5344CB8AC3E}">
        <p14:creationId xmlns:p14="http://schemas.microsoft.com/office/powerpoint/2010/main" val="3540542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06 15-18-42-75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4650"/>
            <a:ext cx="12192000" cy="6107113"/>
          </a:xfrm>
          <a:prstGeom prst="rect">
            <a:avLst/>
          </a:prstGeom>
        </p:spPr>
      </p:pic>
    </p:spTree>
    <p:extLst>
      <p:ext uri="{BB962C8B-B14F-4D97-AF65-F5344CB8AC3E}">
        <p14:creationId xmlns:p14="http://schemas.microsoft.com/office/powerpoint/2010/main" val="3081891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2-42-0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515624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2-44-2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3301369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26-9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22517661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28-34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35853913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4"/>
            <a:ext cx="12192000" cy="6840452"/>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64"/>
            <a:ext cx="1140542" cy="393290"/>
          </a:xfrm>
          <a:prstGeom prst="rect">
            <a:avLst/>
          </a:prstGeom>
        </p:spPr>
      </p:pic>
    </p:spTree>
    <p:extLst>
      <p:ext uri="{BB962C8B-B14F-4D97-AF65-F5344CB8AC3E}">
        <p14:creationId xmlns:p14="http://schemas.microsoft.com/office/powerpoint/2010/main" val="19326216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4"/>
            <a:ext cx="12192000" cy="6840452"/>
          </a:xfrm>
          <a:prstGeom prst="rect">
            <a:avLst/>
          </a:prstGeom>
        </p:spPr>
      </p:pic>
    </p:spTree>
    <p:extLst>
      <p:ext uri="{BB962C8B-B14F-4D97-AF65-F5344CB8AC3E}">
        <p14:creationId xmlns:p14="http://schemas.microsoft.com/office/powerpoint/2010/main" val="22757951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55-0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1959071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56-44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3451861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03-26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1281870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04-77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3277581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06 15-18-44-1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4650"/>
            <a:ext cx="12192000" cy="6107113"/>
          </a:xfrm>
          <a:prstGeom prst="rect">
            <a:avLst/>
          </a:prstGeom>
        </p:spPr>
      </p:pic>
    </p:spTree>
    <p:extLst>
      <p:ext uri="{BB962C8B-B14F-4D97-AF65-F5344CB8AC3E}">
        <p14:creationId xmlns:p14="http://schemas.microsoft.com/office/powerpoint/2010/main" val="13227578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14-69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0188"/>
            <a:ext cx="12192000" cy="6397625"/>
          </a:xfrm>
          <a:prstGeom prst="rect">
            <a:avLst/>
          </a:prstGeom>
          <a:noFill/>
          <a:ln>
            <a:noFill/>
          </a:ln>
        </p:spPr>
      </p:pic>
    </p:spTree>
    <p:extLst>
      <p:ext uri="{BB962C8B-B14F-4D97-AF65-F5344CB8AC3E}">
        <p14:creationId xmlns:p14="http://schemas.microsoft.com/office/powerpoint/2010/main" val="15427921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16-0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0188"/>
            <a:ext cx="12192000" cy="6397625"/>
          </a:xfrm>
          <a:prstGeom prst="rect">
            <a:avLst/>
          </a:prstGeom>
          <a:noFill/>
          <a:ln>
            <a:noFill/>
          </a:ln>
        </p:spPr>
      </p:pic>
    </p:spTree>
    <p:extLst>
      <p:ext uri="{BB962C8B-B14F-4D97-AF65-F5344CB8AC3E}">
        <p14:creationId xmlns:p14="http://schemas.microsoft.com/office/powerpoint/2010/main" val="21625911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30-1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31989113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31-86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23004888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41-5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343453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0-43-0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42250389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00-3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20872247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1-01-8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575"/>
            <a:ext cx="12192000" cy="6800850"/>
          </a:xfrm>
          <a:prstGeom prst="rect">
            <a:avLst/>
          </a:prstGeom>
          <a:noFill/>
          <a:ln>
            <a:noFill/>
          </a:ln>
        </p:spPr>
      </p:pic>
    </p:spTree>
    <p:extLst>
      <p:ext uri="{BB962C8B-B14F-4D97-AF65-F5344CB8AC3E}">
        <p14:creationId xmlns:p14="http://schemas.microsoft.com/office/powerpoint/2010/main" val="36659718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532626" y="1769344"/>
            <a:ext cx="9144000" cy="2387600"/>
          </a:xfrm>
        </p:spPr>
        <p:txBody>
          <a:bodyPr/>
          <a:lstStyle/>
          <a:p>
            <a:r>
              <a:rPr lang="tr-TR" dirty="0">
                <a:solidFill>
                  <a:srgbClr val="0070C0"/>
                </a:solidFill>
              </a:rPr>
              <a:t>MADDENİN HALLERİ VE ISI ALIŞVERİŞİ</a:t>
            </a:r>
          </a:p>
        </p:txBody>
      </p:sp>
    </p:spTree>
    <p:extLst>
      <p:ext uri="{BB962C8B-B14F-4D97-AF65-F5344CB8AC3E}">
        <p14:creationId xmlns:p14="http://schemas.microsoft.com/office/powerpoint/2010/main" val="4022691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MADDENİN HALLERİ VE ISI ALIŞVERİŞİ</a:t>
            </a:r>
          </a:p>
        </p:txBody>
      </p:sp>
      <p:sp>
        <p:nvSpPr>
          <p:cNvPr id="3" name="Metin kutusu 2"/>
          <p:cNvSpPr txBox="1"/>
          <p:nvPr/>
        </p:nvSpPr>
        <p:spPr>
          <a:xfrm>
            <a:off x="441206" y="5017472"/>
            <a:ext cx="11024754" cy="1569660"/>
          </a:xfrm>
          <a:prstGeom prst="rect">
            <a:avLst/>
          </a:prstGeom>
          <a:noFill/>
        </p:spPr>
        <p:txBody>
          <a:bodyPr wrap="square" rtlCol="0">
            <a:spAutoFit/>
          </a:bodyPr>
          <a:lstStyle/>
          <a:p>
            <a:r>
              <a:rPr lang="tr-TR" sz="2400" dirty="0"/>
              <a:t>Madde hal değiştirirken molekülleri bir arada tutan bağlar kopar ve moleküller birbirinden uzaklaşır ya da birbirine yaklaşır. Moleküller hızlanır ya da yavaşlar.</a:t>
            </a:r>
          </a:p>
          <a:p>
            <a:r>
              <a:rPr lang="tr-TR" sz="2400" dirty="0"/>
              <a:t>Erime ve buharlaşma olayları için madde çevreden ısı alır , donma ve </a:t>
            </a:r>
            <a:r>
              <a:rPr lang="tr-TR" sz="2400" dirty="0" err="1"/>
              <a:t>yoğuşma</a:t>
            </a:r>
            <a:r>
              <a:rPr lang="tr-TR" sz="2400" dirty="0"/>
              <a:t> olayları için madde çevreye ısı verir .</a:t>
            </a:r>
          </a:p>
        </p:txBody>
      </p:sp>
      <p:pic>
        <p:nvPicPr>
          <p:cNvPr id="5" name="Resim 4" descr="bandicam 2020-08-28 11-11-11-032"/>
          <p:cNvPicPr>
            <a:picLocks noGrp="1" noChangeAspect="1"/>
          </p:cNvPicPr>
          <p:nvPr isPhoto="1"/>
        </p:nvPicPr>
        <p:blipFill rotWithShape="1">
          <a:blip r:embed="rId3">
            <a:lum/>
            <a:extLst>
              <a:ext uri="{28A0092B-C50C-407E-A947-70E740481C1C}">
                <a14:useLocalDpi xmlns:a14="http://schemas.microsoft.com/office/drawing/2010/main" val="0"/>
              </a:ext>
            </a:extLst>
          </a:blip>
          <a:srcRect l="18118" t="33073" r="16995" b="29104"/>
          <a:stretch/>
        </p:blipFill>
        <p:spPr>
          <a:xfrm>
            <a:off x="1462355" y="606119"/>
            <a:ext cx="9205645" cy="4027526"/>
          </a:xfrm>
          <a:prstGeom prst="rect">
            <a:avLst/>
          </a:prstGeom>
          <a:noFill/>
          <a:ln>
            <a:noFill/>
          </a:ln>
        </p:spPr>
      </p:pic>
    </p:spTree>
    <p:extLst>
      <p:ext uri="{BB962C8B-B14F-4D97-AF65-F5344CB8AC3E}">
        <p14:creationId xmlns:p14="http://schemas.microsoft.com/office/powerpoint/2010/main" val="876104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9938" y="251802"/>
            <a:ext cx="10515600" cy="5234598"/>
          </a:xfrm>
        </p:spPr>
        <p:txBody>
          <a:bodyPr>
            <a:normAutofit/>
          </a:bodyPr>
          <a:lstStyle/>
          <a:p>
            <a:pPr marL="0" indent="0">
              <a:buNone/>
            </a:pPr>
            <a:r>
              <a:rPr lang="tr-TR" sz="2400" dirty="0"/>
              <a:t>Maddeler atomlardan dolayısıyla taneciklerden meydana  gelmişlerdir. İster katı ister sıvı ister gaz olsun tüm maddelerin  tanecikleri hareket halindedir. </a:t>
            </a:r>
          </a:p>
          <a:p>
            <a:pPr marL="0" indent="0">
              <a:buNone/>
            </a:pPr>
            <a:r>
              <a:rPr lang="tr-TR" sz="2400" dirty="0"/>
              <a:t>Madde  taneciklerinin  hareketi  maddenin  sıcaklığı ile doğru orantılıdır. Bu nedenle bir maddenin sıcaklığı arttığında maddenin taneciklerinin hareketi de o oranda artar.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353" y="3044435"/>
            <a:ext cx="7686253" cy="3005136"/>
          </a:xfrm>
          <a:prstGeom prst="rect">
            <a:avLst/>
          </a:prstGeom>
        </p:spPr>
      </p:pic>
    </p:spTree>
    <p:extLst>
      <p:ext uri="{BB962C8B-B14F-4D97-AF65-F5344CB8AC3E}">
        <p14:creationId xmlns:p14="http://schemas.microsoft.com/office/powerpoint/2010/main" val="12880815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2-31-4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8015856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8-28 11-12-32-8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a:noFill/>
          <a:ln>
            <a:noFill/>
          </a:ln>
        </p:spPr>
      </p:pic>
    </p:spTree>
    <p:extLst>
      <p:ext uri="{BB962C8B-B14F-4D97-AF65-F5344CB8AC3E}">
        <p14:creationId xmlns:p14="http://schemas.microsoft.com/office/powerpoint/2010/main" val="13193833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i="1" dirty="0">
                <a:solidFill>
                  <a:srgbClr val="0070C0"/>
                </a:solidFill>
              </a:rPr>
              <a:t>Erime Isısı</a:t>
            </a:r>
            <a:endParaRPr lang="tr-TR" dirty="0">
              <a:solidFill>
                <a:srgbClr val="0070C0"/>
              </a:solidFill>
            </a:endParaRPr>
          </a:p>
        </p:txBody>
      </p:sp>
      <p:sp>
        <p:nvSpPr>
          <p:cNvPr id="3" name="İçerik Yer Tutucusu 2"/>
          <p:cNvSpPr>
            <a:spLocks noGrp="1"/>
          </p:cNvSpPr>
          <p:nvPr>
            <p:ph idx="1"/>
          </p:nvPr>
        </p:nvSpPr>
        <p:spPr>
          <a:xfrm>
            <a:off x="678711" y="3339024"/>
            <a:ext cx="10515600" cy="2579748"/>
          </a:xfrm>
        </p:spPr>
        <p:txBody>
          <a:bodyPr>
            <a:normAutofit lnSpcReduction="10000"/>
          </a:bodyPr>
          <a:lstStyle/>
          <a:p>
            <a:pPr marL="0" indent="0">
              <a:buNone/>
            </a:pPr>
            <a:r>
              <a:rPr lang="tr-TR" dirty="0"/>
              <a:t>Erime ısısı, erime sıcaklığındaki 1 g saf katı maddenin, aynı sıcaklıkta 1 g sıvı hâle gelmesi için alması gereken ısıdır. Erime ısısı Le ile gösterilir. Birimi j/g </a:t>
            </a:r>
            <a:r>
              <a:rPr lang="tr-TR" dirty="0" err="1"/>
              <a:t>dir</a:t>
            </a:r>
            <a:r>
              <a:rPr lang="tr-TR" dirty="0"/>
              <a:t>. </a:t>
            </a:r>
          </a:p>
          <a:p>
            <a:pPr marL="0" indent="0">
              <a:buNone/>
            </a:pPr>
            <a:endParaRPr lang="tr-TR" dirty="0"/>
          </a:p>
          <a:p>
            <a:pPr marL="0" indent="0">
              <a:buNone/>
            </a:pPr>
            <a:r>
              <a:rPr lang="tr-TR" dirty="0"/>
              <a:t>0°C’de 1 gram buzun, 0°C’de 1 gram su hâline gelmesi için alması gereken ısı 334,4 j’dir.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717" y="1443486"/>
            <a:ext cx="66960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98821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i="1" dirty="0">
                <a:solidFill>
                  <a:srgbClr val="0070C0"/>
                </a:solidFill>
              </a:rPr>
              <a:t>Donma Isısı</a:t>
            </a:r>
            <a:endParaRPr lang="tr-TR" dirty="0">
              <a:solidFill>
                <a:srgbClr val="0070C0"/>
              </a:solidFill>
            </a:endParaRPr>
          </a:p>
        </p:txBody>
      </p:sp>
      <p:sp>
        <p:nvSpPr>
          <p:cNvPr id="3" name="İçerik Yer Tutucusu 2"/>
          <p:cNvSpPr>
            <a:spLocks noGrp="1"/>
          </p:cNvSpPr>
          <p:nvPr>
            <p:ph idx="1"/>
          </p:nvPr>
        </p:nvSpPr>
        <p:spPr>
          <a:xfrm>
            <a:off x="838200" y="2045914"/>
            <a:ext cx="10515600" cy="2579748"/>
          </a:xfrm>
        </p:spPr>
        <p:txBody>
          <a:bodyPr>
            <a:normAutofit lnSpcReduction="10000"/>
          </a:bodyPr>
          <a:lstStyle/>
          <a:p>
            <a:pPr marL="0" indent="0">
              <a:buNone/>
            </a:pPr>
            <a:r>
              <a:rPr lang="tr-TR" dirty="0"/>
              <a:t>Donma ısısı, erime sıcaklığındaki 1 g saf sıvı maddenin, aynı sıcaklıkta 1 g katı hâle gelmesi için çevreye vermesi gereken ısıdır. Donma ısısı </a:t>
            </a:r>
            <a:r>
              <a:rPr lang="tr-TR" dirty="0" err="1"/>
              <a:t>Ld</a:t>
            </a:r>
            <a:r>
              <a:rPr lang="tr-TR" dirty="0"/>
              <a:t> ile gösterilir. Birimi j/g </a:t>
            </a:r>
            <a:r>
              <a:rPr lang="tr-TR" dirty="0" err="1"/>
              <a:t>dir</a:t>
            </a:r>
            <a:r>
              <a:rPr lang="tr-TR" dirty="0"/>
              <a:t>. </a:t>
            </a:r>
          </a:p>
          <a:p>
            <a:pPr marL="0" indent="0">
              <a:buNone/>
            </a:pPr>
            <a:endParaRPr lang="tr-TR" dirty="0"/>
          </a:p>
          <a:p>
            <a:pPr marL="0" indent="0">
              <a:buNone/>
            </a:pPr>
            <a:r>
              <a:rPr lang="tr-TR" dirty="0"/>
              <a:t>0°C’de 1 gram suyun, 0°C’de 1 gram buz hâline gelmesi için çevreye vermesi gereken ısı 334,4 j’dir.</a:t>
            </a:r>
          </a:p>
        </p:txBody>
      </p:sp>
    </p:spTree>
    <p:extLst>
      <p:ext uri="{BB962C8B-B14F-4D97-AF65-F5344CB8AC3E}">
        <p14:creationId xmlns:p14="http://schemas.microsoft.com/office/powerpoint/2010/main" val="11500503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2645" y="823895"/>
            <a:ext cx="10515600" cy="4351338"/>
          </a:xfrm>
        </p:spPr>
        <p:txBody>
          <a:bodyPr/>
          <a:lstStyle/>
          <a:p>
            <a:pPr>
              <a:buFont typeface="Wingdings" panose="05000000000000000000" pitchFamily="2" charset="2"/>
              <a:buChar char="Ø"/>
            </a:pPr>
            <a:r>
              <a:rPr lang="tr-TR" dirty="0"/>
              <a:t>Saf maddelerin erime ısıları, donma ısılarına  eşittir . (Le = </a:t>
            </a:r>
            <a:r>
              <a:rPr lang="tr-TR" dirty="0" err="1"/>
              <a:t>Ld</a:t>
            </a:r>
            <a:r>
              <a:rPr lang="tr-TR" dirty="0"/>
              <a:t>)</a:t>
            </a:r>
          </a:p>
          <a:p>
            <a:pPr>
              <a:buFont typeface="Wingdings" panose="05000000000000000000" pitchFamily="2" charset="2"/>
              <a:buChar char="Ø"/>
            </a:pPr>
            <a:r>
              <a:rPr lang="tr-TR" dirty="0"/>
              <a:t>Erime ısısı ve donma ısısı saf maddeler için ayırt edici bir özelliktir.</a:t>
            </a:r>
          </a:p>
        </p:txBody>
      </p:sp>
      <p:pic>
        <p:nvPicPr>
          <p:cNvPr id="4" name="Resim 3" descr="bandicam 2020-08-28 11-11-17-357"/>
          <p:cNvPicPr>
            <a:picLocks noGrp="1" noChangeAspect="1"/>
          </p:cNvPicPr>
          <p:nvPr isPhoto="1"/>
        </p:nvPicPr>
        <p:blipFill rotWithShape="1">
          <a:blip r:embed="rId2">
            <a:lum/>
            <a:extLst>
              <a:ext uri="{28A0092B-C50C-407E-A947-70E740481C1C}">
                <a14:useLocalDpi xmlns:a14="http://schemas.microsoft.com/office/drawing/2010/main" val="0"/>
              </a:ext>
            </a:extLst>
          </a:blip>
          <a:srcRect l="21826" t="31983" r="24621" b="22567"/>
          <a:stretch/>
        </p:blipFill>
        <p:spPr>
          <a:xfrm>
            <a:off x="2835666" y="2178121"/>
            <a:ext cx="6046342" cy="3436707"/>
          </a:xfrm>
          <a:prstGeom prst="rect">
            <a:avLst/>
          </a:prstGeom>
          <a:noFill/>
          <a:ln>
            <a:noFill/>
          </a:ln>
        </p:spPr>
      </p:pic>
    </p:spTree>
    <p:extLst>
      <p:ext uri="{BB962C8B-B14F-4D97-AF65-F5344CB8AC3E}">
        <p14:creationId xmlns:p14="http://schemas.microsoft.com/office/powerpoint/2010/main" val="2473906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565"/>
            <a:ext cx="12477964" cy="709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a:xfrm>
            <a:off x="981182" y="0"/>
            <a:ext cx="10515600" cy="1325563"/>
          </a:xfrm>
        </p:spPr>
        <p:txBody>
          <a:bodyPr>
            <a:normAutofit/>
          </a:bodyPr>
          <a:lstStyle/>
          <a:p>
            <a:r>
              <a:rPr lang="tr-TR" sz="4000" dirty="0">
                <a:solidFill>
                  <a:srgbClr val="FFFF00"/>
                </a:solidFill>
                <a:effectLst>
                  <a:outerShdw blurRad="38100" dist="38100" dir="2700000" algn="tl">
                    <a:srgbClr val="000000">
                      <a:alpha val="43137"/>
                    </a:srgbClr>
                  </a:outerShdw>
                </a:effectLst>
              </a:rPr>
              <a:t>Erime sırasında maddeler çevreden ısı alır, donma sırasında maddeler çevreye ısı verir.</a:t>
            </a:r>
          </a:p>
        </p:txBody>
      </p:sp>
      <p:sp>
        <p:nvSpPr>
          <p:cNvPr id="3" name="İçerik Yer Tutucusu 2"/>
          <p:cNvSpPr>
            <a:spLocks noGrp="1"/>
          </p:cNvSpPr>
          <p:nvPr>
            <p:ph idx="1"/>
          </p:nvPr>
        </p:nvSpPr>
        <p:spPr>
          <a:xfrm>
            <a:off x="838200" y="1159179"/>
            <a:ext cx="10515600" cy="4351338"/>
          </a:xfrm>
        </p:spPr>
        <p:txBody>
          <a:bodyPr/>
          <a:lstStyle/>
          <a:p>
            <a:pPr>
              <a:buFont typeface="Wingdings" panose="05000000000000000000" pitchFamily="2" charset="2"/>
              <a:buChar char="Ø"/>
            </a:pPr>
            <a:r>
              <a:rPr lang="tr-TR" dirty="0">
                <a:effectLst>
                  <a:outerShdw blurRad="38100" dist="38100" dir="2700000" algn="tl">
                    <a:srgbClr val="000000">
                      <a:alpha val="43137"/>
                    </a:srgbClr>
                  </a:outerShdw>
                </a:effectLst>
                <a:highlight>
                  <a:srgbClr val="FFFF00"/>
                </a:highlight>
              </a:rPr>
              <a:t>Soğuk kış günlerinde, hava sıcaklığının 0°C’nin altına düştüğü bölgelerde meyve ve sebzelerin donmasını engellemek için, meyve ve sebze depolarına içi su dolu variller konulur. Bu varillerdeki su donarken çevreye ısı vereceği için deponun içindeki sıcaklık 0°C’nin üzerinde kalır ve meyveler donmaz.</a:t>
            </a:r>
          </a:p>
        </p:txBody>
      </p:sp>
    </p:spTree>
    <p:extLst>
      <p:ext uri="{BB962C8B-B14F-4D97-AF65-F5344CB8AC3E}">
        <p14:creationId xmlns:p14="http://schemas.microsoft.com/office/powerpoint/2010/main" val="34358113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6186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çerik Yer Tutucusu 2"/>
          <p:cNvSpPr>
            <a:spLocks noGrp="1"/>
          </p:cNvSpPr>
          <p:nvPr>
            <p:ph idx="1"/>
          </p:nvPr>
        </p:nvSpPr>
        <p:spPr>
          <a:xfrm>
            <a:off x="637854" y="562753"/>
            <a:ext cx="10515600" cy="5573114"/>
          </a:xfrm>
        </p:spPr>
        <p:txBody>
          <a:bodyPr/>
          <a:lstStyle/>
          <a:p>
            <a:pPr>
              <a:buFont typeface="Wingdings" panose="05000000000000000000" pitchFamily="2" charset="2"/>
              <a:buChar char="Ø"/>
            </a:pPr>
            <a:r>
              <a:rPr lang="tr-TR" dirty="0">
                <a:solidFill>
                  <a:srgbClr val="FFFF00"/>
                </a:solidFill>
                <a:effectLst>
                  <a:outerShdw blurRad="38100" dist="38100" dir="2700000" algn="tl">
                    <a:srgbClr val="000000">
                      <a:alpha val="43137"/>
                    </a:srgbClr>
                  </a:outerShdw>
                </a:effectLst>
              </a:rPr>
              <a:t>Kar yağdığı esnada su, katı hale dönüştüğü için çevresine ısı verir. Hava ılık olur. Bir süre sonra yeryüzündeki kar erimeye başlayacaktır. Buz çevreden ısı almaya başlar. Hava soğur.</a:t>
            </a:r>
          </a:p>
        </p:txBody>
      </p:sp>
    </p:spTree>
    <p:extLst>
      <p:ext uri="{BB962C8B-B14F-4D97-AF65-F5344CB8AC3E}">
        <p14:creationId xmlns:p14="http://schemas.microsoft.com/office/powerpoint/2010/main" val="481872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i="1" dirty="0">
                <a:solidFill>
                  <a:srgbClr val="0070C0"/>
                </a:solidFill>
              </a:rPr>
              <a:t>Buharlaşma Isısı</a:t>
            </a:r>
          </a:p>
        </p:txBody>
      </p:sp>
      <p:sp>
        <p:nvSpPr>
          <p:cNvPr id="3" name="İçerik Yer Tutucusu 2"/>
          <p:cNvSpPr>
            <a:spLocks noGrp="1"/>
          </p:cNvSpPr>
          <p:nvPr>
            <p:ph idx="1"/>
          </p:nvPr>
        </p:nvSpPr>
        <p:spPr>
          <a:xfrm>
            <a:off x="614917" y="1894737"/>
            <a:ext cx="10515600" cy="4351338"/>
          </a:xfrm>
        </p:spPr>
        <p:txBody>
          <a:bodyPr/>
          <a:lstStyle/>
          <a:p>
            <a:pPr marL="0" indent="0">
              <a:buNone/>
            </a:pPr>
            <a:r>
              <a:rPr lang="tr-TR" dirty="0"/>
              <a:t>Kaynama sıcaklığındaki 1 g saf sıvı maddenin, aynı sıcaklıkta 1 g gaz hâline gelmesi için alması gereken ısıya buharlaşma ısısı denir.</a:t>
            </a:r>
          </a:p>
          <a:p>
            <a:pPr marL="0" indent="0">
              <a:buNone/>
            </a:pPr>
            <a:r>
              <a:rPr lang="tr-TR" dirty="0"/>
              <a:t>Buharlaşma ısısı </a:t>
            </a:r>
            <a:r>
              <a:rPr lang="tr-TR" dirty="0" err="1"/>
              <a:t>Lb</a:t>
            </a:r>
            <a:r>
              <a:rPr lang="tr-TR" dirty="0"/>
              <a:t> ile gösterilir. Birimi j/g’dir.</a:t>
            </a:r>
          </a:p>
        </p:txBody>
      </p:sp>
    </p:spTree>
    <p:extLst>
      <p:ext uri="{BB962C8B-B14F-4D97-AF65-F5344CB8AC3E}">
        <p14:creationId xmlns:p14="http://schemas.microsoft.com/office/powerpoint/2010/main" val="22340635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i="1" dirty="0" err="1">
                <a:solidFill>
                  <a:srgbClr val="0070C0"/>
                </a:solidFill>
              </a:rPr>
              <a:t>Yoğuşma</a:t>
            </a:r>
            <a:r>
              <a:rPr lang="tr-TR" b="1" i="1" dirty="0">
                <a:solidFill>
                  <a:srgbClr val="0070C0"/>
                </a:solidFill>
              </a:rPr>
              <a:t> Isısı</a:t>
            </a:r>
          </a:p>
        </p:txBody>
      </p:sp>
      <p:sp>
        <p:nvSpPr>
          <p:cNvPr id="3" name="İçerik Yer Tutucusu 2"/>
          <p:cNvSpPr>
            <a:spLocks noGrp="1"/>
          </p:cNvSpPr>
          <p:nvPr>
            <p:ph idx="1"/>
          </p:nvPr>
        </p:nvSpPr>
        <p:spPr>
          <a:xfrm>
            <a:off x="838200" y="1809676"/>
            <a:ext cx="10515600" cy="4351338"/>
          </a:xfrm>
        </p:spPr>
        <p:txBody>
          <a:bodyPr/>
          <a:lstStyle/>
          <a:p>
            <a:pPr marL="0" indent="0">
              <a:buNone/>
            </a:pPr>
            <a:r>
              <a:rPr lang="tr-TR" dirty="0"/>
              <a:t>Kaynama sıcaklığındaki 1 g saf gazın aynı sıcaklıkta 1 g sıvı hâline gelmesi için çevreye vermesi gereken ısıya </a:t>
            </a:r>
            <a:r>
              <a:rPr lang="tr-TR" dirty="0" err="1"/>
              <a:t>yoğuşma</a:t>
            </a:r>
            <a:r>
              <a:rPr lang="tr-TR" dirty="0"/>
              <a:t> ısısı denir.</a:t>
            </a:r>
          </a:p>
          <a:p>
            <a:pPr marL="0" indent="0">
              <a:buNone/>
            </a:pPr>
            <a:r>
              <a:rPr lang="tr-TR" dirty="0"/>
              <a:t>Buharlaşma ısısı </a:t>
            </a:r>
            <a:r>
              <a:rPr lang="tr-TR" dirty="0" err="1"/>
              <a:t>Ly</a:t>
            </a:r>
            <a:r>
              <a:rPr lang="tr-TR" dirty="0"/>
              <a:t> ile gösterilir. Birimi j/g’dir.</a:t>
            </a:r>
          </a:p>
        </p:txBody>
      </p:sp>
    </p:spTree>
    <p:extLst>
      <p:ext uri="{BB962C8B-B14F-4D97-AF65-F5344CB8AC3E}">
        <p14:creationId xmlns:p14="http://schemas.microsoft.com/office/powerpoint/2010/main" val="17719950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10119" y="238268"/>
            <a:ext cx="10515600" cy="4351338"/>
          </a:xfrm>
        </p:spPr>
        <p:txBody>
          <a:bodyPr/>
          <a:lstStyle/>
          <a:p>
            <a:pPr marL="0" indent="0">
              <a:buNone/>
            </a:pPr>
            <a:r>
              <a:rPr lang="tr-TR" dirty="0"/>
              <a:t>Saf maddelerin buharlaşma ısıları, </a:t>
            </a:r>
            <a:r>
              <a:rPr lang="tr-TR" dirty="0" err="1"/>
              <a:t>yoğuşma</a:t>
            </a:r>
            <a:r>
              <a:rPr lang="tr-TR" dirty="0"/>
              <a:t> ısılarına eşittir. (</a:t>
            </a:r>
            <a:r>
              <a:rPr lang="tr-TR" dirty="0" err="1"/>
              <a:t>Lb</a:t>
            </a:r>
            <a:r>
              <a:rPr lang="tr-TR" dirty="0"/>
              <a:t> = </a:t>
            </a:r>
            <a:r>
              <a:rPr lang="tr-TR" dirty="0" err="1"/>
              <a:t>Ly</a:t>
            </a:r>
            <a:r>
              <a:rPr lang="tr-TR" dirty="0"/>
              <a:t>). </a:t>
            </a:r>
          </a:p>
          <a:p>
            <a:pPr marL="0" indent="0">
              <a:buNone/>
            </a:pPr>
            <a:r>
              <a:rPr lang="tr-TR" dirty="0"/>
              <a:t>Farklı maddelerin buharlaşma ısıları birbirinden farklıdır.</a:t>
            </a:r>
          </a:p>
          <a:p>
            <a:pPr marL="0" indent="0">
              <a:buNone/>
            </a:pPr>
            <a:endParaRPr lang="tr-TR" dirty="0">
              <a:solidFill>
                <a:schemeClr val="bg1"/>
              </a:solidFill>
            </a:endParaRPr>
          </a:p>
        </p:txBody>
      </p:sp>
      <p:pic>
        <p:nvPicPr>
          <p:cNvPr id="2" name="Resim 1"/>
          <p:cNvPicPr>
            <a:picLocks noChangeAspect="1"/>
          </p:cNvPicPr>
          <p:nvPr/>
        </p:nvPicPr>
        <p:blipFill>
          <a:blip r:embed="rId2"/>
          <a:stretch>
            <a:fillRect/>
          </a:stretch>
        </p:blipFill>
        <p:spPr>
          <a:xfrm>
            <a:off x="2403801" y="1339309"/>
            <a:ext cx="7125479" cy="5015257"/>
          </a:xfrm>
          <a:prstGeom prst="rect">
            <a:avLst/>
          </a:prstGeom>
        </p:spPr>
      </p:pic>
    </p:spTree>
    <p:extLst>
      <p:ext uri="{BB962C8B-B14F-4D97-AF65-F5344CB8AC3E}">
        <p14:creationId xmlns:p14="http://schemas.microsoft.com/office/powerpoint/2010/main" val="210010486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298</TotalTime>
  <Words>1021</Words>
  <Application>Microsoft Office PowerPoint</Application>
  <PresentationFormat>Geniş ekran</PresentationFormat>
  <Paragraphs>76</Paragraphs>
  <Slides>166</Slides>
  <Notes>3</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166</vt:i4>
      </vt:variant>
    </vt:vector>
  </HeadingPairs>
  <TitlesOfParts>
    <vt:vector size="172" baseType="lpstr">
      <vt:lpstr>Arial</vt:lpstr>
      <vt:lpstr>Calibri</vt:lpstr>
      <vt:lpstr>Calibri Light</vt:lpstr>
      <vt:lpstr>Segoe UI</vt:lpstr>
      <vt:lpstr>Wingdings</vt:lpstr>
      <vt:lpstr>Office Teması</vt:lpstr>
      <vt:lpstr>ÖZ ISI</vt:lpstr>
      <vt:lpstr>Günlük hayatta sıkça birbirinin yerine kullanılmalarına rağmen ısı ve sıcaklık kavramları birbirinden farklı kavramlardır. En belirgin fark ısı bir enerji türüdür. Sıcaklık ise ısı enerjisinin göstergelerinden birisidir. Isı ve sıcaklık arasındaki farklar şu şekildedir:</vt:lpstr>
      <vt:lpstr>PowerPoint Sunusu</vt:lpstr>
      <vt:lpstr>PowerPoint Sunusu</vt:lpstr>
      <vt:lpstr>PowerPoint Sunusu</vt:lpstr>
      <vt:lpstr>PowerPoint Sunusu</vt:lpstr>
      <vt:lpstr>PowerPoint Sunusu</vt:lpstr>
      <vt:lpstr>PowerPoint Sunusu</vt:lpstr>
      <vt:lpstr>PowerPoint Sunusu</vt:lpstr>
      <vt:lpstr>PowerPoint Sunusu</vt:lpstr>
      <vt:lpstr>Isı Alışverişi</vt:lpstr>
      <vt:lpstr>PowerPoint Sunusu</vt:lpstr>
      <vt:lpstr>PowerPoint Sunusu</vt:lpstr>
      <vt:lpstr>PowerPoint Sunusu</vt:lpstr>
      <vt:lpstr>PowerPoint Sunusu</vt:lpstr>
      <vt:lpstr>PowerPoint Sunusu</vt:lpstr>
      <vt:lpstr>PowerPoint Sunusu</vt:lpstr>
      <vt:lpstr>ÖZ ISI</vt:lpstr>
      <vt:lpstr>PowerPoint Sunusu</vt:lpstr>
      <vt:lpstr>PowerPoint Sunusu</vt:lpstr>
      <vt:lpstr>PowerPoint Sunusu</vt:lpstr>
      <vt:lpstr>Öz ısı maddeler için ayırt edici bir özelliktir. Bu nedenle farklı maddelerin öz ısıları birbirinden farklıdır.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ISI ALIŞVERİŞİ VE SICAKLIK DEĞİŞİMİ</vt:lpstr>
      <vt:lpstr>Isı Enerjisi - Kütle İlişkisi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MADDENİN HALLERİ VE ISI ALIŞVERİŞİ</vt:lpstr>
      <vt:lpstr>MADDENİN HALLERİ VE ISI ALIŞVERİŞİ</vt:lpstr>
      <vt:lpstr>PowerPoint Sunusu</vt:lpstr>
      <vt:lpstr>PowerPoint Sunusu</vt:lpstr>
      <vt:lpstr>Erime Isısı</vt:lpstr>
      <vt:lpstr>Donma Isısı</vt:lpstr>
      <vt:lpstr>PowerPoint Sunusu</vt:lpstr>
      <vt:lpstr>Erime sırasında maddeler çevreden ısı alır, donma sırasında maddeler çevreye ısı verir.</vt:lpstr>
      <vt:lpstr>PowerPoint Sunusu</vt:lpstr>
      <vt:lpstr>Buharlaşma Isısı</vt:lpstr>
      <vt:lpstr>Yoğuşma Isısı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Buharlaşma sırasında maddeler çevreden ısı alır, yoğuşma sırasında maddeler çevreye ısı verir.</vt:lpstr>
      <vt:lpstr>PowerPoint Sunusu</vt:lpstr>
      <vt:lpstr>PowerPoint Sunusu</vt:lpstr>
      <vt:lpstr>PowerPoint Sunusu</vt:lpstr>
      <vt:lpstr>PowerPoint Sunusu</vt:lpstr>
      <vt:lpstr>PowerPoint Sunusu</vt:lpstr>
      <vt:lpstr>PowerPoint Sunusu</vt:lpstr>
      <vt:lpstr>Sıvıların belirli bir donma ve kaynama noktaları vardır. Saf maddelerin içerisine başka maddeler eklenirse kaynama noktası yükselir, donma noktası düşer. </vt:lpstr>
      <vt:lpstr>Karlı günlerde yollara tuz dökülür. Bunun sebebi suyun donma noktasının düşürülüp(-15 C) suyun daha geç donmasını sağlamaktır.</vt:lpstr>
      <vt:lpstr>PowerPoint Sunusu</vt:lpstr>
      <vt:lpstr>PowerPoint Sunusu</vt:lpstr>
      <vt:lpstr>PowerPoint Sunusu</vt:lpstr>
      <vt:lpstr>PowerPoint Sunusu</vt:lpstr>
      <vt:lpstr>PowerPoint Sunusu</vt:lpstr>
      <vt:lpstr>HAL DEĞİŞİMİ GRAFİKLERİ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MADDENİN HALLERİ VE ISI ALIŞVERİŞİ</dc:title>
  <dc:creator>sylar</dc:creator>
  <cp:lastModifiedBy>Okan</cp:lastModifiedBy>
  <cp:revision>54</cp:revision>
  <dcterms:created xsi:type="dcterms:W3CDTF">2018-01-21T19:14:54Z</dcterms:created>
  <dcterms:modified xsi:type="dcterms:W3CDTF">2024-12-01T07:45:57Z</dcterms:modified>
</cp:coreProperties>
</file>