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310" r:id="rId3"/>
    <p:sldId id="279" r:id="rId4"/>
    <p:sldId id="293" r:id="rId5"/>
    <p:sldId id="272" r:id="rId6"/>
    <p:sldId id="285" r:id="rId7"/>
    <p:sldId id="276" r:id="rId8"/>
    <p:sldId id="287" r:id="rId9"/>
    <p:sldId id="275" r:id="rId10"/>
    <p:sldId id="312" r:id="rId11"/>
    <p:sldId id="313" r:id="rId12"/>
    <p:sldId id="286" r:id="rId13"/>
    <p:sldId id="284" r:id="rId14"/>
    <p:sldId id="270" r:id="rId15"/>
    <p:sldId id="269" r:id="rId16"/>
    <p:sldId id="311" r:id="rId17"/>
    <p:sldId id="291" r:id="rId18"/>
    <p:sldId id="316" r:id="rId19"/>
    <p:sldId id="317" r:id="rId20"/>
    <p:sldId id="273" r:id="rId21"/>
    <p:sldId id="267" r:id="rId22"/>
    <p:sldId id="294" r:id="rId23"/>
    <p:sldId id="304" r:id="rId24"/>
    <p:sldId id="288" r:id="rId25"/>
    <p:sldId id="289" r:id="rId26"/>
    <p:sldId id="299" r:id="rId27"/>
    <p:sldId id="268" r:id="rId28"/>
    <p:sldId id="290" r:id="rId29"/>
    <p:sldId id="282" r:id="rId30"/>
    <p:sldId id="292" r:id="rId31"/>
    <p:sldId id="314" r:id="rId32"/>
    <p:sldId id="315" r:id="rId33"/>
    <p:sldId id="306" r:id="rId34"/>
    <p:sldId id="307" r:id="rId35"/>
    <p:sldId id="308" r:id="rId36"/>
    <p:sldId id="309" r:id="rId37"/>
    <p:sldId id="318"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968" autoAdjust="0"/>
  </p:normalViewPr>
  <p:slideViewPr>
    <p:cSldViewPr snapToGrid="0">
      <p:cViewPr varScale="1">
        <p:scale>
          <a:sx n="60" d="100"/>
          <a:sy n="60" d="100"/>
        </p:scale>
        <p:origin x="892"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4359C-DA7F-453D-ABC0-BE19717322E1}" type="datetimeFigureOut">
              <a:rPr lang="tr-TR" smtClean="0"/>
              <a:t>1.12.2024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DF211-B7FD-4290-9D33-A7438A33FCF4}" type="slidenum">
              <a:rPr lang="tr-TR" smtClean="0"/>
              <a:t>‹#›</a:t>
            </a:fld>
            <a:endParaRPr lang="tr-TR"/>
          </a:p>
        </p:txBody>
      </p:sp>
    </p:spTree>
    <p:extLst>
      <p:ext uri="{BB962C8B-B14F-4D97-AF65-F5344CB8AC3E}">
        <p14:creationId xmlns:p14="http://schemas.microsoft.com/office/powerpoint/2010/main" val="250131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3DF211-B7FD-4290-9D33-A7438A33FCF4}" type="slidenum">
              <a:rPr lang="tr-TR" smtClean="0"/>
              <a:t>13</a:t>
            </a:fld>
            <a:endParaRPr lang="tr-TR"/>
          </a:p>
        </p:txBody>
      </p:sp>
    </p:spTree>
    <p:extLst>
      <p:ext uri="{BB962C8B-B14F-4D97-AF65-F5344CB8AC3E}">
        <p14:creationId xmlns:p14="http://schemas.microsoft.com/office/powerpoint/2010/main" val="422594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3DF211-B7FD-4290-9D33-A7438A33FCF4}" type="slidenum">
              <a:rPr lang="tr-TR" smtClean="0"/>
              <a:t>15</a:t>
            </a:fld>
            <a:endParaRPr lang="tr-TR"/>
          </a:p>
        </p:txBody>
      </p:sp>
    </p:spTree>
    <p:extLst>
      <p:ext uri="{BB962C8B-B14F-4D97-AF65-F5344CB8AC3E}">
        <p14:creationId xmlns:p14="http://schemas.microsoft.com/office/powerpoint/2010/main" val="281172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3DF211-B7FD-4290-9D33-A7438A33FCF4}" type="slidenum">
              <a:rPr lang="tr-TR" smtClean="0"/>
              <a:t>16</a:t>
            </a:fld>
            <a:endParaRPr lang="tr-TR"/>
          </a:p>
        </p:txBody>
      </p:sp>
    </p:spTree>
    <p:extLst>
      <p:ext uri="{BB962C8B-B14F-4D97-AF65-F5344CB8AC3E}">
        <p14:creationId xmlns:p14="http://schemas.microsoft.com/office/powerpoint/2010/main" val="20868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3DF211-B7FD-4290-9D33-A7438A33FCF4}" type="slidenum">
              <a:rPr lang="tr-TR" smtClean="0"/>
              <a:t>26</a:t>
            </a:fld>
            <a:endParaRPr lang="tr-TR"/>
          </a:p>
        </p:txBody>
      </p:sp>
    </p:spTree>
    <p:extLst>
      <p:ext uri="{BB962C8B-B14F-4D97-AF65-F5344CB8AC3E}">
        <p14:creationId xmlns:p14="http://schemas.microsoft.com/office/powerpoint/2010/main" val="346245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53DF211-B7FD-4290-9D33-A7438A33FCF4}" type="slidenum">
              <a:rPr lang="tr-TR" smtClean="0"/>
              <a:t>27</a:t>
            </a:fld>
            <a:endParaRPr lang="tr-TR"/>
          </a:p>
        </p:txBody>
      </p:sp>
    </p:spTree>
    <p:extLst>
      <p:ext uri="{BB962C8B-B14F-4D97-AF65-F5344CB8AC3E}">
        <p14:creationId xmlns:p14="http://schemas.microsoft.com/office/powerpoint/2010/main" val="209887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13A0576-B095-4D49-BAB0-8B733792A712}" type="datetimeFigureOut">
              <a:rPr lang="tr-TR" smtClean="0"/>
              <a:t>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332348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3A0576-B095-4D49-BAB0-8B733792A712}" type="datetimeFigureOut">
              <a:rPr lang="tr-TR" smtClean="0"/>
              <a:t>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39877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3A0576-B095-4D49-BAB0-8B733792A712}" type="datetimeFigureOut">
              <a:rPr lang="tr-TR" smtClean="0"/>
              <a:t>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332376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lvl1pPr>
              <a:defRPr sz="3200" b="1" i="0" baseline="0"/>
            </a:lvl1pPr>
          </a:lstStyle>
          <a:p>
            <a:r>
              <a:rPr lang="tr-TR" dirty="0"/>
              <a:t>Asıl başlık stili için tıklatın</a:t>
            </a:r>
          </a:p>
        </p:txBody>
      </p:sp>
      <p:sp>
        <p:nvSpPr>
          <p:cNvPr id="3" name="İçerik Yer Tutucusu 2"/>
          <p:cNvSpPr>
            <a:spLocks noGrp="1"/>
          </p:cNvSpPr>
          <p:nvPr>
            <p:ph idx="1"/>
          </p:nvPr>
        </p:nvSpPr>
        <p:spPr/>
        <p:txBody>
          <a:bodyPr/>
          <a:lstStyle>
            <a:lvl1pPr>
              <a:defRPr sz="2400" baseline="0"/>
            </a:lvl1pPr>
            <a:lvl2pPr>
              <a:defRPr sz="2400" baseline="0"/>
            </a:lvl2pPr>
            <a:lvl3pPr>
              <a:defRPr sz="2400" baseline="0"/>
            </a:lvl3pPr>
            <a:lvl4pPr>
              <a:defRPr sz="2400" baseline="0"/>
            </a:lvl4pPr>
            <a:lvl5pPr>
              <a:defRPr sz="2400" baseline="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613A0576-B095-4D49-BAB0-8B733792A712}" type="datetimeFigureOut">
              <a:rPr lang="tr-TR" smtClean="0"/>
              <a:t>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85462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13A0576-B095-4D49-BAB0-8B733792A712}" type="datetimeFigureOut">
              <a:rPr lang="tr-TR" smtClean="0"/>
              <a:t>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420071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13A0576-B095-4D49-BAB0-8B733792A712}" type="datetimeFigureOut">
              <a:rPr lang="tr-TR" smtClean="0"/>
              <a:t>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95661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13A0576-B095-4D49-BAB0-8B733792A712}" type="datetimeFigureOut">
              <a:rPr lang="tr-TR" smtClean="0"/>
              <a:t>1.12.2024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415808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13A0576-B095-4D49-BAB0-8B733792A712}" type="datetimeFigureOut">
              <a:rPr lang="tr-TR" smtClean="0"/>
              <a:t>1.12.2024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314241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3A0576-B095-4D49-BAB0-8B733792A712}" type="datetimeFigureOut">
              <a:rPr lang="tr-TR" smtClean="0"/>
              <a:t>1.12.2024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51514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13A0576-B095-4D49-BAB0-8B733792A712}" type="datetimeFigureOut">
              <a:rPr lang="tr-TR" smtClean="0"/>
              <a:t>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120038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13A0576-B095-4D49-BAB0-8B733792A712}" type="datetimeFigureOut">
              <a:rPr lang="tr-TR" smtClean="0"/>
              <a:t>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9BCDB0-6A3B-44E0-BF66-F28AB6EA699E}" type="slidenum">
              <a:rPr lang="tr-TR" smtClean="0"/>
              <a:t>‹#›</a:t>
            </a:fld>
            <a:endParaRPr lang="tr-TR"/>
          </a:p>
        </p:txBody>
      </p:sp>
    </p:spTree>
    <p:extLst>
      <p:ext uri="{BB962C8B-B14F-4D97-AF65-F5344CB8AC3E}">
        <p14:creationId xmlns:p14="http://schemas.microsoft.com/office/powerpoint/2010/main" val="40055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A0576-B095-4D49-BAB0-8B733792A712}" type="datetimeFigureOut">
              <a:rPr lang="tr-TR" smtClean="0"/>
              <a:t>1.12.2024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CDB0-6A3B-44E0-BF66-F28AB6EA699E}" type="slidenum">
              <a:rPr lang="tr-TR" smtClean="0"/>
              <a:t>‹#›</a:t>
            </a:fld>
            <a:endParaRPr lang="tr-TR"/>
          </a:p>
        </p:txBody>
      </p:sp>
    </p:spTree>
    <p:extLst>
      <p:ext uri="{BB962C8B-B14F-4D97-AF65-F5344CB8AC3E}">
        <p14:creationId xmlns:p14="http://schemas.microsoft.com/office/powerpoint/2010/main" val="135775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processindustryforum.com/wp-content/uploads/2014/04/Chemical-indu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223963"/>
            <a:ext cx="5531435"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Unvan 7"/>
          <p:cNvSpPr>
            <a:spLocks noGrp="1"/>
          </p:cNvSpPr>
          <p:nvPr>
            <p:ph type="ctrTitle"/>
          </p:nvPr>
        </p:nvSpPr>
        <p:spPr>
          <a:xfrm>
            <a:off x="1254402" y="-1193800"/>
            <a:ext cx="9869317" cy="2387600"/>
          </a:xfrm>
        </p:spPr>
        <p:txBody>
          <a:bodyPr>
            <a:normAutofit/>
          </a:bodyPr>
          <a:lstStyle/>
          <a:p>
            <a:r>
              <a:rPr lang="tr-TR" sz="4800" b="1" dirty="0">
                <a:solidFill>
                  <a:schemeClr val="accent2"/>
                </a:solidFill>
              </a:rPr>
              <a:t>TÜRKİYE’DE KİMYA ENDÜSTRİSİ</a:t>
            </a:r>
          </a:p>
        </p:txBody>
      </p:sp>
      <p:pic>
        <p:nvPicPr>
          <p:cNvPr id="3" name="Resim 2"/>
          <p:cNvPicPr>
            <a:picLocks noChangeAspect="1"/>
          </p:cNvPicPr>
          <p:nvPr/>
        </p:nvPicPr>
        <p:blipFill>
          <a:blip r:embed="rId3"/>
          <a:stretch>
            <a:fillRect/>
          </a:stretch>
        </p:blipFill>
        <p:spPr>
          <a:xfrm>
            <a:off x="5826403" y="1193800"/>
            <a:ext cx="5962650" cy="4602163"/>
          </a:xfrm>
          <a:prstGeom prst="rect">
            <a:avLst/>
          </a:prstGeom>
        </p:spPr>
      </p:pic>
    </p:spTree>
    <p:extLst>
      <p:ext uri="{BB962C8B-B14F-4D97-AF65-F5344CB8AC3E}">
        <p14:creationId xmlns:p14="http://schemas.microsoft.com/office/powerpoint/2010/main" val="277356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1-12-59-38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1021" y="1595634"/>
            <a:ext cx="12192000" cy="6500813"/>
          </a:xfrm>
          <a:prstGeom prst="rect">
            <a:avLst/>
          </a:prstGeom>
          <a:noFill/>
          <a:ln>
            <a:noFill/>
          </a:ln>
        </p:spPr>
      </p:pic>
      <p:sp>
        <p:nvSpPr>
          <p:cNvPr id="3" name="İçerik Yer Tutucusu 2"/>
          <p:cNvSpPr txBox="1">
            <a:spLocks/>
          </p:cNvSpPr>
          <p:nvPr/>
        </p:nvSpPr>
        <p:spPr>
          <a:xfrm>
            <a:off x="1073607" y="26126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Ülkemizde en çok ihtiyaç duyulan hammaddeler:</a:t>
            </a:r>
          </a:p>
          <a:p>
            <a:pPr>
              <a:buFont typeface="Wingdings" panose="05000000000000000000" pitchFamily="2" charset="2"/>
              <a:buChar char="Ø"/>
            </a:pPr>
            <a:r>
              <a:rPr lang="tr-TR" dirty="0"/>
              <a:t>Ham petrol (mineral yakıt)</a:t>
            </a:r>
          </a:p>
          <a:p>
            <a:pPr>
              <a:buFont typeface="Wingdings" panose="05000000000000000000" pitchFamily="2" charset="2"/>
              <a:buChar char="Ø"/>
            </a:pPr>
            <a:r>
              <a:rPr lang="tr-TR" dirty="0"/>
              <a:t>Metaller</a:t>
            </a:r>
          </a:p>
        </p:txBody>
      </p:sp>
    </p:spTree>
    <p:extLst>
      <p:ext uri="{BB962C8B-B14F-4D97-AF65-F5344CB8AC3E}">
        <p14:creationId xmlns:p14="http://schemas.microsoft.com/office/powerpoint/2010/main" val="403216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1-13-00-58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800"/>
            <a:ext cx="12192000" cy="6500813"/>
          </a:xfrm>
          <a:prstGeom prst="rect">
            <a:avLst/>
          </a:prstGeom>
          <a:noFill/>
          <a:ln>
            <a:noFill/>
          </a:ln>
        </p:spPr>
      </p:pic>
    </p:spTree>
    <p:extLst>
      <p:ext uri="{BB962C8B-B14F-4D97-AF65-F5344CB8AC3E}">
        <p14:creationId xmlns:p14="http://schemas.microsoft.com/office/powerpoint/2010/main" val="321811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324" y="572474"/>
            <a:ext cx="8189794" cy="5402197"/>
          </a:xfrm>
          <a:prstGeom prst="rect">
            <a:avLst/>
          </a:prstGeom>
        </p:spPr>
      </p:pic>
      <p:sp>
        <p:nvSpPr>
          <p:cNvPr id="3" name="Oval 2"/>
          <p:cNvSpPr/>
          <p:nvPr/>
        </p:nvSpPr>
        <p:spPr>
          <a:xfrm>
            <a:off x="2250346" y="5425094"/>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762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30" y="891565"/>
            <a:ext cx="10169844" cy="5322804"/>
          </a:xfrm>
          <a:prstGeom prst="rect">
            <a:avLst/>
          </a:prstGeom>
        </p:spPr>
      </p:pic>
      <p:sp>
        <p:nvSpPr>
          <p:cNvPr id="3" name="Oval 2"/>
          <p:cNvSpPr/>
          <p:nvPr/>
        </p:nvSpPr>
        <p:spPr>
          <a:xfrm>
            <a:off x="9565547" y="998097"/>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37289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79082" y="2665567"/>
            <a:ext cx="10515600" cy="4351338"/>
          </a:xfrm>
        </p:spPr>
        <p:txBody>
          <a:bodyPr>
            <a:normAutofit/>
          </a:bodyPr>
          <a:lstStyle/>
          <a:p>
            <a:r>
              <a:rPr lang="tr-TR" sz="2400" b="0" kern="1200" dirty="0">
                <a:effectLst/>
                <a:ea typeface="+mj-ea"/>
                <a:cs typeface="Segoe UI" panose="020B0502040204020203" pitchFamily="34" charset="0"/>
              </a:rPr>
              <a:t>Ülkemizin kimya sanayisi; plastik, kauçuk, mineral yağlar ve yakıtlar, boya, ilaç, kozmetik, organik ve inorganik kimyasallar gibi her biri başlı başına yüksek  istihda</a:t>
            </a:r>
            <a:r>
              <a:rPr lang="tr-TR" sz="2400" dirty="0">
                <a:ea typeface="+mj-ea"/>
                <a:cs typeface="Segoe UI" panose="020B0502040204020203" pitchFamily="34" charset="0"/>
              </a:rPr>
              <a:t>m(iş gücü)</a:t>
            </a:r>
            <a:r>
              <a:rPr lang="tr-TR" sz="2400" b="0" kern="1200" dirty="0">
                <a:effectLst/>
                <a:ea typeface="+mj-ea"/>
                <a:cs typeface="Segoe UI" panose="020B0502040204020203" pitchFamily="34" charset="0"/>
              </a:rPr>
              <a:t>  ve  vergi  sağlayan  alt  sektörleriyle  geleceğin Türkiye'sinin sağlam temeller üzerine inşa edilmesine önemli katkı sağlamaktadır.  </a:t>
            </a:r>
            <a:endParaRPr lang="tr-TR" sz="1400" b="0" dirty="0">
              <a:latin typeface="+mn-lt"/>
              <a:cs typeface="Segoe UI" panose="020B0502040204020203" pitchFamily="34" charset="0"/>
            </a:endParaRPr>
          </a:p>
        </p:txBody>
      </p:sp>
      <p:pic>
        <p:nvPicPr>
          <p:cNvPr id="5" name="Resim 4"/>
          <p:cNvPicPr>
            <a:picLocks noChangeAspect="1"/>
          </p:cNvPicPr>
          <p:nvPr/>
        </p:nvPicPr>
        <p:blipFill>
          <a:blip r:embed="rId2"/>
          <a:stretch>
            <a:fillRect/>
          </a:stretch>
        </p:blipFill>
        <p:spPr>
          <a:xfrm>
            <a:off x="1487544" y="311201"/>
            <a:ext cx="8698676" cy="2008548"/>
          </a:xfrm>
          <a:prstGeom prst="rect">
            <a:avLst/>
          </a:prstGeom>
        </p:spPr>
      </p:pic>
    </p:spTree>
    <p:extLst>
      <p:ext uri="{BB962C8B-B14F-4D97-AF65-F5344CB8AC3E}">
        <p14:creationId xmlns:p14="http://schemas.microsoft.com/office/powerpoint/2010/main" val="303444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426128" y="0"/>
            <a:ext cx="10515600" cy="1325563"/>
          </a:xfrm>
        </p:spPr>
        <p:txBody>
          <a:bodyPr>
            <a:normAutofit/>
          </a:bodyPr>
          <a:lstStyle/>
          <a:p>
            <a:pPr lvl="0"/>
            <a:r>
              <a:rPr lang="tr-TR" sz="2800" b="1" kern="1200" dirty="0">
                <a:solidFill>
                  <a:schemeClr val="accent2">
                    <a:lumMod val="50000"/>
                  </a:schemeClr>
                </a:solidFill>
                <a:effectLst/>
                <a:latin typeface="+mn-lt"/>
                <a:cs typeface="Segoe UI" panose="020B0502040204020203" pitchFamily="34" charset="0"/>
              </a:rPr>
              <a:t>Geçmişten Günümüze Türkiye'de Kimya Endüstrisi Gelişimi</a:t>
            </a:r>
            <a:endParaRPr lang="tr-TR" sz="2800" b="1" dirty="0">
              <a:solidFill>
                <a:schemeClr val="accent2">
                  <a:lumMod val="50000"/>
                </a:schemeClr>
              </a:solidFill>
              <a:latin typeface="+mn-lt"/>
              <a:cs typeface="Segoe UI" panose="020B0502040204020203" pitchFamily="34" charset="0"/>
            </a:endParaRPr>
          </a:p>
        </p:txBody>
      </p:sp>
      <p:sp>
        <p:nvSpPr>
          <p:cNvPr id="3" name="İçerik Yer Tutucusu 2"/>
          <p:cNvSpPr>
            <a:spLocks noGrp="1"/>
          </p:cNvSpPr>
          <p:nvPr>
            <p:ph idx="4294967295"/>
          </p:nvPr>
        </p:nvSpPr>
        <p:spPr>
          <a:xfrm>
            <a:off x="426128" y="1461641"/>
            <a:ext cx="10515600" cy="4351338"/>
          </a:xfrm>
        </p:spPr>
        <p:txBody>
          <a:bodyPr>
            <a:noAutofit/>
          </a:bodyPr>
          <a:lstStyle/>
          <a:p>
            <a:pPr lvl="0"/>
            <a:r>
              <a:rPr lang="tr-TR" sz="2200" b="0" kern="1200" dirty="0">
                <a:solidFill>
                  <a:schemeClr val="tx1"/>
                </a:solidFill>
                <a:effectLst/>
                <a:ea typeface="+mj-ea"/>
                <a:cs typeface="Segoe UI" panose="020B0502040204020203" pitchFamily="34" charset="0"/>
              </a:rPr>
              <a:t>Türkiye'de  kimya  sanayisi  gelişimi  çok  yakın  bir  tarihe dayanmaktadır.  Osmanlı  döneminde,  sabun,  deterjan  gibi  bazı temizlik  ürünleri  üretim  sanayisi  dışında  kimya  sanayisi bulunmamaktaydı.</a:t>
            </a:r>
          </a:p>
          <a:p>
            <a:r>
              <a:rPr lang="tr-TR" sz="2200" b="0" kern="1200" dirty="0">
                <a:solidFill>
                  <a:schemeClr val="tx1"/>
                </a:solidFill>
                <a:effectLst/>
                <a:ea typeface="+mj-ea"/>
                <a:cs typeface="Segoe UI" panose="020B0502040204020203" pitchFamily="34" charset="0"/>
              </a:rPr>
              <a:t>Cumhuriyetin ilan edilmesinden sonra kimyasal madde üreten tesislerin kurulmasıyla birlikte tıp, patlayıcı, deterjan, mürekkep  ve  tekstil  boyaları  üretilmeye  başlanmıştır.  1900'lü yılların  ortalarına  doğru  kimya  sanayisi gelişimi  hız  kazanmıştır. </a:t>
            </a:r>
          </a:p>
          <a:p>
            <a:r>
              <a:rPr lang="tr-TR" sz="2200" dirty="0">
                <a:cs typeface="Segoe UI" panose="020B0502040204020203" pitchFamily="34" charset="0"/>
              </a:rPr>
              <a:t>Daha  sonraki  yıllarda  ise  devlet  eliyle  petrokimya,  organik  ve inorganik temel kimyasallar ve gübre üretimi gibi alanlara yatırımlar gerçekleştirilmiştir. </a:t>
            </a:r>
          </a:p>
          <a:p>
            <a:r>
              <a:rPr lang="tr-TR" sz="2200" dirty="0">
                <a:cs typeface="Segoe UI" panose="020B0502040204020203" pitchFamily="34" charset="0"/>
              </a:rPr>
              <a:t>1950 yılında itibaren özel sektörde kimya endüstrisi alanında faaliyet göstermiştir. </a:t>
            </a:r>
          </a:p>
          <a:p>
            <a:r>
              <a:rPr lang="tr-TR" sz="2200" dirty="0">
                <a:cs typeface="Segoe UI" panose="020B0502040204020203" pitchFamily="34" charset="0"/>
              </a:rPr>
              <a:t>1980'li  yıllardan  itibaren  ihracata  dayalı politikalarla  birlikte  sektör  günümüzdeki  gelişmişlik  düzeyine ulaşmıştır. Bu dönemde ithalat ve ihracat gelişmiş, başta ülkemizde olmak  üzere  otomotiv  ve  tekstil  alanlarında  pek  çok  girdi sağlanmıştır.</a:t>
            </a:r>
          </a:p>
          <a:p>
            <a:pPr marL="0" lvl="0" indent="0">
              <a:buNone/>
            </a:pPr>
            <a:endParaRPr lang="tr-TR" sz="2400" b="0" kern="1200" dirty="0">
              <a:solidFill>
                <a:schemeClr val="tx1"/>
              </a:solidFill>
              <a:effectLst/>
              <a:latin typeface="+mn-lt"/>
              <a:ea typeface="+mj-ea"/>
              <a:cs typeface="Segoe UI" panose="020B0502040204020203" pitchFamily="34" charset="0"/>
            </a:endParaRPr>
          </a:p>
        </p:txBody>
      </p:sp>
    </p:spTree>
    <p:extLst>
      <p:ext uri="{BB962C8B-B14F-4D97-AF65-F5344CB8AC3E}">
        <p14:creationId xmlns:p14="http://schemas.microsoft.com/office/powerpoint/2010/main" val="262691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1-12-55-734"/>
          <p:cNvPicPr>
            <a:picLocks noGrp="1" noChangeAspect="1"/>
          </p:cNvPicPr>
          <p:nvPr isPhoto="1"/>
        </p:nvPicPr>
        <p:blipFill rotWithShape="1">
          <a:blip r:embed="rId3">
            <a:lum/>
            <a:extLst>
              <a:ext uri="{28A0092B-C50C-407E-A947-70E740481C1C}">
                <a14:useLocalDpi xmlns:a14="http://schemas.microsoft.com/office/drawing/2010/main" val="0"/>
              </a:ext>
            </a:extLst>
          </a:blip>
          <a:srcRect t="29980"/>
          <a:stretch/>
        </p:blipFill>
        <p:spPr>
          <a:xfrm>
            <a:off x="92467" y="981183"/>
            <a:ext cx="12192000" cy="4551862"/>
          </a:xfrm>
          <a:prstGeom prst="rect">
            <a:avLst/>
          </a:prstGeom>
          <a:noFill/>
          <a:ln>
            <a:noFill/>
          </a:ln>
        </p:spPr>
      </p:pic>
    </p:spTree>
    <p:extLst>
      <p:ext uri="{BB962C8B-B14F-4D97-AF65-F5344CB8AC3E}">
        <p14:creationId xmlns:p14="http://schemas.microsoft.com/office/powerpoint/2010/main" val="320514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07" y="938647"/>
            <a:ext cx="7937304" cy="4405710"/>
          </a:xfrm>
          <a:prstGeom prst="rect">
            <a:avLst/>
          </a:prstGeom>
        </p:spPr>
      </p:pic>
      <p:sp>
        <p:nvSpPr>
          <p:cNvPr id="3" name="Oval 2"/>
          <p:cNvSpPr/>
          <p:nvPr/>
        </p:nvSpPr>
        <p:spPr>
          <a:xfrm flipV="1">
            <a:off x="5994146" y="4704591"/>
            <a:ext cx="433287" cy="639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13668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12-27 11-51-07-16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38138" y="0"/>
            <a:ext cx="11515725" cy="6858000"/>
          </a:xfrm>
          <a:prstGeom prst="rect">
            <a:avLst/>
          </a:prstGeom>
          <a:noFill/>
          <a:ln>
            <a:noFill/>
          </a:ln>
        </p:spPr>
      </p:pic>
    </p:spTree>
    <p:extLst>
      <p:ext uri="{BB962C8B-B14F-4D97-AF65-F5344CB8AC3E}">
        <p14:creationId xmlns:p14="http://schemas.microsoft.com/office/powerpoint/2010/main" val="245647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12-27 11-51-08-66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38138" y="0"/>
            <a:ext cx="11515725" cy="6858000"/>
          </a:xfrm>
          <a:prstGeom prst="rect">
            <a:avLst/>
          </a:prstGeom>
          <a:noFill/>
          <a:ln>
            <a:noFill/>
          </a:ln>
        </p:spPr>
      </p:pic>
    </p:spTree>
    <p:extLst>
      <p:ext uri="{BB962C8B-B14F-4D97-AF65-F5344CB8AC3E}">
        <p14:creationId xmlns:p14="http://schemas.microsoft.com/office/powerpoint/2010/main" val="125590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645" y="4653038"/>
            <a:ext cx="10658383" cy="1325563"/>
          </a:xfrm>
        </p:spPr>
        <p:txBody>
          <a:bodyPr>
            <a:normAutofit/>
          </a:bodyPr>
          <a:lstStyle/>
          <a:p>
            <a:r>
              <a:rPr lang="tr-TR" sz="2400" b="0" dirty="0"/>
              <a:t>Ülkemiz bor madeninde Dünya lideridir. Toplam 1 milyar 176 milyon ton olan dünya bor madeni rezervinin 851 milyon tonu Türkiye'de bulunmaktadır. Peki bor madenini hangi endüstri dalı ürün haline dönüştürebilir?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4973" y="102893"/>
            <a:ext cx="5101664" cy="4113999"/>
          </a:xfrm>
        </p:spPr>
      </p:pic>
    </p:spTree>
    <p:extLst>
      <p:ext uri="{BB962C8B-B14F-4D97-AF65-F5344CB8AC3E}">
        <p14:creationId xmlns:p14="http://schemas.microsoft.com/office/powerpoint/2010/main" val="423054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672833" y="4489807"/>
            <a:ext cx="10928554" cy="1325563"/>
          </a:xfrm>
        </p:spPr>
        <p:txBody>
          <a:bodyPr>
            <a:noAutofit/>
          </a:bodyPr>
          <a:lstStyle/>
          <a:p>
            <a:pPr lvl="0"/>
            <a:r>
              <a:rPr lang="tr-TR" sz="2400" kern="1200" dirty="0">
                <a:solidFill>
                  <a:schemeClr val="tx1"/>
                </a:solidFill>
                <a:effectLst/>
                <a:latin typeface="+mn-lt"/>
                <a:cs typeface="Segoe UI" panose="020B0502040204020203" pitchFamily="34" charset="0"/>
              </a:rPr>
              <a:t>Petrol ve petrol ürünleri; deterjan, sabun, ilaç kimyasalları, boya  gibi  ürünleri  üreten  kimya  firmalarının  çoğu</a:t>
            </a:r>
            <a:r>
              <a:rPr lang="tr-TR" sz="2400" kern="1200" dirty="0">
                <a:solidFill>
                  <a:schemeClr val="accent2">
                    <a:lumMod val="50000"/>
                  </a:schemeClr>
                </a:solidFill>
                <a:effectLst/>
                <a:latin typeface="+mn-lt"/>
                <a:cs typeface="Segoe UI" panose="020B0502040204020203" pitchFamily="34" charset="0"/>
              </a:rPr>
              <a:t>,  Marmara Bölgesinin </a:t>
            </a:r>
            <a:r>
              <a:rPr lang="tr-TR" sz="2400" kern="1200" dirty="0">
                <a:solidFill>
                  <a:schemeClr val="tx1"/>
                </a:solidFill>
                <a:effectLst/>
                <a:latin typeface="+mn-lt"/>
                <a:cs typeface="Segoe UI" panose="020B0502040204020203" pitchFamily="34" charset="0"/>
              </a:rPr>
              <a:t>üç büyük sanayi ili olan </a:t>
            </a:r>
            <a:r>
              <a:rPr lang="tr-TR" sz="2400" kern="1200" dirty="0">
                <a:solidFill>
                  <a:schemeClr val="accent2">
                    <a:lumMod val="50000"/>
                  </a:schemeClr>
                </a:solidFill>
                <a:effectLst/>
                <a:latin typeface="+mn-lt"/>
                <a:cs typeface="Segoe UI" panose="020B0502040204020203" pitchFamily="34" charset="0"/>
              </a:rPr>
              <a:t>İstanbul, Kocaeli ve Sakarya’da, Ege  Bölgesi’nde  İzmir’de  </a:t>
            </a:r>
            <a:r>
              <a:rPr lang="tr-TR" sz="2400" kern="1200" dirty="0">
                <a:solidFill>
                  <a:schemeClr val="tx1"/>
                </a:solidFill>
                <a:effectLst/>
                <a:latin typeface="+mn-lt"/>
                <a:cs typeface="Segoe UI" panose="020B0502040204020203" pitchFamily="34" charset="0"/>
              </a:rPr>
              <a:t>yerleşim gösterirken;  petrol ürünleri tesislerinin bir kısmı </a:t>
            </a:r>
            <a:r>
              <a:rPr lang="tr-TR" sz="2400" kern="1200" dirty="0">
                <a:solidFill>
                  <a:schemeClr val="accent2">
                    <a:lumMod val="50000"/>
                  </a:schemeClr>
                </a:solidFill>
                <a:effectLst/>
                <a:latin typeface="+mn-lt"/>
                <a:cs typeface="Segoe UI" panose="020B0502040204020203" pitchFamily="34" charset="0"/>
              </a:rPr>
              <a:t>Akdeniz Bölgesi’nde </a:t>
            </a:r>
            <a:r>
              <a:rPr lang="tr-TR" sz="2400" kern="1200" dirty="0">
                <a:solidFill>
                  <a:schemeClr val="tx1"/>
                </a:solidFill>
                <a:effectLst/>
                <a:latin typeface="+mn-lt"/>
                <a:cs typeface="Segoe UI" panose="020B0502040204020203" pitchFamily="34" charset="0"/>
              </a:rPr>
              <a:t>toplanmıştır. Ayrıca </a:t>
            </a:r>
            <a:r>
              <a:rPr lang="tr-TR" sz="2400" kern="1200" baseline="0" dirty="0">
                <a:solidFill>
                  <a:schemeClr val="tx1"/>
                </a:solidFill>
                <a:effectLst/>
                <a:latin typeface="+mn-lt"/>
                <a:cs typeface="Segoe UI" panose="020B0502040204020203" pitchFamily="34" charset="0"/>
              </a:rPr>
              <a:t> </a:t>
            </a:r>
            <a:r>
              <a:rPr lang="tr-TR" sz="2400" kern="1200" dirty="0">
                <a:solidFill>
                  <a:schemeClr val="tx1"/>
                </a:solidFill>
                <a:effectLst/>
                <a:latin typeface="+mn-lt"/>
                <a:cs typeface="Segoe UI" panose="020B0502040204020203" pitchFamily="34" charset="0"/>
              </a:rPr>
              <a:t>Akdeniz Bölgesi’nde, ana ham maddelerden olan soda, </a:t>
            </a:r>
            <a:r>
              <a:rPr lang="tr-TR" sz="2400" kern="1200" dirty="0" err="1">
                <a:solidFill>
                  <a:schemeClr val="tx1"/>
                </a:solidFill>
                <a:effectLst/>
                <a:latin typeface="+mn-lt"/>
                <a:cs typeface="Segoe UI" panose="020B0502040204020203" pitchFamily="34" charset="0"/>
              </a:rPr>
              <a:t>bikromat</a:t>
            </a:r>
            <a:r>
              <a:rPr lang="tr-TR" sz="2400" kern="1200" dirty="0">
                <a:solidFill>
                  <a:schemeClr val="tx1"/>
                </a:solidFill>
                <a:effectLst/>
                <a:latin typeface="+mn-lt"/>
                <a:cs typeface="Segoe UI" panose="020B0502040204020203" pitchFamily="34" charset="0"/>
              </a:rPr>
              <a:t>  gibi  ürünlerin  önemli  üretim  merkezleri de  bulunmaktadır. Akdeniz Bölgesi en çok gübre tesisinin bulunduğu bölgemizdir. </a:t>
            </a:r>
            <a:r>
              <a:rPr lang="tr-TR" sz="2400" dirty="0">
                <a:cs typeface="Segoe UI" panose="020B0502040204020203" pitchFamily="34" charset="0"/>
              </a:rPr>
              <a:t>Karadeniz Bölgesi’nde de gübre fabrikaları göze çarpmaktadır.</a:t>
            </a:r>
            <a:endParaRPr lang="tr-TR" sz="2400" dirty="0">
              <a:latin typeface="+mn-lt"/>
              <a:cs typeface="Segoe UI" panose="020B0502040204020203" pitchFamily="34" charset="0"/>
            </a:endParaRPr>
          </a:p>
        </p:txBody>
      </p:sp>
      <p:pic>
        <p:nvPicPr>
          <p:cNvPr id="6" name="Picture 2" descr="türkiy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60" y="123736"/>
            <a:ext cx="10565963" cy="35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8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52" y="204187"/>
            <a:ext cx="11934547" cy="5788240"/>
          </a:xfrm>
          <a:prstGeom prst="rect">
            <a:avLst/>
          </a:prstGeom>
        </p:spPr>
      </p:pic>
      <p:sp>
        <p:nvSpPr>
          <p:cNvPr id="7" name="Metin kutusu 6"/>
          <p:cNvSpPr txBox="1"/>
          <p:nvPr/>
        </p:nvSpPr>
        <p:spPr>
          <a:xfrm>
            <a:off x="4837948" y="6139244"/>
            <a:ext cx="2885662" cy="400110"/>
          </a:xfrm>
          <a:prstGeom prst="rect">
            <a:avLst/>
          </a:prstGeom>
          <a:noFill/>
        </p:spPr>
        <p:txBody>
          <a:bodyPr wrap="none" rtlCol="0">
            <a:spAutoFit/>
          </a:bodyPr>
          <a:lstStyle/>
          <a:p>
            <a:r>
              <a:rPr lang="tr-TR" sz="2000" dirty="0">
                <a:solidFill>
                  <a:srgbClr val="FF0000"/>
                </a:solidFill>
              </a:rPr>
              <a:t>Samsun Gübre Fabrikası</a:t>
            </a:r>
          </a:p>
        </p:txBody>
      </p:sp>
    </p:spTree>
    <p:extLst>
      <p:ext uri="{BB962C8B-B14F-4D97-AF65-F5344CB8AC3E}">
        <p14:creationId xmlns:p14="http://schemas.microsoft.com/office/powerpoint/2010/main" val="26837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33" y="285903"/>
            <a:ext cx="10530348" cy="5830811"/>
          </a:xfrm>
          <a:prstGeom prst="rect">
            <a:avLst/>
          </a:prstGeom>
        </p:spPr>
      </p:pic>
      <p:sp>
        <p:nvSpPr>
          <p:cNvPr id="4" name="Metin kutusu 3"/>
          <p:cNvSpPr txBox="1"/>
          <p:nvPr/>
        </p:nvSpPr>
        <p:spPr>
          <a:xfrm>
            <a:off x="4476277" y="6266726"/>
            <a:ext cx="3426259" cy="369332"/>
          </a:xfrm>
          <a:prstGeom prst="rect">
            <a:avLst/>
          </a:prstGeom>
          <a:noFill/>
        </p:spPr>
        <p:txBody>
          <a:bodyPr wrap="none" rtlCol="0">
            <a:spAutoFit/>
          </a:bodyPr>
          <a:lstStyle/>
          <a:p>
            <a:r>
              <a:rPr lang="tr-TR" dirty="0">
                <a:solidFill>
                  <a:srgbClr val="FF0000"/>
                </a:solidFill>
              </a:rPr>
              <a:t>PETKİM Petrokimya Tesisi-İZMİR</a:t>
            </a:r>
          </a:p>
        </p:txBody>
      </p:sp>
    </p:spTree>
    <p:extLst>
      <p:ext uri="{BB962C8B-B14F-4D97-AF65-F5344CB8AC3E}">
        <p14:creationId xmlns:p14="http://schemas.microsoft.com/office/powerpoint/2010/main" val="276495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39" y="157317"/>
            <a:ext cx="11257935" cy="5732206"/>
          </a:xfrm>
          <a:prstGeom prst="rect">
            <a:avLst/>
          </a:prstGeom>
        </p:spPr>
      </p:pic>
      <p:sp>
        <p:nvSpPr>
          <p:cNvPr id="3" name="Metin kutusu 2"/>
          <p:cNvSpPr txBox="1"/>
          <p:nvPr/>
        </p:nvSpPr>
        <p:spPr>
          <a:xfrm>
            <a:off x="4167982" y="6361661"/>
            <a:ext cx="3755515" cy="369332"/>
          </a:xfrm>
          <a:prstGeom prst="rect">
            <a:avLst/>
          </a:prstGeom>
          <a:noFill/>
        </p:spPr>
        <p:txBody>
          <a:bodyPr wrap="none" rtlCol="0">
            <a:spAutoFit/>
          </a:bodyPr>
          <a:lstStyle/>
          <a:p>
            <a:r>
              <a:rPr lang="tr-TR" dirty="0">
                <a:solidFill>
                  <a:srgbClr val="FF0000"/>
                </a:solidFill>
              </a:rPr>
              <a:t>TÜPRAŞ Petrokimya Tesisi-KOCAELİ</a:t>
            </a:r>
          </a:p>
        </p:txBody>
      </p:sp>
    </p:spTree>
    <p:extLst>
      <p:ext uri="{BB962C8B-B14F-4D97-AF65-F5344CB8AC3E}">
        <p14:creationId xmlns:p14="http://schemas.microsoft.com/office/powerpoint/2010/main" val="297644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77" y="412426"/>
            <a:ext cx="5486400" cy="5516425"/>
          </a:xfrm>
          <a:prstGeom prst="rect">
            <a:avLst/>
          </a:prstGeom>
        </p:spPr>
      </p:pic>
      <p:sp>
        <p:nvSpPr>
          <p:cNvPr id="3" name="Oval 2"/>
          <p:cNvSpPr/>
          <p:nvPr/>
        </p:nvSpPr>
        <p:spPr>
          <a:xfrm>
            <a:off x="5565057" y="5545393"/>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36430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26" y="993059"/>
            <a:ext cx="5742039" cy="4355690"/>
          </a:xfrm>
          <a:prstGeom prst="rect">
            <a:avLst/>
          </a:prstGeom>
        </p:spPr>
      </p:pic>
      <p:sp>
        <p:nvSpPr>
          <p:cNvPr id="3" name="Oval 2"/>
          <p:cNvSpPr/>
          <p:nvPr/>
        </p:nvSpPr>
        <p:spPr>
          <a:xfrm>
            <a:off x="5653547" y="4336025"/>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30798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1-21 12-02-41-18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8407" y="-167096"/>
            <a:ext cx="12192000" cy="6149975"/>
          </a:xfrm>
          <a:prstGeom prst="rect">
            <a:avLst/>
          </a:prstGeom>
        </p:spPr>
      </p:pic>
      <p:sp>
        <p:nvSpPr>
          <p:cNvPr id="3" name="Metin kutusu 2"/>
          <p:cNvSpPr txBox="1"/>
          <p:nvPr/>
        </p:nvSpPr>
        <p:spPr>
          <a:xfrm>
            <a:off x="345891" y="4774859"/>
            <a:ext cx="11678961" cy="1661993"/>
          </a:xfrm>
          <a:prstGeom prst="rect">
            <a:avLst/>
          </a:prstGeom>
          <a:noFill/>
        </p:spPr>
        <p:txBody>
          <a:bodyPr wrap="square" rtlCol="0">
            <a:spAutoFit/>
          </a:bodyPr>
          <a:lstStyle/>
          <a:p>
            <a:pPr marL="285750" indent="-285750">
              <a:buFont typeface="Arial" pitchFamily="34" charset="0"/>
              <a:buChar char="•"/>
            </a:pPr>
            <a:r>
              <a:rPr lang="tr-TR" sz="2200" dirty="0"/>
              <a:t>TÜBİTAK(Türkiye Bilimsel ve Teknolojik Araştırma Kurumu)</a:t>
            </a:r>
          </a:p>
          <a:p>
            <a:pPr marL="285750" indent="-285750">
              <a:buFont typeface="Arial" pitchFamily="34" charset="0"/>
              <a:buChar char="•"/>
            </a:pPr>
            <a:r>
              <a:rPr lang="tr-TR" sz="2200" dirty="0"/>
              <a:t>KOSGEB(Küçük ve Orta Ölçekli İşletmeleri Geliştirme ve Destekleme İdaresi Başkanlığı)</a:t>
            </a:r>
          </a:p>
          <a:p>
            <a:pPr marL="285750" indent="-285750">
              <a:buFont typeface="Arial" pitchFamily="34" charset="0"/>
              <a:buChar char="•"/>
            </a:pPr>
            <a:r>
              <a:rPr lang="tr-TR" sz="2200" dirty="0"/>
              <a:t>Türk Standartları Enstitüsü(TSE)</a:t>
            </a:r>
          </a:p>
          <a:p>
            <a:pPr marL="285750" indent="-285750">
              <a:buFont typeface="Arial" pitchFamily="34" charset="0"/>
              <a:buChar char="•"/>
            </a:pPr>
            <a:endParaRPr lang="tr-TR" dirty="0"/>
          </a:p>
          <a:p>
            <a:pPr marL="285750" indent="-285750">
              <a:buFont typeface="Arial" pitchFamily="34" charset="0"/>
              <a:buChar char="•"/>
            </a:pPr>
            <a:endParaRPr lang="tr-TR" dirty="0">
              <a:solidFill>
                <a:srgbClr val="FF0000"/>
              </a:solidFill>
            </a:endParaRPr>
          </a:p>
        </p:txBody>
      </p:sp>
    </p:spTree>
    <p:extLst>
      <p:ext uri="{BB962C8B-B14F-4D97-AF65-F5344CB8AC3E}">
        <p14:creationId xmlns:p14="http://schemas.microsoft.com/office/powerpoint/2010/main" val="183584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311100" y="1896606"/>
            <a:ext cx="10515600" cy="1325563"/>
          </a:xfrm>
        </p:spPr>
        <p:txBody>
          <a:bodyPr>
            <a:noAutofit/>
          </a:bodyPr>
          <a:lstStyle/>
          <a:p>
            <a:r>
              <a:rPr lang="tr-TR" sz="3600" b="0" kern="1200" dirty="0">
                <a:solidFill>
                  <a:srgbClr val="FF0000"/>
                </a:solidFill>
                <a:effectLst/>
                <a:latin typeface="+mn-lt"/>
                <a:ea typeface="+mj-ea"/>
                <a:cs typeface="Segoe UI" panose="020B0502040204020203" pitchFamily="34" charset="0"/>
              </a:rPr>
              <a:t>Kimya Endüstrisinde Yer Alan Başlıca Meslekler</a:t>
            </a:r>
          </a:p>
          <a:p>
            <a:r>
              <a:rPr lang="tr-TR" sz="4000" b="0" kern="1200" dirty="0">
                <a:solidFill>
                  <a:schemeClr val="tx1"/>
                </a:solidFill>
                <a:effectLst/>
                <a:latin typeface="+mn-lt"/>
                <a:ea typeface="+mj-ea"/>
                <a:cs typeface="Segoe UI" panose="020B0502040204020203" pitchFamily="34" charset="0"/>
              </a:rPr>
              <a:t> </a:t>
            </a:r>
          </a:p>
          <a:p>
            <a:r>
              <a:rPr lang="tr-TR" sz="2400" b="0" kern="1200" dirty="0">
                <a:solidFill>
                  <a:schemeClr val="tx1"/>
                </a:solidFill>
                <a:effectLst/>
                <a:latin typeface="+mn-lt"/>
                <a:cs typeface="Segoe UI" panose="020B0502040204020203" pitchFamily="34" charset="0"/>
              </a:rPr>
              <a:t>Kimya Mühendisliği</a:t>
            </a:r>
          </a:p>
          <a:p>
            <a:r>
              <a:rPr lang="tr-TR" sz="2400" b="0" kern="1200" dirty="0">
                <a:solidFill>
                  <a:schemeClr val="tx1"/>
                </a:solidFill>
                <a:effectLst/>
                <a:latin typeface="+mn-lt"/>
                <a:cs typeface="Segoe UI" panose="020B0502040204020203" pitchFamily="34" charset="0"/>
              </a:rPr>
              <a:t>Maden Mühendisliği</a:t>
            </a:r>
          </a:p>
          <a:p>
            <a:r>
              <a:rPr lang="tr-TR" sz="2400" b="0" kern="1200" dirty="0">
                <a:solidFill>
                  <a:schemeClr val="tx1"/>
                </a:solidFill>
                <a:effectLst/>
                <a:latin typeface="+mn-lt"/>
                <a:cs typeface="Segoe UI" panose="020B0502040204020203" pitchFamily="34" charset="0"/>
              </a:rPr>
              <a:t>Petrol Mühendisliği</a:t>
            </a:r>
            <a:br>
              <a:rPr lang="tr-TR" sz="2400" b="0" kern="1200" dirty="0">
                <a:solidFill>
                  <a:schemeClr val="tx1"/>
                </a:solidFill>
                <a:effectLst/>
                <a:latin typeface="+mn-lt"/>
                <a:cs typeface="Segoe UI" panose="020B0502040204020203" pitchFamily="34" charset="0"/>
              </a:rPr>
            </a:br>
            <a:r>
              <a:rPr lang="tr-TR" sz="2400" dirty="0">
                <a:latin typeface="+mn-lt"/>
                <a:cs typeface="Segoe UI" panose="020B0502040204020203" pitchFamily="34" charset="0"/>
              </a:rPr>
              <a:t>Petrokimya mühendisliği</a:t>
            </a:r>
            <a:endParaRPr lang="tr-TR" sz="2400" b="0" kern="1200" dirty="0">
              <a:solidFill>
                <a:schemeClr val="tx1"/>
              </a:solidFill>
              <a:effectLst/>
              <a:latin typeface="+mn-lt"/>
              <a:cs typeface="Segoe UI" panose="020B0502040204020203" pitchFamily="34" charset="0"/>
            </a:endParaRPr>
          </a:p>
          <a:p>
            <a:r>
              <a:rPr lang="tr-TR" sz="2400" b="0" kern="1200" dirty="0">
                <a:solidFill>
                  <a:schemeClr val="tx1"/>
                </a:solidFill>
                <a:effectLst/>
                <a:latin typeface="+mn-lt"/>
                <a:cs typeface="Segoe UI" panose="020B0502040204020203" pitchFamily="34" charset="0"/>
              </a:rPr>
              <a:t>Gıda Mühendisliği</a:t>
            </a:r>
          </a:p>
          <a:p>
            <a:r>
              <a:rPr lang="tr-TR" sz="2400" b="0" kern="1200" dirty="0">
                <a:solidFill>
                  <a:schemeClr val="tx1"/>
                </a:solidFill>
                <a:effectLst/>
                <a:latin typeface="+mn-lt"/>
                <a:cs typeface="Segoe UI" panose="020B0502040204020203" pitchFamily="34" charset="0"/>
              </a:rPr>
              <a:t>Ziraat Mühendisliği</a:t>
            </a:r>
            <a:br>
              <a:rPr lang="tr-TR" sz="2400" b="0" kern="1200" dirty="0">
                <a:solidFill>
                  <a:schemeClr val="tx1"/>
                </a:solidFill>
                <a:effectLst/>
                <a:latin typeface="+mn-lt"/>
                <a:cs typeface="Segoe UI" panose="020B0502040204020203" pitchFamily="34" charset="0"/>
              </a:rPr>
            </a:br>
            <a:r>
              <a:rPr lang="tr-TR" sz="2400" dirty="0">
                <a:latin typeface="+mn-lt"/>
                <a:cs typeface="Segoe UI" panose="020B0502040204020203" pitchFamily="34" charset="0"/>
              </a:rPr>
              <a:t>Kimyagerlik</a:t>
            </a:r>
            <a:br>
              <a:rPr lang="tr-TR" sz="2400" dirty="0">
                <a:latin typeface="+mn-lt"/>
                <a:cs typeface="Segoe UI" panose="020B0502040204020203" pitchFamily="34" charset="0"/>
              </a:rPr>
            </a:br>
            <a:r>
              <a:rPr lang="tr-TR" sz="2400" dirty="0">
                <a:latin typeface="+mn-lt"/>
                <a:cs typeface="Segoe UI" panose="020B0502040204020203" pitchFamily="34" charset="0"/>
              </a:rPr>
              <a:t>Lastik Teknisyenliği</a:t>
            </a:r>
            <a:br>
              <a:rPr lang="tr-TR" sz="2400" dirty="0">
                <a:latin typeface="+mn-lt"/>
                <a:cs typeface="Segoe UI" panose="020B0502040204020203" pitchFamily="34" charset="0"/>
              </a:rPr>
            </a:br>
            <a:r>
              <a:rPr lang="tr-TR" sz="2400" dirty="0" err="1">
                <a:latin typeface="+mn-lt"/>
                <a:cs typeface="Segoe UI" panose="020B0502040204020203" pitchFamily="34" charset="0"/>
              </a:rPr>
              <a:t>Biyokimyagerlik</a:t>
            </a:r>
            <a:br>
              <a:rPr lang="tr-TR" sz="2400" dirty="0">
                <a:latin typeface="+mn-lt"/>
                <a:cs typeface="Segoe UI" panose="020B0502040204020203" pitchFamily="34" charset="0"/>
              </a:rPr>
            </a:br>
            <a:r>
              <a:rPr lang="tr-TR" sz="2400" dirty="0">
                <a:latin typeface="+mn-lt"/>
                <a:cs typeface="Segoe UI" panose="020B0502040204020203" pitchFamily="34" charset="0"/>
              </a:rPr>
              <a:t>Tıp doktorluğu</a:t>
            </a:r>
            <a:endParaRPr lang="tr-TR" sz="2400" b="0" kern="1200" dirty="0">
              <a:solidFill>
                <a:schemeClr val="tx1"/>
              </a:solidFill>
              <a:effectLst/>
              <a:latin typeface="+mn-lt"/>
              <a:cs typeface="Segoe UI" panose="020B0502040204020203" pitchFamily="34" charset="0"/>
            </a:endParaRPr>
          </a:p>
          <a:p>
            <a:endParaRPr lang="tr-TR" sz="4000" b="0" dirty="0">
              <a:latin typeface="+mn-lt"/>
              <a:cs typeface="Segoe UI" panose="020B0502040204020203"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422" y="617724"/>
            <a:ext cx="4536756" cy="2848282"/>
          </a:xfrm>
          <a:prstGeom prst="rect">
            <a:avLst/>
          </a:prstGeom>
          <a:ln>
            <a:noFill/>
          </a:ln>
          <a:effectLst>
            <a:outerShdw blurRad="292100" dist="139700" dir="2700000" algn="tl" rotWithShape="0">
              <a:srgbClr val="333333">
                <a:alpha val="65000"/>
              </a:srgbClr>
            </a:outerShdw>
          </a:effectLst>
        </p:spPr>
      </p:pic>
      <p:sp>
        <p:nvSpPr>
          <p:cNvPr id="6" name="Metin kutusu 5"/>
          <p:cNvSpPr txBox="1"/>
          <p:nvPr/>
        </p:nvSpPr>
        <p:spPr>
          <a:xfrm>
            <a:off x="8188773" y="3565390"/>
            <a:ext cx="2253502" cy="400110"/>
          </a:xfrm>
          <a:prstGeom prst="rect">
            <a:avLst/>
          </a:prstGeom>
          <a:noFill/>
        </p:spPr>
        <p:txBody>
          <a:bodyPr wrap="none" rtlCol="0">
            <a:spAutoFit/>
          </a:bodyPr>
          <a:lstStyle/>
          <a:p>
            <a:r>
              <a:rPr lang="tr-TR" sz="2000" dirty="0">
                <a:solidFill>
                  <a:srgbClr val="FF0000"/>
                </a:solidFill>
              </a:rPr>
              <a:t>Kimya Mühendisleri</a:t>
            </a:r>
          </a:p>
        </p:txBody>
      </p:sp>
    </p:spTree>
    <p:extLst>
      <p:ext uri="{BB962C8B-B14F-4D97-AF65-F5344CB8AC3E}">
        <p14:creationId xmlns:p14="http://schemas.microsoft.com/office/powerpoint/2010/main" val="209193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611" y="1188272"/>
            <a:ext cx="8271412" cy="4582214"/>
          </a:xfrm>
          <a:prstGeom prst="rect">
            <a:avLst/>
          </a:prstGeom>
        </p:spPr>
      </p:pic>
      <p:sp>
        <p:nvSpPr>
          <p:cNvPr id="3" name="Oval 2"/>
          <p:cNvSpPr/>
          <p:nvPr/>
        </p:nvSpPr>
        <p:spPr>
          <a:xfrm>
            <a:off x="2781287" y="5148189"/>
            <a:ext cx="432620" cy="418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7720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953729" y="1233996"/>
            <a:ext cx="10515600" cy="4121886"/>
          </a:xfrm>
          <a:prstGeom prst="rect">
            <a:avLst/>
          </a:prstGeom>
        </p:spPr>
      </p:pic>
      <p:sp>
        <p:nvSpPr>
          <p:cNvPr id="7" name="Oval 6"/>
          <p:cNvSpPr/>
          <p:nvPr/>
        </p:nvSpPr>
        <p:spPr>
          <a:xfrm>
            <a:off x="835073" y="4731798"/>
            <a:ext cx="469943" cy="420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21859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9207" y="528501"/>
            <a:ext cx="10515600" cy="4351338"/>
          </a:xfrm>
        </p:spPr>
        <p:txBody>
          <a:bodyPr/>
          <a:lstStyle/>
          <a:p>
            <a:r>
              <a:rPr lang="tr-TR" dirty="0">
                <a:cs typeface="Segoe UI" panose="020B0502040204020203" pitchFamily="34" charset="0"/>
              </a:rPr>
              <a:t>Kimya endüstrisi; plastik, sabun, deterjan, çamaşır suyu, gübre, petrokimya, ilaç,  boya  ve vernik  vb. gibi  çeşitli  kimyasal  hammadde  ve tüketim ürünlerinin üretiminin gerçekleştirildiği tesislerden (fabrikalardan) oluşmaktadır.</a:t>
            </a:r>
            <a:endParaRPr lang="tr-TR" dirty="0"/>
          </a:p>
        </p:txBody>
      </p:sp>
      <p:pic>
        <p:nvPicPr>
          <p:cNvPr id="4" name="Resim 3"/>
          <p:cNvPicPr>
            <a:picLocks noChangeAspect="1"/>
          </p:cNvPicPr>
          <p:nvPr/>
        </p:nvPicPr>
        <p:blipFill>
          <a:blip r:embed="rId2"/>
          <a:stretch>
            <a:fillRect/>
          </a:stretch>
        </p:blipFill>
        <p:spPr>
          <a:xfrm>
            <a:off x="2356210" y="2196886"/>
            <a:ext cx="6777957" cy="4205977"/>
          </a:xfrm>
          <a:prstGeom prst="rect">
            <a:avLst/>
          </a:prstGeom>
        </p:spPr>
      </p:pic>
    </p:spTree>
    <p:extLst>
      <p:ext uri="{BB962C8B-B14F-4D97-AF65-F5344CB8AC3E}">
        <p14:creationId xmlns:p14="http://schemas.microsoft.com/office/powerpoint/2010/main" val="283927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648" y="1087006"/>
            <a:ext cx="7259070" cy="4932054"/>
          </a:xfrm>
        </p:spPr>
      </p:pic>
      <p:sp>
        <p:nvSpPr>
          <p:cNvPr id="5" name="Oval 4"/>
          <p:cNvSpPr/>
          <p:nvPr/>
        </p:nvSpPr>
        <p:spPr>
          <a:xfrm>
            <a:off x="5888589" y="4889687"/>
            <a:ext cx="476699" cy="410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27201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1-13-31-4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2550"/>
            <a:ext cx="12192000" cy="6692900"/>
          </a:xfrm>
          <a:prstGeom prst="rect">
            <a:avLst/>
          </a:prstGeom>
          <a:noFill/>
          <a:ln>
            <a:noFill/>
          </a:ln>
        </p:spPr>
      </p:pic>
    </p:spTree>
    <p:extLst>
      <p:ext uri="{BB962C8B-B14F-4D97-AF65-F5344CB8AC3E}">
        <p14:creationId xmlns:p14="http://schemas.microsoft.com/office/powerpoint/2010/main" val="288331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20-08-28 11-13-32-89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2550"/>
            <a:ext cx="12192000" cy="6692900"/>
          </a:xfrm>
          <a:prstGeom prst="rect">
            <a:avLst/>
          </a:prstGeom>
          <a:noFill/>
          <a:ln>
            <a:noFill/>
          </a:ln>
        </p:spPr>
      </p:pic>
    </p:spTree>
    <p:extLst>
      <p:ext uri="{BB962C8B-B14F-4D97-AF65-F5344CB8AC3E}">
        <p14:creationId xmlns:p14="http://schemas.microsoft.com/office/powerpoint/2010/main" val="52918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8-07 18-49-05-3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263"/>
            <a:ext cx="12192000" cy="6719887"/>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231478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8-07 18-49-08-2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263"/>
            <a:ext cx="12192000" cy="6719887"/>
          </a:xfrm>
          <a:prstGeom prst="rect">
            <a:avLst/>
          </a:prstGeom>
        </p:spPr>
      </p:pic>
    </p:spTree>
    <p:extLst>
      <p:ext uri="{BB962C8B-B14F-4D97-AF65-F5344CB8AC3E}">
        <p14:creationId xmlns:p14="http://schemas.microsoft.com/office/powerpoint/2010/main" val="151698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8-07 18-49-27-38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313"/>
            <a:ext cx="12192000" cy="668337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3659172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bandicam 2018-08-07 18-49-29-9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313"/>
            <a:ext cx="12192000" cy="6683375"/>
          </a:xfrm>
          <a:prstGeom prst="rect">
            <a:avLst/>
          </a:prstGeom>
        </p:spPr>
      </p:pic>
    </p:spTree>
    <p:extLst>
      <p:ext uri="{BB962C8B-B14F-4D97-AF65-F5344CB8AC3E}">
        <p14:creationId xmlns:p14="http://schemas.microsoft.com/office/powerpoint/2010/main" val="195604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E32D719-CC1F-470B-84EE-5E260F5C2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781" y="2877841"/>
            <a:ext cx="3178175" cy="517525"/>
          </a:xfrm>
          <a:prstGeom prst="rect">
            <a:avLst/>
          </a:prstGeom>
        </p:spPr>
      </p:pic>
    </p:spTree>
    <p:extLst>
      <p:ext uri="{BB962C8B-B14F-4D97-AF65-F5344CB8AC3E}">
        <p14:creationId xmlns:p14="http://schemas.microsoft.com/office/powerpoint/2010/main" val="47569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742" y="1445343"/>
            <a:ext cx="6971071" cy="3824748"/>
          </a:xfrm>
        </p:spPr>
      </p:pic>
      <p:sp>
        <p:nvSpPr>
          <p:cNvPr id="5" name="Oval 4"/>
          <p:cNvSpPr/>
          <p:nvPr/>
        </p:nvSpPr>
        <p:spPr>
          <a:xfrm>
            <a:off x="5879690" y="4811772"/>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20591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72862" y="476219"/>
            <a:ext cx="10515600" cy="4351338"/>
          </a:xfrm>
        </p:spPr>
        <p:txBody>
          <a:bodyPr>
            <a:normAutofit/>
          </a:bodyPr>
          <a:lstStyle/>
          <a:p>
            <a:pPr lvl="0"/>
            <a:r>
              <a:rPr lang="tr-TR" sz="2400" b="0" kern="1200" dirty="0">
                <a:solidFill>
                  <a:schemeClr val="tx1"/>
                </a:solidFill>
                <a:effectLst/>
                <a:latin typeface="+mn-lt"/>
                <a:ea typeface="+mj-ea"/>
                <a:cs typeface="Segoe UI" panose="020B0502040204020203" pitchFamily="34" charset="0"/>
              </a:rPr>
              <a:t>Kimya endüstrisi gerek ülkemiz için gerekse tüm dünya için stratejik öneme sahiptir. Bunun temel sebebi hemen her sektöre hammadde ve ara mal sağlamasıdır. </a:t>
            </a:r>
          </a:p>
        </p:txBody>
      </p:sp>
      <p:sp>
        <p:nvSpPr>
          <p:cNvPr id="4" name="Unvan 1"/>
          <p:cNvSpPr txBox="1">
            <a:spLocks/>
          </p:cNvSpPr>
          <p:nvPr/>
        </p:nvSpPr>
        <p:spPr>
          <a:xfrm>
            <a:off x="513956" y="14748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latin typeface="+mn-lt"/>
                <a:cs typeface="Segoe UI" panose="020B0502040204020203" pitchFamily="34" charset="0"/>
              </a:rPr>
              <a:t>Enerji,  tekstil,  sağlık,  elektronik,  inşaat,  gıda, ulaştırma, kozmetik ve tarım  gibi  alanlara  sağladığı  ürünler  nedeniyle ülkemizde ve diğer ülkelerde önemli bir konuma sahiptir.</a:t>
            </a:r>
            <a:endParaRPr lang="tr-TR" sz="5400" dirty="0"/>
          </a:p>
        </p:txBody>
      </p:sp>
      <p:pic>
        <p:nvPicPr>
          <p:cNvPr id="5" name="Resim 4"/>
          <p:cNvPicPr>
            <a:picLocks noChangeAspect="1"/>
          </p:cNvPicPr>
          <p:nvPr/>
        </p:nvPicPr>
        <p:blipFill>
          <a:blip r:embed="rId2"/>
          <a:stretch>
            <a:fillRect/>
          </a:stretch>
        </p:blipFill>
        <p:spPr>
          <a:xfrm>
            <a:off x="2177571" y="2800397"/>
            <a:ext cx="6700099" cy="3751323"/>
          </a:xfrm>
          <a:prstGeom prst="rect">
            <a:avLst/>
          </a:prstGeom>
        </p:spPr>
      </p:pic>
      <p:pic>
        <p:nvPicPr>
          <p:cNvPr id="2" name="Resim 1"/>
          <p:cNvPicPr>
            <a:picLocks noChangeAspect="1"/>
          </p:cNvPicPr>
          <p:nvPr/>
        </p:nvPicPr>
        <p:blipFill>
          <a:blip r:embed="rId3"/>
          <a:stretch>
            <a:fillRect/>
          </a:stretch>
        </p:blipFill>
        <p:spPr>
          <a:xfrm>
            <a:off x="9240625" y="2887038"/>
            <a:ext cx="1965985" cy="13972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Metin kutusu 5"/>
          <p:cNvSpPr txBox="1"/>
          <p:nvPr/>
        </p:nvSpPr>
        <p:spPr>
          <a:xfrm>
            <a:off x="9651249" y="4371274"/>
            <a:ext cx="1780071" cy="369332"/>
          </a:xfrm>
          <a:prstGeom prst="rect">
            <a:avLst/>
          </a:prstGeom>
          <a:noFill/>
        </p:spPr>
        <p:txBody>
          <a:bodyPr wrap="square" rtlCol="0">
            <a:spAutoFit/>
          </a:bodyPr>
          <a:lstStyle/>
          <a:p>
            <a:r>
              <a:rPr lang="tr-TR" b="1" dirty="0"/>
              <a:t>Kozmetik</a:t>
            </a:r>
          </a:p>
        </p:txBody>
      </p:sp>
    </p:spTree>
    <p:extLst>
      <p:ext uri="{BB962C8B-B14F-4D97-AF65-F5344CB8AC3E}">
        <p14:creationId xmlns:p14="http://schemas.microsoft.com/office/powerpoint/2010/main" val="45784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594" y="845574"/>
            <a:ext cx="6885789" cy="4514938"/>
          </a:xfrm>
          <a:prstGeom prst="rect">
            <a:avLst/>
          </a:prstGeom>
        </p:spPr>
      </p:pic>
      <p:sp>
        <p:nvSpPr>
          <p:cNvPr id="3" name="Oval 2"/>
          <p:cNvSpPr/>
          <p:nvPr/>
        </p:nvSpPr>
        <p:spPr>
          <a:xfrm>
            <a:off x="5215909" y="4900262"/>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42482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17250" y="2411552"/>
            <a:ext cx="11159613" cy="4351338"/>
          </a:xfrm>
        </p:spPr>
        <p:txBody>
          <a:bodyPr>
            <a:normAutofit/>
          </a:bodyPr>
          <a:lstStyle/>
          <a:p>
            <a:pPr lvl="0"/>
            <a:r>
              <a:rPr lang="tr-TR" sz="2400" b="0" kern="1200" dirty="0">
                <a:solidFill>
                  <a:schemeClr val="accent2">
                    <a:lumMod val="50000"/>
                  </a:schemeClr>
                </a:solidFill>
                <a:effectLst/>
                <a:ea typeface="+mj-ea"/>
                <a:cs typeface="Segoe UI" panose="020B0502040204020203" pitchFamily="34" charset="0"/>
              </a:rPr>
              <a:t>İTHALAT(DIŞ ALIM):</a:t>
            </a:r>
            <a:r>
              <a:rPr lang="tr-TR" sz="2400" b="0" kern="1200" dirty="0">
                <a:solidFill>
                  <a:schemeClr val="tx1"/>
                </a:solidFill>
                <a:effectLst/>
                <a:ea typeface="+mj-ea"/>
                <a:cs typeface="Segoe UI" panose="020B0502040204020203" pitchFamily="34" charset="0"/>
              </a:rPr>
              <a:t>Ülkemize başka ülkelerden ürün almaya </a:t>
            </a:r>
            <a:r>
              <a:rPr lang="tr-TR" sz="2400" b="0" kern="1200" dirty="0">
                <a:solidFill>
                  <a:schemeClr val="accent2">
                    <a:lumMod val="50000"/>
                  </a:schemeClr>
                </a:solidFill>
                <a:effectLst/>
                <a:ea typeface="+mj-ea"/>
                <a:cs typeface="Segoe UI" panose="020B0502040204020203" pitchFamily="34" charset="0"/>
              </a:rPr>
              <a:t>ithalat</a:t>
            </a:r>
            <a:r>
              <a:rPr lang="tr-TR" sz="2400" b="0" kern="1200" dirty="0">
                <a:solidFill>
                  <a:schemeClr val="tx1"/>
                </a:solidFill>
                <a:effectLst/>
                <a:ea typeface="+mj-ea"/>
                <a:cs typeface="Segoe UI" panose="020B0502040204020203" pitchFamily="34" charset="0"/>
              </a:rPr>
              <a:t> denir.</a:t>
            </a:r>
            <a:br>
              <a:rPr lang="tr-TR" sz="2400" b="0" kern="1200" dirty="0">
                <a:solidFill>
                  <a:schemeClr val="tx1"/>
                </a:solidFill>
                <a:effectLst/>
                <a:ea typeface="+mj-ea"/>
                <a:cs typeface="Segoe UI" panose="020B0502040204020203" pitchFamily="34" charset="0"/>
              </a:rPr>
            </a:br>
            <a:endParaRPr lang="tr-TR" sz="2400" b="0" kern="1200" dirty="0">
              <a:solidFill>
                <a:schemeClr val="tx1"/>
              </a:solidFill>
              <a:effectLst/>
              <a:ea typeface="+mj-ea"/>
              <a:cs typeface="Segoe UI" panose="020B0502040204020203" pitchFamily="34" charset="0"/>
            </a:endParaRPr>
          </a:p>
          <a:p>
            <a:pPr lvl="0"/>
            <a:r>
              <a:rPr lang="tr-TR" sz="2400" b="0" kern="1200" dirty="0">
                <a:solidFill>
                  <a:schemeClr val="accent2">
                    <a:lumMod val="50000"/>
                  </a:schemeClr>
                </a:solidFill>
                <a:effectLst/>
                <a:ea typeface="+mj-ea"/>
                <a:cs typeface="Segoe UI" panose="020B0502040204020203" pitchFamily="34" charset="0"/>
              </a:rPr>
              <a:t>İHRACAT</a:t>
            </a:r>
            <a:r>
              <a:rPr lang="tr-TR" sz="2400" dirty="0">
                <a:solidFill>
                  <a:schemeClr val="accent2">
                    <a:lumMod val="50000"/>
                  </a:schemeClr>
                </a:solidFill>
                <a:ea typeface="+mj-ea"/>
                <a:cs typeface="Segoe UI" panose="020B0502040204020203" pitchFamily="34" charset="0"/>
                <a:sym typeface="Wingdings" panose="05000000000000000000" pitchFamily="2" charset="2"/>
              </a:rPr>
              <a:t>(DIŞ SATIM):</a:t>
            </a:r>
            <a:r>
              <a:rPr lang="tr-TR" sz="2400" b="0" kern="1200" dirty="0">
                <a:solidFill>
                  <a:schemeClr val="tx1"/>
                </a:solidFill>
                <a:effectLst/>
                <a:ea typeface="+mj-ea"/>
                <a:cs typeface="Segoe UI" panose="020B0502040204020203" pitchFamily="34" charset="0"/>
              </a:rPr>
              <a:t>Ülkemizden başka ülkelere ürün satmaya </a:t>
            </a:r>
            <a:r>
              <a:rPr lang="tr-TR" sz="2400" b="0" kern="1200" dirty="0">
                <a:solidFill>
                  <a:schemeClr val="accent2">
                    <a:lumMod val="50000"/>
                  </a:schemeClr>
                </a:solidFill>
                <a:effectLst/>
                <a:ea typeface="+mj-ea"/>
                <a:cs typeface="Segoe UI" panose="020B0502040204020203" pitchFamily="34" charset="0"/>
              </a:rPr>
              <a:t>ihracat</a:t>
            </a:r>
            <a:r>
              <a:rPr lang="tr-TR" sz="2400" b="0" kern="1200" dirty="0">
                <a:solidFill>
                  <a:schemeClr val="tx1"/>
                </a:solidFill>
                <a:effectLst/>
                <a:ea typeface="+mj-ea"/>
                <a:cs typeface="Segoe UI" panose="020B0502040204020203" pitchFamily="34" charset="0"/>
              </a:rPr>
              <a:t> denir.</a:t>
            </a:r>
            <a:endParaRPr lang="tr-TR" sz="1600" dirty="0"/>
          </a:p>
        </p:txBody>
      </p:sp>
    </p:spTree>
    <p:extLst>
      <p:ext uri="{BB962C8B-B14F-4D97-AF65-F5344CB8AC3E}">
        <p14:creationId xmlns:p14="http://schemas.microsoft.com/office/powerpoint/2010/main" val="119026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24" r="5017"/>
          <a:stretch/>
        </p:blipFill>
        <p:spPr>
          <a:xfrm>
            <a:off x="2463507" y="216309"/>
            <a:ext cx="6458552" cy="6187737"/>
          </a:xfrm>
          <a:prstGeom prst="rect">
            <a:avLst/>
          </a:prstGeom>
        </p:spPr>
      </p:pic>
      <p:sp>
        <p:nvSpPr>
          <p:cNvPr id="3" name="Oval 2"/>
          <p:cNvSpPr/>
          <p:nvPr/>
        </p:nvSpPr>
        <p:spPr>
          <a:xfrm>
            <a:off x="2534527" y="5289352"/>
            <a:ext cx="432620"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4"/>
            <a:ext cx="1140542" cy="393290"/>
          </a:xfrm>
          <a:prstGeom prst="rect">
            <a:avLst/>
          </a:prstGeom>
        </p:spPr>
      </p:pic>
    </p:spTree>
    <p:extLst>
      <p:ext uri="{BB962C8B-B14F-4D97-AF65-F5344CB8AC3E}">
        <p14:creationId xmlns:p14="http://schemas.microsoft.com/office/powerpoint/2010/main" val="7281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11403" y="260384"/>
            <a:ext cx="10515600" cy="4351338"/>
          </a:xfrm>
        </p:spPr>
        <p:txBody>
          <a:bodyPr>
            <a:normAutofit/>
          </a:bodyPr>
          <a:lstStyle/>
          <a:p>
            <a:r>
              <a:rPr lang="tr-TR" sz="2400" b="0" kern="1200" dirty="0">
                <a:solidFill>
                  <a:schemeClr val="tx1"/>
                </a:solidFill>
                <a:effectLst/>
                <a:latin typeface="+mn-lt"/>
                <a:ea typeface="+mj-ea"/>
                <a:cs typeface="Segoe UI" panose="020B0502040204020203" pitchFamily="34" charset="0"/>
              </a:rPr>
              <a:t>Daha önceki yılların kimya sektörü ile ilgili verilere bakıldığında ülkemizin hammadde bakımından diğer ülkelere bağımlı olduğu(ülkemizde yeterli hammadde bulunmamaktadır) yani hammadde ihtiyacımızı  daha  çok  başka  ülkelerden ithal ettiğimizi( %70) söyleyebiliriz. Fakat yine geçmişten günümüze kadar olan ithalat verileri incelendiğinde hammaddede dışa  bağımlılığımızın  giderek  azaldığı,  bazı  ürünlerde  ise ihracatımızın giderek arttığı görülmektedir.</a:t>
            </a:r>
            <a:endParaRPr lang="tr-TR" sz="2000" dirty="0"/>
          </a:p>
        </p:txBody>
      </p:sp>
      <p:sp>
        <p:nvSpPr>
          <p:cNvPr id="4" name="İçerik Yer Tutucusu 2"/>
          <p:cNvSpPr txBox="1">
            <a:spLocks/>
          </p:cNvSpPr>
          <p:nvPr/>
        </p:nvSpPr>
        <p:spPr>
          <a:xfrm>
            <a:off x="348520" y="2743198"/>
            <a:ext cx="10578483" cy="32295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Ülkemizde bor hariç birçok hammadde ithal edilmektedir. Dünya’daki bor rezervlerinin %65’i ülkemizde bulunmaktadır.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506" y="3559954"/>
            <a:ext cx="3621780" cy="3089298"/>
          </a:xfrm>
          <a:prstGeom prst="rect">
            <a:avLst/>
          </a:prstGeom>
          <a:ln>
            <a:noFill/>
          </a:ln>
          <a:effectLst>
            <a:outerShdw blurRad="292100" dist="139700" dir="2700000" algn="tl" rotWithShape="0">
              <a:srgbClr val="333333">
                <a:alpha val="65000"/>
              </a:srgbClr>
            </a:outerShdw>
          </a:effectLst>
        </p:spPr>
      </p:pic>
      <p:sp>
        <p:nvSpPr>
          <p:cNvPr id="6" name="Metin kutusu 5"/>
          <p:cNvSpPr txBox="1"/>
          <p:nvPr/>
        </p:nvSpPr>
        <p:spPr>
          <a:xfrm>
            <a:off x="6961861" y="6279920"/>
            <a:ext cx="532518" cy="369332"/>
          </a:xfrm>
          <a:prstGeom prst="rect">
            <a:avLst/>
          </a:prstGeom>
          <a:noFill/>
        </p:spPr>
        <p:txBody>
          <a:bodyPr wrap="none" rtlCol="0">
            <a:spAutoFit/>
          </a:bodyPr>
          <a:lstStyle/>
          <a:p>
            <a:r>
              <a:rPr lang="tr-TR" dirty="0">
                <a:solidFill>
                  <a:srgbClr val="FFFF00"/>
                </a:solidFill>
              </a:rPr>
              <a:t>Bor</a:t>
            </a:r>
          </a:p>
        </p:txBody>
      </p:sp>
    </p:spTree>
    <p:extLst>
      <p:ext uri="{BB962C8B-B14F-4D97-AF65-F5344CB8AC3E}">
        <p14:creationId xmlns:p14="http://schemas.microsoft.com/office/powerpoint/2010/main" val="5343059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Özel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588</Words>
  <Application>Microsoft Office PowerPoint</Application>
  <PresentationFormat>Geniş ekran</PresentationFormat>
  <Paragraphs>41</Paragraphs>
  <Slides>37</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Segoe UI</vt:lpstr>
      <vt:lpstr>Wingdings</vt:lpstr>
      <vt:lpstr>Office Teması</vt:lpstr>
      <vt:lpstr>TÜRKİYE’DE KİMYA ENDÜSTRİSİ</vt:lpstr>
      <vt:lpstr>Ülkemiz bor madeninde Dünya lideridir. Toplam 1 milyar 176 milyon ton olan dünya bor madeni rezervinin 851 milyon tonu Türkiye'de bulunmaktadır. Peki bor madenini hangi endüstri dalı ürün haline dönüştürebilir?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Geçmişten Günümüze Türkiye'de Kimya Endüstrisi Gelişimi</vt:lpstr>
      <vt:lpstr>PowerPoint Sunusu</vt:lpstr>
      <vt:lpstr>PowerPoint Sunusu</vt:lpstr>
      <vt:lpstr>PowerPoint Sunusu</vt:lpstr>
      <vt:lpstr>PowerPoint Sunusu</vt:lpstr>
      <vt:lpstr>Petrol ve petrol ürünleri; deterjan, sabun, ilaç kimyasalları, boya  gibi  ürünleri  üreten  kimya  firmalarının  çoğu,  Marmara Bölgesinin üç büyük sanayi ili olan İstanbul, Kocaeli ve Sakarya’da, Ege  Bölgesi’nde  İzmir’de  yerleşim gösterirken;  petrol ürünleri tesislerinin bir kısmı Akdeniz Bölgesi’nde toplanmıştır. Ayrıca  Akdeniz Bölgesi’nde, ana ham maddelerden olan soda, bikromat  gibi  ürünlerin  önemli  üretim  merkezleri de  bulunmaktadır. Akdeniz Bölgesi en çok gübre tesisinin bulunduğu bölgemizdir. Karadeniz Bölgesi’nde de gübre fabrikaları göze çarpmaktadır.</vt:lpstr>
      <vt:lpstr>PowerPoint Sunusu</vt:lpstr>
      <vt:lpstr>PowerPoint Sunusu</vt:lpstr>
      <vt:lpstr>PowerPoint Sunusu</vt:lpstr>
      <vt:lpstr>PowerPoint Sunusu</vt:lpstr>
      <vt:lpstr>PowerPoint Sunusu</vt:lpstr>
      <vt:lpstr>PowerPoint Sunusu</vt:lpstr>
      <vt:lpstr>Kimya Endüstrisinde Yer Alan Başlıca Meslekler   Kimya Mühendisliği Maden Mühendisliği Petrol Mühendisliği Petrokimya mühendisliği Gıda Mühendisliği Ziraat Mühendisliği Kimyagerlik Lastik Teknisyenliği Biyokimyagerlik Tıp doktorluğu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ENDÜSTRİSİ Kimya endüstrisi; plastik,  sabun,  deterjan, gübre, petrokimya, ilaç,  boya  ve vernik  vb. gibi  çeşitli  kimyasal  hammadde  ve tüketim ürünlerinin üretiminin gerçekleştirildiği tesislerden(fabrikalardan) oluşmaktadır.</dc:title>
  <dc:creator>sylar</dc:creator>
  <cp:lastModifiedBy>Okan</cp:lastModifiedBy>
  <cp:revision>39</cp:revision>
  <dcterms:created xsi:type="dcterms:W3CDTF">2017-12-31T18:38:19Z</dcterms:created>
  <dcterms:modified xsi:type="dcterms:W3CDTF">2024-12-01T07:38:50Z</dcterms:modified>
</cp:coreProperties>
</file>