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450" r:id="rId2"/>
    <p:sldId id="256" r:id="rId3"/>
    <p:sldId id="451" r:id="rId4"/>
    <p:sldId id="452" r:id="rId5"/>
    <p:sldId id="453" r:id="rId6"/>
    <p:sldId id="456" r:id="rId7"/>
    <p:sldId id="457" r:id="rId8"/>
    <p:sldId id="458" r:id="rId9"/>
    <p:sldId id="409" r:id="rId10"/>
    <p:sldId id="403" r:id="rId11"/>
    <p:sldId id="459" r:id="rId12"/>
    <p:sldId id="460" r:id="rId13"/>
    <p:sldId id="416" r:id="rId14"/>
    <p:sldId id="454" r:id="rId15"/>
    <p:sldId id="497" r:id="rId16"/>
    <p:sldId id="408" r:id="rId17"/>
    <p:sldId id="461" r:id="rId18"/>
    <p:sldId id="462" r:id="rId19"/>
    <p:sldId id="463" r:id="rId20"/>
    <p:sldId id="464" r:id="rId21"/>
    <p:sldId id="432" r:id="rId22"/>
    <p:sldId id="433" r:id="rId23"/>
    <p:sldId id="466" r:id="rId24"/>
    <p:sldId id="467" r:id="rId25"/>
    <p:sldId id="468" r:id="rId26"/>
    <p:sldId id="469" r:id="rId27"/>
    <p:sldId id="470" r:id="rId28"/>
    <p:sldId id="455" r:id="rId29"/>
    <p:sldId id="471" r:id="rId30"/>
    <p:sldId id="472" r:id="rId31"/>
    <p:sldId id="473" r:id="rId32"/>
    <p:sldId id="474"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65" r:id="rId46"/>
    <p:sldId id="475" r:id="rId47"/>
    <p:sldId id="476" r:id="rId48"/>
    <p:sldId id="477" r:id="rId49"/>
    <p:sldId id="478" r:id="rId50"/>
    <p:sldId id="479" r:id="rId51"/>
    <p:sldId id="480" r:id="rId52"/>
    <p:sldId id="496"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94884" autoAdjust="0"/>
  </p:normalViewPr>
  <p:slideViewPr>
    <p:cSldViewPr snapToGrid="0">
      <p:cViewPr varScale="1">
        <p:scale>
          <a:sx n="106" d="100"/>
          <a:sy n="106" d="100"/>
        </p:scale>
        <p:origin x="780" y="102"/>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004850-CE98-4328-A5B4-296FCE2509EF}" type="datetimeFigureOut">
              <a:rPr lang="tr-TR" smtClean="0"/>
              <a:t>8.04.2025</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38D3A-313E-448D-8EB7-6E60D3FB5F7C}" type="slidenum">
              <a:rPr lang="tr-TR" smtClean="0"/>
              <a:t>‹#›</a:t>
            </a:fld>
            <a:endParaRPr lang="tr-TR"/>
          </a:p>
        </p:txBody>
      </p:sp>
    </p:spTree>
    <p:extLst>
      <p:ext uri="{BB962C8B-B14F-4D97-AF65-F5344CB8AC3E}">
        <p14:creationId xmlns:p14="http://schemas.microsoft.com/office/powerpoint/2010/main" val="27214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738D3A-313E-448D-8EB7-6E60D3FB5F7C}" type="slidenum">
              <a:rPr lang="tr-TR" smtClean="0"/>
              <a:t>2</a:t>
            </a:fld>
            <a:endParaRPr lang="tr-TR"/>
          </a:p>
        </p:txBody>
      </p:sp>
    </p:spTree>
    <p:extLst>
      <p:ext uri="{BB962C8B-B14F-4D97-AF65-F5344CB8AC3E}">
        <p14:creationId xmlns:p14="http://schemas.microsoft.com/office/powerpoint/2010/main" val="339285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738D3A-313E-448D-8EB7-6E60D3FB5F7C}" type="slidenum">
              <a:rPr lang="tr-TR" smtClean="0"/>
              <a:t>16</a:t>
            </a:fld>
            <a:endParaRPr lang="tr-TR"/>
          </a:p>
        </p:txBody>
      </p:sp>
    </p:spTree>
    <p:extLst>
      <p:ext uri="{BB962C8B-B14F-4D97-AF65-F5344CB8AC3E}">
        <p14:creationId xmlns:p14="http://schemas.microsoft.com/office/powerpoint/2010/main" val="231980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738D3A-313E-448D-8EB7-6E60D3FB5F7C}" type="slidenum">
              <a:rPr lang="tr-TR" smtClean="0"/>
              <a:t>17</a:t>
            </a:fld>
            <a:endParaRPr lang="tr-TR"/>
          </a:p>
        </p:txBody>
      </p:sp>
    </p:spTree>
    <p:extLst>
      <p:ext uri="{BB962C8B-B14F-4D97-AF65-F5344CB8AC3E}">
        <p14:creationId xmlns:p14="http://schemas.microsoft.com/office/powerpoint/2010/main" val="3043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738D3A-313E-448D-8EB7-6E60D3FB5F7C}" type="slidenum">
              <a:rPr lang="tr-TR" smtClean="0"/>
              <a:t>18</a:t>
            </a:fld>
            <a:endParaRPr lang="tr-TR"/>
          </a:p>
        </p:txBody>
      </p:sp>
    </p:spTree>
    <p:extLst>
      <p:ext uri="{BB962C8B-B14F-4D97-AF65-F5344CB8AC3E}">
        <p14:creationId xmlns:p14="http://schemas.microsoft.com/office/powerpoint/2010/main" val="175214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738D3A-313E-448D-8EB7-6E60D3FB5F7C}" type="slidenum">
              <a:rPr lang="tr-TR" smtClean="0"/>
              <a:t>19</a:t>
            </a:fld>
            <a:endParaRPr lang="tr-TR"/>
          </a:p>
        </p:txBody>
      </p:sp>
    </p:spTree>
    <p:extLst>
      <p:ext uri="{BB962C8B-B14F-4D97-AF65-F5344CB8AC3E}">
        <p14:creationId xmlns:p14="http://schemas.microsoft.com/office/powerpoint/2010/main" val="125085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738D3A-313E-448D-8EB7-6E60D3FB5F7C}" type="slidenum">
              <a:rPr lang="tr-TR" smtClean="0"/>
              <a:t>29</a:t>
            </a:fld>
            <a:endParaRPr lang="tr-TR"/>
          </a:p>
        </p:txBody>
      </p:sp>
    </p:spTree>
    <p:extLst>
      <p:ext uri="{BB962C8B-B14F-4D97-AF65-F5344CB8AC3E}">
        <p14:creationId xmlns:p14="http://schemas.microsoft.com/office/powerpoint/2010/main" val="424401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p>
        </p:txBody>
      </p:sp>
      <p:sp>
        <p:nvSpPr>
          <p:cNvPr id="4" name="Slayt Numarası Yer Tutucusu 3"/>
          <p:cNvSpPr>
            <a:spLocks noGrp="1"/>
          </p:cNvSpPr>
          <p:nvPr>
            <p:ph type="sldNum" sz="quarter" idx="10"/>
          </p:nvPr>
        </p:nvSpPr>
        <p:spPr/>
        <p:txBody>
          <a:bodyPr/>
          <a:lstStyle/>
          <a:p>
            <a:fld id="{F3738D3A-313E-448D-8EB7-6E60D3FB5F7C}" type="slidenum">
              <a:rPr lang="tr-TR" smtClean="0"/>
              <a:t>45</a:t>
            </a:fld>
            <a:endParaRPr lang="tr-TR"/>
          </a:p>
        </p:txBody>
      </p:sp>
    </p:spTree>
    <p:extLst>
      <p:ext uri="{BB962C8B-B14F-4D97-AF65-F5344CB8AC3E}">
        <p14:creationId xmlns:p14="http://schemas.microsoft.com/office/powerpoint/2010/main" val="418278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8981E8BB-C049-409E-82C3-CDAE42564944}"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302234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981E8BB-C049-409E-82C3-CDAE42564944}"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420943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981E8BB-C049-409E-82C3-CDAE42564944}"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261827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lvl1pPr>
              <a:defRPr sz="2400"/>
            </a:lvl1pPr>
          </a:lstStyle>
          <a:p>
            <a:r>
              <a:rPr lang="tr-TR" dirty="0"/>
              <a:t>Asıl başlık stili için tıklatın</a:t>
            </a:r>
          </a:p>
        </p:txBody>
      </p:sp>
      <p:sp>
        <p:nvSpPr>
          <p:cNvPr id="3" name="İçerik Yer Tutucusu 2"/>
          <p:cNvSpPr>
            <a:spLocks noGrp="1"/>
          </p:cNvSpPr>
          <p:nvPr>
            <p:ph idx="1"/>
          </p:nvPr>
        </p:nvSpPr>
        <p:spPr/>
        <p:txBody>
          <a:bodyPr/>
          <a:lstStyle>
            <a:lvl1pPr>
              <a:defRPr sz="2200"/>
            </a:lvl1pPr>
            <a:lvl2pPr>
              <a:defRPr sz="2000"/>
            </a:lvl2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8981E8BB-C049-409E-82C3-CDAE42564944}"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382951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8981E8BB-C049-409E-82C3-CDAE42564944}"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206190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8981E8BB-C049-409E-82C3-CDAE42564944}" type="datetimeFigureOut">
              <a:rPr lang="tr-TR" smtClean="0"/>
              <a:t>8.04.2025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181070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8981E8BB-C049-409E-82C3-CDAE42564944}" type="datetimeFigureOut">
              <a:rPr lang="tr-TR" smtClean="0"/>
              <a:t>8.04.2025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155559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8981E8BB-C049-409E-82C3-CDAE42564944}" type="datetimeFigureOut">
              <a:rPr lang="tr-TR" smtClean="0"/>
              <a:t>8.04.2025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24156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981E8BB-C049-409E-82C3-CDAE42564944}" type="datetimeFigureOut">
              <a:rPr lang="tr-TR" smtClean="0"/>
              <a:t>8.04.2025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243533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8981E8BB-C049-409E-82C3-CDAE42564944}" type="datetimeFigureOut">
              <a:rPr lang="tr-TR" smtClean="0"/>
              <a:t>8.04.2025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146007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8981E8BB-C049-409E-82C3-CDAE42564944}" type="datetimeFigureOut">
              <a:rPr lang="tr-TR" smtClean="0"/>
              <a:t>8.04.2025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C11967D-87D8-4D64-80A4-86F86050DCAC}" type="slidenum">
              <a:rPr lang="tr-TR" smtClean="0"/>
              <a:t>‹#›</a:t>
            </a:fld>
            <a:endParaRPr lang="tr-TR"/>
          </a:p>
        </p:txBody>
      </p:sp>
    </p:spTree>
    <p:extLst>
      <p:ext uri="{BB962C8B-B14F-4D97-AF65-F5344CB8AC3E}">
        <p14:creationId xmlns:p14="http://schemas.microsoft.com/office/powerpoint/2010/main" val="3618081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1E8BB-C049-409E-82C3-CDAE42564944}" type="datetimeFigureOut">
              <a:rPr lang="tr-TR" smtClean="0"/>
              <a:t>8.04.2025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1967D-87D8-4D64-80A4-86F86050DCAC}" type="slidenum">
              <a:rPr lang="tr-TR" smtClean="0"/>
              <a:t>‹#›</a:t>
            </a:fld>
            <a:endParaRPr lang="tr-TR"/>
          </a:p>
        </p:txBody>
      </p:sp>
    </p:spTree>
    <p:extLst>
      <p:ext uri="{BB962C8B-B14F-4D97-AF65-F5344CB8AC3E}">
        <p14:creationId xmlns:p14="http://schemas.microsoft.com/office/powerpoint/2010/main" val="2509417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10883" y="0"/>
            <a:ext cx="9575321" cy="6858000"/>
          </a:xfrm>
          <a:prstGeom prst="rect">
            <a:avLst/>
          </a:prstGeom>
          <a:noFill/>
          <a:ln>
            <a:noFill/>
          </a:ln>
        </p:spPr>
      </p:pic>
    </p:spTree>
    <p:extLst>
      <p:ext uri="{BB962C8B-B14F-4D97-AF65-F5344CB8AC3E}">
        <p14:creationId xmlns:p14="http://schemas.microsoft.com/office/powerpoint/2010/main" val="13408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ext uri="{D42A27DB-BD31-4B8C-83A1-F6EECF244321}">
                <p14:modId xmlns:p14="http://schemas.microsoft.com/office/powerpoint/2010/main" val="1280937375"/>
              </p:ext>
            </p:extLst>
          </p:nvPr>
        </p:nvGraphicFramePr>
        <p:xfrm>
          <a:off x="1035422" y="2026256"/>
          <a:ext cx="7597302" cy="3184029"/>
        </p:xfrm>
        <a:graphic>
          <a:graphicData uri="http://schemas.openxmlformats.org/drawingml/2006/table">
            <a:tbl>
              <a:tblPr/>
              <a:tblGrid>
                <a:gridCol w="287142">
                  <a:extLst>
                    <a:ext uri="{9D8B030D-6E8A-4147-A177-3AD203B41FA5}">
                      <a16:colId xmlns:a16="http://schemas.microsoft.com/office/drawing/2014/main" val="20000"/>
                    </a:ext>
                  </a:extLst>
                </a:gridCol>
                <a:gridCol w="1220354">
                  <a:extLst>
                    <a:ext uri="{9D8B030D-6E8A-4147-A177-3AD203B41FA5}">
                      <a16:colId xmlns:a16="http://schemas.microsoft.com/office/drawing/2014/main" val="20001"/>
                    </a:ext>
                  </a:extLst>
                </a:gridCol>
                <a:gridCol w="275178">
                  <a:extLst>
                    <a:ext uri="{9D8B030D-6E8A-4147-A177-3AD203B41FA5}">
                      <a16:colId xmlns:a16="http://schemas.microsoft.com/office/drawing/2014/main" val="20002"/>
                    </a:ext>
                  </a:extLst>
                </a:gridCol>
                <a:gridCol w="1232318">
                  <a:extLst>
                    <a:ext uri="{9D8B030D-6E8A-4147-A177-3AD203B41FA5}">
                      <a16:colId xmlns:a16="http://schemas.microsoft.com/office/drawing/2014/main" val="20003"/>
                    </a:ext>
                  </a:extLst>
                </a:gridCol>
                <a:gridCol w="251249">
                  <a:extLst>
                    <a:ext uri="{9D8B030D-6E8A-4147-A177-3AD203B41FA5}">
                      <a16:colId xmlns:a16="http://schemas.microsoft.com/office/drawing/2014/main" val="20004"/>
                    </a:ext>
                  </a:extLst>
                </a:gridCol>
                <a:gridCol w="1268211">
                  <a:extLst>
                    <a:ext uri="{9D8B030D-6E8A-4147-A177-3AD203B41FA5}">
                      <a16:colId xmlns:a16="http://schemas.microsoft.com/office/drawing/2014/main" val="20005"/>
                    </a:ext>
                  </a:extLst>
                </a:gridCol>
                <a:gridCol w="275178">
                  <a:extLst>
                    <a:ext uri="{9D8B030D-6E8A-4147-A177-3AD203B41FA5}">
                      <a16:colId xmlns:a16="http://schemas.microsoft.com/office/drawing/2014/main" val="20006"/>
                    </a:ext>
                  </a:extLst>
                </a:gridCol>
                <a:gridCol w="1256247">
                  <a:extLst>
                    <a:ext uri="{9D8B030D-6E8A-4147-A177-3AD203B41FA5}">
                      <a16:colId xmlns:a16="http://schemas.microsoft.com/office/drawing/2014/main" val="20007"/>
                    </a:ext>
                  </a:extLst>
                </a:gridCol>
                <a:gridCol w="275178">
                  <a:extLst>
                    <a:ext uri="{9D8B030D-6E8A-4147-A177-3AD203B41FA5}">
                      <a16:colId xmlns:a16="http://schemas.microsoft.com/office/drawing/2014/main" val="20008"/>
                    </a:ext>
                  </a:extLst>
                </a:gridCol>
                <a:gridCol w="1256247">
                  <a:extLst>
                    <a:ext uri="{9D8B030D-6E8A-4147-A177-3AD203B41FA5}">
                      <a16:colId xmlns:a16="http://schemas.microsoft.com/office/drawing/2014/main" val="20009"/>
                    </a:ext>
                  </a:extLst>
                </a:gridCol>
              </a:tblGrid>
              <a:tr h="434186">
                <a:tc>
                  <a:txBody>
                    <a:bodyPr/>
                    <a:lstStyle/>
                    <a:p>
                      <a:r>
                        <a:rPr lang="tr-TR" dirty="0"/>
                        <a:t>1-</a:t>
                      </a:r>
                    </a:p>
                  </a:txBody>
                  <a:tcPr marL="0" marR="0" marT="0" marB="0" anchor="ctr">
                    <a:lnL>
                      <a:noFill/>
                    </a:lnL>
                    <a:lnR>
                      <a:noFill/>
                    </a:lnR>
                    <a:lnT>
                      <a:noFill/>
                    </a:lnT>
                    <a:lnB>
                      <a:noFill/>
                    </a:lnB>
                  </a:tcPr>
                </a:tc>
                <a:tc>
                  <a:txBody>
                    <a:bodyPr/>
                    <a:lstStyle/>
                    <a:p>
                      <a:r>
                        <a:rPr lang="tr-TR" b="1" dirty="0">
                          <a:solidFill>
                            <a:schemeClr val="tx1"/>
                          </a:solidFill>
                        </a:rPr>
                        <a:t>Yeşil Bitki</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nchor="ctr">
                    <a:lnL>
                      <a:noFill/>
                    </a:lnL>
                    <a:lnR>
                      <a:noFill/>
                    </a:lnR>
                    <a:lnT>
                      <a:noFill/>
                    </a:lnT>
                    <a:lnB>
                      <a:noFill/>
                    </a:lnB>
                  </a:tcPr>
                </a:tc>
                <a:tc>
                  <a:txBody>
                    <a:bodyPr/>
                    <a:lstStyle/>
                    <a:p>
                      <a:r>
                        <a:rPr lang="tr-TR" b="1" dirty="0">
                          <a:solidFill>
                            <a:schemeClr val="tx1"/>
                          </a:solidFill>
                        </a:rPr>
                        <a:t>Fare</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nchor="ctr">
                    <a:lnL>
                      <a:noFill/>
                    </a:lnL>
                    <a:lnR>
                      <a:noFill/>
                    </a:lnR>
                    <a:lnT>
                      <a:noFill/>
                    </a:lnT>
                    <a:lnB>
                      <a:noFill/>
                    </a:lnB>
                  </a:tcPr>
                </a:tc>
                <a:tc>
                  <a:txBody>
                    <a:bodyPr/>
                    <a:lstStyle/>
                    <a:p>
                      <a:r>
                        <a:rPr lang="tr-TR" b="1" dirty="0">
                          <a:solidFill>
                            <a:schemeClr val="tx1"/>
                          </a:solidFill>
                        </a:rPr>
                        <a:t>Yılan</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nchor="ctr">
                    <a:lnL>
                      <a:noFill/>
                    </a:lnL>
                    <a:lnR>
                      <a:noFill/>
                    </a:lnR>
                    <a:lnT>
                      <a:noFill/>
                    </a:lnT>
                    <a:lnB>
                      <a:noFill/>
                    </a:lnB>
                  </a:tcPr>
                </a:tc>
                <a:tc>
                  <a:txBody>
                    <a:bodyPr/>
                    <a:lstStyle/>
                    <a:p>
                      <a:r>
                        <a:rPr lang="tr-TR" b="1" dirty="0">
                          <a:solidFill>
                            <a:schemeClr val="tx1"/>
                          </a:solidFill>
                        </a:rPr>
                        <a:t>Atmaca</a:t>
                      </a:r>
                    </a:p>
                  </a:txBody>
                  <a:tcPr marL="0" marR="0" marT="0" marB="0" anchor="ctr">
                    <a:lnL>
                      <a:noFill/>
                    </a:lnL>
                    <a:lnR>
                      <a:noFill/>
                    </a:lnR>
                    <a:lnT>
                      <a:noFill/>
                    </a:lnT>
                    <a:lnB>
                      <a:noFill/>
                    </a:lnB>
                  </a:tcPr>
                </a:tc>
                <a:tc>
                  <a:txBody>
                    <a:bodyPr/>
                    <a:lstStyle/>
                    <a:p>
                      <a:pPr algn="ctr"/>
                      <a:endParaRPr lang="tr-TR" b="1" dirty="0">
                        <a:solidFill>
                          <a:schemeClr val="tx1"/>
                        </a:solidFill>
                      </a:endParaRPr>
                    </a:p>
                  </a:txBody>
                  <a:tcPr marL="0" marR="0" marT="0" marB="0" anchor="ctr">
                    <a:lnL>
                      <a:noFill/>
                    </a:lnL>
                    <a:lnR>
                      <a:noFill/>
                    </a:lnR>
                    <a:lnT>
                      <a:noFill/>
                    </a:lnT>
                    <a:lnB>
                      <a:noFill/>
                    </a:lnB>
                  </a:tcPr>
                </a:tc>
                <a:tc>
                  <a:txBody>
                    <a:bodyPr/>
                    <a:lstStyle/>
                    <a:p>
                      <a:endParaRPr lang="tr-TR" b="1">
                        <a:solidFill>
                          <a:schemeClr val="tx1"/>
                        </a:solidFill>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434186">
                <a:tc>
                  <a:txBody>
                    <a:bodyPr/>
                    <a:lstStyle/>
                    <a:p>
                      <a:r>
                        <a:rPr lang="tr-TR" b="1"/>
                        <a:t>2-</a:t>
                      </a:r>
                      <a:endParaRPr lang="tr-TR"/>
                    </a:p>
                  </a:txBody>
                  <a:tcPr marL="0" marR="0" marT="0" marB="0" anchor="ctr">
                    <a:lnL>
                      <a:noFill/>
                    </a:lnL>
                    <a:lnR>
                      <a:noFill/>
                    </a:lnR>
                    <a:lnT>
                      <a:noFill/>
                    </a:lnT>
                    <a:lnB>
                      <a:noFill/>
                    </a:lnB>
                  </a:tcPr>
                </a:tc>
                <a:tc>
                  <a:txBody>
                    <a:bodyPr/>
                    <a:lstStyle/>
                    <a:p>
                      <a:r>
                        <a:rPr lang="tr-TR" b="1" dirty="0">
                          <a:solidFill>
                            <a:schemeClr val="tx1"/>
                          </a:solidFill>
                        </a:rPr>
                        <a:t>Havuç</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Tavşan</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Yılan</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Atmaca</a:t>
                      </a:r>
                    </a:p>
                  </a:txBody>
                  <a:tcPr marL="0" marR="0" marT="0" marB="0" anchor="ctr">
                    <a:lnL>
                      <a:noFill/>
                    </a:lnL>
                    <a:lnR>
                      <a:noFill/>
                    </a:lnR>
                    <a:lnT>
                      <a:noFill/>
                    </a:lnT>
                    <a:lnB>
                      <a:noFill/>
                    </a:lnB>
                  </a:tcPr>
                </a:tc>
                <a:tc>
                  <a:txBody>
                    <a:bodyPr/>
                    <a:lstStyle/>
                    <a:p>
                      <a:pPr algn="ctr"/>
                      <a:endParaRPr lang="tr-TR" b="1">
                        <a:solidFill>
                          <a:schemeClr val="tx1"/>
                        </a:solidFill>
                      </a:endParaRPr>
                    </a:p>
                  </a:txBody>
                  <a:tcPr marL="0" marR="0" marT="0" marB="0">
                    <a:lnL>
                      <a:noFill/>
                    </a:lnL>
                    <a:lnR>
                      <a:noFill/>
                    </a:lnR>
                    <a:lnT>
                      <a:noFill/>
                    </a:lnT>
                    <a:lnB>
                      <a:noFill/>
                    </a:lnB>
                  </a:tcPr>
                </a:tc>
                <a:tc>
                  <a:txBody>
                    <a:bodyPr/>
                    <a:lstStyle/>
                    <a:p>
                      <a:endParaRPr lang="tr-TR" b="1">
                        <a:solidFill>
                          <a:schemeClr val="tx1"/>
                        </a:solidFill>
                      </a:endParaRPr>
                    </a:p>
                  </a:txBody>
                  <a:tcPr marL="0" marR="0" marT="0" marB="0" anchor="ctr">
                    <a:lnL>
                      <a:noFill/>
                    </a:lnL>
                    <a:lnR>
                      <a:noFill/>
                    </a:lnR>
                    <a:lnT>
                      <a:noFill/>
                    </a:lnT>
                    <a:lnB>
                      <a:noFill/>
                    </a:lnB>
                  </a:tcPr>
                </a:tc>
                <a:extLst>
                  <a:ext uri="{0D108BD9-81ED-4DB2-BD59-A6C34878D82A}">
                    <a16:rowId xmlns:a16="http://schemas.microsoft.com/office/drawing/2014/main" val="10001"/>
                  </a:ext>
                </a:extLst>
              </a:tr>
              <a:tr h="434186">
                <a:tc>
                  <a:txBody>
                    <a:bodyPr/>
                    <a:lstStyle/>
                    <a:p>
                      <a:r>
                        <a:rPr lang="tr-TR" b="1"/>
                        <a:t>3-</a:t>
                      </a:r>
                      <a:endParaRPr lang="tr-TR"/>
                    </a:p>
                  </a:txBody>
                  <a:tcPr marL="0" marR="0" marT="0" marB="0" anchor="ctr">
                    <a:lnL>
                      <a:noFill/>
                    </a:lnL>
                    <a:lnR>
                      <a:noFill/>
                    </a:lnR>
                    <a:lnT>
                      <a:noFill/>
                    </a:lnT>
                    <a:lnB>
                      <a:noFill/>
                    </a:lnB>
                  </a:tcPr>
                </a:tc>
                <a:tc>
                  <a:txBody>
                    <a:bodyPr/>
                    <a:lstStyle/>
                    <a:p>
                      <a:r>
                        <a:rPr lang="tr-TR" b="1">
                          <a:solidFill>
                            <a:schemeClr val="tx1"/>
                          </a:solidFill>
                        </a:rPr>
                        <a:t>Havuç</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Tavşan</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Atmaca</a:t>
                      </a:r>
                    </a:p>
                  </a:txBody>
                  <a:tcPr marL="0" marR="0" marT="0" marB="0" anchor="ctr">
                    <a:lnL>
                      <a:noFill/>
                    </a:lnL>
                    <a:lnR>
                      <a:noFill/>
                    </a:lnR>
                    <a:lnT>
                      <a:noFill/>
                    </a:lnT>
                    <a:lnB>
                      <a:noFill/>
                    </a:lnB>
                  </a:tcPr>
                </a:tc>
                <a:tc>
                  <a:txBody>
                    <a:bodyPr/>
                    <a:lstStyle/>
                    <a:p>
                      <a:pPr algn="ctr"/>
                      <a:r>
                        <a:rPr lang="tr-TR" b="1">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Tilki</a:t>
                      </a:r>
                    </a:p>
                  </a:txBody>
                  <a:tcPr marL="0" marR="0" marT="0" marB="0" anchor="ctr">
                    <a:lnL>
                      <a:noFill/>
                    </a:lnL>
                    <a:lnR>
                      <a:noFill/>
                    </a:lnR>
                    <a:lnT>
                      <a:noFill/>
                    </a:lnT>
                    <a:lnB>
                      <a:noFill/>
                    </a:lnB>
                  </a:tcPr>
                </a:tc>
                <a:tc>
                  <a:txBody>
                    <a:bodyPr/>
                    <a:lstStyle/>
                    <a:p>
                      <a:pPr algn="ctr"/>
                      <a:endParaRPr lang="tr-TR" b="1" dirty="0">
                        <a:solidFill>
                          <a:schemeClr val="tx1"/>
                        </a:solidFill>
                      </a:endParaRPr>
                    </a:p>
                  </a:txBody>
                  <a:tcPr marL="0" marR="0" marT="0" marB="0">
                    <a:lnL>
                      <a:noFill/>
                    </a:lnL>
                    <a:lnR>
                      <a:noFill/>
                    </a:lnR>
                    <a:lnT>
                      <a:noFill/>
                    </a:lnT>
                    <a:lnB>
                      <a:noFill/>
                    </a:lnB>
                  </a:tcPr>
                </a:tc>
                <a:tc>
                  <a:txBody>
                    <a:bodyPr/>
                    <a:lstStyle/>
                    <a:p>
                      <a:endParaRPr lang="tr-TR" b="1">
                        <a:solidFill>
                          <a:schemeClr val="tx1"/>
                        </a:solidFill>
                      </a:endParaRPr>
                    </a:p>
                  </a:txBody>
                  <a:tcPr marL="0" marR="0" marT="0" marB="0" anchor="ctr">
                    <a:lnL>
                      <a:noFill/>
                    </a:lnL>
                    <a:lnR>
                      <a:noFill/>
                    </a:lnR>
                    <a:lnT>
                      <a:noFill/>
                    </a:lnT>
                    <a:lnB>
                      <a:noFill/>
                    </a:lnB>
                  </a:tcPr>
                </a:tc>
                <a:extLst>
                  <a:ext uri="{0D108BD9-81ED-4DB2-BD59-A6C34878D82A}">
                    <a16:rowId xmlns:a16="http://schemas.microsoft.com/office/drawing/2014/main" val="10002"/>
                  </a:ext>
                </a:extLst>
              </a:tr>
              <a:tr h="868371">
                <a:tc>
                  <a:txBody>
                    <a:bodyPr/>
                    <a:lstStyle/>
                    <a:p>
                      <a:r>
                        <a:rPr lang="tr-TR" b="1"/>
                        <a:t>4-</a:t>
                      </a:r>
                      <a:endParaRPr lang="tr-TR"/>
                    </a:p>
                  </a:txBody>
                  <a:tcPr marL="0" marR="0" marT="0" marB="0" anchor="ctr">
                    <a:lnL>
                      <a:noFill/>
                    </a:lnL>
                    <a:lnR>
                      <a:noFill/>
                    </a:lnR>
                    <a:lnT>
                      <a:noFill/>
                    </a:lnT>
                    <a:lnB>
                      <a:noFill/>
                    </a:lnB>
                  </a:tcPr>
                </a:tc>
                <a:tc>
                  <a:txBody>
                    <a:bodyPr/>
                    <a:lstStyle/>
                    <a:p>
                      <a:r>
                        <a:rPr lang="tr-TR" b="1">
                          <a:solidFill>
                            <a:schemeClr val="tx1"/>
                          </a:solidFill>
                        </a:rPr>
                        <a:t>Buğday</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a:solidFill>
                            <a:schemeClr val="tx1"/>
                          </a:solidFill>
                        </a:rPr>
                        <a:t>Fare</a:t>
                      </a:r>
                    </a:p>
                  </a:txBody>
                  <a:tcPr marL="0" marR="0" marT="0" marB="0" anchor="ctr">
                    <a:lnL>
                      <a:noFill/>
                    </a:lnL>
                    <a:lnR>
                      <a:noFill/>
                    </a:lnR>
                    <a:lnT>
                      <a:noFill/>
                    </a:lnT>
                    <a:lnB>
                      <a:noFill/>
                    </a:lnB>
                  </a:tcPr>
                </a:tc>
                <a:tc>
                  <a:txBody>
                    <a:bodyPr/>
                    <a:lstStyle/>
                    <a:p>
                      <a:pPr algn="ctr"/>
                      <a:r>
                        <a:rPr lang="tr-TR" b="1">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Tilki</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Aslan (Kurt)</a:t>
                      </a:r>
                    </a:p>
                  </a:txBody>
                  <a:tcPr marL="0" marR="0" marT="0" marB="0" anchor="ctr">
                    <a:lnL>
                      <a:noFill/>
                    </a:lnL>
                    <a:lnR>
                      <a:noFill/>
                    </a:lnR>
                    <a:lnT>
                      <a:noFill/>
                    </a:lnT>
                    <a:lnB>
                      <a:noFill/>
                    </a:lnB>
                  </a:tcPr>
                </a:tc>
                <a:tc>
                  <a:txBody>
                    <a:bodyPr/>
                    <a:lstStyle/>
                    <a:p>
                      <a:pPr algn="ctr"/>
                      <a:endParaRPr lang="tr-TR" b="1" dirty="0">
                        <a:solidFill>
                          <a:schemeClr val="tx1"/>
                        </a:solidFill>
                      </a:endParaRPr>
                    </a:p>
                  </a:txBody>
                  <a:tcPr marL="0" marR="0" marT="0" marB="0">
                    <a:lnL>
                      <a:noFill/>
                    </a:lnL>
                    <a:lnR>
                      <a:noFill/>
                    </a:lnR>
                    <a:lnT>
                      <a:noFill/>
                    </a:lnT>
                    <a:lnB>
                      <a:noFill/>
                    </a:lnB>
                  </a:tcPr>
                </a:tc>
                <a:tc>
                  <a:txBody>
                    <a:bodyPr/>
                    <a:lstStyle/>
                    <a:p>
                      <a:endParaRPr lang="tr-TR" b="1" dirty="0">
                        <a:solidFill>
                          <a:schemeClr val="tx1"/>
                        </a:solidFill>
                      </a:endParaRPr>
                    </a:p>
                  </a:txBody>
                  <a:tcPr marL="0" marR="0" marT="0" marB="0" anchor="ctr">
                    <a:lnL>
                      <a:noFill/>
                    </a:lnL>
                    <a:lnR>
                      <a:noFill/>
                    </a:lnR>
                    <a:lnT>
                      <a:noFill/>
                    </a:lnT>
                    <a:lnB>
                      <a:noFill/>
                    </a:lnB>
                  </a:tcPr>
                </a:tc>
                <a:extLst>
                  <a:ext uri="{0D108BD9-81ED-4DB2-BD59-A6C34878D82A}">
                    <a16:rowId xmlns:a16="http://schemas.microsoft.com/office/drawing/2014/main" val="10003"/>
                  </a:ext>
                </a:extLst>
              </a:tr>
              <a:tr h="434186">
                <a:tc>
                  <a:txBody>
                    <a:bodyPr/>
                    <a:lstStyle/>
                    <a:p>
                      <a:r>
                        <a:rPr lang="tr-TR" b="1"/>
                        <a:t>5-</a:t>
                      </a:r>
                      <a:endParaRPr lang="tr-TR"/>
                    </a:p>
                  </a:txBody>
                  <a:tcPr marL="0" marR="0" marT="0" marB="0" anchor="ctr">
                    <a:lnL>
                      <a:noFill/>
                    </a:lnL>
                    <a:lnR>
                      <a:noFill/>
                    </a:lnR>
                    <a:lnT>
                      <a:noFill/>
                    </a:lnT>
                    <a:lnB>
                      <a:noFill/>
                    </a:lnB>
                  </a:tcPr>
                </a:tc>
                <a:tc>
                  <a:txBody>
                    <a:bodyPr/>
                    <a:lstStyle/>
                    <a:p>
                      <a:r>
                        <a:rPr lang="tr-TR" b="1">
                          <a:solidFill>
                            <a:schemeClr val="tx1"/>
                          </a:solidFill>
                        </a:rPr>
                        <a:t>Ot</a:t>
                      </a:r>
                    </a:p>
                  </a:txBody>
                  <a:tcPr marL="0" marR="0" marT="0" marB="0" anchor="ctr">
                    <a:lnL>
                      <a:noFill/>
                    </a:lnL>
                    <a:lnR>
                      <a:noFill/>
                    </a:lnR>
                    <a:lnT>
                      <a:noFill/>
                    </a:lnT>
                    <a:lnB>
                      <a:noFill/>
                    </a:lnB>
                  </a:tcPr>
                </a:tc>
                <a:tc>
                  <a:txBody>
                    <a:bodyPr/>
                    <a:lstStyle/>
                    <a:p>
                      <a:pPr algn="ctr"/>
                      <a:r>
                        <a:rPr lang="tr-TR" b="1">
                          <a:solidFill>
                            <a:schemeClr val="tx1"/>
                          </a:solidFill>
                        </a:rPr>
                        <a:t>→</a:t>
                      </a:r>
                    </a:p>
                  </a:txBody>
                  <a:tcPr marL="0" marR="0" marT="0" marB="0">
                    <a:lnL>
                      <a:noFill/>
                    </a:lnL>
                    <a:lnR>
                      <a:noFill/>
                    </a:lnR>
                    <a:lnT>
                      <a:noFill/>
                    </a:lnT>
                    <a:lnB>
                      <a:noFill/>
                    </a:lnB>
                  </a:tcPr>
                </a:tc>
                <a:tc>
                  <a:txBody>
                    <a:bodyPr/>
                    <a:lstStyle/>
                    <a:p>
                      <a:r>
                        <a:rPr lang="tr-TR" b="1">
                          <a:solidFill>
                            <a:schemeClr val="tx1"/>
                          </a:solidFill>
                        </a:rPr>
                        <a:t>Geyik</a:t>
                      </a:r>
                    </a:p>
                  </a:txBody>
                  <a:tcPr marL="0" marR="0" marT="0" marB="0" anchor="ctr">
                    <a:lnL>
                      <a:noFill/>
                    </a:lnL>
                    <a:lnR>
                      <a:noFill/>
                    </a:lnR>
                    <a:lnT>
                      <a:noFill/>
                    </a:lnT>
                    <a:lnB>
                      <a:noFill/>
                    </a:lnB>
                  </a:tcPr>
                </a:tc>
                <a:tc>
                  <a:txBody>
                    <a:bodyPr/>
                    <a:lstStyle/>
                    <a:p>
                      <a:pPr algn="ctr"/>
                      <a:r>
                        <a:rPr lang="tr-TR" b="1">
                          <a:solidFill>
                            <a:schemeClr val="tx1"/>
                          </a:solidFill>
                        </a:rPr>
                        <a:t>→</a:t>
                      </a:r>
                    </a:p>
                  </a:txBody>
                  <a:tcPr marL="0" marR="0" marT="0" marB="0">
                    <a:lnL>
                      <a:noFill/>
                    </a:lnL>
                    <a:lnR>
                      <a:noFill/>
                    </a:lnR>
                    <a:lnT>
                      <a:noFill/>
                    </a:lnT>
                    <a:lnB>
                      <a:noFill/>
                    </a:lnB>
                  </a:tcPr>
                </a:tc>
                <a:tc>
                  <a:txBody>
                    <a:bodyPr/>
                    <a:lstStyle/>
                    <a:p>
                      <a:r>
                        <a:rPr lang="tr-TR" b="1">
                          <a:solidFill>
                            <a:schemeClr val="tx1"/>
                          </a:solidFill>
                        </a:rPr>
                        <a:t>Kaplan</a:t>
                      </a:r>
                    </a:p>
                  </a:txBody>
                  <a:tcPr marL="0" marR="0" marT="0" marB="0" anchor="ctr">
                    <a:lnL>
                      <a:noFill/>
                    </a:lnL>
                    <a:lnR>
                      <a:noFill/>
                    </a:lnR>
                    <a:lnT>
                      <a:noFill/>
                    </a:lnT>
                    <a:lnB>
                      <a:noFill/>
                    </a:lnB>
                  </a:tcPr>
                </a:tc>
                <a:tc>
                  <a:txBody>
                    <a:bodyPr/>
                    <a:lstStyle/>
                    <a:p>
                      <a:endParaRPr lang="tr-TR" dirty="0">
                        <a:solidFill>
                          <a:schemeClr val="tx1"/>
                        </a:solidFill>
                      </a:endParaRPr>
                    </a:p>
                  </a:txBody>
                  <a:tcPr marL="0" marR="0" marT="0" marB="0">
                    <a:lnL>
                      <a:noFill/>
                    </a:lnL>
                    <a:lnR>
                      <a:noFill/>
                    </a:lnR>
                    <a:lnT>
                      <a:noFill/>
                    </a:lnT>
                    <a:lnB>
                      <a:noFill/>
                    </a:lnB>
                  </a:tcPr>
                </a:tc>
                <a:tc>
                  <a:txBody>
                    <a:bodyPr/>
                    <a:lstStyle/>
                    <a:p>
                      <a:endParaRPr lang="tr-TR" dirty="0">
                        <a:solidFill>
                          <a:schemeClr val="tx1"/>
                        </a:solidFill>
                      </a:endParaRPr>
                    </a:p>
                  </a:txBody>
                  <a:tcPr marL="0" marR="0" marT="0" marB="0" anchor="ctr">
                    <a:lnL>
                      <a:noFill/>
                    </a:lnL>
                    <a:lnR>
                      <a:noFill/>
                    </a:lnR>
                    <a:lnT>
                      <a:noFill/>
                    </a:lnT>
                    <a:lnB>
                      <a:noFill/>
                    </a:lnB>
                  </a:tcPr>
                </a:tc>
                <a:tc>
                  <a:txBody>
                    <a:bodyPr/>
                    <a:lstStyle/>
                    <a:p>
                      <a:pPr algn="ctr"/>
                      <a:endParaRPr lang="tr-TR" b="1">
                        <a:solidFill>
                          <a:schemeClr val="tx1"/>
                        </a:solidFill>
                      </a:endParaRPr>
                    </a:p>
                  </a:txBody>
                  <a:tcPr marL="0" marR="0" marT="0" marB="0">
                    <a:lnL>
                      <a:noFill/>
                    </a:lnL>
                    <a:lnR>
                      <a:noFill/>
                    </a:lnR>
                    <a:lnT>
                      <a:noFill/>
                    </a:lnT>
                    <a:lnB>
                      <a:noFill/>
                    </a:lnB>
                  </a:tcPr>
                </a:tc>
                <a:tc>
                  <a:txBody>
                    <a:bodyPr/>
                    <a:lstStyle/>
                    <a:p>
                      <a:endParaRPr lang="tr-TR" b="1" dirty="0">
                        <a:solidFill>
                          <a:schemeClr val="tx1"/>
                        </a:solidFill>
                      </a:endParaRPr>
                    </a:p>
                  </a:txBody>
                  <a:tcPr marL="0" marR="0" marT="0" marB="0" anchor="ctr">
                    <a:lnL>
                      <a:noFill/>
                    </a:lnL>
                    <a:lnR>
                      <a:noFill/>
                    </a:lnR>
                    <a:lnT>
                      <a:noFill/>
                    </a:lnT>
                    <a:lnB>
                      <a:noFill/>
                    </a:lnB>
                  </a:tcPr>
                </a:tc>
                <a:extLst>
                  <a:ext uri="{0D108BD9-81ED-4DB2-BD59-A6C34878D82A}">
                    <a16:rowId xmlns:a16="http://schemas.microsoft.com/office/drawing/2014/main" val="10004"/>
                  </a:ext>
                </a:extLst>
              </a:tr>
              <a:tr h="578914">
                <a:tc>
                  <a:txBody>
                    <a:bodyPr/>
                    <a:lstStyle/>
                    <a:p>
                      <a:r>
                        <a:rPr lang="tr-TR" b="1"/>
                        <a:t>6-</a:t>
                      </a:r>
                      <a:endParaRPr lang="tr-TR"/>
                    </a:p>
                  </a:txBody>
                  <a:tcPr marL="0" marR="0" marT="0" marB="0" anchor="ctr">
                    <a:lnL>
                      <a:noFill/>
                    </a:lnL>
                    <a:lnR>
                      <a:noFill/>
                    </a:lnR>
                    <a:lnT>
                      <a:noFill/>
                    </a:lnT>
                    <a:lnB>
                      <a:noFill/>
                    </a:lnB>
                  </a:tcPr>
                </a:tc>
                <a:tc>
                  <a:txBody>
                    <a:bodyPr/>
                    <a:lstStyle/>
                    <a:p>
                      <a:r>
                        <a:rPr lang="tr-TR" b="1">
                          <a:solidFill>
                            <a:schemeClr val="tx1"/>
                          </a:solidFill>
                        </a:rPr>
                        <a:t>Bitki</a:t>
                      </a:r>
                    </a:p>
                  </a:txBody>
                  <a:tcPr marL="0" marR="0" marT="0" marB="0" anchor="ctr">
                    <a:lnL>
                      <a:noFill/>
                    </a:lnL>
                    <a:lnR>
                      <a:noFill/>
                    </a:lnR>
                    <a:lnT>
                      <a:noFill/>
                    </a:lnT>
                    <a:lnB>
                      <a:noFill/>
                    </a:lnB>
                  </a:tcPr>
                </a:tc>
                <a:tc>
                  <a:txBody>
                    <a:bodyPr/>
                    <a:lstStyle/>
                    <a:p>
                      <a:pPr algn="ctr"/>
                      <a:r>
                        <a:rPr lang="tr-TR" b="1">
                          <a:solidFill>
                            <a:schemeClr val="tx1"/>
                          </a:solidFill>
                        </a:rPr>
                        <a:t>→</a:t>
                      </a:r>
                    </a:p>
                  </a:txBody>
                  <a:tcPr marL="0" marR="0" marT="0" marB="0">
                    <a:lnL>
                      <a:noFill/>
                    </a:lnL>
                    <a:lnR>
                      <a:noFill/>
                    </a:lnR>
                    <a:lnT>
                      <a:noFill/>
                    </a:lnT>
                    <a:lnB>
                      <a:noFill/>
                    </a:lnB>
                  </a:tcPr>
                </a:tc>
                <a:tc>
                  <a:txBody>
                    <a:bodyPr/>
                    <a:lstStyle/>
                    <a:p>
                      <a:r>
                        <a:rPr lang="tr-TR" b="1">
                          <a:solidFill>
                            <a:schemeClr val="tx1"/>
                          </a:solidFill>
                        </a:rPr>
                        <a:t>Tavşan</a:t>
                      </a:r>
                    </a:p>
                  </a:txBody>
                  <a:tcPr marL="0" marR="0" marT="0" marB="0" anchor="ctr">
                    <a:lnL>
                      <a:noFill/>
                    </a:lnL>
                    <a:lnR>
                      <a:noFill/>
                    </a:lnR>
                    <a:lnT>
                      <a:noFill/>
                    </a:lnT>
                    <a:lnB>
                      <a:noFill/>
                    </a:lnB>
                  </a:tcPr>
                </a:tc>
                <a:tc>
                  <a:txBody>
                    <a:bodyPr/>
                    <a:lstStyle/>
                    <a:p>
                      <a:pPr algn="ctr"/>
                      <a:r>
                        <a:rPr lang="tr-TR" b="1">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Kurt</a:t>
                      </a:r>
                    </a:p>
                  </a:txBody>
                  <a:tcPr marL="0" marR="0" marT="0" marB="0" anchor="ctr">
                    <a:lnL>
                      <a:noFill/>
                    </a:lnL>
                    <a:lnR>
                      <a:noFill/>
                    </a:lnR>
                    <a:lnT>
                      <a:noFill/>
                    </a:lnT>
                    <a:lnB>
                      <a:noFill/>
                    </a:lnB>
                  </a:tcPr>
                </a:tc>
                <a:tc>
                  <a:txBody>
                    <a:bodyPr/>
                    <a:lstStyle/>
                    <a:p>
                      <a:pPr algn="ctr"/>
                      <a:r>
                        <a:rPr lang="tr-TR" b="1" dirty="0">
                          <a:solidFill>
                            <a:schemeClr val="tx1"/>
                          </a:solidFill>
                        </a:rPr>
                        <a:t>→</a:t>
                      </a:r>
                    </a:p>
                  </a:txBody>
                  <a:tcPr marL="0" marR="0" marT="0" marB="0">
                    <a:lnL>
                      <a:noFill/>
                    </a:lnL>
                    <a:lnR>
                      <a:noFill/>
                    </a:lnR>
                    <a:lnT>
                      <a:noFill/>
                    </a:lnT>
                    <a:lnB>
                      <a:noFill/>
                    </a:lnB>
                  </a:tcPr>
                </a:tc>
                <a:tc>
                  <a:txBody>
                    <a:bodyPr/>
                    <a:lstStyle/>
                    <a:p>
                      <a:r>
                        <a:rPr lang="tr-TR" b="1" dirty="0">
                          <a:solidFill>
                            <a:schemeClr val="tx1"/>
                          </a:solidFill>
                        </a:rPr>
                        <a:t>Aslan</a:t>
                      </a:r>
                    </a:p>
                  </a:txBody>
                  <a:tcPr marL="0" marR="0" marT="0" marB="0" anchor="ctr">
                    <a:lnL>
                      <a:noFill/>
                    </a:lnL>
                    <a:lnR>
                      <a:noFill/>
                    </a:lnR>
                    <a:lnT>
                      <a:noFill/>
                    </a:lnT>
                    <a:lnB>
                      <a:noFill/>
                    </a:lnB>
                  </a:tcPr>
                </a:tc>
                <a:tc>
                  <a:txBody>
                    <a:bodyPr/>
                    <a:lstStyle/>
                    <a:p>
                      <a:endParaRPr lang="tr-TR" b="1">
                        <a:solidFill>
                          <a:schemeClr val="tx1"/>
                        </a:solidFill>
                      </a:endParaRPr>
                    </a:p>
                  </a:txBody>
                  <a:tcPr>
                    <a:lnL>
                      <a:noFill/>
                    </a:lnL>
                    <a:lnT>
                      <a:noFill/>
                    </a:lnT>
                  </a:tcPr>
                </a:tc>
                <a:tc>
                  <a:txBody>
                    <a:bodyPr/>
                    <a:lstStyle/>
                    <a:p>
                      <a:endParaRPr lang="tr-TR" b="1" dirty="0">
                        <a:solidFill>
                          <a:schemeClr val="tx1"/>
                        </a:solidFill>
                      </a:endParaRPr>
                    </a:p>
                  </a:txBody>
                  <a:tcPr>
                    <a:lnT>
                      <a:noFill/>
                    </a:lnT>
                  </a:tcPr>
                </a:tc>
                <a:extLst>
                  <a:ext uri="{0D108BD9-81ED-4DB2-BD59-A6C34878D82A}">
                    <a16:rowId xmlns:a16="http://schemas.microsoft.com/office/drawing/2014/main" val="10005"/>
                  </a:ext>
                </a:extLst>
              </a:tr>
            </a:tbl>
          </a:graphicData>
        </a:graphic>
      </p:graphicFrame>
      <p:sp>
        <p:nvSpPr>
          <p:cNvPr id="6" name="Başlık 5"/>
          <p:cNvSpPr>
            <a:spLocks noGrp="1"/>
          </p:cNvSpPr>
          <p:nvPr>
            <p:ph type="title"/>
          </p:nvPr>
        </p:nvSpPr>
        <p:spPr/>
        <p:txBody>
          <a:bodyPr>
            <a:normAutofit/>
          </a:bodyPr>
          <a:lstStyle/>
          <a:p>
            <a:br>
              <a:rPr lang="tr-TR" sz="2800" dirty="0">
                <a:solidFill>
                  <a:srgbClr val="FF0000"/>
                </a:solidFill>
              </a:rPr>
            </a:br>
            <a:r>
              <a:rPr lang="tr-TR" sz="2800" dirty="0">
                <a:solidFill>
                  <a:srgbClr val="FF0000"/>
                </a:solidFill>
              </a:rPr>
              <a:t>Besin Zincirine Örnekler:</a:t>
            </a:r>
          </a:p>
        </p:txBody>
      </p:sp>
      <p:sp>
        <p:nvSpPr>
          <p:cNvPr id="2" name="Dikdörtgen 1"/>
          <p:cNvSpPr/>
          <p:nvPr/>
        </p:nvSpPr>
        <p:spPr>
          <a:xfrm>
            <a:off x="7039896" y="4472866"/>
            <a:ext cx="1769807" cy="73741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25732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1325563"/>
          </a:xfrm>
        </p:spPr>
        <p:txBody>
          <a:bodyPr>
            <a:normAutofit/>
          </a:bodyPr>
          <a:lstStyle/>
          <a:p>
            <a:r>
              <a:rPr lang="tr-TR" sz="2800" dirty="0">
                <a:solidFill>
                  <a:srgbClr val="FF0000"/>
                </a:solidFill>
              </a:rPr>
              <a:t>Örnek Soru:</a:t>
            </a:r>
          </a:p>
        </p:txBody>
      </p:sp>
      <p:sp>
        <p:nvSpPr>
          <p:cNvPr id="3" name="İçerik Yer Tutucusu 2"/>
          <p:cNvSpPr>
            <a:spLocks noGrp="1"/>
          </p:cNvSpPr>
          <p:nvPr>
            <p:ph idx="1"/>
          </p:nvPr>
        </p:nvSpPr>
        <p:spPr>
          <a:xfrm>
            <a:off x="695690" y="4867777"/>
            <a:ext cx="10658110" cy="1313215"/>
          </a:xfrm>
        </p:spPr>
        <p:txBody>
          <a:bodyPr>
            <a:noAutofit/>
          </a:bodyPr>
          <a:lstStyle/>
          <a:p>
            <a:pPr marL="0" indent="0">
              <a:buNone/>
            </a:pPr>
            <a:r>
              <a:rPr lang="tr-TR" dirty="0"/>
              <a:t>Yukarıda verilen canlılarla bir besin zinciri oluşturulduğunda hangi canlı 3. sırada yer alır?</a:t>
            </a:r>
          </a:p>
          <a:p>
            <a:pPr marL="0" indent="0">
              <a:buNone/>
            </a:pPr>
            <a:r>
              <a:rPr lang="tr-TR" dirty="0"/>
              <a:t>A) Yosun 	B) Leylek 	C) Yılan	 D) Balık</a:t>
            </a:r>
          </a:p>
        </p:txBody>
      </p:sp>
      <p:pic>
        <p:nvPicPr>
          <p:cNvPr id="5" name="Resim 4"/>
          <p:cNvPicPr>
            <a:picLocks noChangeAspect="1"/>
          </p:cNvPicPr>
          <p:nvPr/>
        </p:nvPicPr>
        <p:blipFill>
          <a:blip r:embed="rId2"/>
          <a:stretch>
            <a:fillRect/>
          </a:stretch>
        </p:blipFill>
        <p:spPr>
          <a:xfrm>
            <a:off x="411404" y="869645"/>
            <a:ext cx="4266103" cy="3879009"/>
          </a:xfrm>
          <a:prstGeom prst="rect">
            <a:avLst/>
          </a:prstGeom>
        </p:spPr>
      </p:pic>
      <p:sp>
        <p:nvSpPr>
          <p:cNvPr id="6" name="Oval 5"/>
          <p:cNvSpPr/>
          <p:nvPr/>
        </p:nvSpPr>
        <p:spPr>
          <a:xfrm>
            <a:off x="4378569" y="5583129"/>
            <a:ext cx="386862" cy="430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2399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a:t>Aşağıdaki canlılardan hangisi bir besin zincirinin ilk halkasını oluşturabilir?</a:t>
            </a:r>
          </a:p>
          <a:p>
            <a:pPr marL="0" indent="0">
              <a:buNone/>
            </a:pPr>
            <a:r>
              <a:rPr lang="tr-TR" dirty="0"/>
              <a:t>A)Çekirge	B)Buğday	</a:t>
            </a:r>
          </a:p>
          <a:p>
            <a:pPr marL="0" indent="0">
              <a:buNone/>
            </a:pPr>
            <a:r>
              <a:rPr lang="tr-TR" dirty="0"/>
              <a:t>C)Kurbağa	D) Yılan</a:t>
            </a:r>
          </a:p>
          <a:p>
            <a:pPr marL="0" indent="0">
              <a:buNone/>
            </a:pPr>
            <a:endParaRPr lang="tr-TR" dirty="0"/>
          </a:p>
          <a:p>
            <a:pPr marL="0" indent="0">
              <a:buNone/>
            </a:pPr>
            <a:r>
              <a:rPr lang="tr-TR" dirty="0"/>
              <a:t>  </a:t>
            </a:r>
          </a:p>
        </p:txBody>
      </p:sp>
      <p:sp>
        <p:nvSpPr>
          <p:cNvPr id="5" name="Unvan 1"/>
          <p:cNvSpPr>
            <a:spLocks noGrp="1"/>
          </p:cNvSpPr>
          <p:nvPr>
            <p:ph type="title"/>
          </p:nvPr>
        </p:nvSpPr>
        <p:spPr/>
        <p:txBody>
          <a:bodyPr>
            <a:normAutofit/>
          </a:bodyPr>
          <a:lstStyle/>
          <a:p>
            <a:r>
              <a:rPr lang="tr-TR" sz="2800" dirty="0">
                <a:solidFill>
                  <a:srgbClr val="FF0000"/>
                </a:solidFill>
              </a:rPr>
              <a:t>Örnek Soru:</a:t>
            </a:r>
          </a:p>
        </p:txBody>
      </p:sp>
      <p:sp>
        <p:nvSpPr>
          <p:cNvPr id="6" name="Oval 5"/>
          <p:cNvSpPr/>
          <p:nvPr/>
        </p:nvSpPr>
        <p:spPr>
          <a:xfrm>
            <a:off x="2602523" y="2242052"/>
            <a:ext cx="386862" cy="430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9337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578" y="798903"/>
            <a:ext cx="6126731" cy="276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054048" y="3568680"/>
            <a:ext cx="10595759" cy="1785104"/>
          </a:xfrm>
          <a:prstGeom prst="rect">
            <a:avLst/>
          </a:prstGeom>
          <a:noFill/>
        </p:spPr>
        <p:txBody>
          <a:bodyPr wrap="square" rtlCol="0">
            <a:spAutoFit/>
          </a:bodyPr>
          <a:lstStyle/>
          <a:p>
            <a:pPr marL="342900" indent="-342900">
              <a:buFont typeface="Arial" pitchFamily="34" charset="0"/>
              <a:buChar char="•"/>
            </a:pPr>
            <a:r>
              <a:rPr lang="tr-TR" sz="2200" dirty="0"/>
              <a:t>Ayrıştırıcılar </a:t>
            </a:r>
            <a:r>
              <a:rPr lang="tr-TR" sz="2200" dirty="0">
                <a:solidFill>
                  <a:srgbClr val="FF0000"/>
                </a:solidFill>
              </a:rPr>
              <a:t>(bazı bakteri ve mantarlar) </a:t>
            </a:r>
            <a:r>
              <a:rPr lang="tr-TR" sz="2200" dirty="0"/>
              <a:t>besin zincirinin bütün basamaklarında yer alırlar.</a:t>
            </a:r>
          </a:p>
          <a:p>
            <a:pPr marL="342900" indent="-342900">
              <a:buFont typeface="Arial" pitchFamily="34" charset="0"/>
              <a:buChar char="•"/>
            </a:pPr>
            <a:r>
              <a:rPr lang="tr-TR" sz="2200" dirty="0"/>
              <a:t>Ölü canlıları parçalayarak(çürüterek) maddeleri doğaya tekrar kazandırırlar. </a:t>
            </a:r>
            <a:r>
              <a:rPr lang="tr-TR" sz="2200" dirty="0">
                <a:solidFill>
                  <a:srgbClr val="FF0000"/>
                </a:solidFill>
              </a:rPr>
              <a:t>Çürükçül </a:t>
            </a:r>
            <a:r>
              <a:rPr lang="tr-TR" sz="2200" dirty="0"/>
              <a:t>olarak da adlandırılırlar.</a:t>
            </a:r>
          </a:p>
          <a:p>
            <a:pPr marL="342900" indent="-342900">
              <a:buFont typeface="Arial" pitchFamily="34" charset="0"/>
              <a:buChar char="•"/>
            </a:pPr>
            <a:r>
              <a:rPr lang="tr-TR" sz="2200" dirty="0"/>
              <a:t>Ayrıştırıcılar </a:t>
            </a:r>
            <a:r>
              <a:rPr lang="tr-TR" sz="2200" dirty="0">
                <a:solidFill>
                  <a:srgbClr val="FF0000"/>
                </a:solidFill>
              </a:rPr>
              <a:t>tüketici canlılar </a:t>
            </a:r>
            <a:r>
              <a:rPr lang="tr-TR" sz="2200" dirty="0"/>
              <a:t>grubundadır.</a:t>
            </a:r>
          </a:p>
        </p:txBody>
      </p:sp>
      <p:sp>
        <p:nvSpPr>
          <p:cNvPr id="4" name="Metin kutusu 3"/>
          <p:cNvSpPr txBox="1"/>
          <p:nvPr/>
        </p:nvSpPr>
        <p:spPr>
          <a:xfrm>
            <a:off x="4572000" y="140678"/>
            <a:ext cx="3015762" cy="461665"/>
          </a:xfrm>
          <a:prstGeom prst="rect">
            <a:avLst/>
          </a:prstGeom>
          <a:noFill/>
        </p:spPr>
        <p:txBody>
          <a:bodyPr wrap="square" rtlCol="0">
            <a:spAutoFit/>
          </a:bodyPr>
          <a:lstStyle/>
          <a:p>
            <a:r>
              <a:rPr lang="tr-TR" sz="2400" dirty="0">
                <a:solidFill>
                  <a:srgbClr val="FF0000"/>
                </a:solidFill>
              </a:rPr>
              <a:t>AYRIŞTIRICILAR</a:t>
            </a:r>
          </a:p>
        </p:txBody>
      </p:sp>
    </p:spTree>
    <p:extLst>
      <p:ext uri="{BB962C8B-B14F-4D97-AF65-F5344CB8AC3E}">
        <p14:creationId xmlns:p14="http://schemas.microsoft.com/office/powerpoint/2010/main" val="335126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4430" y="3786310"/>
            <a:ext cx="10515600" cy="4351338"/>
          </a:xfrm>
        </p:spPr>
        <p:txBody>
          <a:bodyPr/>
          <a:lstStyle/>
          <a:p>
            <a:r>
              <a:rPr lang="tr-TR" dirty="0"/>
              <a:t>Besin zincirindeki herhangi bir canlının sayısındaki artma ya da azalma olduğunda bundan, besin zincirindeki tüm canlılar etkilenir. Örneğin resimdeki besin zincirinde yılanların artması, atmacaların artmasına, farelerin azalmasına, çekirgelerin artmasına ve bitkilerin azalmasına sebep olabilir. Doğada üreticilerin olmadığını düşündüğümüzde tüm canlıların aç kalabileceği sonucunu çıkarabiliriz.</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38" y="415910"/>
            <a:ext cx="11526716" cy="3109805"/>
          </a:xfrm>
          <a:prstGeom prst="rect">
            <a:avLst/>
          </a:prstGeom>
        </p:spPr>
      </p:pic>
    </p:spTree>
    <p:extLst>
      <p:ext uri="{BB962C8B-B14F-4D97-AF65-F5344CB8AC3E}">
        <p14:creationId xmlns:p14="http://schemas.microsoft.com/office/powerpoint/2010/main" val="59604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Çekirge istilası إصابة الجندب Grasshopper infest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97492" y="0"/>
            <a:ext cx="3797015" cy="6858000"/>
          </a:xfrm>
        </p:spPr>
      </p:pic>
      <p:pic>
        <p:nvPicPr>
          <p:cNvPr id="3" name="Resim 2">
            <a:extLst>
              <a:ext uri="{FF2B5EF4-FFF2-40B4-BE49-F238E27FC236}">
                <a16:creationId xmlns:a16="http://schemas.microsoft.com/office/drawing/2014/main" id="{8F9E8633-844A-4DBC-A8CC-03A1F1BFC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682" y="54710"/>
            <a:ext cx="884343" cy="620231"/>
          </a:xfrm>
          <a:prstGeom prst="rect">
            <a:avLst/>
          </a:prstGeom>
        </p:spPr>
      </p:pic>
    </p:spTree>
    <p:extLst>
      <p:ext uri="{BB962C8B-B14F-4D97-AF65-F5344CB8AC3E}">
        <p14:creationId xmlns:p14="http://schemas.microsoft.com/office/powerpoint/2010/main" val="141664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979443" y="353079"/>
            <a:ext cx="10811042" cy="830997"/>
          </a:xfrm>
          <a:prstGeom prst="rect">
            <a:avLst/>
          </a:prstGeom>
          <a:noFill/>
        </p:spPr>
        <p:txBody>
          <a:bodyPr wrap="square" rtlCol="0">
            <a:spAutoFit/>
          </a:bodyPr>
          <a:lstStyle/>
          <a:p>
            <a:r>
              <a:rPr lang="tr-TR" sz="2200" dirty="0"/>
              <a:t>Doğada canlıların tek bir besin çeşidi bulunmaz. Besin zincirleri birleşerek </a:t>
            </a:r>
            <a:r>
              <a:rPr lang="tr-TR" sz="2200" dirty="0">
                <a:solidFill>
                  <a:srgbClr val="FF0000"/>
                </a:solidFill>
              </a:rPr>
              <a:t>besin ağını </a:t>
            </a:r>
            <a:r>
              <a:rPr lang="tr-TR" sz="2200" dirty="0"/>
              <a:t>oluşturur</a:t>
            </a:r>
            <a:r>
              <a:rPr lang="tr-TR" sz="2400" dirty="0"/>
              <a:t>.</a:t>
            </a:r>
          </a:p>
        </p:txBody>
      </p:sp>
      <p:pic>
        <p:nvPicPr>
          <p:cNvPr id="5" name="Resim 4" descr="bandicam 2020-01-16 08-52-50-521"/>
          <p:cNvPicPr>
            <a:picLocks noGrp="1" noChangeAspect="1"/>
          </p:cNvPicPr>
          <p:nvPr isPhoto="1"/>
        </p:nvPicPr>
        <p:blipFill rotWithShape="1">
          <a:blip r:embed="rId3">
            <a:lum/>
            <a:extLst>
              <a:ext uri="{28A0092B-C50C-407E-A947-70E740481C1C}">
                <a14:useLocalDpi xmlns:a14="http://schemas.microsoft.com/office/drawing/2010/main" val="0"/>
              </a:ext>
            </a:extLst>
          </a:blip>
          <a:srcRect l="74" t="12146" r="54109" b="-12146"/>
          <a:stretch/>
        </p:blipFill>
        <p:spPr>
          <a:xfrm>
            <a:off x="2782287" y="1184076"/>
            <a:ext cx="6234964" cy="6186487"/>
          </a:xfrm>
          <a:prstGeom prst="rect">
            <a:avLst/>
          </a:prstGeom>
        </p:spPr>
      </p:pic>
    </p:spTree>
    <p:extLst>
      <p:ext uri="{BB962C8B-B14F-4D97-AF65-F5344CB8AC3E}">
        <p14:creationId xmlns:p14="http://schemas.microsoft.com/office/powerpoint/2010/main" val="317981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61401"/>
            <a:ext cx="10515600" cy="1325563"/>
          </a:xfrm>
        </p:spPr>
        <p:txBody>
          <a:bodyPr/>
          <a:lstStyle/>
          <a:p>
            <a:r>
              <a:rPr lang="tr-TR" dirty="0">
                <a:solidFill>
                  <a:srgbClr val="FF0000"/>
                </a:solidFill>
              </a:rPr>
              <a:t>Örnek Soru:</a:t>
            </a:r>
            <a:endParaRPr lang="tr-TR" dirty="0"/>
          </a:p>
        </p:txBody>
      </p:sp>
      <p:sp>
        <p:nvSpPr>
          <p:cNvPr id="3" name="İçerik Yer Tutucusu 2"/>
          <p:cNvSpPr>
            <a:spLocks noGrp="1"/>
          </p:cNvSpPr>
          <p:nvPr>
            <p:ph idx="1"/>
          </p:nvPr>
        </p:nvSpPr>
        <p:spPr>
          <a:xfrm>
            <a:off x="838200" y="1055077"/>
            <a:ext cx="10515600" cy="5600700"/>
          </a:xfrm>
        </p:spPr>
        <p:txBody>
          <a:bodyPr>
            <a:normAutofit/>
          </a:bodyPr>
          <a:lstStyle/>
          <a:p>
            <a:pPr marL="0" indent="0">
              <a:buNone/>
            </a:pPr>
            <a:r>
              <a:rPr lang="tr-TR" dirty="0"/>
              <a:t>K, L ve M canlıları aşağıda kendileri ile ilgili bilgiler vermişlerdir.</a:t>
            </a:r>
          </a:p>
          <a:p>
            <a:pPr marL="0" indent="0">
              <a:buNone/>
            </a:pPr>
            <a:endParaRPr lang="tr-TR" b="1" dirty="0"/>
          </a:p>
          <a:p>
            <a:pPr marL="0" indent="0">
              <a:buNone/>
            </a:pPr>
            <a:endParaRPr lang="tr-TR" b="1" dirty="0"/>
          </a:p>
          <a:p>
            <a:pPr marL="0" indent="0">
              <a:buNone/>
            </a:pPr>
            <a:endParaRPr lang="tr-TR" b="1" dirty="0"/>
          </a:p>
          <a:p>
            <a:pPr marL="0" indent="0">
              <a:buNone/>
            </a:pPr>
            <a:endParaRPr lang="tr-TR" b="1" dirty="0"/>
          </a:p>
          <a:p>
            <a:pPr marL="0" indent="0">
              <a:buNone/>
            </a:pPr>
            <a:endParaRPr lang="tr-TR" b="1" dirty="0"/>
          </a:p>
          <a:p>
            <a:pPr marL="0" indent="0">
              <a:buNone/>
            </a:pPr>
            <a:endParaRPr lang="tr-TR" b="1" dirty="0"/>
          </a:p>
          <a:p>
            <a:pPr marL="0" indent="0">
              <a:buNone/>
            </a:pPr>
            <a:r>
              <a:rPr lang="tr-TR" b="1" dirty="0"/>
              <a:t>Buna göre K, L ve M canlıları aşağıdakilerden hangisinde verilenler olabilir?</a:t>
            </a:r>
          </a:p>
          <a:p>
            <a:pPr marL="0" indent="0">
              <a:buNone/>
            </a:pPr>
            <a:r>
              <a:rPr lang="tr-TR" b="1" dirty="0"/>
              <a:t>     </a:t>
            </a:r>
            <a:r>
              <a:rPr lang="tr-TR" u="sng" dirty="0"/>
              <a:t>K</a:t>
            </a:r>
            <a:r>
              <a:rPr lang="tr-TR" dirty="0"/>
              <a:t>			 </a:t>
            </a:r>
            <a:r>
              <a:rPr lang="tr-TR" u="sng" dirty="0"/>
              <a:t>L </a:t>
            </a:r>
            <a:r>
              <a:rPr lang="tr-TR" dirty="0"/>
              <a:t>			</a:t>
            </a:r>
            <a:r>
              <a:rPr lang="tr-TR" u="sng" dirty="0"/>
              <a:t>M</a:t>
            </a:r>
          </a:p>
          <a:p>
            <a:pPr marL="0" indent="0">
              <a:buNone/>
            </a:pPr>
            <a:r>
              <a:rPr lang="tr-TR" dirty="0"/>
              <a:t>A) Tavşan 		Mavi-yeşil alg 		Keçi</a:t>
            </a:r>
          </a:p>
          <a:p>
            <a:pPr marL="0" indent="0">
              <a:buNone/>
            </a:pPr>
            <a:r>
              <a:rPr lang="tr-TR" dirty="0"/>
              <a:t>B) Mavi-yeşil alg 	Mısır 			Bira mayası</a:t>
            </a:r>
          </a:p>
          <a:p>
            <a:pPr marL="0" indent="0">
              <a:buNone/>
            </a:pPr>
            <a:r>
              <a:rPr lang="tr-TR" dirty="0"/>
              <a:t>C) İnek 		Mavi-yeşil alg 		Mısır</a:t>
            </a:r>
          </a:p>
          <a:p>
            <a:pPr marL="0" indent="0">
              <a:buNone/>
            </a:pPr>
            <a:r>
              <a:rPr lang="tr-TR" dirty="0"/>
              <a:t>D) Koyun 		Çürükçül bakteri 	Mısır</a:t>
            </a:r>
          </a:p>
        </p:txBody>
      </p:sp>
      <p:pic>
        <p:nvPicPr>
          <p:cNvPr id="5" name="Resim 4"/>
          <p:cNvPicPr>
            <a:picLocks noChangeAspect="1"/>
          </p:cNvPicPr>
          <p:nvPr/>
        </p:nvPicPr>
        <p:blipFill>
          <a:blip r:embed="rId3"/>
          <a:stretch>
            <a:fillRect/>
          </a:stretch>
        </p:blipFill>
        <p:spPr>
          <a:xfrm>
            <a:off x="2891514" y="1486964"/>
            <a:ext cx="5197409" cy="2557716"/>
          </a:xfrm>
          <a:prstGeom prst="rect">
            <a:avLst/>
          </a:prstGeom>
        </p:spPr>
      </p:pic>
      <p:sp>
        <p:nvSpPr>
          <p:cNvPr id="7" name="Oval 6"/>
          <p:cNvSpPr/>
          <p:nvPr/>
        </p:nvSpPr>
        <p:spPr>
          <a:xfrm>
            <a:off x="838200" y="6224954"/>
            <a:ext cx="386862" cy="430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248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78668"/>
            <a:ext cx="10515600" cy="846626"/>
          </a:xfrm>
        </p:spPr>
        <p:txBody>
          <a:bodyPr/>
          <a:lstStyle/>
          <a:p>
            <a:r>
              <a:rPr lang="tr-TR" dirty="0">
                <a:solidFill>
                  <a:srgbClr val="FF0000"/>
                </a:solidFill>
              </a:rPr>
              <a:t>Ekoloji Piramidi (Enerji Piramidi)</a:t>
            </a:r>
          </a:p>
        </p:txBody>
      </p:sp>
      <p:pic>
        <p:nvPicPr>
          <p:cNvPr id="4" name="Resim 3"/>
          <p:cNvPicPr>
            <a:picLocks noChangeAspect="1"/>
          </p:cNvPicPr>
          <p:nvPr/>
        </p:nvPicPr>
        <p:blipFill>
          <a:blip r:embed="rId3"/>
          <a:stretch>
            <a:fillRect/>
          </a:stretch>
        </p:blipFill>
        <p:spPr>
          <a:xfrm>
            <a:off x="6998678" y="0"/>
            <a:ext cx="5193322" cy="6630325"/>
          </a:xfrm>
          <a:prstGeom prst="rect">
            <a:avLst/>
          </a:prstGeom>
        </p:spPr>
      </p:pic>
      <p:sp>
        <p:nvSpPr>
          <p:cNvPr id="3" name="İçerik Yer Tutucusu 2"/>
          <p:cNvSpPr>
            <a:spLocks noGrp="1"/>
          </p:cNvSpPr>
          <p:nvPr>
            <p:ph idx="1"/>
          </p:nvPr>
        </p:nvSpPr>
        <p:spPr>
          <a:xfrm>
            <a:off x="337038" y="780133"/>
            <a:ext cx="6776143" cy="6077867"/>
          </a:xfrm>
        </p:spPr>
        <p:txBody>
          <a:bodyPr>
            <a:normAutofit fontScale="92500" lnSpcReduction="10000"/>
          </a:bodyPr>
          <a:lstStyle/>
          <a:p>
            <a:pPr marL="0" indent="0" algn="just">
              <a:buNone/>
            </a:pPr>
            <a:r>
              <a:rPr lang="tr-TR" sz="2400" dirty="0"/>
              <a:t>Besin zincirinin her bir halkasındaki canlıların birey sayılarının karşılaştırılmasıyla </a:t>
            </a:r>
            <a:r>
              <a:rPr lang="tr-TR" sz="2400" dirty="0">
                <a:solidFill>
                  <a:srgbClr val="FF0000"/>
                </a:solidFill>
              </a:rPr>
              <a:t>enerji piramidi </a:t>
            </a:r>
            <a:r>
              <a:rPr lang="tr-TR" sz="2400" dirty="0"/>
              <a:t>oluşur. Besin piramidinde üst basamaklara doğru çıkıldıkça aktarılan enerji miktarı azalır. Yandaki piramitten de anlaşılacağı gibi havuçtaki enerjinin sadece %10'u tavşana geçer. Bu her basamak için böyledir. Bu durumun sebebi her canlının enerjinin bir kısmını yaşamını sürdürmek için kullanması bir kısmını ise atık olarak dışarıya atmasıdır.</a:t>
            </a:r>
          </a:p>
          <a:p>
            <a:pPr marL="0" indent="0" algn="just">
              <a:buNone/>
            </a:pPr>
            <a:r>
              <a:rPr lang="tr-TR" sz="2400" dirty="0"/>
              <a:t>Enerji piramidinde, aşağıdan yukarıya doğru her</a:t>
            </a:r>
          </a:p>
          <a:p>
            <a:pPr marL="0" indent="0" algn="just">
              <a:buNone/>
            </a:pPr>
            <a:r>
              <a:rPr lang="tr-TR" sz="2400" dirty="0"/>
              <a:t>basamakta şu değişmeler görülür:</a:t>
            </a:r>
          </a:p>
          <a:p>
            <a:pPr algn="just">
              <a:buFont typeface="Wingdings" panose="05000000000000000000" pitchFamily="2" charset="2"/>
              <a:buChar char="Ø"/>
            </a:pPr>
            <a:r>
              <a:rPr lang="tr-TR" sz="2400" dirty="0">
                <a:solidFill>
                  <a:srgbClr val="FF0000"/>
                </a:solidFill>
              </a:rPr>
              <a:t>Toplam besin ve enerji miktarı azalır.</a:t>
            </a:r>
          </a:p>
          <a:p>
            <a:pPr algn="just">
              <a:buFont typeface="Wingdings" panose="05000000000000000000" pitchFamily="2" charset="2"/>
              <a:buChar char="Ø"/>
            </a:pPr>
            <a:r>
              <a:rPr lang="tr-TR" sz="2400" dirty="0">
                <a:solidFill>
                  <a:srgbClr val="FF0000"/>
                </a:solidFill>
              </a:rPr>
              <a:t>Biyokütle(basamaktaki canlıların toplam kütlesi) azalır.</a:t>
            </a:r>
          </a:p>
          <a:p>
            <a:pPr algn="just">
              <a:buFont typeface="Wingdings" panose="05000000000000000000" pitchFamily="2" charset="2"/>
              <a:buChar char="Ø"/>
            </a:pPr>
            <a:r>
              <a:rPr lang="tr-TR" sz="2400" dirty="0">
                <a:solidFill>
                  <a:srgbClr val="FF0000"/>
                </a:solidFill>
              </a:rPr>
              <a:t>Birey sayısı azalır. En fazla birey daima üreticidedir.</a:t>
            </a:r>
          </a:p>
          <a:p>
            <a:pPr algn="just">
              <a:buFont typeface="Wingdings" panose="05000000000000000000" pitchFamily="2" charset="2"/>
              <a:buChar char="Ø"/>
            </a:pPr>
            <a:r>
              <a:rPr lang="tr-TR" sz="2400" dirty="0">
                <a:solidFill>
                  <a:srgbClr val="FF0000"/>
                </a:solidFill>
              </a:rPr>
              <a:t>Bireyin kütlesi (vücut büyüklüğü) genellikle artar.</a:t>
            </a:r>
          </a:p>
          <a:p>
            <a:pPr algn="just">
              <a:buFont typeface="Wingdings" panose="05000000000000000000" pitchFamily="2" charset="2"/>
              <a:buChar char="Ø"/>
            </a:pPr>
            <a:r>
              <a:rPr lang="tr-TR" sz="2400" dirty="0">
                <a:solidFill>
                  <a:srgbClr val="FF0000"/>
                </a:solidFill>
              </a:rPr>
              <a:t>Vücutta biriken zehir miktarı (biyolojik birikim) artar.</a:t>
            </a:r>
          </a:p>
          <a:p>
            <a:pPr>
              <a:buFont typeface="Wingdings" panose="05000000000000000000" pitchFamily="2" charset="2"/>
              <a:buChar char="Ø"/>
            </a:pPr>
            <a:endParaRPr lang="tr-TR" sz="2000" dirty="0">
              <a:solidFill>
                <a:srgbClr val="FF0000"/>
              </a:solidFill>
            </a:endParaRPr>
          </a:p>
        </p:txBody>
      </p:sp>
    </p:spTree>
    <p:extLst>
      <p:ext uri="{BB962C8B-B14F-4D97-AF65-F5344CB8AC3E}">
        <p14:creationId xmlns:p14="http://schemas.microsoft.com/office/powerpoint/2010/main" val="472453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00B050"/>
            </a:gs>
            <a:gs pos="63000">
              <a:srgbClr val="B5D2EC"/>
            </a:gs>
            <a:gs pos="84000">
              <a:srgbClr val="B5D2EC"/>
            </a:gs>
            <a:gs pos="59000">
              <a:schemeClr val="accent1">
                <a:lumMod val="45000"/>
                <a:lumOff val="55000"/>
              </a:schemeClr>
            </a:gs>
            <a:gs pos="94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ETKİNLİK: </a:t>
            </a:r>
            <a:r>
              <a:rPr lang="tr-TR" dirty="0"/>
              <a:t>Aşağıda bazı canlılar verilmiştir. Bu canlıları üretici, tüketici ve</a:t>
            </a:r>
            <a:br>
              <a:rPr lang="tr-TR" dirty="0"/>
            </a:br>
            <a:r>
              <a:rPr lang="tr-TR" dirty="0"/>
              <a:t>ayrıştırıcı olarak sınıflandıralım.</a:t>
            </a:r>
          </a:p>
        </p:txBody>
      </p:sp>
      <p:pic>
        <p:nvPicPr>
          <p:cNvPr id="6" name="İçerik Yer Tutucus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67026"/>
            <a:ext cx="10515600" cy="4068535"/>
          </a:xfrm>
        </p:spPr>
      </p:pic>
    </p:spTree>
    <p:extLst>
      <p:ext uri="{BB962C8B-B14F-4D97-AF65-F5344CB8AC3E}">
        <p14:creationId xmlns:p14="http://schemas.microsoft.com/office/powerpoint/2010/main" val="215939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limik.org.tr/wp-content/uploads/2015/07/sinc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754" y="0"/>
            <a:ext cx="8449394" cy="6763109"/>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ctrTitle"/>
          </p:nvPr>
        </p:nvSpPr>
        <p:spPr>
          <a:xfrm>
            <a:off x="408173" y="4689985"/>
            <a:ext cx="10816556" cy="1966452"/>
          </a:xfrm>
        </p:spPr>
        <p:txBody>
          <a:bodyPr>
            <a:normAutofit/>
          </a:bodyPr>
          <a:lstStyle/>
          <a:p>
            <a:r>
              <a:rPr lang="tr-TR" sz="4400" dirty="0">
                <a:solidFill>
                  <a:srgbClr val="FFFF00"/>
                </a:solidFill>
                <a:effectLst>
                  <a:outerShdw blurRad="38100" dist="38100" dir="2700000" algn="tl">
                    <a:srgbClr val="000000">
                      <a:alpha val="43137"/>
                    </a:srgbClr>
                  </a:outerShdw>
                </a:effectLst>
              </a:rPr>
              <a:t>BESİN ZİNCİRİ VE ENERJİ AKIŞI</a:t>
            </a:r>
          </a:p>
        </p:txBody>
      </p:sp>
    </p:spTree>
    <p:extLst>
      <p:ext uri="{BB962C8B-B14F-4D97-AF65-F5344CB8AC3E}">
        <p14:creationId xmlns:p14="http://schemas.microsoft.com/office/powerpoint/2010/main" val="2624112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00B050"/>
            </a:gs>
            <a:gs pos="63000">
              <a:srgbClr val="B5D2EC"/>
            </a:gs>
            <a:gs pos="84000">
              <a:srgbClr val="B5D2EC"/>
            </a:gs>
            <a:gs pos="59000">
              <a:schemeClr val="accent1">
                <a:lumMod val="45000"/>
                <a:lumOff val="55000"/>
              </a:schemeClr>
            </a:gs>
            <a:gs pos="94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ETKİNLİK: </a:t>
            </a:r>
            <a:r>
              <a:rPr lang="tr-TR" dirty="0"/>
              <a:t>Aşağıda bazı canlılar verilmiştir. Bu canlıları üretici, tüketici ve</a:t>
            </a:r>
            <a:br>
              <a:rPr lang="tr-TR" dirty="0"/>
            </a:br>
            <a:r>
              <a:rPr lang="tr-TR" dirty="0"/>
              <a:t>ayrıştırıcı olarak sınıflandıralım.</a:t>
            </a:r>
            <a:endParaRPr lang="tr-TR" dirty="0">
              <a:solidFill>
                <a:srgbClr val="FF0000"/>
              </a:solidFill>
            </a:endParaRP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67026"/>
            <a:ext cx="10515600" cy="4068535"/>
          </a:xfrm>
        </p:spPr>
      </p:pic>
    </p:spTree>
    <p:extLst>
      <p:ext uri="{BB962C8B-B14F-4D97-AF65-F5344CB8AC3E}">
        <p14:creationId xmlns:p14="http://schemas.microsoft.com/office/powerpoint/2010/main" val="270579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7 19-46-51-2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2713"/>
            <a:ext cx="12192000" cy="6632575"/>
          </a:xfrm>
          <a:prstGeom prst="rect">
            <a:avLst/>
          </a:prstGeom>
        </p:spPr>
      </p:pic>
    </p:spTree>
    <p:extLst>
      <p:ext uri="{BB962C8B-B14F-4D97-AF65-F5344CB8AC3E}">
        <p14:creationId xmlns:p14="http://schemas.microsoft.com/office/powerpoint/2010/main" val="384870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8-07 19-46-56-8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2713"/>
            <a:ext cx="12192000" cy="6632575"/>
          </a:xfrm>
          <a:prstGeom prst="rect">
            <a:avLst/>
          </a:prstGeom>
        </p:spPr>
      </p:pic>
    </p:spTree>
    <p:extLst>
      <p:ext uri="{BB962C8B-B14F-4D97-AF65-F5344CB8AC3E}">
        <p14:creationId xmlns:p14="http://schemas.microsoft.com/office/powerpoint/2010/main" val="89354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43-23-3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15938"/>
            <a:ext cx="12192000" cy="5826125"/>
          </a:xfrm>
          <a:prstGeom prst="rect">
            <a:avLst/>
          </a:prstGeom>
        </p:spPr>
      </p:pic>
    </p:spTree>
    <p:extLst>
      <p:ext uri="{BB962C8B-B14F-4D97-AF65-F5344CB8AC3E}">
        <p14:creationId xmlns:p14="http://schemas.microsoft.com/office/powerpoint/2010/main" val="309726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43-30-5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15938"/>
            <a:ext cx="12192000" cy="5826125"/>
          </a:xfrm>
          <a:prstGeom prst="rect">
            <a:avLst/>
          </a:prstGeom>
        </p:spPr>
      </p:pic>
    </p:spTree>
    <p:extLst>
      <p:ext uri="{BB962C8B-B14F-4D97-AF65-F5344CB8AC3E}">
        <p14:creationId xmlns:p14="http://schemas.microsoft.com/office/powerpoint/2010/main" val="3146706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43-32-7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15938"/>
            <a:ext cx="12192000" cy="5826125"/>
          </a:xfrm>
          <a:prstGeom prst="rect">
            <a:avLst/>
          </a:prstGeom>
        </p:spPr>
      </p:pic>
    </p:spTree>
    <p:extLst>
      <p:ext uri="{BB962C8B-B14F-4D97-AF65-F5344CB8AC3E}">
        <p14:creationId xmlns:p14="http://schemas.microsoft.com/office/powerpoint/2010/main" val="1237980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43-35-0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15938"/>
            <a:ext cx="12192000" cy="5826125"/>
          </a:xfrm>
          <a:prstGeom prst="rect">
            <a:avLst/>
          </a:prstGeom>
        </p:spPr>
      </p:pic>
    </p:spTree>
    <p:extLst>
      <p:ext uri="{BB962C8B-B14F-4D97-AF65-F5344CB8AC3E}">
        <p14:creationId xmlns:p14="http://schemas.microsoft.com/office/powerpoint/2010/main" val="419149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43-37-4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15938"/>
            <a:ext cx="12192000" cy="5826125"/>
          </a:xfrm>
          <a:prstGeom prst="rect">
            <a:avLst/>
          </a:prstGeom>
        </p:spPr>
      </p:pic>
    </p:spTree>
    <p:extLst>
      <p:ext uri="{BB962C8B-B14F-4D97-AF65-F5344CB8AC3E}">
        <p14:creationId xmlns:p14="http://schemas.microsoft.com/office/powerpoint/2010/main" val="331180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solidFill>
                  <a:srgbClr val="FF0000"/>
                </a:solidFill>
                <a:effectLst>
                  <a:outerShdw blurRad="38100" dist="38100" dir="2700000" algn="tl">
                    <a:srgbClr val="000000">
                      <a:alpha val="43137"/>
                    </a:srgbClr>
                  </a:outerShdw>
                </a:effectLst>
              </a:rPr>
              <a:t>DEĞERLENDİRME SORULARI</a:t>
            </a:r>
          </a:p>
        </p:txBody>
      </p:sp>
    </p:spTree>
    <p:extLst>
      <p:ext uri="{BB962C8B-B14F-4D97-AF65-F5344CB8AC3E}">
        <p14:creationId xmlns:p14="http://schemas.microsoft.com/office/powerpoint/2010/main" val="2744290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0-46-06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5413"/>
            <a:ext cx="12192000" cy="6607175"/>
          </a:xfrm>
          <a:prstGeom prst="rect">
            <a:avLst/>
          </a:prstGeom>
        </p:spPr>
      </p:pic>
    </p:spTree>
    <p:extLst>
      <p:ext uri="{BB962C8B-B14F-4D97-AF65-F5344CB8AC3E}">
        <p14:creationId xmlns:p14="http://schemas.microsoft.com/office/powerpoint/2010/main" val="205590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dirty="0"/>
              <a:t>Bu canlıların arasında beslenme açısından nasıl bir fark bulunmaktadır?</a:t>
            </a: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15996" t="-687"/>
          <a:stretch/>
        </p:blipFill>
        <p:spPr>
          <a:xfrm>
            <a:off x="1906466" y="1931132"/>
            <a:ext cx="8660422" cy="4114800"/>
          </a:xfrm>
          <a:prstGeom prst="rect">
            <a:avLst/>
          </a:prstGeom>
        </p:spPr>
      </p:pic>
    </p:spTree>
    <p:extLst>
      <p:ext uri="{BB962C8B-B14F-4D97-AF65-F5344CB8AC3E}">
        <p14:creationId xmlns:p14="http://schemas.microsoft.com/office/powerpoint/2010/main" val="3285156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0-52-5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25413"/>
            <a:ext cx="12192000" cy="6607175"/>
          </a:xfrm>
          <a:prstGeom prst="rect">
            <a:avLst/>
          </a:prstGeom>
        </p:spPr>
      </p:pic>
    </p:spTree>
    <p:extLst>
      <p:ext uri="{BB962C8B-B14F-4D97-AF65-F5344CB8AC3E}">
        <p14:creationId xmlns:p14="http://schemas.microsoft.com/office/powerpoint/2010/main" val="4014824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35-9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7638"/>
            <a:ext cx="12192000" cy="6562725"/>
          </a:xfrm>
          <a:prstGeom prst="rect">
            <a:avLst/>
          </a:prstGeom>
        </p:spPr>
      </p:pic>
    </p:spTree>
    <p:extLst>
      <p:ext uri="{BB962C8B-B14F-4D97-AF65-F5344CB8AC3E}">
        <p14:creationId xmlns:p14="http://schemas.microsoft.com/office/powerpoint/2010/main" val="168670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38-2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7638"/>
            <a:ext cx="12192000" cy="6562725"/>
          </a:xfrm>
          <a:prstGeom prst="rect">
            <a:avLst/>
          </a:prstGeom>
        </p:spPr>
      </p:pic>
    </p:spTree>
    <p:extLst>
      <p:ext uri="{BB962C8B-B14F-4D97-AF65-F5344CB8AC3E}">
        <p14:creationId xmlns:p14="http://schemas.microsoft.com/office/powerpoint/2010/main" val="2623025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07-0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3493081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09-1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4019936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15-4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3854020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17-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3339661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21-9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808472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23-5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852710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27-69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131294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 y="0"/>
            <a:ext cx="12191999" cy="6858000"/>
          </a:xfrm>
          <a:prstGeom prst="rect">
            <a:avLst/>
          </a:prstGeom>
        </p:spPr>
      </p:pic>
      <p:sp>
        <p:nvSpPr>
          <p:cNvPr id="2" name="Unvan 1"/>
          <p:cNvSpPr>
            <a:spLocks noGrp="1"/>
          </p:cNvSpPr>
          <p:nvPr>
            <p:ph type="title"/>
          </p:nvPr>
        </p:nvSpPr>
        <p:spPr>
          <a:xfrm>
            <a:off x="216877" y="5183310"/>
            <a:ext cx="10515600" cy="1325563"/>
          </a:xfrm>
        </p:spPr>
        <p:txBody>
          <a:bodyPr>
            <a:normAutofit/>
          </a:bodyPr>
          <a:lstStyle/>
          <a:p>
            <a:r>
              <a:rPr lang="tr-TR" sz="2800" dirty="0"/>
              <a:t>Bu resim ne anlatmaktadır?</a:t>
            </a:r>
          </a:p>
        </p:txBody>
      </p:sp>
    </p:spTree>
    <p:extLst>
      <p:ext uri="{BB962C8B-B14F-4D97-AF65-F5344CB8AC3E}">
        <p14:creationId xmlns:p14="http://schemas.microsoft.com/office/powerpoint/2010/main" val="3494280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29-3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88470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52-4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703022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1-53-8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1268937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2-01-2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4"/>
            <a:ext cx="1140542" cy="393290"/>
          </a:xfrm>
          <a:prstGeom prst="rect">
            <a:avLst/>
          </a:prstGeom>
        </p:spPr>
      </p:pic>
    </p:spTree>
    <p:extLst>
      <p:ext uri="{BB962C8B-B14F-4D97-AF65-F5344CB8AC3E}">
        <p14:creationId xmlns:p14="http://schemas.microsoft.com/office/powerpoint/2010/main" val="2166369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6-21 19-22-02-5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8"/>
            <a:ext cx="12192000" cy="6840537"/>
          </a:xfrm>
          <a:prstGeom prst="rect">
            <a:avLst/>
          </a:prstGeom>
        </p:spPr>
      </p:pic>
    </p:spTree>
    <p:extLst>
      <p:ext uri="{BB962C8B-B14F-4D97-AF65-F5344CB8AC3E}">
        <p14:creationId xmlns:p14="http://schemas.microsoft.com/office/powerpoint/2010/main" val="3343543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199" y="2540977"/>
            <a:ext cx="10679723" cy="3763108"/>
          </a:xfrm>
        </p:spPr>
        <p:txBody>
          <a:bodyPr>
            <a:normAutofit fontScale="92500"/>
          </a:bodyPr>
          <a:lstStyle/>
          <a:p>
            <a:pPr marL="0" indent="0">
              <a:buNone/>
            </a:pPr>
            <a:r>
              <a:rPr lang="tr-TR" dirty="0"/>
              <a:t>Yukarıda bir ekosisteme ait canlılar besin piramidinde K, L, M, N ve P harfleriyle gösterilmiştir.</a:t>
            </a:r>
          </a:p>
          <a:p>
            <a:pPr marL="0" indent="0">
              <a:buNone/>
            </a:pPr>
            <a:r>
              <a:rPr lang="tr-TR" b="1" dirty="0"/>
              <a:t>Buna göre,</a:t>
            </a:r>
          </a:p>
          <a:p>
            <a:pPr marL="0" indent="0">
              <a:buNone/>
            </a:pPr>
            <a:r>
              <a:rPr lang="tr-TR" dirty="0"/>
              <a:t>I. K, otçul bir canlıdır.</a:t>
            </a:r>
          </a:p>
          <a:p>
            <a:pPr marL="0" indent="0">
              <a:buNone/>
            </a:pPr>
            <a:r>
              <a:rPr lang="tr-TR" dirty="0"/>
              <a:t>II. N canlısı M ile beslenir.</a:t>
            </a:r>
          </a:p>
          <a:p>
            <a:pPr marL="0" indent="0">
              <a:buNone/>
            </a:pPr>
            <a:r>
              <a:rPr lang="tr-TR" dirty="0"/>
              <a:t>III. L canlısının sayısında meydana gelen değişim </a:t>
            </a:r>
            <a:r>
              <a:rPr lang="es-ES" dirty="0"/>
              <a:t>sadece M canlısını olumsuz etkiler.</a:t>
            </a:r>
          </a:p>
          <a:p>
            <a:pPr marL="0" indent="0">
              <a:buNone/>
            </a:pPr>
            <a:r>
              <a:rPr lang="tr-TR" dirty="0"/>
              <a:t>IV. P canlısı toprağı mineral bakımından zenginleştirir.</a:t>
            </a:r>
          </a:p>
          <a:p>
            <a:pPr marL="0" indent="0">
              <a:buNone/>
            </a:pPr>
            <a:r>
              <a:rPr lang="tr-TR" b="1" dirty="0"/>
              <a:t>yargılarından hangileri doğrudur?</a:t>
            </a:r>
          </a:p>
          <a:p>
            <a:pPr marL="0" indent="0">
              <a:buNone/>
            </a:pPr>
            <a:r>
              <a:rPr lang="es-ES" dirty="0"/>
              <a:t>A) I ve II </a:t>
            </a:r>
            <a:r>
              <a:rPr lang="tr-TR" dirty="0"/>
              <a:t>		</a:t>
            </a:r>
            <a:r>
              <a:rPr lang="es-ES" dirty="0"/>
              <a:t>B) II ve III</a:t>
            </a:r>
          </a:p>
          <a:p>
            <a:pPr marL="0" indent="0">
              <a:buNone/>
            </a:pPr>
            <a:r>
              <a:rPr lang="es-ES" dirty="0"/>
              <a:t>C) II ve IV </a:t>
            </a:r>
            <a:r>
              <a:rPr lang="tr-TR" dirty="0"/>
              <a:t>		</a:t>
            </a:r>
            <a:r>
              <a:rPr lang="es-ES" dirty="0"/>
              <a:t>D) I, II ve IV</a:t>
            </a:r>
            <a:endParaRPr lang="tr-TR" dirty="0"/>
          </a:p>
        </p:txBody>
      </p:sp>
      <p:pic>
        <p:nvPicPr>
          <p:cNvPr id="4" name="Resim 3"/>
          <p:cNvPicPr>
            <a:picLocks noChangeAspect="1"/>
          </p:cNvPicPr>
          <p:nvPr/>
        </p:nvPicPr>
        <p:blipFill>
          <a:blip r:embed="rId3"/>
          <a:stretch>
            <a:fillRect/>
          </a:stretch>
        </p:blipFill>
        <p:spPr>
          <a:xfrm>
            <a:off x="2971433" y="106606"/>
            <a:ext cx="5686425" cy="2371725"/>
          </a:xfrm>
          <a:prstGeom prst="rect">
            <a:avLst/>
          </a:prstGeom>
        </p:spPr>
      </p:pic>
      <p:sp>
        <p:nvSpPr>
          <p:cNvPr id="5" name="Oval 4"/>
          <p:cNvSpPr/>
          <p:nvPr/>
        </p:nvSpPr>
        <p:spPr>
          <a:xfrm>
            <a:off x="776654" y="5688623"/>
            <a:ext cx="386862" cy="430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530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49-3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
            <a:ext cx="12192000" cy="6786563"/>
          </a:xfrm>
          <a:prstGeom prst="rect">
            <a:avLst/>
          </a:prstGeom>
        </p:spPr>
      </p:pic>
    </p:spTree>
    <p:extLst>
      <p:ext uri="{BB962C8B-B14F-4D97-AF65-F5344CB8AC3E}">
        <p14:creationId xmlns:p14="http://schemas.microsoft.com/office/powerpoint/2010/main" val="1218006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50-9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
            <a:ext cx="12192000" cy="6786563"/>
          </a:xfrm>
          <a:prstGeom prst="rect">
            <a:avLst/>
          </a:prstGeom>
        </p:spPr>
      </p:pic>
    </p:spTree>
    <p:extLst>
      <p:ext uri="{BB962C8B-B14F-4D97-AF65-F5344CB8AC3E}">
        <p14:creationId xmlns:p14="http://schemas.microsoft.com/office/powerpoint/2010/main" val="3074283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52-6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
            <a:ext cx="12192000" cy="6786563"/>
          </a:xfrm>
          <a:prstGeom prst="rect">
            <a:avLst/>
          </a:prstGeom>
        </p:spPr>
      </p:pic>
    </p:spTree>
    <p:extLst>
      <p:ext uri="{BB962C8B-B14F-4D97-AF65-F5344CB8AC3E}">
        <p14:creationId xmlns:p14="http://schemas.microsoft.com/office/powerpoint/2010/main" val="3629639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54-27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
            <a:ext cx="12192000" cy="6786563"/>
          </a:xfrm>
          <a:prstGeom prst="rect">
            <a:avLst/>
          </a:prstGeom>
        </p:spPr>
      </p:pic>
    </p:spTree>
    <p:extLst>
      <p:ext uri="{BB962C8B-B14F-4D97-AF65-F5344CB8AC3E}">
        <p14:creationId xmlns:p14="http://schemas.microsoft.com/office/powerpoint/2010/main" val="372122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Unvan 1"/>
          <p:cNvSpPr>
            <a:spLocks noGrp="1"/>
          </p:cNvSpPr>
          <p:nvPr>
            <p:ph type="title"/>
          </p:nvPr>
        </p:nvSpPr>
        <p:spPr>
          <a:xfrm>
            <a:off x="185361" y="0"/>
            <a:ext cx="10515600" cy="1325563"/>
          </a:xfrm>
        </p:spPr>
        <p:txBody>
          <a:bodyPr>
            <a:normAutofit/>
          </a:bodyPr>
          <a:lstStyle/>
          <a:p>
            <a:r>
              <a:rPr lang="tr-TR" sz="2800" dirty="0">
                <a:solidFill>
                  <a:srgbClr val="FFFF00"/>
                </a:solidFill>
                <a:effectLst>
                  <a:outerShdw blurRad="38100" dist="38100" dir="2700000" algn="tl">
                    <a:srgbClr val="000000">
                      <a:alpha val="43137"/>
                    </a:srgbClr>
                  </a:outerShdw>
                </a:effectLst>
                <a:latin typeface="+mn-lt"/>
              </a:rPr>
              <a:t>Bu yeşil canlıların ismini biliyor musunuz?</a:t>
            </a:r>
          </a:p>
        </p:txBody>
      </p:sp>
    </p:spTree>
    <p:extLst>
      <p:ext uri="{BB962C8B-B14F-4D97-AF65-F5344CB8AC3E}">
        <p14:creationId xmlns:p14="http://schemas.microsoft.com/office/powerpoint/2010/main" val="2114929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07-3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20650"/>
            <a:ext cx="12192000" cy="6615113"/>
          </a:xfrm>
          <a:prstGeom prst="rect">
            <a:avLst/>
          </a:prstGeom>
        </p:spPr>
      </p:pic>
      <p:sp>
        <p:nvSpPr>
          <p:cNvPr id="3" name="Dikdörtgen 2"/>
          <p:cNvSpPr/>
          <p:nvPr/>
        </p:nvSpPr>
        <p:spPr>
          <a:xfrm>
            <a:off x="0" y="353085"/>
            <a:ext cx="416459" cy="525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98689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08-7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20650"/>
            <a:ext cx="12192000" cy="6615113"/>
          </a:xfrm>
          <a:prstGeom prst="rect">
            <a:avLst/>
          </a:prstGeom>
        </p:spPr>
      </p:pic>
      <p:sp>
        <p:nvSpPr>
          <p:cNvPr id="3" name="Dikdörtgen 2"/>
          <p:cNvSpPr/>
          <p:nvPr/>
        </p:nvSpPr>
        <p:spPr>
          <a:xfrm>
            <a:off x="0" y="353085"/>
            <a:ext cx="416459" cy="525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43951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31-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7638"/>
            <a:ext cx="12192000" cy="6562725"/>
          </a:xfrm>
          <a:prstGeom prst="rect">
            <a:avLst/>
          </a:prstGeom>
        </p:spPr>
      </p:pic>
    </p:spTree>
    <p:extLst>
      <p:ext uri="{BB962C8B-B14F-4D97-AF65-F5344CB8AC3E}">
        <p14:creationId xmlns:p14="http://schemas.microsoft.com/office/powerpoint/2010/main" val="3942842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33-0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7638"/>
            <a:ext cx="12192000" cy="6562725"/>
          </a:xfrm>
          <a:prstGeom prst="rect">
            <a:avLst/>
          </a:prstGeom>
        </p:spPr>
      </p:pic>
    </p:spTree>
    <p:extLst>
      <p:ext uri="{BB962C8B-B14F-4D97-AF65-F5344CB8AC3E}">
        <p14:creationId xmlns:p14="http://schemas.microsoft.com/office/powerpoint/2010/main" val="3353472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42-3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
            <a:ext cx="12192000" cy="6786563"/>
          </a:xfrm>
          <a:prstGeom prst="rect">
            <a:avLst/>
          </a:prstGeom>
        </p:spPr>
      </p:pic>
    </p:spTree>
    <p:extLst>
      <p:ext uri="{BB962C8B-B14F-4D97-AF65-F5344CB8AC3E}">
        <p14:creationId xmlns:p14="http://schemas.microsoft.com/office/powerpoint/2010/main" val="2092068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1-44-0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925"/>
            <a:ext cx="12192000" cy="6786563"/>
          </a:xfrm>
          <a:prstGeom prst="rect">
            <a:avLst/>
          </a:prstGeom>
        </p:spPr>
      </p:pic>
    </p:spTree>
    <p:extLst>
      <p:ext uri="{BB962C8B-B14F-4D97-AF65-F5344CB8AC3E}">
        <p14:creationId xmlns:p14="http://schemas.microsoft.com/office/powerpoint/2010/main" val="532922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00-1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88"/>
            <a:ext cx="12192000" cy="6853237"/>
          </a:xfrm>
          <a:prstGeom prst="rect">
            <a:avLst/>
          </a:prstGeom>
        </p:spPr>
      </p:pic>
    </p:spTree>
    <p:extLst>
      <p:ext uri="{BB962C8B-B14F-4D97-AF65-F5344CB8AC3E}">
        <p14:creationId xmlns:p14="http://schemas.microsoft.com/office/powerpoint/2010/main" val="2640148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01-77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88"/>
            <a:ext cx="12192000" cy="6853237"/>
          </a:xfrm>
          <a:prstGeom prst="rect">
            <a:avLst/>
          </a:prstGeom>
        </p:spPr>
      </p:pic>
    </p:spTree>
    <p:extLst>
      <p:ext uri="{BB962C8B-B14F-4D97-AF65-F5344CB8AC3E}">
        <p14:creationId xmlns:p14="http://schemas.microsoft.com/office/powerpoint/2010/main" val="909367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23-6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4450"/>
            <a:ext cx="12192000" cy="6769100"/>
          </a:xfrm>
          <a:prstGeom prst="rect">
            <a:avLst/>
          </a:prstGeom>
        </p:spPr>
      </p:pic>
    </p:spTree>
    <p:extLst>
      <p:ext uri="{BB962C8B-B14F-4D97-AF65-F5344CB8AC3E}">
        <p14:creationId xmlns:p14="http://schemas.microsoft.com/office/powerpoint/2010/main" val="3351389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26-3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4450"/>
            <a:ext cx="12192000" cy="6769100"/>
          </a:xfrm>
          <a:prstGeom prst="rect">
            <a:avLst/>
          </a:prstGeom>
        </p:spPr>
      </p:pic>
    </p:spTree>
    <p:extLst>
      <p:ext uri="{BB962C8B-B14F-4D97-AF65-F5344CB8AC3E}">
        <p14:creationId xmlns:p14="http://schemas.microsoft.com/office/powerpoint/2010/main" val="308167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60193" y="0"/>
            <a:ext cx="10515600" cy="1325563"/>
          </a:xfrm>
        </p:spPr>
        <p:txBody>
          <a:bodyPr>
            <a:normAutofit/>
          </a:bodyPr>
          <a:lstStyle/>
          <a:p>
            <a:r>
              <a:rPr lang="tr-TR" sz="2800" dirty="0">
                <a:solidFill>
                  <a:srgbClr val="FF0000"/>
                </a:solidFill>
              </a:rPr>
              <a:t>Canlılar ve Beslenme İlişkileri</a:t>
            </a:r>
          </a:p>
        </p:txBody>
      </p:sp>
      <p:sp>
        <p:nvSpPr>
          <p:cNvPr id="5" name="İçerik Yer Tutucusu 4"/>
          <p:cNvSpPr>
            <a:spLocks noGrp="1"/>
          </p:cNvSpPr>
          <p:nvPr>
            <p:ph idx="1"/>
          </p:nvPr>
        </p:nvSpPr>
        <p:spPr>
          <a:xfrm>
            <a:off x="829407" y="963769"/>
            <a:ext cx="10515600" cy="4351338"/>
          </a:xfrm>
        </p:spPr>
        <p:txBody>
          <a:bodyPr/>
          <a:lstStyle/>
          <a:p>
            <a:r>
              <a:rPr lang="tr-TR" dirty="0"/>
              <a:t>Belirli bir bölgede bulunan hava, su, toprak gibi cansız faktörlerle burada yaşayan canlıların oluşturduğu sisteme </a:t>
            </a:r>
            <a:r>
              <a:rPr lang="tr-TR" dirty="0">
                <a:solidFill>
                  <a:srgbClr val="FF0000"/>
                </a:solidFill>
              </a:rPr>
              <a:t>ekosistem</a:t>
            </a:r>
            <a:r>
              <a:rPr lang="tr-TR" dirty="0"/>
              <a:t> denir.</a:t>
            </a:r>
          </a:p>
          <a:p>
            <a:r>
              <a:rPr lang="tr-TR" dirty="0"/>
              <a:t>Ekosistemdeki bütün canlıların yaşamlarını sürdürebilmek için enerjiye, enerji sağlamak için de beslenmeye ihtiyacı vardır. Canlılar besin elde etme şekillerine göre </a:t>
            </a:r>
            <a:r>
              <a:rPr lang="tr-TR" dirty="0" err="1"/>
              <a:t>sınıﬂandırılmıştır</a:t>
            </a:r>
            <a:r>
              <a:rPr lang="tr-TR" dirty="0"/>
              <a:t>.  Kendi besinini oluşturabilen canlılara </a:t>
            </a:r>
            <a:r>
              <a:rPr lang="tr-TR" dirty="0">
                <a:solidFill>
                  <a:srgbClr val="FF0000"/>
                </a:solidFill>
              </a:rPr>
              <a:t>üreticiler </a:t>
            </a:r>
            <a:r>
              <a:rPr lang="tr-TR" dirty="0"/>
              <a:t>denir. </a:t>
            </a:r>
            <a:r>
              <a:rPr lang="tr-TR" dirty="0">
                <a:solidFill>
                  <a:srgbClr val="FF0000"/>
                </a:solidFill>
              </a:rPr>
              <a:t>Yeşil bitkiler</a:t>
            </a:r>
            <a:r>
              <a:rPr lang="tr-TR" dirty="0"/>
              <a:t>, </a:t>
            </a:r>
            <a:r>
              <a:rPr lang="tr-TR" dirty="0" err="1">
                <a:solidFill>
                  <a:srgbClr val="FF0000"/>
                </a:solidFill>
              </a:rPr>
              <a:t>siyanobakteriler</a:t>
            </a:r>
            <a:r>
              <a:rPr lang="tr-TR" dirty="0">
                <a:solidFill>
                  <a:srgbClr val="FF0000"/>
                </a:solidFill>
              </a:rPr>
              <a:t>,</a:t>
            </a:r>
            <a:r>
              <a:rPr lang="tr-TR" dirty="0"/>
              <a:t> </a:t>
            </a:r>
            <a:r>
              <a:rPr lang="tr-TR" dirty="0">
                <a:solidFill>
                  <a:srgbClr val="FF0000"/>
                </a:solidFill>
              </a:rPr>
              <a:t>mavi-yeşil algler </a:t>
            </a:r>
            <a:r>
              <a:rPr lang="tr-TR">
                <a:solidFill>
                  <a:srgbClr val="FF0000"/>
                </a:solidFill>
              </a:rPr>
              <a:t>ve öglena </a:t>
            </a:r>
            <a:r>
              <a:rPr lang="tr-TR" dirty="0"/>
              <a:t>bu grupta yer alır.</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07" y="3562143"/>
            <a:ext cx="3164402" cy="2841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280" y="3549812"/>
            <a:ext cx="3158929" cy="2866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573" y="3574474"/>
            <a:ext cx="3725669" cy="2841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Metin kutusu 8"/>
          <p:cNvSpPr txBox="1"/>
          <p:nvPr/>
        </p:nvSpPr>
        <p:spPr>
          <a:xfrm>
            <a:off x="1411911" y="6416338"/>
            <a:ext cx="1528945" cy="369332"/>
          </a:xfrm>
          <a:prstGeom prst="rect">
            <a:avLst/>
          </a:prstGeom>
          <a:noFill/>
        </p:spPr>
        <p:txBody>
          <a:bodyPr wrap="none" rtlCol="0">
            <a:spAutoFit/>
          </a:bodyPr>
          <a:lstStyle/>
          <a:p>
            <a:r>
              <a:rPr lang="tr-TR" dirty="0">
                <a:solidFill>
                  <a:srgbClr val="FF0000"/>
                </a:solidFill>
              </a:rPr>
              <a:t>YEŞİL BİTKİLER</a:t>
            </a:r>
          </a:p>
        </p:txBody>
      </p:sp>
      <p:sp>
        <p:nvSpPr>
          <p:cNvPr id="10" name="Metin kutusu 9"/>
          <p:cNvSpPr txBox="1"/>
          <p:nvPr/>
        </p:nvSpPr>
        <p:spPr>
          <a:xfrm>
            <a:off x="4809101" y="6416338"/>
            <a:ext cx="1995931" cy="369332"/>
          </a:xfrm>
          <a:prstGeom prst="rect">
            <a:avLst/>
          </a:prstGeom>
          <a:noFill/>
        </p:spPr>
        <p:txBody>
          <a:bodyPr wrap="none" rtlCol="0">
            <a:spAutoFit/>
          </a:bodyPr>
          <a:lstStyle/>
          <a:p>
            <a:r>
              <a:rPr lang="tr-TR" dirty="0">
                <a:solidFill>
                  <a:srgbClr val="FF0000"/>
                </a:solidFill>
              </a:rPr>
              <a:t>SİYANOBAKTERİLER</a:t>
            </a:r>
          </a:p>
        </p:txBody>
      </p:sp>
      <p:sp>
        <p:nvSpPr>
          <p:cNvPr id="11" name="Metin kutusu 10"/>
          <p:cNvSpPr txBox="1"/>
          <p:nvPr/>
        </p:nvSpPr>
        <p:spPr>
          <a:xfrm>
            <a:off x="8266617" y="6404007"/>
            <a:ext cx="2007344" cy="369332"/>
          </a:xfrm>
          <a:prstGeom prst="rect">
            <a:avLst/>
          </a:prstGeom>
          <a:noFill/>
        </p:spPr>
        <p:txBody>
          <a:bodyPr wrap="none" rtlCol="0">
            <a:spAutoFit/>
          </a:bodyPr>
          <a:lstStyle/>
          <a:p>
            <a:r>
              <a:rPr lang="tr-TR" dirty="0">
                <a:solidFill>
                  <a:srgbClr val="FF0000"/>
                </a:solidFill>
              </a:rPr>
              <a:t>MAVİ-YEŞİL ALGLER</a:t>
            </a:r>
          </a:p>
        </p:txBody>
      </p:sp>
    </p:spTree>
    <p:extLst>
      <p:ext uri="{BB962C8B-B14F-4D97-AF65-F5344CB8AC3E}">
        <p14:creationId xmlns:p14="http://schemas.microsoft.com/office/powerpoint/2010/main" val="4069473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31-7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7175"/>
            <a:ext cx="12192000" cy="6343650"/>
          </a:xfrm>
          <a:prstGeom prst="rect">
            <a:avLst/>
          </a:prstGeom>
        </p:spPr>
      </p:pic>
    </p:spTree>
    <p:extLst>
      <p:ext uri="{BB962C8B-B14F-4D97-AF65-F5344CB8AC3E}">
        <p14:creationId xmlns:p14="http://schemas.microsoft.com/office/powerpoint/2010/main" val="3744968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33-2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7175"/>
            <a:ext cx="12192000" cy="6343650"/>
          </a:xfrm>
          <a:prstGeom prst="rect">
            <a:avLst/>
          </a:prstGeom>
        </p:spPr>
      </p:pic>
    </p:spTree>
    <p:extLst>
      <p:ext uri="{BB962C8B-B14F-4D97-AF65-F5344CB8AC3E}">
        <p14:creationId xmlns:p14="http://schemas.microsoft.com/office/powerpoint/2010/main" val="626856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42-6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7175"/>
            <a:ext cx="12192000" cy="6343650"/>
          </a:xfrm>
          <a:prstGeom prst="rect">
            <a:avLst/>
          </a:prstGeom>
        </p:spPr>
      </p:pic>
    </p:spTree>
    <p:extLst>
      <p:ext uri="{BB962C8B-B14F-4D97-AF65-F5344CB8AC3E}">
        <p14:creationId xmlns:p14="http://schemas.microsoft.com/office/powerpoint/2010/main" val="1856011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44-2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7175"/>
            <a:ext cx="12192000" cy="6343650"/>
          </a:xfrm>
          <a:prstGeom prst="rect">
            <a:avLst/>
          </a:prstGeom>
        </p:spPr>
      </p:pic>
    </p:spTree>
    <p:extLst>
      <p:ext uri="{BB962C8B-B14F-4D97-AF65-F5344CB8AC3E}">
        <p14:creationId xmlns:p14="http://schemas.microsoft.com/office/powerpoint/2010/main" val="179606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50-5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12192000" cy="6186487"/>
          </a:xfrm>
          <a:prstGeom prst="rect">
            <a:avLst/>
          </a:prstGeom>
        </p:spPr>
      </p:pic>
      <p:sp>
        <p:nvSpPr>
          <p:cNvPr id="3" name="Dikdörtgen 2"/>
          <p:cNvSpPr/>
          <p:nvPr/>
        </p:nvSpPr>
        <p:spPr>
          <a:xfrm>
            <a:off x="0" y="461727"/>
            <a:ext cx="416459" cy="525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01510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2-52-1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4963"/>
            <a:ext cx="12192000" cy="6186487"/>
          </a:xfrm>
          <a:prstGeom prst="rect">
            <a:avLst/>
          </a:prstGeom>
        </p:spPr>
      </p:pic>
      <p:sp>
        <p:nvSpPr>
          <p:cNvPr id="3" name="Dikdörtgen 2"/>
          <p:cNvSpPr/>
          <p:nvPr/>
        </p:nvSpPr>
        <p:spPr>
          <a:xfrm>
            <a:off x="0" y="561315"/>
            <a:ext cx="416459" cy="525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85100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4-00-5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0800" y="0"/>
            <a:ext cx="12088813" cy="6858000"/>
          </a:xfrm>
          <a:prstGeom prst="rect">
            <a:avLst/>
          </a:prstGeom>
        </p:spPr>
      </p:pic>
    </p:spTree>
    <p:extLst>
      <p:ext uri="{BB962C8B-B14F-4D97-AF65-F5344CB8AC3E}">
        <p14:creationId xmlns:p14="http://schemas.microsoft.com/office/powerpoint/2010/main" val="4183375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6 08-54-02-1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0800" y="0"/>
            <a:ext cx="12088813" cy="6858000"/>
          </a:xfrm>
          <a:prstGeom prst="rect">
            <a:avLst/>
          </a:prstGeom>
        </p:spPr>
      </p:pic>
    </p:spTree>
    <p:extLst>
      <p:ext uri="{BB962C8B-B14F-4D97-AF65-F5344CB8AC3E}">
        <p14:creationId xmlns:p14="http://schemas.microsoft.com/office/powerpoint/2010/main" val="633632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4431" y="497987"/>
            <a:ext cx="10515600" cy="4351338"/>
          </a:xfrm>
        </p:spPr>
        <p:txBody>
          <a:bodyPr/>
          <a:lstStyle/>
          <a:p>
            <a:r>
              <a:rPr lang="tr-TR" dirty="0"/>
              <a:t>Besinini diğer canlılardan hazır olarak alan canlılara </a:t>
            </a:r>
            <a:r>
              <a:rPr lang="tr-TR" b="1" dirty="0">
                <a:solidFill>
                  <a:srgbClr val="FF0000"/>
                </a:solidFill>
              </a:rPr>
              <a:t>tüketiciler</a:t>
            </a:r>
            <a:r>
              <a:rPr lang="tr-TR" dirty="0"/>
              <a:t> denir. Tüketici canlılar, üretici canlıları veya diğer tüketici canlıları yiyerek beslenir. Tükettikleri besin çeşidine göre otçul (otla beslenen), etçil(etle beslenen), hepçil (hem etle, hem otla beslenen) olarak gruplandırılır. </a:t>
            </a:r>
          </a:p>
          <a:p>
            <a:endParaRPr lang="tr-TR" dirty="0"/>
          </a:p>
        </p:txBody>
      </p:sp>
      <p:sp>
        <p:nvSpPr>
          <p:cNvPr id="4" name="Dikdörtgen 3"/>
          <p:cNvSpPr/>
          <p:nvPr/>
        </p:nvSpPr>
        <p:spPr>
          <a:xfrm>
            <a:off x="748774" y="2073491"/>
            <a:ext cx="9809558" cy="1815882"/>
          </a:xfrm>
          <a:prstGeom prst="rect">
            <a:avLst/>
          </a:prstGeom>
        </p:spPr>
        <p:txBody>
          <a:bodyPr wrap="square">
            <a:spAutoFit/>
          </a:bodyPr>
          <a:lstStyle/>
          <a:p>
            <a:r>
              <a:rPr lang="tr-TR" sz="2200" dirty="0">
                <a:solidFill>
                  <a:srgbClr val="FF0000"/>
                </a:solidFill>
              </a:rPr>
              <a:t>ÖRNEKLER:</a:t>
            </a:r>
          </a:p>
          <a:p>
            <a:r>
              <a:rPr lang="tr-TR" sz="2200" dirty="0">
                <a:solidFill>
                  <a:srgbClr val="FF0000"/>
                </a:solidFill>
              </a:rPr>
              <a:t>Etçil hayvanlar: </a:t>
            </a:r>
            <a:r>
              <a:rPr lang="tr-TR" sz="2200" dirty="0"/>
              <a:t>Aslan, kartal, kedi, köpek, leopar,  tilki, sırtlan, timsah</a:t>
            </a:r>
          </a:p>
          <a:p>
            <a:r>
              <a:rPr lang="tr-TR" sz="2200" dirty="0">
                <a:solidFill>
                  <a:srgbClr val="FF0000"/>
                </a:solidFill>
              </a:rPr>
              <a:t>Otçul hayvanlar: </a:t>
            </a:r>
            <a:r>
              <a:rPr lang="tr-TR" sz="2200" dirty="0"/>
              <a:t>İnek, koyun,  keçi, at, fil, zebra, geyik, gergedan</a:t>
            </a:r>
          </a:p>
          <a:p>
            <a:r>
              <a:rPr lang="tr-TR" sz="2200" dirty="0">
                <a:solidFill>
                  <a:srgbClr val="FF0000"/>
                </a:solidFill>
              </a:rPr>
              <a:t>Hepçil Hayvanlar: </a:t>
            </a:r>
            <a:r>
              <a:rPr lang="tr-TR" sz="2200" dirty="0"/>
              <a:t>Ayı, domuz, serçe, karga, hindi, fare</a:t>
            </a:r>
          </a:p>
          <a:p>
            <a:endParaRPr lang="tr-TR" sz="2400" dirty="0"/>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15996" t="-687"/>
          <a:stretch/>
        </p:blipFill>
        <p:spPr>
          <a:xfrm>
            <a:off x="3341076" y="3770611"/>
            <a:ext cx="5969977" cy="3087389"/>
          </a:xfrm>
          <a:prstGeom prst="rect">
            <a:avLst/>
          </a:prstGeom>
        </p:spPr>
      </p:pic>
    </p:spTree>
    <p:extLst>
      <p:ext uri="{BB962C8B-B14F-4D97-AF65-F5344CB8AC3E}">
        <p14:creationId xmlns:p14="http://schemas.microsoft.com/office/powerpoint/2010/main" val="115982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85447" y="533155"/>
            <a:ext cx="10515600" cy="4351338"/>
          </a:xfrm>
        </p:spPr>
        <p:txBody>
          <a:bodyPr/>
          <a:lstStyle/>
          <a:p>
            <a:r>
              <a:rPr lang="tr-TR" dirty="0"/>
              <a:t>Bir besin ağında besinin canlılar arasındaki akışına </a:t>
            </a:r>
            <a:r>
              <a:rPr lang="tr-TR" b="1" dirty="0">
                <a:solidFill>
                  <a:srgbClr val="FF0000"/>
                </a:solidFill>
              </a:rPr>
              <a:t>besin zinciri</a:t>
            </a:r>
            <a:r>
              <a:rPr lang="tr-TR" dirty="0">
                <a:solidFill>
                  <a:srgbClr val="FF0000"/>
                </a:solidFill>
              </a:rPr>
              <a:t> </a:t>
            </a:r>
            <a:r>
              <a:rPr lang="tr-TR" dirty="0"/>
              <a:t>denir. Aşağıda bir besin zinciri örneği verilmiştir.</a:t>
            </a:r>
            <a:r>
              <a:rPr lang="tr-TR" dirty="0">
                <a:latin typeface="Segoe UI" panose="020B0502040204020203" pitchFamily="34" charset="0"/>
                <a:ea typeface="Calibri" panose="020F0502020204030204" pitchFamily="34" charset="0"/>
                <a:cs typeface="Arial" panose="020B0604020202020204" pitchFamily="34" charset="0"/>
              </a:rPr>
              <a:t> </a:t>
            </a:r>
          </a:p>
          <a:p>
            <a:endParaRPr lang="tr-TR" dirty="0">
              <a:latin typeface="Segoe UI" panose="020B0502040204020203" pitchFamily="34" charset="0"/>
              <a:ea typeface="Calibri" panose="020F0502020204030204" pitchFamily="34" charset="0"/>
              <a:cs typeface="Arial" panose="020B0604020202020204" pitchFamily="34" charset="0"/>
            </a:endParaRPr>
          </a:p>
          <a:p>
            <a:endParaRPr lang="tr-TR" dirty="0">
              <a:latin typeface="Segoe UI" panose="020B0502040204020203" pitchFamily="34" charset="0"/>
              <a:ea typeface="Calibri" panose="020F0502020204030204" pitchFamily="34" charset="0"/>
              <a:cs typeface="Arial" panose="020B0604020202020204" pitchFamily="34" charset="0"/>
            </a:endParaRPr>
          </a:p>
          <a:p>
            <a:endParaRPr lang="tr-TR" dirty="0">
              <a:latin typeface="Segoe UI" panose="020B0502040204020203" pitchFamily="34" charset="0"/>
              <a:ea typeface="Calibri" panose="020F0502020204030204" pitchFamily="34" charset="0"/>
              <a:cs typeface="Arial" panose="020B0604020202020204" pitchFamily="34" charset="0"/>
            </a:endParaRPr>
          </a:p>
          <a:p>
            <a:endParaRPr lang="tr-TR" dirty="0">
              <a:latin typeface="Segoe UI" panose="020B0502040204020203" pitchFamily="34" charset="0"/>
              <a:ea typeface="Calibri" panose="020F0502020204030204" pitchFamily="34" charset="0"/>
              <a:cs typeface="Arial" panose="020B0604020202020204" pitchFamily="34" charset="0"/>
            </a:endParaRPr>
          </a:p>
          <a:p>
            <a:endParaRPr lang="tr-TR" dirty="0">
              <a:latin typeface="Segoe UI" panose="020B0502040204020203" pitchFamily="34" charset="0"/>
              <a:ea typeface="Calibri" panose="020F0502020204030204" pitchFamily="34" charset="0"/>
              <a:cs typeface="Arial" panose="020B0604020202020204" pitchFamily="34" charset="0"/>
            </a:endParaRPr>
          </a:p>
          <a:p>
            <a:endParaRPr lang="tr-TR" dirty="0">
              <a:latin typeface="Segoe UI" panose="020B0502040204020203" pitchFamily="34" charset="0"/>
              <a:ea typeface="Calibri" panose="020F0502020204030204" pitchFamily="34" charset="0"/>
              <a:cs typeface="Arial" panose="020B0604020202020204" pitchFamily="34" charset="0"/>
            </a:endParaRPr>
          </a:p>
          <a:p>
            <a:r>
              <a:rPr lang="tr-TR" dirty="0">
                <a:latin typeface="Segoe UI" panose="020B0502040204020203" pitchFamily="34" charset="0"/>
                <a:ea typeface="Calibri" panose="020F0502020204030204" pitchFamily="34" charset="0"/>
                <a:cs typeface="Arial" panose="020B0604020202020204" pitchFamily="34" charset="0"/>
              </a:rPr>
              <a:t>Besin zincirinin ilk halkasında daima </a:t>
            </a:r>
            <a:r>
              <a:rPr lang="tr-TR" dirty="0">
                <a:solidFill>
                  <a:srgbClr val="FF0000"/>
                </a:solidFill>
                <a:latin typeface="Segoe UI" panose="020B0502040204020203" pitchFamily="34" charset="0"/>
                <a:ea typeface="Calibri" panose="020F0502020204030204" pitchFamily="34" charset="0"/>
                <a:cs typeface="Arial" panose="020B0604020202020204" pitchFamily="34" charset="0"/>
              </a:rPr>
              <a:t>üreticiler</a:t>
            </a:r>
            <a:r>
              <a:rPr lang="tr-TR" dirty="0">
                <a:latin typeface="Segoe UI" panose="020B0502040204020203" pitchFamily="34" charset="0"/>
                <a:ea typeface="Calibri" panose="020F0502020204030204" pitchFamily="34" charset="0"/>
                <a:cs typeface="Arial" panose="020B0604020202020204" pitchFamily="34" charset="0"/>
              </a:rPr>
              <a:t> yer alır. Diğer halkalarda tüketiciler bulunur. </a:t>
            </a:r>
            <a:endParaRPr lang="tr-TR" dirty="0">
              <a:latin typeface="Calibri" panose="020F0502020204030204" pitchFamily="34" charset="0"/>
              <a:ea typeface="Calibri" panose="020F0502020204030204" pitchFamily="34" charset="0"/>
              <a:cs typeface="Arial" panose="020B0604020202020204" pitchFamily="34" charset="0"/>
            </a:endParaRPr>
          </a:p>
          <a:p>
            <a:endParaRPr lang="tr-TR" dirty="0"/>
          </a:p>
          <a:p>
            <a:endParaRPr lang="tr-TR" dirty="0"/>
          </a:p>
        </p:txBody>
      </p:sp>
      <p:pic>
        <p:nvPicPr>
          <p:cNvPr id="4" name="Resim 3" descr="C:\Users\ögretmen 2\Desktop\Ekran Alıntısı.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447" y="1282076"/>
            <a:ext cx="9290832" cy="2551369"/>
          </a:xfrm>
          <a:prstGeom prst="rect">
            <a:avLst/>
          </a:prstGeom>
          <a:noFill/>
          <a:ln>
            <a:noFill/>
          </a:ln>
        </p:spPr>
      </p:pic>
    </p:spTree>
    <p:extLst>
      <p:ext uri="{BB962C8B-B14F-4D97-AF65-F5344CB8AC3E}">
        <p14:creationId xmlns:p14="http://schemas.microsoft.com/office/powerpoint/2010/main" val="2060203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7648" y="1782493"/>
            <a:ext cx="10902351" cy="4351338"/>
          </a:xfrm>
        </p:spPr>
        <p:txBody>
          <a:bodyPr/>
          <a:lstStyle/>
          <a:p>
            <a:pPr marL="0" fontAlgn="ctr">
              <a:spcBef>
                <a:spcPts val="0"/>
              </a:spcBef>
            </a:pPr>
            <a:r>
              <a:rPr lang="tr-TR" b="1" dirty="0"/>
              <a:t>Yeşil Bitki →       Fare →                       Yılan →                          Atmaca</a:t>
            </a:r>
            <a:endParaRPr lang="tr-TR" dirty="0">
              <a:latin typeface="Arial"/>
            </a:endParaRPr>
          </a:p>
          <a:p>
            <a:pPr marL="0" indent="0">
              <a:buNone/>
            </a:pPr>
            <a:r>
              <a:rPr lang="tr-TR" dirty="0"/>
              <a:t>   ÜRETİCİ          Birincil Tüketici           İkincil Tüketici             Üçüncül Tüketici</a:t>
            </a:r>
          </a:p>
          <a:p>
            <a:pPr marL="0" indent="0">
              <a:buNone/>
            </a:pPr>
            <a:r>
              <a:rPr lang="tr-TR" dirty="0"/>
              <a:t>		                                                                                 (Yırtıcı)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93" y="230188"/>
            <a:ext cx="3987130" cy="1353429"/>
          </a:xfrm>
          <a:prstGeom prst="rect">
            <a:avLst/>
          </a:prstGeom>
        </p:spPr>
      </p:pic>
    </p:spTree>
    <p:extLst>
      <p:ext uri="{BB962C8B-B14F-4D97-AF65-F5344CB8AC3E}">
        <p14:creationId xmlns:p14="http://schemas.microsoft.com/office/powerpoint/2010/main" val="134426933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Özel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TM03457444[[fn=Temel]]</Template>
  <TotalTime>299</TotalTime>
  <Words>826</Words>
  <Application>Microsoft Office PowerPoint</Application>
  <PresentationFormat>Geniş ekran</PresentationFormat>
  <Paragraphs>131</Paragraphs>
  <Slides>67</Slides>
  <Notes>7</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67</vt:i4>
      </vt:variant>
    </vt:vector>
  </HeadingPairs>
  <TitlesOfParts>
    <vt:vector size="72" baseType="lpstr">
      <vt:lpstr>Arial</vt:lpstr>
      <vt:lpstr>Calibri</vt:lpstr>
      <vt:lpstr>Segoe UI</vt:lpstr>
      <vt:lpstr>Wingdings</vt:lpstr>
      <vt:lpstr>Office Teması</vt:lpstr>
      <vt:lpstr>PowerPoint Sunusu</vt:lpstr>
      <vt:lpstr>BESİN ZİNCİRİ VE ENERJİ AKIŞI</vt:lpstr>
      <vt:lpstr>Bu canlıların arasında beslenme açısından nasıl bir fark bulunmaktadır?</vt:lpstr>
      <vt:lpstr>Bu resim ne anlatmaktadır?</vt:lpstr>
      <vt:lpstr>Bu yeşil canlıların ismini biliyor musunuz?</vt:lpstr>
      <vt:lpstr>Canlılar ve Beslenme İlişkileri</vt:lpstr>
      <vt:lpstr>PowerPoint Sunusu</vt:lpstr>
      <vt:lpstr>PowerPoint Sunusu</vt:lpstr>
      <vt:lpstr>PowerPoint Sunusu</vt:lpstr>
      <vt:lpstr> Besin Zincirine Örnekler:</vt:lpstr>
      <vt:lpstr>Örnek Soru:</vt:lpstr>
      <vt:lpstr>Örnek Soru:</vt:lpstr>
      <vt:lpstr>PowerPoint Sunusu</vt:lpstr>
      <vt:lpstr>PowerPoint Sunusu</vt:lpstr>
      <vt:lpstr>PowerPoint Sunusu</vt:lpstr>
      <vt:lpstr>PowerPoint Sunusu</vt:lpstr>
      <vt:lpstr>Örnek Soru:</vt:lpstr>
      <vt:lpstr>Ekoloji Piramidi (Enerji Piramidi)</vt:lpstr>
      <vt:lpstr>ETKİNLİK: Aşağıda bazı canlılar verilmiştir. Bu canlıları üretici, tüketici ve ayrıştırıcı olarak sınıflandıralım.</vt:lpstr>
      <vt:lpstr>ETKİNLİK: Aşağıda bazı canlılar verilmiştir. Bu canlıları üretici, tüketici ve ayrıştırıcı olarak sınıflandıralım.</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CANLILAR</dc:title>
  <dc:creator>sylar</dc:creator>
  <cp:lastModifiedBy>PC-OGRETMEN</cp:lastModifiedBy>
  <cp:revision>63</cp:revision>
  <dcterms:created xsi:type="dcterms:W3CDTF">2018-01-21T19:03:07Z</dcterms:created>
  <dcterms:modified xsi:type="dcterms:W3CDTF">2025-04-08T08:45:09Z</dcterms:modified>
</cp:coreProperties>
</file>