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424" r:id="rId2"/>
    <p:sldId id="472" r:id="rId3"/>
    <p:sldId id="471" r:id="rId4"/>
    <p:sldId id="446" r:id="rId5"/>
    <p:sldId id="430" r:id="rId6"/>
    <p:sldId id="431" r:id="rId7"/>
    <p:sldId id="432" r:id="rId8"/>
    <p:sldId id="433" r:id="rId9"/>
    <p:sldId id="434" r:id="rId10"/>
    <p:sldId id="435" r:id="rId11"/>
    <p:sldId id="436" r:id="rId12"/>
    <p:sldId id="437" r:id="rId13"/>
    <p:sldId id="450" r:id="rId14"/>
    <p:sldId id="451" r:id="rId15"/>
    <p:sldId id="452" r:id="rId16"/>
    <p:sldId id="438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423" r:id="rId25"/>
    <p:sldId id="475" r:id="rId26"/>
    <p:sldId id="476" r:id="rId27"/>
    <p:sldId id="479" r:id="rId28"/>
    <p:sldId id="480" r:id="rId29"/>
    <p:sldId id="454" r:id="rId30"/>
    <p:sldId id="455" r:id="rId31"/>
    <p:sldId id="481" r:id="rId32"/>
    <p:sldId id="482" r:id="rId33"/>
    <p:sldId id="483" r:id="rId34"/>
    <p:sldId id="484" r:id="rId35"/>
    <p:sldId id="485" r:id="rId36"/>
    <p:sldId id="486" r:id="rId37"/>
    <p:sldId id="487" r:id="rId38"/>
    <p:sldId id="488" r:id="rId39"/>
    <p:sldId id="489" r:id="rId40"/>
    <p:sldId id="490" r:id="rId41"/>
    <p:sldId id="491" r:id="rId42"/>
    <p:sldId id="426" r:id="rId43"/>
    <p:sldId id="427" r:id="rId44"/>
    <p:sldId id="428" r:id="rId45"/>
    <p:sldId id="429" r:id="rId46"/>
    <p:sldId id="504" r:id="rId47"/>
    <p:sldId id="492" r:id="rId48"/>
    <p:sldId id="493" r:id="rId49"/>
    <p:sldId id="494" r:id="rId50"/>
    <p:sldId id="495" r:id="rId51"/>
    <p:sldId id="498" r:id="rId52"/>
    <p:sldId id="499" r:id="rId53"/>
    <p:sldId id="500" r:id="rId54"/>
    <p:sldId id="501" r:id="rId55"/>
    <p:sldId id="464" r:id="rId56"/>
    <p:sldId id="465" r:id="rId57"/>
    <p:sldId id="466" r:id="rId58"/>
    <p:sldId id="467" r:id="rId59"/>
    <p:sldId id="468" r:id="rId60"/>
    <p:sldId id="469" r:id="rId61"/>
    <p:sldId id="973" r:id="rId62"/>
    <p:sldId id="974" r:id="rId63"/>
    <p:sldId id="985" r:id="rId64"/>
    <p:sldId id="986" r:id="rId65"/>
    <p:sldId id="283" r:id="rId66"/>
    <p:sldId id="284" r:id="rId67"/>
    <p:sldId id="287" r:id="rId68"/>
    <p:sldId id="288" r:id="rId69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3D726-1054-456C-87D3-5E28FCD4035B}" type="datetimeFigureOut">
              <a:rPr lang="tr-TR" smtClean="0"/>
              <a:t>26.03.2025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6E8B6-12BC-48EA-8F43-9D29ECBD326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06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26.03.2025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961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26.03.2025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45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26.03.2025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738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26.03.2025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904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26.03.2025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012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26.03.2025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870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26.03.2025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567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26.03.2025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632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26.03.2025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453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26.03.2025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02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26.03.2025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918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1E8BB-C049-409E-82C3-CDAE42564944}" type="datetimeFigureOut">
              <a:rPr lang="tr-TR" smtClean="0"/>
              <a:t>26.03.2025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2430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../AN&#304;MASYONLAR/651.sw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0"/>
            <a:ext cx="70866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120140" y="0"/>
            <a:ext cx="9144000" cy="1561592"/>
          </a:xfrm>
        </p:spPr>
        <p:txBody>
          <a:bodyPr>
            <a:normAutofit/>
          </a:bodyPr>
          <a:lstStyle/>
          <a:p>
            <a:r>
              <a:rPr lang="tr-TR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MADDE DÖNGÜLERİ</a:t>
            </a:r>
          </a:p>
        </p:txBody>
      </p:sp>
    </p:spTree>
    <p:extLst>
      <p:ext uri="{BB962C8B-B14F-4D97-AF65-F5344CB8AC3E}">
        <p14:creationId xmlns:p14="http://schemas.microsoft.com/office/powerpoint/2010/main" val="317858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2-47-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12192000" cy="59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30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2-56-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12192000" cy="59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26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3-05-4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12192000" cy="59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6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7-41-3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3891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561" cy="4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6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7-42-8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12192000" cy="65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42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044972" y="1412808"/>
            <a:ext cx="9144000" cy="2387600"/>
          </a:xfrm>
        </p:spPr>
        <p:txBody>
          <a:bodyPr>
            <a:normAutofit/>
          </a:bodyPr>
          <a:lstStyle/>
          <a:p>
            <a:r>
              <a:rPr lang="tr-TR" sz="4800" dirty="0">
                <a:solidFill>
                  <a:srgbClr val="FF0000"/>
                </a:solidFill>
              </a:rPr>
              <a:t>AZOT DÖNGÜSÜ</a:t>
            </a:r>
          </a:p>
        </p:txBody>
      </p:sp>
    </p:spTree>
    <p:extLst>
      <p:ext uri="{BB962C8B-B14F-4D97-AF65-F5344CB8AC3E}">
        <p14:creationId xmlns:p14="http://schemas.microsoft.com/office/powerpoint/2010/main" val="4174854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4-09-9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12192000" cy="59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06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4-20-5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12192000" cy="59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25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4-34-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70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4-42-5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2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422009" y="1588355"/>
            <a:ext cx="9144000" cy="2387600"/>
          </a:xfrm>
        </p:spPr>
        <p:txBody>
          <a:bodyPr>
            <a:normAutofit/>
          </a:bodyPr>
          <a:lstStyle/>
          <a:p>
            <a:r>
              <a:rPr lang="tr-TR" sz="4800" dirty="0">
                <a:solidFill>
                  <a:srgbClr val="FF0000"/>
                </a:solidFill>
              </a:rPr>
              <a:t>SU DÖNGÜSÜ</a:t>
            </a:r>
          </a:p>
        </p:txBody>
      </p:sp>
    </p:spTree>
    <p:extLst>
      <p:ext uri="{BB962C8B-B14F-4D97-AF65-F5344CB8AC3E}">
        <p14:creationId xmlns:p14="http://schemas.microsoft.com/office/powerpoint/2010/main" val="3843031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4-52-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1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5-01-5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88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5-09-6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86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5-18-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50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Madde döngülerinin faydaları 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Canlıların yaşamaları için gereken maddelerin tükenmesini engeller.</a:t>
            </a:r>
          </a:p>
          <a:p>
            <a:pPr>
              <a:buFont typeface="Wingdings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Doğadaki döngüsü olan maddelerin belirli bir oranda kalmasını sağlar.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720" y="707866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84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9-04-4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"/>
            <a:ext cx="12192000" cy="66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81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9-05-9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"/>
            <a:ext cx="12192000" cy="66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25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7-58-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1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8-06-8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9 22-34-30-5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73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7-11-4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78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9 22-34-37-8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12192000" cy="617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92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8-09-6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11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8-21-5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10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8-25-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83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8-28-3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66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8-30-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67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8-32-9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96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8-34-6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7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8-36-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86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8-37-7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87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39952" y="1671003"/>
            <a:ext cx="9144000" cy="2387600"/>
          </a:xfrm>
        </p:spPr>
        <p:txBody>
          <a:bodyPr>
            <a:normAutofit/>
          </a:bodyPr>
          <a:lstStyle/>
          <a:p>
            <a:r>
              <a:rPr lang="tr-TR" sz="4800" dirty="0">
                <a:solidFill>
                  <a:srgbClr val="FF0000"/>
                </a:solidFill>
              </a:rPr>
              <a:t>KARBON VE OKSİJEN DÖNGÜSÜ</a:t>
            </a:r>
          </a:p>
        </p:txBody>
      </p:sp>
    </p:spTree>
    <p:extLst>
      <p:ext uri="{BB962C8B-B14F-4D97-AF65-F5344CB8AC3E}">
        <p14:creationId xmlns:p14="http://schemas.microsoft.com/office/powerpoint/2010/main" val="3729632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8-40-6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2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8-41-9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96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Ozon Tabakası nedir?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chemeClr val="bg1"/>
                </a:solidFill>
              </a:rPr>
              <a:t>Ozon tabakası atmosferin dış kısmında yoğun olarak bulunan bir gaz tabakasıdır. Ozon ismi verilen bir gazdan oluşmuştur. 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hp\Desktop\Ekran Alı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33" y="2977736"/>
            <a:ext cx="58023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144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46826" y="0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Ozon Tabakasının Görevleri: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60562" y="962983"/>
            <a:ext cx="10831670" cy="4351338"/>
          </a:xfrm>
        </p:spPr>
        <p:txBody>
          <a:bodyPr/>
          <a:lstStyle/>
          <a:p>
            <a:r>
              <a:rPr lang="tr-TR" dirty="0">
                <a:solidFill>
                  <a:schemeClr val="bg1"/>
                </a:solidFill>
                <a:latin typeface="+mj-lt"/>
              </a:rPr>
              <a:t>Güneş’in zararlı ışınlarının(ultraviyole ışınları) yeryüzüne inmesini engeller.</a:t>
            </a:r>
          </a:p>
          <a:p>
            <a:r>
              <a:rPr lang="tr-TR" dirty="0">
                <a:solidFill>
                  <a:schemeClr val="bg1"/>
                </a:solidFill>
                <a:latin typeface="+mj-lt"/>
              </a:rPr>
              <a:t>Cilt kanserini engeller(zararlı ışınlar cilt kanseri yapabilir).</a:t>
            </a:r>
          </a:p>
          <a:p>
            <a:r>
              <a:rPr lang="tr-TR" dirty="0">
                <a:solidFill>
                  <a:schemeClr val="bg1"/>
                </a:solidFill>
                <a:latin typeface="+mj-lt"/>
              </a:rPr>
              <a:t>Katarakt gibi göz hastalıklarını azaltır.</a:t>
            </a:r>
          </a:p>
          <a:p>
            <a:r>
              <a:rPr lang="tr-TR" dirty="0">
                <a:solidFill>
                  <a:schemeClr val="bg1"/>
                </a:solidFill>
                <a:latin typeface="+mj-lt"/>
              </a:rPr>
              <a:t>Küresel ısınma etkisinin artmasını engeller. Buzulların erimesini azaltır.</a:t>
            </a:r>
          </a:p>
          <a:p>
            <a:r>
              <a:rPr lang="tr-TR" dirty="0">
                <a:solidFill>
                  <a:schemeClr val="bg1"/>
                </a:solidFill>
                <a:latin typeface="+mj-lt"/>
              </a:rPr>
              <a:t>Zararlı ışınların </a:t>
            </a:r>
            <a:r>
              <a:rPr lang="tr-TR">
                <a:solidFill>
                  <a:schemeClr val="bg1"/>
                </a:solidFill>
                <a:latin typeface="+mj-lt"/>
              </a:rPr>
              <a:t>bağışıklık sistemimizi </a:t>
            </a:r>
            <a:r>
              <a:rPr lang="tr-TR" dirty="0">
                <a:solidFill>
                  <a:schemeClr val="bg1"/>
                </a:solidFill>
                <a:latin typeface="+mj-lt"/>
              </a:rPr>
              <a:t>zayıflatmasını engeller.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17" y="4109884"/>
            <a:ext cx="4626813" cy="260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5708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İnsanların neden olduğu bazı olaylar ozon tabakasının incelmesine(seyrelmesine) neden olur. Bu durum dünyamız için zararlıdır.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95425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chemeClr val="bg1"/>
                </a:solidFill>
                <a:latin typeface="+mj-lt"/>
              </a:rPr>
              <a:t>Ozon Tabakasına Zarar Veren Faktörler:</a:t>
            </a:r>
          </a:p>
          <a:p>
            <a:r>
              <a:rPr lang="tr-TR" dirty="0">
                <a:solidFill>
                  <a:schemeClr val="bg1"/>
                </a:solidFill>
                <a:latin typeface="+mj-lt"/>
              </a:rPr>
              <a:t>Kloroflorokarbon (CFC) gazları ozona zarar verir.</a:t>
            </a:r>
          </a:p>
          <a:p>
            <a:r>
              <a:rPr lang="tr-TR" dirty="0">
                <a:solidFill>
                  <a:schemeClr val="bg1"/>
                </a:solidFill>
                <a:latin typeface="+mj-lt"/>
              </a:rPr>
              <a:t>CFC gazları daha çok parfümlerde ve spreylerde bulunur. Standartlara uygun   olmayan parfümler kullanmak ozon tabakasına zarar verebilir.</a:t>
            </a:r>
          </a:p>
          <a:p>
            <a:r>
              <a:rPr lang="tr-TR" dirty="0">
                <a:solidFill>
                  <a:schemeClr val="bg1"/>
                </a:solidFill>
                <a:latin typeface="+mj-lt"/>
              </a:rPr>
              <a:t>Sanayide kullanılan bazı maddeler de CFC maddeleri içermektedir.</a:t>
            </a:r>
          </a:p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60" y="4523748"/>
            <a:ext cx="3628129" cy="175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9991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Ozon tabakasının incelmesini önlemek için neler yapılabilir?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tr-TR" dirty="0">
                <a:solidFill>
                  <a:schemeClr val="bg1"/>
                </a:solidFill>
                <a:latin typeface="+mj-lt"/>
              </a:rPr>
              <a:t>Kloroflorokarbon gazı kullanımı azaltılmalı</a:t>
            </a:r>
          </a:p>
          <a:p>
            <a:pPr>
              <a:buFont typeface="Wingdings" pitchFamily="2" charset="2"/>
              <a:buChar char="Ø"/>
            </a:pPr>
            <a:r>
              <a:rPr lang="tr-TR" dirty="0">
                <a:solidFill>
                  <a:schemeClr val="bg1"/>
                </a:solidFill>
                <a:latin typeface="+mj-lt"/>
              </a:rPr>
              <a:t>Ozon dostu (NON CFC) ürünler tercih edilmeli</a:t>
            </a:r>
          </a:p>
          <a:p>
            <a:pPr>
              <a:buFont typeface="Wingdings" pitchFamily="2" charset="2"/>
              <a:buChar char="Ø"/>
            </a:pPr>
            <a:r>
              <a:rPr lang="tr-TR" dirty="0">
                <a:solidFill>
                  <a:schemeClr val="bg1"/>
                </a:solidFill>
                <a:latin typeface="+mj-lt"/>
              </a:rPr>
              <a:t>Fabrikalarda kullanılan atık maddelere dikkat edilmeli, atık maddeler azaltılmalı.</a:t>
            </a:r>
          </a:p>
          <a:p>
            <a:pPr>
              <a:buFont typeface="Wingdings" pitchFamily="2" charset="2"/>
              <a:buChar char="Ø"/>
            </a:pP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 descr="bandicam 2020-01-16 13-07-52-82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44485" r="63025" b="597"/>
          <a:stretch/>
        </p:blipFill>
        <p:spPr>
          <a:xfrm>
            <a:off x="3822192" y="3924011"/>
            <a:ext cx="3044952" cy="266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04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1383159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8-59-8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"/>
            <a:ext cx="12192000" cy="66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18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9-01-6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"/>
            <a:ext cx="12192000" cy="66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1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9-08-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"/>
            <a:ext cx="12192000" cy="66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7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1-59-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12192000" cy="59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190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9-09-8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"/>
            <a:ext cx="12192000" cy="66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11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9-25-8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8"/>
            <a:ext cx="121920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87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9-26-9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8"/>
            <a:ext cx="121920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201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9-28-7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8"/>
            <a:ext cx="121920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993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09-30-6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8"/>
            <a:ext cx="121920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95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9 22-36-01-8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8"/>
            <a:ext cx="12192000" cy="638492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561" cy="4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71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9 22-36-03-4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8"/>
            <a:ext cx="12192000" cy="63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197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9 22-36-09-7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8"/>
            <a:ext cx="12192000" cy="638492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561" cy="465167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560439"/>
            <a:ext cx="137652" cy="2949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02452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9 22-36-11-3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8"/>
            <a:ext cx="12192000" cy="638492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560439"/>
            <a:ext cx="137652" cy="2949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19762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9 22-36-22-5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8"/>
            <a:ext cx="12192000" cy="638492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561" cy="465167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560439"/>
            <a:ext cx="137652" cy="2949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1490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2-08-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12192000" cy="59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032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9 22-36-24-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8"/>
            <a:ext cx="12192000" cy="638492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560439"/>
            <a:ext cx="137652" cy="2949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46866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27-19-513">
            <a:extLst>
              <a:ext uri="{FF2B5EF4-FFF2-40B4-BE49-F238E27FC236}">
                <a16:creationId xmlns:a16="http://schemas.microsoft.com/office/drawing/2014/main" id="{3ED5F888-E5B9-42CB-896D-E18930BBFE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8" y="0"/>
            <a:ext cx="11869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837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27-21-663">
            <a:extLst>
              <a:ext uri="{FF2B5EF4-FFF2-40B4-BE49-F238E27FC236}">
                <a16:creationId xmlns:a16="http://schemas.microsoft.com/office/drawing/2014/main" id="{1E2C5A02-6CFC-45CB-AA0C-88887207E8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8" y="0"/>
            <a:ext cx="11869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373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27-58-859">
            <a:extLst>
              <a:ext uri="{FF2B5EF4-FFF2-40B4-BE49-F238E27FC236}">
                <a16:creationId xmlns:a16="http://schemas.microsoft.com/office/drawing/2014/main" id="{57486863-40E5-4FC9-A96D-9E843EE767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8" y="0"/>
            <a:ext cx="11869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702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28-01-697">
            <a:extLst>
              <a:ext uri="{FF2B5EF4-FFF2-40B4-BE49-F238E27FC236}">
                <a16:creationId xmlns:a16="http://schemas.microsoft.com/office/drawing/2014/main" id="{1065068D-E9FF-42B2-A619-539C2CE4B6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8" y="0"/>
            <a:ext cx="11869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174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3-01-54-300">
            <a:extLst>
              <a:ext uri="{FF2B5EF4-FFF2-40B4-BE49-F238E27FC236}">
                <a16:creationId xmlns:a16="http://schemas.microsoft.com/office/drawing/2014/main" id="{F50ECC67-B806-4831-9EEE-C50BF9BECF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028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3-01-56-418">
            <a:extLst>
              <a:ext uri="{FF2B5EF4-FFF2-40B4-BE49-F238E27FC236}">
                <a16:creationId xmlns:a16="http://schemas.microsoft.com/office/drawing/2014/main" id="{71621370-AABC-47E3-9DAC-2B01A58396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410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3-02-02-760">
            <a:extLst>
              <a:ext uri="{FF2B5EF4-FFF2-40B4-BE49-F238E27FC236}">
                <a16:creationId xmlns:a16="http://schemas.microsoft.com/office/drawing/2014/main" id="{C239685A-DC8A-4B0F-A738-500AAB487A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956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3-02-04-862">
            <a:extLst>
              <a:ext uri="{FF2B5EF4-FFF2-40B4-BE49-F238E27FC236}">
                <a16:creationId xmlns:a16="http://schemas.microsoft.com/office/drawing/2014/main" id="{AC5187EC-FC19-447C-B603-1B0ADC46DB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73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2-17-6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12192000" cy="59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13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2-29-8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12192000" cy="59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64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2-26 22-32-38-9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12192000" cy="59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56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200</Words>
  <Application>Microsoft Office PowerPoint</Application>
  <PresentationFormat>Geniş ekran</PresentationFormat>
  <Paragraphs>25</Paragraphs>
  <Slides>68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Wingdings</vt:lpstr>
      <vt:lpstr>Office Teması</vt:lpstr>
      <vt:lpstr>MADDE DÖNGÜLERİ</vt:lpstr>
      <vt:lpstr>SU DÖNGÜSÜ</vt:lpstr>
      <vt:lpstr>PowerPoint Sunusu</vt:lpstr>
      <vt:lpstr>KARBON VE OKSİJEN DÖNGÜSÜ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AZOT DÖNGÜSÜ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Madde döngülerinin faydaları 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Ozon Tabakası nedir?</vt:lpstr>
      <vt:lpstr>Ozon Tabakasının Görevleri:</vt:lpstr>
      <vt:lpstr>İnsanların neden olduğu bazı olaylar ozon tabakasının incelmesine(seyrelmesine) neden olur. Bu durum dünyamız için zararlıdır.</vt:lpstr>
      <vt:lpstr>Ozon tabakasının incelmesini önlemek için neler yapılabilir?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CANLILAR</dc:title>
  <dc:creator>sylar</dc:creator>
  <cp:lastModifiedBy>Okan</cp:lastModifiedBy>
  <cp:revision>30</cp:revision>
  <dcterms:created xsi:type="dcterms:W3CDTF">2018-01-21T19:03:07Z</dcterms:created>
  <dcterms:modified xsi:type="dcterms:W3CDTF">2025-03-26T19:50:59Z</dcterms:modified>
</cp:coreProperties>
</file>