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4"/>
  </p:notesMasterIdLst>
  <p:sldIdLst>
    <p:sldId id="415" r:id="rId2"/>
    <p:sldId id="256" r:id="rId3"/>
    <p:sldId id="393" r:id="rId4"/>
    <p:sldId id="392" r:id="rId5"/>
    <p:sldId id="430" r:id="rId6"/>
    <p:sldId id="431" r:id="rId7"/>
    <p:sldId id="432" r:id="rId8"/>
    <p:sldId id="433" r:id="rId9"/>
    <p:sldId id="434" r:id="rId10"/>
    <p:sldId id="435" r:id="rId11"/>
    <p:sldId id="436" r:id="rId12"/>
    <p:sldId id="439" r:id="rId13"/>
    <p:sldId id="440" r:id="rId14"/>
    <p:sldId id="400" r:id="rId15"/>
    <p:sldId id="398" r:id="rId16"/>
    <p:sldId id="423" r:id="rId17"/>
    <p:sldId id="418" r:id="rId18"/>
    <p:sldId id="419" r:id="rId19"/>
    <p:sldId id="420" r:id="rId20"/>
    <p:sldId id="421" r:id="rId21"/>
    <p:sldId id="422" r:id="rId22"/>
    <p:sldId id="429" r:id="rId23"/>
    <p:sldId id="437" r:id="rId24"/>
    <p:sldId id="441" r:id="rId25"/>
    <p:sldId id="442" r:id="rId26"/>
    <p:sldId id="443" r:id="rId27"/>
    <p:sldId id="444" r:id="rId28"/>
    <p:sldId id="445" r:id="rId29"/>
    <p:sldId id="446" r:id="rId30"/>
    <p:sldId id="447" r:id="rId31"/>
    <p:sldId id="454" r:id="rId32"/>
    <p:sldId id="455" r:id="rId33"/>
    <p:sldId id="448" r:id="rId34"/>
    <p:sldId id="449" r:id="rId35"/>
    <p:sldId id="450" r:id="rId36"/>
    <p:sldId id="451" r:id="rId37"/>
    <p:sldId id="452" r:id="rId38"/>
    <p:sldId id="453" r:id="rId39"/>
    <p:sldId id="471" r:id="rId40"/>
    <p:sldId id="472" r:id="rId41"/>
    <p:sldId id="473" r:id="rId42"/>
    <p:sldId id="456" r:id="rId43"/>
    <p:sldId id="457" r:id="rId44"/>
    <p:sldId id="458" r:id="rId45"/>
    <p:sldId id="284" r:id="rId46"/>
    <p:sldId id="285" r:id="rId47"/>
    <p:sldId id="288" r:id="rId48"/>
    <p:sldId id="289" r:id="rId49"/>
    <p:sldId id="463" r:id="rId50"/>
    <p:sldId id="464" r:id="rId51"/>
    <p:sldId id="290" r:id="rId52"/>
    <p:sldId id="291" r:id="rId53"/>
    <p:sldId id="467" r:id="rId54"/>
    <p:sldId id="468" r:id="rId55"/>
    <p:sldId id="465" r:id="rId56"/>
    <p:sldId id="466" r:id="rId57"/>
    <p:sldId id="474" r:id="rId58"/>
    <p:sldId id="511" r:id="rId59"/>
    <p:sldId id="475" r:id="rId60"/>
    <p:sldId id="476" r:id="rId61"/>
    <p:sldId id="477" r:id="rId62"/>
    <p:sldId id="478" r:id="rId63"/>
    <p:sldId id="406" r:id="rId64"/>
    <p:sldId id="407" r:id="rId65"/>
    <p:sldId id="410" r:id="rId66"/>
    <p:sldId id="411" r:id="rId67"/>
    <p:sldId id="413" r:id="rId68"/>
    <p:sldId id="412" r:id="rId69"/>
    <p:sldId id="469" r:id="rId70"/>
    <p:sldId id="470" r:id="rId71"/>
    <p:sldId id="479" r:id="rId72"/>
    <p:sldId id="480" r:id="rId73"/>
    <p:sldId id="416" r:id="rId74"/>
    <p:sldId id="417" r:id="rId75"/>
    <p:sldId id="481" r:id="rId76"/>
    <p:sldId id="482" r:id="rId77"/>
    <p:sldId id="483" r:id="rId78"/>
    <p:sldId id="484" r:id="rId79"/>
    <p:sldId id="403" r:id="rId80"/>
    <p:sldId id="404" r:id="rId81"/>
    <p:sldId id="405" r:id="rId82"/>
    <p:sldId id="485" r:id="rId83"/>
    <p:sldId id="486" r:id="rId84"/>
    <p:sldId id="408" r:id="rId85"/>
    <p:sldId id="424" r:id="rId86"/>
    <p:sldId id="402" r:id="rId87"/>
    <p:sldId id="409" r:id="rId88"/>
    <p:sldId id="487" r:id="rId89"/>
    <p:sldId id="425" r:id="rId90"/>
    <p:sldId id="427" r:id="rId91"/>
    <p:sldId id="314" r:id="rId92"/>
    <p:sldId id="316" r:id="rId93"/>
    <p:sldId id="317" r:id="rId94"/>
    <p:sldId id="318" r:id="rId95"/>
    <p:sldId id="319" r:id="rId96"/>
    <p:sldId id="320" r:id="rId97"/>
    <p:sldId id="321" r:id="rId98"/>
    <p:sldId id="326" r:id="rId99"/>
    <p:sldId id="327" r:id="rId100"/>
    <p:sldId id="328" r:id="rId101"/>
    <p:sldId id="329" r:id="rId102"/>
    <p:sldId id="331" r:id="rId103"/>
    <p:sldId id="332" r:id="rId104"/>
    <p:sldId id="333" r:id="rId105"/>
    <p:sldId id="334" r:id="rId106"/>
    <p:sldId id="335" r:id="rId107"/>
    <p:sldId id="336" r:id="rId108"/>
    <p:sldId id="337" r:id="rId109"/>
    <p:sldId id="338" r:id="rId110"/>
    <p:sldId id="353" r:id="rId111"/>
    <p:sldId id="354" r:id="rId112"/>
    <p:sldId id="355" r:id="rId113"/>
    <p:sldId id="356" r:id="rId114"/>
    <p:sldId id="351" r:id="rId115"/>
    <p:sldId id="352" r:id="rId116"/>
    <p:sldId id="366" r:id="rId117"/>
    <p:sldId id="367" r:id="rId118"/>
    <p:sldId id="368" r:id="rId119"/>
    <p:sldId id="369" r:id="rId120"/>
    <p:sldId id="372" r:id="rId121"/>
    <p:sldId id="373" r:id="rId122"/>
    <p:sldId id="376" r:id="rId123"/>
    <p:sldId id="377" r:id="rId124"/>
    <p:sldId id="378" r:id="rId125"/>
    <p:sldId id="379" r:id="rId126"/>
    <p:sldId id="380" r:id="rId127"/>
    <p:sldId id="381" r:id="rId128"/>
    <p:sldId id="428" r:id="rId129"/>
    <p:sldId id="488" r:id="rId130"/>
    <p:sldId id="489" r:id="rId131"/>
    <p:sldId id="490" r:id="rId132"/>
    <p:sldId id="491" r:id="rId133"/>
    <p:sldId id="492" r:id="rId134"/>
    <p:sldId id="493" r:id="rId135"/>
    <p:sldId id="494" r:id="rId136"/>
    <p:sldId id="495" r:id="rId137"/>
    <p:sldId id="496" r:id="rId138"/>
    <p:sldId id="438" r:id="rId139"/>
    <p:sldId id="497" r:id="rId140"/>
    <p:sldId id="498" r:id="rId141"/>
    <p:sldId id="499" r:id="rId142"/>
    <p:sldId id="500" r:id="rId143"/>
    <p:sldId id="501" r:id="rId144"/>
    <p:sldId id="502" r:id="rId145"/>
    <p:sldId id="503" r:id="rId146"/>
    <p:sldId id="504" r:id="rId147"/>
    <p:sldId id="505" r:id="rId148"/>
    <p:sldId id="506" r:id="rId149"/>
    <p:sldId id="507" r:id="rId150"/>
    <p:sldId id="508" r:id="rId151"/>
    <p:sldId id="509" r:id="rId152"/>
    <p:sldId id="510" r:id="rId153"/>
  </p:sldIdLst>
  <p:sldSz cx="12192000" cy="6858000"/>
  <p:notesSz cx="6858000" cy="9144000"/>
  <p:photoAlbum/>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51" autoAdjust="0"/>
  </p:normalViewPr>
  <p:slideViewPr>
    <p:cSldViewPr snapToGrid="0">
      <p:cViewPr varScale="1">
        <p:scale>
          <a:sx n="106" d="100"/>
          <a:sy n="106" d="100"/>
        </p:scale>
        <p:origin x="75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F7A5EB-DA4F-43F4-A81F-95EA7FF1E24D}" type="datetimeFigureOut">
              <a:rPr lang="tr-TR" smtClean="0"/>
              <a:t>29.04.2025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4A2F8F-21B6-44AC-816F-A29E69CE5531}" type="slidenum">
              <a:rPr lang="tr-TR" smtClean="0"/>
              <a:t>‹#›</a:t>
            </a:fld>
            <a:endParaRPr lang="tr-TR"/>
          </a:p>
        </p:txBody>
      </p:sp>
    </p:spTree>
    <p:extLst>
      <p:ext uri="{BB962C8B-B14F-4D97-AF65-F5344CB8AC3E}">
        <p14:creationId xmlns:p14="http://schemas.microsoft.com/office/powerpoint/2010/main" val="1837898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0C4A2F8F-21B6-44AC-816F-A29E69CE5531}" type="slidenum">
              <a:rPr lang="tr-TR" smtClean="0"/>
              <a:t>2</a:t>
            </a:fld>
            <a:endParaRPr lang="tr-TR"/>
          </a:p>
        </p:txBody>
      </p:sp>
    </p:spTree>
    <p:extLst>
      <p:ext uri="{BB962C8B-B14F-4D97-AF65-F5344CB8AC3E}">
        <p14:creationId xmlns:p14="http://schemas.microsoft.com/office/powerpoint/2010/main" val="747811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0C4A2F8F-21B6-44AC-816F-A29E69CE5531}" type="slidenum">
              <a:rPr lang="tr-TR" smtClean="0"/>
              <a:t>45</a:t>
            </a:fld>
            <a:endParaRPr lang="tr-TR"/>
          </a:p>
        </p:txBody>
      </p:sp>
    </p:spTree>
    <p:extLst>
      <p:ext uri="{BB962C8B-B14F-4D97-AF65-F5344CB8AC3E}">
        <p14:creationId xmlns:p14="http://schemas.microsoft.com/office/powerpoint/2010/main" val="663757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C4A2F8F-21B6-44AC-816F-A29E69CE5531}" type="slidenum">
              <a:rPr lang="tr-TR" smtClean="0"/>
              <a:t>60</a:t>
            </a:fld>
            <a:endParaRPr lang="tr-TR"/>
          </a:p>
        </p:txBody>
      </p:sp>
    </p:spTree>
    <p:extLst>
      <p:ext uri="{BB962C8B-B14F-4D97-AF65-F5344CB8AC3E}">
        <p14:creationId xmlns:p14="http://schemas.microsoft.com/office/powerpoint/2010/main" val="345871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0C4A2F8F-21B6-44AC-816F-A29E69CE5531}" type="slidenum">
              <a:rPr lang="tr-TR" smtClean="0"/>
              <a:t>64</a:t>
            </a:fld>
            <a:endParaRPr lang="tr-TR"/>
          </a:p>
        </p:txBody>
      </p:sp>
    </p:spTree>
    <p:extLst>
      <p:ext uri="{BB962C8B-B14F-4D97-AF65-F5344CB8AC3E}">
        <p14:creationId xmlns:p14="http://schemas.microsoft.com/office/powerpoint/2010/main" val="74781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C4A2F8F-21B6-44AC-816F-A29E69CE5531}" type="slidenum">
              <a:rPr lang="tr-TR" smtClean="0"/>
              <a:t>65</a:t>
            </a:fld>
            <a:endParaRPr lang="tr-TR"/>
          </a:p>
        </p:txBody>
      </p:sp>
    </p:spTree>
    <p:extLst>
      <p:ext uri="{BB962C8B-B14F-4D97-AF65-F5344CB8AC3E}">
        <p14:creationId xmlns:p14="http://schemas.microsoft.com/office/powerpoint/2010/main" val="2981992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4DA252F2-3985-44E9-8636-D7C22C39FFA4}" type="datetimeFigureOut">
              <a:rPr lang="tr-TR" smtClean="0"/>
              <a:t>29.04.2025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71A93F-FC71-4E16-B77F-574040ACE40A}" type="slidenum">
              <a:rPr lang="tr-TR" smtClean="0"/>
              <a:t>‹#›</a:t>
            </a:fld>
            <a:endParaRPr lang="tr-TR"/>
          </a:p>
        </p:txBody>
      </p:sp>
    </p:spTree>
    <p:extLst>
      <p:ext uri="{BB962C8B-B14F-4D97-AF65-F5344CB8AC3E}">
        <p14:creationId xmlns:p14="http://schemas.microsoft.com/office/powerpoint/2010/main" val="3965649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DA252F2-3985-44E9-8636-D7C22C39FFA4}" type="datetimeFigureOut">
              <a:rPr lang="tr-TR" smtClean="0"/>
              <a:t>29.04.2025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71A93F-FC71-4E16-B77F-574040ACE40A}" type="slidenum">
              <a:rPr lang="tr-TR" smtClean="0"/>
              <a:t>‹#›</a:t>
            </a:fld>
            <a:endParaRPr lang="tr-TR"/>
          </a:p>
        </p:txBody>
      </p:sp>
    </p:spTree>
    <p:extLst>
      <p:ext uri="{BB962C8B-B14F-4D97-AF65-F5344CB8AC3E}">
        <p14:creationId xmlns:p14="http://schemas.microsoft.com/office/powerpoint/2010/main" val="174285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DA252F2-3985-44E9-8636-D7C22C39FFA4}" type="datetimeFigureOut">
              <a:rPr lang="tr-TR" smtClean="0"/>
              <a:t>29.04.2025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71A93F-FC71-4E16-B77F-574040ACE40A}" type="slidenum">
              <a:rPr lang="tr-TR" smtClean="0"/>
              <a:t>‹#›</a:t>
            </a:fld>
            <a:endParaRPr lang="tr-TR"/>
          </a:p>
        </p:txBody>
      </p:sp>
    </p:spTree>
    <p:extLst>
      <p:ext uri="{BB962C8B-B14F-4D97-AF65-F5344CB8AC3E}">
        <p14:creationId xmlns:p14="http://schemas.microsoft.com/office/powerpoint/2010/main" val="422848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lvl1pPr>
              <a:defRPr sz="2800">
                <a:latin typeface="Segoe UI" panose="020B0502040204020203" pitchFamily="34" charset="0"/>
                <a:cs typeface="Segoe UI" panose="020B0502040204020203" pitchFamily="34" charset="0"/>
              </a:defRPr>
            </a:lvl1pPr>
          </a:lstStyle>
          <a:p>
            <a:r>
              <a:rPr lang="tr-TR" dirty="0"/>
              <a:t>Asıl başlık stili için tıklatın</a:t>
            </a:r>
          </a:p>
        </p:txBody>
      </p:sp>
      <p:sp>
        <p:nvSpPr>
          <p:cNvPr id="3" name="İçerik Yer Tutucusu 2"/>
          <p:cNvSpPr>
            <a:spLocks noGrp="1"/>
          </p:cNvSpPr>
          <p:nvPr>
            <p:ph idx="1"/>
          </p:nvPr>
        </p:nvSpPr>
        <p:spPr/>
        <p:txBody>
          <a:bodyPr>
            <a:normAutofit/>
          </a:bodyPr>
          <a:lstStyle>
            <a:lvl1pPr>
              <a:defRPr sz="2200">
                <a:latin typeface="Segoe UI" panose="020B0502040204020203" pitchFamily="34" charset="0"/>
                <a:cs typeface="Segoe UI" panose="020B0502040204020203" pitchFamily="34" charset="0"/>
              </a:defRPr>
            </a:lvl1pPr>
            <a:lvl2pPr>
              <a:defRPr sz="2200">
                <a:latin typeface="Segoe UI" panose="020B0502040204020203" pitchFamily="34" charset="0"/>
                <a:cs typeface="Segoe UI" panose="020B0502040204020203" pitchFamily="34" charset="0"/>
              </a:defRPr>
            </a:lvl2pPr>
            <a:lvl3pPr>
              <a:defRPr sz="2200">
                <a:latin typeface="Segoe UI" panose="020B0502040204020203" pitchFamily="34" charset="0"/>
                <a:cs typeface="Segoe UI" panose="020B0502040204020203" pitchFamily="34" charset="0"/>
              </a:defRPr>
            </a:lvl3pPr>
            <a:lvl4pPr>
              <a:defRPr sz="2200">
                <a:latin typeface="Segoe UI" panose="020B0502040204020203" pitchFamily="34" charset="0"/>
                <a:cs typeface="Segoe UI" panose="020B0502040204020203" pitchFamily="34" charset="0"/>
              </a:defRPr>
            </a:lvl4pPr>
            <a:lvl5pPr>
              <a:defRPr sz="2200">
                <a:latin typeface="Segoe UI" panose="020B0502040204020203" pitchFamily="34" charset="0"/>
                <a:cs typeface="Segoe UI" panose="020B0502040204020203" pitchFamily="34" charset="0"/>
              </a:defRPr>
            </a:lvl5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10"/>
          </p:nvPr>
        </p:nvSpPr>
        <p:spPr/>
        <p:txBody>
          <a:bodyPr/>
          <a:lstStyle/>
          <a:p>
            <a:fld id="{4DA252F2-3985-44E9-8636-D7C22C39FFA4}" type="datetimeFigureOut">
              <a:rPr lang="tr-TR" smtClean="0"/>
              <a:t>29.04.2025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71A93F-FC71-4E16-B77F-574040ACE40A}" type="slidenum">
              <a:rPr lang="tr-TR" smtClean="0"/>
              <a:t>‹#›</a:t>
            </a:fld>
            <a:endParaRPr lang="tr-TR"/>
          </a:p>
        </p:txBody>
      </p:sp>
    </p:spTree>
    <p:extLst>
      <p:ext uri="{BB962C8B-B14F-4D97-AF65-F5344CB8AC3E}">
        <p14:creationId xmlns:p14="http://schemas.microsoft.com/office/powerpoint/2010/main" val="3252859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dirty="0"/>
              <a:t>Asıl metin stillerini düzenle</a:t>
            </a:r>
          </a:p>
        </p:txBody>
      </p:sp>
      <p:sp>
        <p:nvSpPr>
          <p:cNvPr id="4" name="Veri Yer Tutucusu 3"/>
          <p:cNvSpPr>
            <a:spLocks noGrp="1"/>
          </p:cNvSpPr>
          <p:nvPr>
            <p:ph type="dt" sz="half" idx="10"/>
          </p:nvPr>
        </p:nvSpPr>
        <p:spPr/>
        <p:txBody>
          <a:bodyPr/>
          <a:lstStyle/>
          <a:p>
            <a:fld id="{4DA252F2-3985-44E9-8636-D7C22C39FFA4}" type="datetimeFigureOut">
              <a:rPr lang="tr-TR" smtClean="0"/>
              <a:t>29.04.2025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71A93F-FC71-4E16-B77F-574040ACE40A}" type="slidenum">
              <a:rPr lang="tr-TR" smtClean="0"/>
              <a:t>‹#›</a:t>
            </a:fld>
            <a:endParaRPr lang="tr-TR"/>
          </a:p>
        </p:txBody>
      </p:sp>
    </p:spTree>
    <p:extLst>
      <p:ext uri="{BB962C8B-B14F-4D97-AF65-F5344CB8AC3E}">
        <p14:creationId xmlns:p14="http://schemas.microsoft.com/office/powerpoint/2010/main" val="6764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4DA252F2-3985-44E9-8636-D7C22C39FFA4}" type="datetimeFigureOut">
              <a:rPr lang="tr-TR" smtClean="0"/>
              <a:t>29.04.2025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71A93F-FC71-4E16-B77F-574040ACE40A}" type="slidenum">
              <a:rPr lang="tr-TR" smtClean="0"/>
              <a:t>‹#›</a:t>
            </a:fld>
            <a:endParaRPr lang="tr-TR"/>
          </a:p>
        </p:txBody>
      </p:sp>
    </p:spTree>
    <p:extLst>
      <p:ext uri="{BB962C8B-B14F-4D97-AF65-F5344CB8AC3E}">
        <p14:creationId xmlns:p14="http://schemas.microsoft.com/office/powerpoint/2010/main" val="78979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4DA252F2-3985-44E9-8636-D7C22C39FFA4}" type="datetimeFigureOut">
              <a:rPr lang="tr-TR" smtClean="0"/>
              <a:t>29.04.2025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571A93F-FC71-4E16-B77F-574040ACE40A}" type="slidenum">
              <a:rPr lang="tr-TR" smtClean="0"/>
              <a:t>‹#›</a:t>
            </a:fld>
            <a:endParaRPr lang="tr-TR"/>
          </a:p>
        </p:txBody>
      </p:sp>
    </p:spTree>
    <p:extLst>
      <p:ext uri="{BB962C8B-B14F-4D97-AF65-F5344CB8AC3E}">
        <p14:creationId xmlns:p14="http://schemas.microsoft.com/office/powerpoint/2010/main" val="390078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DA252F2-3985-44E9-8636-D7C22C39FFA4}" type="datetimeFigureOut">
              <a:rPr lang="tr-TR" smtClean="0"/>
              <a:t>29.04.2025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571A93F-FC71-4E16-B77F-574040ACE40A}" type="slidenum">
              <a:rPr lang="tr-TR" smtClean="0"/>
              <a:t>‹#›</a:t>
            </a:fld>
            <a:endParaRPr lang="tr-TR"/>
          </a:p>
        </p:txBody>
      </p:sp>
    </p:spTree>
    <p:extLst>
      <p:ext uri="{BB962C8B-B14F-4D97-AF65-F5344CB8AC3E}">
        <p14:creationId xmlns:p14="http://schemas.microsoft.com/office/powerpoint/2010/main" val="163256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DA252F2-3985-44E9-8636-D7C22C39FFA4}" type="datetimeFigureOut">
              <a:rPr lang="tr-TR" smtClean="0"/>
              <a:t>29.04.2025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571A93F-FC71-4E16-B77F-574040ACE40A}" type="slidenum">
              <a:rPr lang="tr-TR" smtClean="0"/>
              <a:t>‹#›</a:t>
            </a:fld>
            <a:endParaRPr lang="tr-TR"/>
          </a:p>
        </p:txBody>
      </p:sp>
    </p:spTree>
    <p:extLst>
      <p:ext uri="{BB962C8B-B14F-4D97-AF65-F5344CB8AC3E}">
        <p14:creationId xmlns:p14="http://schemas.microsoft.com/office/powerpoint/2010/main" val="2458569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4DA252F2-3985-44E9-8636-D7C22C39FFA4}" type="datetimeFigureOut">
              <a:rPr lang="tr-TR" smtClean="0"/>
              <a:t>29.04.2025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71A93F-FC71-4E16-B77F-574040ACE40A}" type="slidenum">
              <a:rPr lang="tr-TR" smtClean="0"/>
              <a:t>‹#›</a:t>
            </a:fld>
            <a:endParaRPr lang="tr-TR"/>
          </a:p>
        </p:txBody>
      </p:sp>
    </p:spTree>
    <p:extLst>
      <p:ext uri="{BB962C8B-B14F-4D97-AF65-F5344CB8AC3E}">
        <p14:creationId xmlns:p14="http://schemas.microsoft.com/office/powerpoint/2010/main" val="3399803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4DA252F2-3985-44E9-8636-D7C22C39FFA4}" type="datetimeFigureOut">
              <a:rPr lang="tr-TR" smtClean="0"/>
              <a:t>29.04.2025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71A93F-FC71-4E16-B77F-574040ACE40A}" type="slidenum">
              <a:rPr lang="tr-TR" smtClean="0"/>
              <a:t>‹#›</a:t>
            </a:fld>
            <a:endParaRPr lang="tr-TR"/>
          </a:p>
        </p:txBody>
      </p:sp>
    </p:spTree>
    <p:extLst>
      <p:ext uri="{BB962C8B-B14F-4D97-AF65-F5344CB8AC3E}">
        <p14:creationId xmlns:p14="http://schemas.microsoft.com/office/powerpoint/2010/main" val="1902962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252F2-3985-44E9-8636-D7C22C39FFA4}" type="datetimeFigureOut">
              <a:rPr lang="tr-TR" smtClean="0"/>
              <a:t>29.04.2025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1A93F-FC71-4E16-B77F-574040ACE40A}" type="slidenum">
              <a:rPr lang="tr-TR" smtClean="0"/>
              <a:t>‹#›</a:t>
            </a:fld>
            <a:endParaRPr lang="tr-TR"/>
          </a:p>
        </p:txBody>
      </p:sp>
    </p:spTree>
    <p:extLst>
      <p:ext uri="{BB962C8B-B14F-4D97-AF65-F5344CB8AC3E}">
        <p14:creationId xmlns:p14="http://schemas.microsoft.com/office/powerpoint/2010/main" val="572306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AN&#304;MASYONLAR/785ani.swf" TargetMode="External"/><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7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07697" y="0"/>
            <a:ext cx="9721971" cy="6858000"/>
          </a:xfrm>
          <a:prstGeom prst="rect">
            <a:avLst/>
          </a:prstGeom>
          <a:noFill/>
          <a:ln>
            <a:noFill/>
          </a:ln>
        </p:spPr>
      </p:pic>
    </p:spTree>
    <p:extLst>
      <p:ext uri="{BB962C8B-B14F-4D97-AF65-F5344CB8AC3E}">
        <p14:creationId xmlns:p14="http://schemas.microsoft.com/office/powerpoint/2010/main" val="3940530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55-48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2100"/>
            <a:ext cx="12192000" cy="6273800"/>
          </a:xfrm>
          <a:prstGeom prst="rect">
            <a:avLst/>
          </a:prstGeom>
        </p:spPr>
      </p:pic>
    </p:spTree>
    <p:extLst>
      <p:ext uri="{BB962C8B-B14F-4D97-AF65-F5344CB8AC3E}">
        <p14:creationId xmlns:p14="http://schemas.microsoft.com/office/powerpoint/2010/main" val="27816437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9-53-19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14400594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9-55-9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35757740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0-02-5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11852260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0-06-84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16058136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0-08-8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33112841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0-12-77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20449855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0-14-3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17771633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0-19-1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14432058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0-23-9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39654240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0-29-0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2885818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56-86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2100"/>
            <a:ext cx="12192000" cy="6273800"/>
          </a:xfrm>
          <a:prstGeom prst="rect">
            <a:avLst/>
          </a:prstGeom>
        </p:spPr>
      </p:pic>
    </p:spTree>
    <p:extLst>
      <p:ext uri="{BB962C8B-B14F-4D97-AF65-F5344CB8AC3E}">
        <p14:creationId xmlns:p14="http://schemas.microsoft.com/office/powerpoint/2010/main" val="7888798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1-43-7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5288"/>
            <a:ext cx="12192000" cy="6065837"/>
          </a:xfrm>
          <a:prstGeom prst="rect">
            <a:avLst/>
          </a:prstGeom>
        </p:spPr>
      </p:pic>
      <p:sp>
        <p:nvSpPr>
          <p:cNvPr id="3" name="Dikdörtgen 2"/>
          <p:cNvSpPr/>
          <p:nvPr/>
        </p:nvSpPr>
        <p:spPr>
          <a:xfrm>
            <a:off x="0" y="2949677"/>
            <a:ext cx="275303" cy="855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44139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1-47-9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5288"/>
            <a:ext cx="12192000" cy="6065837"/>
          </a:xfrm>
          <a:prstGeom prst="rect">
            <a:avLst/>
          </a:prstGeom>
        </p:spPr>
      </p:pic>
      <p:sp>
        <p:nvSpPr>
          <p:cNvPr id="3" name="Dikdörtgen 2"/>
          <p:cNvSpPr/>
          <p:nvPr/>
        </p:nvSpPr>
        <p:spPr>
          <a:xfrm>
            <a:off x="0" y="2949677"/>
            <a:ext cx="275303" cy="855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441039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1-51-7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5288"/>
            <a:ext cx="12192000" cy="6065837"/>
          </a:xfrm>
          <a:prstGeom prst="rect">
            <a:avLst/>
          </a:prstGeom>
        </p:spPr>
      </p:pic>
      <p:sp>
        <p:nvSpPr>
          <p:cNvPr id="3" name="Dikdörtgen 2"/>
          <p:cNvSpPr/>
          <p:nvPr/>
        </p:nvSpPr>
        <p:spPr>
          <a:xfrm>
            <a:off x="0" y="2949677"/>
            <a:ext cx="275303" cy="855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340361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1-53-6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5288"/>
            <a:ext cx="12192000" cy="6065837"/>
          </a:xfrm>
          <a:prstGeom prst="rect">
            <a:avLst/>
          </a:prstGeom>
        </p:spPr>
      </p:pic>
      <p:sp>
        <p:nvSpPr>
          <p:cNvPr id="3" name="Dikdörtgen 2"/>
          <p:cNvSpPr/>
          <p:nvPr/>
        </p:nvSpPr>
        <p:spPr>
          <a:xfrm>
            <a:off x="0" y="2949677"/>
            <a:ext cx="275303" cy="855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5840789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1-39-8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5288"/>
            <a:ext cx="12192000" cy="6065837"/>
          </a:xfrm>
          <a:prstGeom prst="rect">
            <a:avLst/>
          </a:prstGeom>
        </p:spPr>
      </p:pic>
      <p:sp>
        <p:nvSpPr>
          <p:cNvPr id="3" name="Dikdörtgen 2"/>
          <p:cNvSpPr/>
          <p:nvPr/>
        </p:nvSpPr>
        <p:spPr>
          <a:xfrm>
            <a:off x="0" y="2949677"/>
            <a:ext cx="275303" cy="855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901249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1-41-47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95288"/>
            <a:ext cx="12192000" cy="6065837"/>
          </a:xfrm>
          <a:prstGeom prst="rect">
            <a:avLst/>
          </a:prstGeom>
        </p:spPr>
      </p:pic>
      <p:sp>
        <p:nvSpPr>
          <p:cNvPr id="3" name="Dikdörtgen 2"/>
          <p:cNvSpPr/>
          <p:nvPr/>
        </p:nvSpPr>
        <p:spPr>
          <a:xfrm>
            <a:off x="0" y="2949677"/>
            <a:ext cx="275303" cy="855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459183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03-96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29140152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05-45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spTree>
    <p:extLst>
      <p:ext uri="{BB962C8B-B14F-4D97-AF65-F5344CB8AC3E}">
        <p14:creationId xmlns:p14="http://schemas.microsoft.com/office/powerpoint/2010/main" val="2015663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07-3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7944188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09-6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spTree>
    <p:extLst>
      <p:ext uri="{BB962C8B-B14F-4D97-AF65-F5344CB8AC3E}">
        <p14:creationId xmlns:p14="http://schemas.microsoft.com/office/powerpoint/2010/main" val="1963917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30-3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5555815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16-07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22597583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17-8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spTree>
    <p:extLst>
      <p:ext uri="{BB962C8B-B14F-4D97-AF65-F5344CB8AC3E}">
        <p14:creationId xmlns:p14="http://schemas.microsoft.com/office/powerpoint/2010/main" val="1268852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23-4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1009432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25-1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spTree>
    <p:extLst>
      <p:ext uri="{BB962C8B-B14F-4D97-AF65-F5344CB8AC3E}">
        <p14:creationId xmlns:p14="http://schemas.microsoft.com/office/powerpoint/2010/main" val="38172136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27-25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30408016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29-2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spTree>
    <p:extLst>
      <p:ext uri="{BB962C8B-B14F-4D97-AF65-F5344CB8AC3E}">
        <p14:creationId xmlns:p14="http://schemas.microsoft.com/office/powerpoint/2010/main" val="5071328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31-3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20564645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33-1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spTree>
    <p:extLst>
      <p:ext uri="{BB962C8B-B14F-4D97-AF65-F5344CB8AC3E}">
        <p14:creationId xmlns:p14="http://schemas.microsoft.com/office/powerpoint/2010/main" val="26682552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solidFill>
                  <a:srgbClr val="FF0000"/>
                </a:solidFill>
              </a:rPr>
              <a:t>DEĞERLENDİRME SORULARI</a:t>
            </a:r>
          </a:p>
        </p:txBody>
      </p:sp>
    </p:spTree>
    <p:extLst>
      <p:ext uri="{BB962C8B-B14F-4D97-AF65-F5344CB8AC3E}">
        <p14:creationId xmlns:p14="http://schemas.microsoft.com/office/powerpoint/2010/main" val="39355430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20-7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12192000" cy="6827837"/>
          </a:xfrm>
          <a:prstGeom prst="rect">
            <a:avLst/>
          </a:prstGeom>
        </p:spPr>
      </p:pic>
    </p:spTree>
    <p:extLst>
      <p:ext uri="{BB962C8B-B14F-4D97-AF65-F5344CB8AC3E}">
        <p14:creationId xmlns:p14="http://schemas.microsoft.com/office/powerpoint/2010/main" val="327565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32-5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5481145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22-4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12192000" cy="6827837"/>
          </a:xfrm>
          <a:prstGeom prst="rect">
            <a:avLst/>
          </a:prstGeom>
        </p:spPr>
      </p:pic>
    </p:spTree>
    <p:extLst>
      <p:ext uri="{BB962C8B-B14F-4D97-AF65-F5344CB8AC3E}">
        <p14:creationId xmlns:p14="http://schemas.microsoft.com/office/powerpoint/2010/main" val="26245193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24-1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12192000" cy="6827837"/>
          </a:xfrm>
          <a:prstGeom prst="rect">
            <a:avLst/>
          </a:prstGeom>
        </p:spPr>
      </p:pic>
    </p:spTree>
    <p:extLst>
      <p:ext uri="{BB962C8B-B14F-4D97-AF65-F5344CB8AC3E}">
        <p14:creationId xmlns:p14="http://schemas.microsoft.com/office/powerpoint/2010/main" val="21231502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25-9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12192000" cy="6827837"/>
          </a:xfrm>
          <a:prstGeom prst="rect">
            <a:avLst/>
          </a:prstGeom>
        </p:spPr>
      </p:pic>
    </p:spTree>
    <p:extLst>
      <p:ext uri="{BB962C8B-B14F-4D97-AF65-F5344CB8AC3E}">
        <p14:creationId xmlns:p14="http://schemas.microsoft.com/office/powerpoint/2010/main" val="34742413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32-16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12192000" cy="6827837"/>
          </a:xfrm>
          <a:prstGeom prst="rect">
            <a:avLst/>
          </a:prstGeom>
        </p:spPr>
      </p:pic>
    </p:spTree>
    <p:extLst>
      <p:ext uri="{BB962C8B-B14F-4D97-AF65-F5344CB8AC3E}">
        <p14:creationId xmlns:p14="http://schemas.microsoft.com/office/powerpoint/2010/main" val="22655260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33-87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12192000" cy="6827837"/>
          </a:xfrm>
          <a:prstGeom prst="rect">
            <a:avLst/>
          </a:prstGeom>
        </p:spPr>
      </p:pic>
    </p:spTree>
    <p:extLst>
      <p:ext uri="{BB962C8B-B14F-4D97-AF65-F5344CB8AC3E}">
        <p14:creationId xmlns:p14="http://schemas.microsoft.com/office/powerpoint/2010/main" val="2542716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37-74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11880442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39-26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15636741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44-3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36737317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45-75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12977424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46-96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1646704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10253" y="271743"/>
            <a:ext cx="10515600" cy="1325563"/>
          </a:xfrm>
        </p:spPr>
        <p:txBody>
          <a:bodyPr/>
          <a:lstStyle/>
          <a:p>
            <a:r>
              <a:rPr lang="tr-TR" dirty="0">
                <a:solidFill>
                  <a:srgbClr val="FF0000"/>
                </a:solidFill>
              </a:rPr>
              <a:t>Cisimlerin Birbirlerine Etkileri:</a:t>
            </a:r>
          </a:p>
        </p:txBody>
      </p:sp>
      <p:sp>
        <p:nvSpPr>
          <p:cNvPr id="3" name="İçerik Yer Tutucusu 2"/>
          <p:cNvSpPr>
            <a:spLocks noGrp="1"/>
          </p:cNvSpPr>
          <p:nvPr>
            <p:ph idx="1"/>
          </p:nvPr>
        </p:nvSpPr>
        <p:spPr>
          <a:xfrm>
            <a:off x="838200" y="1690688"/>
            <a:ext cx="10515600" cy="4351338"/>
          </a:xfrm>
        </p:spPr>
        <p:txBody>
          <a:bodyPr>
            <a:normAutofit/>
          </a:bodyPr>
          <a:lstStyle/>
          <a:p>
            <a:pPr marL="0" indent="0">
              <a:buNone/>
            </a:pPr>
            <a:r>
              <a:rPr lang="tr-TR" sz="2400" dirty="0">
                <a:solidFill>
                  <a:schemeClr val="bg1"/>
                </a:solidFill>
              </a:rPr>
              <a:t>1-Nötr cisimler birbirine etki etmez.</a:t>
            </a:r>
          </a:p>
        </p:txBody>
      </p:sp>
      <p:sp>
        <p:nvSpPr>
          <p:cNvPr id="4" name="İçerik Yer Tutucusu 2"/>
          <p:cNvSpPr txBox="1">
            <a:spLocks/>
          </p:cNvSpPr>
          <p:nvPr/>
        </p:nvSpPr>
        <p:spPr>
          <a:xfrm>
            <a:off x="851935" y="2576636"/>
            <a:ext cx="5244065" cy="1810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400" dirty="0">
                <a:solidFill>
                  <a:schemeClr val="bg1"/>
                </a:solidFill>
              </a:rPr>
              <a:t>2-Aynı yükle yüklü cisimler birbirini iter.</a:t>
            </a:r>
          </a:p>
          <a:p>
            <a:pPr marL="0" indent="0">
              <a:buFont typeface="Arial" panose="020B0604020202020204" pitchFamily="34" charset="0"/>
              <a:buNone/>
            </a:pPr>
            <a:endParaRPr lang="tr-TR" dirty="0">
              <a:solidFill>
                <a:schemeClr val="bg1"/>
              </a:solidFill>
            </a:endParaRPr>
          </a:p>
          <a:p>
            <a:endParaRPr lang="tr-T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253" y="2063328"/>
            <a:ext cx="5703276" cy="345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aşlık 1"/>
          <p:cNvSpPr txBox="1">
            <a:spLocks/>
          </p:cNvSpPr>
          <p:nvPr/>
        </p:nvSpPr>
        <p:spPr>
          <a:xfrm>
            <a:off x="6731057" y="2686542"/>
            <a:ext cx="5112181" cy="3297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400" dirty="0">
                <a:solidFill>
                  <a:schemeClr val="bg1"/>
                </a:solidFill>
                <a:latin typeface="+mn-lt"/>
              </a:rPr>
              <a:t>3-Zıt cins yüklü cisimler birbirini çeker.</a:t>
            </a:r>
          </a:p>
        </p:txBody>
      </p:sp>
      <p:pic>
        <p:nvPicPr>
          <p:cNvPr id="8" name="Picture 3" descr="C:\Users\hp\Desktop\Ekran Alıntısı.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341" y="2063328"/>
            <a:ext cx="3035612" cy="335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9812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48-3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5732464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49-68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16048892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51-0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9591146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52-38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22624377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53-7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3721309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55-48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297306791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56-77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13101248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4-01-7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3025" y="0"/>
            <a:ext cx="12045950" cy="6858000"/>
          </a:xfrm>
          <a:prstGeom prst="rect">
            <a:avLst/>
          </a:prstGeom>
        </p:spPr>
      </p:pic>
    </p:spTree>
    <p:extLst>
      <p:ext uri="{BB962C8B-B14F-4D97-AF65-F5344CB8AC3E}">
        <p14:creationId xmlns:p14="http://schemas.microsoft.com/office/powerpoint/2010/main" val="241953282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4-03-0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3025" y="0"/>
            <a:ext cx="12045950" cy="6858000"/>
          </a:xfrm>
          <a:prstGeom prst="rect">
            <a:avLst/>
          </a:prstGeom>
        </p:spPr>
      </p:pic>
    </p:spTree>
    <p:extLst>
      <p:ext uri="{BB962C8B-B14F-4D97-AF65-F5344CB8AC3E}">
        <p14:creationId xmlns:p14="http://schemas.microsoft.com/office/powerpoint/2010/main" val="38864242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4-04-7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3025" y="0"/>
            <a:ext cx="12045950" cy="6858000"/>
          </a:xfrm>
          <a:prstGeom prst="rect">
            <a:avLst/>
          </a:prstGeom>
        </p:spPr>
      </p:pic>
    </p:spTree>
    <p:extLst>
      <p:ext uri="{BB962C8B-B14F-4D97-AF65-F5344CB8AC3E}">
        <p14:creationId xmlns:p14="http://schemas.microsoft.com/office/powerpoint/2010/main" val="2195874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322275" y="382710"/>
            <a:ext cx="10515600" cy="1325563"/>
          </a:xfrm>
        </p:spPr>
        <p:txBody>
          <a:bodyPr>
            <a:normAutofit/>
          </a:bodyPr>
          <a:lstStyle/>
          <a:p>
            <a:r>
              <a:rPr lang="tr-TR" sz="2400" dirty="0">
                <a:solidFill>
                  <a:schemeClr val="bg1"/>
                </a:solidFill>
              </a:rPr>
              <a:t>4-Yüklü cisimler nötr cisimleri çeker.</a:t>
            </a:r>
          </a:p>
        </p:txBody>
      </p:sp>
      <p:pic>
        <p:nvPicPr>
          <p:cNvPr id="3074" name="Picture 2" descr="C:\Users\hp\Desktop\Ekran Alıntısı.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502" y="1642779"/>
            <a:ext cx="2912763" cy="260805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p\Desktop\Ekran Alıntısı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403" y="1642779"/>
            <a:ext cx="2841615" cy="259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5493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4-06-0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3025" y="0"/>
            <a:ext cx="12045950" cy="6858000"/>
          </a:xfrm>
          <a:prstGeom prst="rect">
            <a:avLst/>
          </a:prstGeom>
        </p:spPr>
      </p:pic>
    </p:spTree>
    <p:extLst>
      <p:ext uri="{BB962C8B-B14F-4D97-AF65-F5344CB8AC3E}">
        <p14:creationId xmlns:p14="http://schemas.microsoft.com/office/powerpoint/2010/main" val="25872770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4-07-97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3025" y="0"/>
            <a:ext cx="12045950" cy="6858000"/>
          </a:xfrm>
          <a:prstGeom prst="rect">
            <a:avLst/>
          </a:prstGeom>
        </p:spPr>
      </p:pic>
    </p:spTree>
    <p:extLst>
      <p:ext uri="{BB962C8B-B14F-4D97-AF65-F5344CB8AC3E}">
        <p14:creationId xmlns:p14="http://schemas.microsoft.com/office/powerpoint/2010/main" val="5930915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4-09-44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3025" y="0"/>
            <a:ext cx="12045950" cy="6858000"/>
          </a:xfrm>
          <a:prstGeom prst="rect">
            <a:avLst/>
          </a:prstGeom>
        </p:spPr>
      </p:pic>
    </p:spTree>
    <p:extLst>
      <p:ext uri="{BB962C8B-B14F-4D97-AF65-F5344CB8AC3E}">
        <p14:creationId xmlns:p14="http://schemas.microsoft.com/office/powerpoint/2010/main" val="4226172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1-11 12-20-40-45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75"/>
            <a:ext cx="12192000" cy="6699250"/>
          </a:xfrm>
          <a:prstGeom prst="rect">
            <a:avLst/>
          </a:prstGeom>
        </p:spPr>
      </p:pic>
    </p:spTree>
    <p:extLst>
      <p:ext uri="{BB962C8B-B14F-4D97-AF65-F5344CB8AC3E}">
        <p14:creationId xmlns:p14="http://schemas.microsoft.com/office/powerpoint/2010/main" val="1993765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1-11 12-18-22-86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75"/>
            <a:ext cx="12192000" cy="6699250"/>
          </a:xfrm>
          <a:prstGeom prst="rect">
            <a:avLst/>
          </a:prstGeom>
        </p:spPr>
      </p:pic>
    </p:spTree>
    <p:extLst>
      <p:ext uri="{BB962C8B-B14F-4D97-AF65-F5344CB8AC3E}">
        <p14:creationId xmlns:p14="http://schemas.microsoft.com/office/powerpoint/2010/main" val="3969429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1-11 12-18-27-24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75"/>
            <a:ext cx="12192000" cy="6699250"/>
          </a:xfrm>
          <a:prstGeom prst="rect">
            <a:avLst/>
          </a:prstGeom>
        </p:spPr>
      </p:pic>
    </p:spTree>
    <p:extLst>
      <p:ext uri="{BB962C8B-B14F-4D97-AF65-F5344CB8AC3E}">
        <p14:creationId xmlns:p14="http://schemas.microsoft.com/office/powerpoint/2010/main" val="1648755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1-11 12-18-30-4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75"/>
            <a:ext cx="12192000" cy="6699250"/>
          </a:xfrm>
          <a:prstGeom prst="rect">
            <a:avLst/>
          </a:prstGeom>
        </p:spPr>
      </p:pic>
    </p:spTree>
    <p:extLst>
      <p:ext uri="{BB962C8B-B14F-4D97-AF65-F5344CB8AC3E}">
        <p14:creationId xmlns:p14="http://schemas.microsoft.com/office/powerpoint/2010/main" val="2990546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tan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538"/>
            <a:ext cx="12192000" cy="6889537"/>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p:cNvSpPr>
            <a:spLocks noGrp="1"/>
          </p:cNvSpPr>
          <p:nvPr>
            <p:ph type="ctrTitle"/>
          </p:nvPr>
        </p:nvSpPr>
        <p:spPr>
          <a:xfrm>
            <a:off x="2076577" y="359341"/>
            <a:ext cx="7136249" cy="1803756"/>
          </a:xfrm>
        </p:spPr>
        <p:txBody>
          <a:bodyPr/>
          <a:lstStyle/>
          <a:p>
            <a:r>
              <a:rPr lang="tr-TR" b="1" dirty="0">
                <a:solidFill>
                  <a:srgbClr val="FFFF00"/>
                </a:solidFill>
                <a:effectLst>
                  <a:outerShdw blurRad="38100" dist="38100" dir="2700000" algn="tl">
                    <a:srgbClr val="000000">
                      <a:alpha val="43137"/>
                    </a:srgbClr>
                  </a:outerShdw>
                </a:effectLst>
              </a:rPr>
              <a:t>ELEKTRİK YÜKLERİ VE ELEKTRİKLENME</a:t>
            </a:r>
          </a:p>
        </p:txBody>
      </p:sp>
    </p:spTree>
    <p:extLst>
      <p:ext uri="{BB962C8B-B14F-4D97-AF65-F5344CB8AC3E}">
        <p14:creationId xmlns:p14="http://schemas.microsoft.com/office/powerpoint/2010/main" val="3939299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1-11 12-18-33-1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75"/>
            <a:ext cx="12192000" cy="6699250"/>
          </a:xfrm>
          <a:prstGeom prst="rect">
            <a:avLst/>
          </a:prstGeom>
        </p:spPr>
      </p:pic>
    </p:spTree>
    <p:extLst>
      <p:ext uri="{BB962C8B-B14F-4D97-AF65-F5344CB8AC3E}">
        <p14:creationId xmlns:p14="http://schemas.microsoft.com/office/powerpoint/2010/main" val="3329598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1-11 12-18-35-5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9375"/>
            <a:ext cx="12192000" cy="6699250"/>
          </a:xfrm>
          <a:prstGeom prst="rect">
            <a:avLst/>
          </a:prstGeom>
        </p:spPr>
      </p:pic>
    </p:spTree>
    <p:extLst>
      <p:ext uri="{BB962C8B-B14F-4D97-AF65-F5344CB8AC3E}">
        <p14:creationId xmlns:p14="http://schemas.microsoft.com/office/powerpoint/2010/main" val="3297265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187" y="-79132"/>
            <a:ext cx="7585364" cy="6770077"/>
          </a:xfrm>
          <a:prstGeom prst="rect">
            <a:avLst/>
          </a:prstGeom>
        </p:spPr>
      </p:pic>
      <p:sp>
        <p:nvSpPr>
          <p:cNvPr id="3" name="Oval 2"/>
          <p:cNvSpPr/>
          <p:nvPr/>
        </p:nvSpPr>
        <p:spPr>
          <a:xfrm>
            <a:off x="2224187" y="6145823"/>
            <a:ext cx="527539" cy="4659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6435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Elektriklenme nedir?</a:t>
            </a:r>
          </a:p>
        </p:txBody>
      </p:sp>
      <p:sp>
        <p:nvSpPr>
          <p:cNvPr id="3" name="İçerik Yer Tutucusu 2"/>
          <p:cNvSpPr>
            <a:spLocks noGrp="1"/>
          </p:cNvSpPr>
          <p:nvPr>
            <p:ph idx="1"/>
          </p:nvPr>
        </p:nvSpPr>
        <p:spPr>
          <a:xfrm>
            <a:off x="737616" y="1816481"/>
            <a:ext cx="10515600" cy="4351338"/>
          </a:xfrm>
        </p:spPr>
        <p:txBody>
          <a:bodyPr/>
          <a:lstStyle/>
          <a:p>
            <a:r>
              <a:rPr lang="tr-TR" dirty="0"/>
              <a:t>Çeşitli sebeplerden dolayı elektrik yüklerinin bir cisimden başka bir cisme geçerek birikmesine </a:t>
            </a:r>
            <a:r>
              <a:rPr lang="tr-TR" b="1" dirty="0"/>
              <a:t>elektriklenme </a:t>
            </a:r>
            <a:r>
              <a:rPr lang="tr-TR" dirty="0"/>
              <a:t>denir. </a:t>
            </a:r>
          </a:p>
        </p:txBody>
      </p:sp>
    </p:spTree>
    <p:extLst>
      <p:ext uri="{BB962C8B-B14F-4D97-AF65-F5344CB8AC3E}">
        <p14:creationId xmlns:p14="http://schemas.microsoft.com/office/powerpoint/2010/main" val="4150445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10-87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03200"/>
            <a:ext cx="12192000" cy="6451600"/>
          </a:xfrm>
          <a:prstGeom prst="rect">
            <a:avLst/>
          </a:prstGeom>
        </p:spPr>
      </p:pic>
    </p:spTree>
    <p:extLst>
      <p:ext uri="{BB962C8B-B14F-4D97-AF65-F5344CB8AC3E}">
        <p14:creationId xmlns:p14="http://schemas.microsoft.com/office/powerpoint/2010/main" val="3490504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12-9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03200"/>
            <a:ext cx="12192000" cy="6451600"/>
          </a:xfrm>
          <a:prstGeom prst="rect">
            <a:avLst/>
          </a:prstGeom>
        </p:spPr>
      </p:pic>
      <p:sp>
        <p:nvSpPr>
          <p:cNvPr id="3" name="Metin kutusu 2"/>
          <p:cNvSpPr txBox="1"/>
          <p:nvPr/>
        </p:nvSpPr>
        <p:spPr>
          <a:xfrm>
            <a:off x="5973142" y="2477672"/>
            <a:ext cx="1037492" cy="400110"/>
          </a:xfrm>
          <a:prstGeom prst="rect">
            <a:avLst/>
          </a:prstGeom>
          <a:noFill/>
        </p:spPr>
        <p:txBody>
          <a:bodyPr wrap="square" rtlCol="0">
            <a:spAutoFit/>
          </a:bodyPr>
          <a:lstStyle/>
          <a:p>
            <a:r>
              <a:rPr lang="tr-TR" sz="2000" dirty="0">
                <a:solidFill>
                  <a:srgbClr val="FF0000"/>
                </a:solidFill>
              </a:rPr>
              <a:t>(ebonit)</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1" y="5871523"/>
            <a:ext cx="2180843" cy="740286"/>
          </a:xfrm>
          <a:prstGeom prst="rect">
            <a:avLst/>
          </a:prstGeom>
        </p:spPr>
      </p:pic>
      <p:sp>
        <p:nvSpPr>
          <p:cNvPr id="5" name="İçerik Yer Tutucusu 2"/>
          <p:cNvSpPr txBox="1">
            <a:spLocks/>
          </p:cNvSpPr>
          <p:nvPr/>
        </p:nvSpPr>
        <p:spPr>
          <a:xfrm>
            <a:off x="1498830" y="5596346"/>
            <a:ext cx="9283847" cy="1290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400" dirty="0">
              <a:solidFill>
                <a:schemeClr val="bg1"/>
              </a:solidFill>
            </a:endParaRPr>
          </a:p>
          <a:p>
            <a:pPr marL="0" indent="0">
              <a:buNone/>
            </a:pPr>
            <a:r>
              <a:rPr lang="tr-TR" sz="2000" dirty="0">
                <a:solidFill>
                  <a:srgbClr val="FF0000"/>
                </a:solidFill>
                <a:latin typeface="Segoe UI" panose="020B0502040204020203" pitchFamily="34" charset="0"/>
                <a:cs typeface="Segoe UI" panose="020B0502040204020203" pitchFamily="34" charset="0"/>
              </a:rPr>
              <a:t>Cisimler arasında alınıp verilen her zaman – yüklerdir. + yükler cisimden cisme aktarılmazlar.</a:t>
            </a:r>
          </a:p>
        </p:txBody>
      </p:sp>
    </p:spTree>
    <p:extLst>
      <p:ext uri="{BB962C8B-B14F-4D97-AF65-F5344CB8AC3E}">
        <p14:creationId xmlns:p14="http://schemas.microsoft.com/office/powerpoint/2010/main" val="252988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19-28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2358566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20-9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4163368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22-8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2476770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25-36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2625667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76655" y="823302"/>
            <a:ext cx="10515600" cy="4351338"/>
          </a:xfrm>
        </p:spPr>
        <p:txBody>
          <a:bodyPr/>
          <a:lstStyle/>
          <a:p>
            <a:r>
              <a:rPr lang="tr-TR" dirty="0"/>
              <a:t>Cisimlerin üzerinde gözümüzle göremediğimiz +(pozitif) ve –(negatif) yükler vardır.</a:t>
            </a:r>
          </a:p>
          <a:p>
            <a:endParaRPr lang="tr-TR" dirty="0"/>
          </a:p>
          <a:p>
            <a:pPr marL="0" indent="0">
              <a:buNone/>
            </a:pPr>
            <a:r>
              <a:rPr lang="tr-TR" dirty="0"/>
              <a:t>+ proton</a:t>
            </a:r>
          </a:p>
          <a:p>
            <a:pPr marL="0" indent="0">
              <a:buNone/>
            </a:pPr>
            <a:r>
              <a:rPr lang="tr-TR" dirty="0"/>
              <a:t>- elektron</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947" y="2498481"/>
            <a:ext cx="3648075" cy="3848100"/>
          </a:xfrm>
          <a:prstGeom prst="rect">
            <a:avLst/>
          </a:prstGeom>
        </p:spPr>
      </p:pic>
    </p:spTree>
    <p:extLst>
      <p:ext uri="{BB962C8B-B14F-4D97-AF65-F5344CB8AC3E}">
        <p14:creationId xmlns:p14="http://schemas.microsoft.com/office/powerpoint/2010/main" val="100435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27-8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3665800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41-8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2093247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43-1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1745472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29-65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2935908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31-9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267430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34-38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2884269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36-4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2295535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38-5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2030541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40-1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1818657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0-40-46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8600"/>
            <a:ext cx="12192000" cy="6400800"/>
          </a:xfrm>
          <a:prstGeom prst="rect">
            <a:avLst/>
          </a:prstGeom>
        </p:spPr>
      </p:pic>
    </p:spTree>
    <p:extLst>
      <p:ext uri="{BB962C8B-B14F-4D97-AF65-F5344CB8AC3E}">
        <p14:creationId xmlns:p14="http://schemas.microsoft.com/office/powerpoint/2010/main" val="2165997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FF0000"/>
                </a:solidFill>
              </a:rPr>
              <a:t>ELEKTRİK YÜKLÜ CİSİMLER</a:t>
            </a:r>
          </a:p>
        </p:txBody>
      </p:sp>
      <p:sp>
        <p:nvSpPr>
          <p:cNvPr id="4" name="İçerik Yer Tutucusu 3"/>
          <p:cNvSpPr>
            <a:spLocks noGrp="1"/>
          </p:cNvSpPr>
          <p:nvPr>
            <p:ph idx="1"/>
          </p:nvPr>
        </p:nvSpPr>
        <p:spPr>
          <a:xfrm>
            <a:off x="952500" y="1623402"/>
            <a:ext cx="10515600" cy="4351338"/>
          </a:xfrm>
        </p:spPr>
        <p:txBody>
          <a:bodyPr/>
          <a:lstStyle/>
          <a:p>
            <a:pPr marL="0" indent="0">
              <a:buNone/>
            </a:pPr>
            <a:r>
              <a:rPr lang="tr-TR" dirty="0"/>
              <a:t>1.Pozitif yüklü cisimler</a:t>
            </a:r>
          </a:p>
          <a:p>
            <a:pPr marL="0" indent="0">
              <a:buNone/>
            </a:pPr>
            <a:r>
              <a:rPr lang="tr-TR" dirty="0"/>
              <a:t>2.Negatif yüklü cisimler</a:t>
            </a:r>
          </a:p>
          <a:p>
            <a:pPr marL="0" indent="0">
              <a:buNone/>
            </a:pPr>
            <a:r>
              <a:rPr lang="tr-TR" dirty="0"/>
              <a:t>3.Nötr cisimler</a:t>
            </a:r>
          </a:p>
        </p:txBody>
      </p:sp>
    </p:spTree>
    <p:extLst>
      <p:ext uri="{BB962C8B-B14F-4D97-AF65-F5344CB8AC3E}">
        <p14:creationId xmlns:p14="http://schemas.microsoft.com/office/powerpoint/2010/main" val="2003904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0-44-4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8600"/>
            <a:ext cx="12192000" cy="6400800"/>
          </a:xfrm>
          <a:prstGeom prst="rect">
            <a:avLst/>
          </a:prstGeom>
        </p:spPr>
      </p:pic>
    </p:spTree>
    <p:extLst>
      <p:ext uri="{BB962C8B-B14F-4D97-AF65-F5344CB8AC3E}">
        <p14:creationId xmlns:p14="http://schemas.microsoft.com/office/powerpoint/2010/main" val="3683678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0-46-13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8600"/>
            <a:ext cx="12192000" cy="6400800"/>
          </a:xfrm>
          <a:prstGeom prst="rect">
            <a:avLst/>
          </a:prstGeom>
        </p:spPr>
      </p:pic>
    </p:spTree>
    <p:extLst>
      <p:ext uri="{BB962C8B-B14F-4D97-AF65-F5344CB8AC3E}">
        <p14:creationId xmlns:p14="http://schemas.microsoft.com/office/powerpoint/2010/main" val="2482857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45-7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
        <p:nvSpPr>
          <p:cNvPr id="3" name="Metin kutusu 2"/>
          <p:cNvSpPr txBox="1"/>
          <p:nvPr/>
        </p:nvSpPr>
        <p:spPr>
          <a:xfrm>
            <a:off x="140437" y="902090"/>
            <a:ext cx="910419" cy="369332"/>
          </a:xfrm>
          <a:prstGeom prst="rect">
            <a:avLst/>
          </a:prstGeom>
          <a:noFill/>
        </p:spPr>
        <p:txBody>
          <a:bodyPr wrap="square" rtlCol="0">
            <a:spAutoFit/>
          </a:bodyPr>
          <a:lstStyle/>
          <a:p>
            <a:r>
              <a:rPr lang="tr-TR" dirty="0">
                <a:solidFill>
                  <a:srgbClr val="FF0000"/>
                </a:solidFill>
              </a:rPr>
              <a:t>(Tesir)</a:t>
            </a:r>
          </a:p>
        </p:txBody>
      </p:sp>
    </p:spTree>
    <p:extLst>
      <p:ext uri="{BB962C8B-B14F-4D97-AF65-F5344CB8AC3E}">
        <p14:creationId xmlns:p14="http://schemas.microsoft.com/office/powerpoint/2010/main" val="3985286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48-6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1334809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49-95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2738"/>
            <a:ext cx="12192000" cy="6232525"/>
          </a:xfrm>
          <a:prstGeom prst="rect">
            <a:avLst/>
          </a:prstGeom>
        </p:spPr>
      </p:pic>
    </p:spTree>
    <p:extLst>
      <p:ext uri="{BB962C8B-B14F-4D97-AF65-F5344CB8AC3E}">
        <p14:creationId xmlns:p14="http://schemas.microsoft.com/office/powerpoint/2010/main" val="4262085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7-20-034"/>
          <p:cNvPicPr>
            <a:picLocks noGrp="1" noChangeAspect="1"/>
          </p:cNvPicPr>
          <p:nvPr isPhoto="1"/>
        </p:nvPicPr>
        <p:blipFill>
          <a:blip r:embed="rId3">
            <a:lum/>
            <a:extLst>
              <a:ext uri="{28A0092B-C50C-407E-A947-70E740481C1C}">
                <a14:useLocalDpi xmlns:a14="http://schemas.microsoft.com/office/drawing/2010/main" val="0"/>
              </a:ext>
            </a:extLst>
          </a:blip>
          <a:srcRect l="-3378" r="1"/>
          <a:stretch/>
        </p:blipFill>
        <p:spPr>
          <a:xfrm>
            <a:off x="-398353" y="110607"/>
            <a:ext cx="12192000" cy="6472237"/>
          </a:xfrm>
          <a:prstGeom prst="rect">
            <a:avLst/>
          </a:prstGeom>
        </p:spPr>
      </p:pic>
      <p:sp>
        <p:nvSpPr>
          <p:cNvPr id="3" name="Dikdörtgen 2"/>
          <p:cNvSpPr/>
          <p:nvPr/>
        </p:nvSpPr>
        <p:spPr>
          <a:xfrm>
            <a:off x="0" y="363794"/>
            <a:ext cx="540774" cy="38345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3194419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7-34-6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7638"/>
            <a:ext cx="12192000" cy="6562725"/>
          </a:xfrm>
          <a:prstGeom prst="rect">
            <a:avLst/>
          </a:prstGeom>
        </p:spPr>
      </p:pic>
    </p:spTree>
    <p:extLst>
      <p:ext uri="{BB962C8B-B14F-4D97-AF65-F5344CB8AC3E}">
        <p14:creationId xmlns:p14="http://schemas.microsoft.com/office/powerpoint/2010/main" val="1785036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7-45-46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01613"/>
            <a:ext cx="12192000" cy="645318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801073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7-47-3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01613"/>
            <a:ext cx="12192000" cy="6453187"/>
          </a:xfrm>
          <a:prstGeom prst="rect">
            <a:avLst/>
          </a:prstGeom>
        </p:spPr>
      </p:pic>
    </p:spTree>
    <p:extLst>
      <p:ext uri="{BB962C8B-B14F-4D97-AF65-F5344CB8AC3E}">
        <p14:creationId xmlns:p14="http://schemas.microsoft.com/office/powerpoint/2010/main" val="1423903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17-3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12192000" cy="6827837"/>
          </a:xfrm>
          <a:prstGeom prst="rect">
            <a:avLst/>
          </a:prstGeom>
        </p:spPr>
      </p:pic>
    </p:spTree>
    <p:extLst>
      <p:ext uri="{BB962C8B-B14F-4D97-AF65-F5344CB8AC3E}">
        <p14:creationId xmlns:p14="http://schemas.microsoft.com/office/powerpoint/2010/main" val="2127284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42-39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7475"/>
            <a:ext cx="12192000" cy="6621463"/>
          </a:xfrm>
          <a:prstGeom prst="rect">
            <a:avLst/>
          </a:prstGeom>
        </p:spPr>
      </p:pic>
    </p:spTree>
    <p:extLst>
      <p:ext uri="{BB962C8B-B14F-4D97-AF65-F5344CB8AC3E}">
        <p14:creationId xmlns:p14="http://schemas.microsoft.com/office/powerpoint/2010/main" val="378103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19-0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12192000" cy="6827837"/>
          </a:xfrm>
          <a:prstGeom prst="rect">
            <a:avLst/>
          </a:prstGeom>
        </p:spPr>
      </p:pic>
    </p:spTree>
    <p:extLst>
      <p:ext uri="{BB962C8B-B14F-4D97-AF65-F5344CB8AC3E}">
        <p14:creationId xmlns:p14="http://schemas.microsoft.com/office/powerpoint/2010/main" val="2180428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7-49-36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01613"/>
            <a:ext cx="12192000" cy="645318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2435941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7-51-1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01613"/>
            <a:ext cx="12192000" cy="6453187"/>
          </a:xfrm>
          <a:prstGeom prst="rect">
            <a:avLst/>
          </a:prstGeom>
        </p:spPr>
      </p:pic>
    </p:spTree>
    <p:extLst>
      <p:ext uri="{BB962C8B-B14F-4D97-AF65-F5344CB8AC3E}">
        <p14:creationId xmlns:p14="http://schemas.microsoft.com/office/powerpoint/2010/main" val="3682158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28-5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12192000" cy="6827837"/>
          </a:xfrm>
          <a:prstGeom prst="rect">
            <a:avLst/>
          </a:prstGeom>
        </p:spPr>
      </p:pic>
    </p:spTree>
    <p:extLst>
      <p:ext uri="{BB962C8B-B14F-4D97-AF65-F5344CB8AC3E}">
        <p14:creationId xmlns:p14="http://schemas.microsoft.com/office/powerpoint/2010/main" val="1977658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30-29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12192000" cy="6827837"/>
          </a:xfrm>
          <a:prstGeom prst="rect">
            <a:avLst/>
          </a:prstGeom>
        </p:spPr>
      </p:pic>
    </p:spTree>
    <p:extLst>
      <p:ext uri="{BB962C8B-B14F-4D97-AF65-F5344CB8AC3E}">
        <p14:creationId xmlns:p14="http://schemas.microsoft.com/office/powerpoint/2010/main" val="2518705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12-9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12192000" cy="6827837"/>
          </a:xfrm>
          <a:prstGeom prst="rect">
            <a:avLst/>
          </a:prstGeom>
        </p:spPr>
      </p:pic>
    </p:spTree>
    <p:extLst>
      <p:ext uri="{BB962C8B-B14F-4D97-AF65-F5344CB8AC3E}">
        <p14:creationId xmlns:p14="http://schemas.microsoft.com/office/powerpoint/2010/main" val="3298410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14-1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12192000" cy="6827837"/>
          </a:xfrm>
          <a:prstGeom prst="rect">
            <a:avLst/>
          </a:prstGeom>
        </p:spPr>
      </p:pic>
    </p:spTree>
    <p:extLst>
      <p:ext uri="{BB962C8B-B14F-4D97-AF65-F5344CB8AC3E}">
        <p14:creationId xmlns:p14="http://schemas.microsoft.com/office/powerpoint/2010/main" val="4093073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379145" y="1937174"/>
            <a:ext cx="9144000" cy="2387600"/>
          </a:xfrm>
        </p:spPr>
        <p:txBody>
          <a:bodyPr>
            <a:normAutofit fontScale="90000"/>
          </a:bodyPr>
          <a:lstStyle/>
          <a:p>
            <a:r>
              <a:rPr lang="tr-TR" dirty="0">
                <a:solidFill>
                  <a:srgbClr val="FF0000"/>
                </a:solidFill>
              </a:rPr>
              <a:t>ELEKTRİKLENMENİN TEKNOLOJİDE KULLANIM ALANLARI</a:t>
            </a:r>
          </a:p>
        </p:txBody>
      </p:sp>
    </p:spTree>
    <p:extLst>
      <p:ext uri="{BB962C8B-B14F-4D97-AF65-F5344CB8AC3E}">
        <p14:creationId xmlns:p14="http://schemas.microsoft.com/office/powerpoint/2010/main" val="3187050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2ECF13-5538-5217-64AB-5C267F631D9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53510ADA-F24E-47D7-117A-E390842F8482}"/>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31058101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564793" y="589935"/>
            <a:ext cx="10789007" cy="5986711"/>
          </a:xfrm>
          <a:prstGeom prst="rect">
            <a:avLst/>
          </a:prstGeom>
        </p:spPr>
      </p:pic>
    </p:spTree>
    <p:extLst>
      <p:ext uri="{BB962C8B-B14F-4D97-AF65-F5344CB8AC3E}">
        <p14:creationId xmlns:p14="http://schemas.microsoft.com/office/powerpoint/2010/main" val="2087980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44-27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7475"/>
            <a:ext cx="12192000" cy="6621463"/>
          </a:xfrm>
          <a:prstGeom prst="rect">
            <a:avLst/>
          </a:prstGeom>
        </p:spPr>
      </p:pic>
    </p:spTree>
    <p:extLst>
      <p:ext uri="{BB962C8B-B14F-4D97-AF65-F5344CB8AC3E}">
        <p14:creationId xmlns:p14="http://schemas.microsoft.com/office/powerpoint/2010/main" val="37952129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480839" y="1011115"/>
            <a:ext cx="11054476" cy="4544111"/>
          </a:xfrm>
          <a:prstGeom prst="rect">
            <a:avLst/>
          </a:prstGeom>
        </p:spPr>
      </p:pic>
      <p:sp>
        <p:nvSpPr>
          <p:cNvPr id="2" name="Metin kutusu 1"/>
          <p:cNvSpPr txBox="1"/>
          <p:nvPr/>
        </p:nvSpPr>
        <p:spPr>
          <a:xfrm>
            <a:off x="565621" y="5664954"/>
            <a:ext cx="10686229" cy="646331"/>
          </a:xfrm>
          <a:prstGeom prst="rect">
            <a:avLst/>
          </a:prstGeom>
          <a:noFill/>
        </p:spPr>
        <p:txBody>
          <a:bodyPr wrap="square" rtlCol="0">
            <a:spAutoFit/>
          </a:bodyPr>
          <a:lstStyle/>
          <a:p>
            <a:r>
              <a:rPr lang="tr-TR" dirty="0"/>
              <a:t>Boya damlacıklarının pozitif yükle yüklü olmaları yüzey üzerinde birbirlerini iterek boyanın yüzeye eşit dağılmasını sağlar.</a:t>
            </a:r>
          </a:p>
        </p:txBody>
      </p:sp>
    </p:spTree>
    <p:extLst>
      <p:ext uri="{BB962C8B-B14F-4D97-AF65-F5344CB8AC3E}">
        <p14:creationId xmlns:p14="http://schemas.microsoft.com/office/powerpoint/2010/main" val="29059195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87316" y="1587105"/>
            <a:ext cx="8853577" cy="4360652"/>
          </a:xfrm>
        </p:spPr>
        <p:txBody>
          <a:bodyPr>
            <a:normAutofit/>
          </a:bodyPr>
          <a:lstStyle/>
          <a:p>
            <a:r>
              <a:rPr lang="tr-TR" dirty="0"/>
              <a:t>Fotoğraf makineleri ve lazer yazıcılarda kağıt yazıcıdan geçerken + yükle, mürekkep – yükle yüklenerek püskürtme yapılır.</a:t>
            </a:r>
          </a:p>
        </p:txBody>
      </p:sp>
      <p:pic>
        <p:nvPicPr>
          <p:cNvPr id="7170" name="Picture 2" descr="http://cdn.okulistik.com/html5/8/FEN/FEN8_KA5_1025/02_A/images/yazic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0138" y="2269202"/>
            <a:ext cx="4572000" cy="3495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3400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20970" y="4400214"/>
            <a:ext cx="11113698" cy="1769824"/>
          </a:xfrm>
        </p:spPr>
        <p:txBody>
          <a:bodyPr/>
          <a:lstStyle/>
          <a:p>
            <a:r>
              <a:rPr lang="tr-TR" dirty="0"/>
              <a:t>Parmak izi tespitinde elektriklenmeden faydalanılır.</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905" y="231012"/>
            <a:ext cx="7023790" cy="3896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5545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a:solidFill>
                  <a:srgbClr val="FF0000"/>
                </a:solidFill>
              </a:rPr>
              <a:t>ELEKTRİKLENMENİN GÜNLÜK HAYATA ETKİLERİ</a:t>
            </a:r>
          </a:p>
        </p:txBody>
      </p:sp>
      <p:pic>
        <p:nvPicPr>
          <p:cNvPr id="4" name="Resim 3"/>
          <p:cNvPicPr>
            <a:picLocks noChangeAspect="1"/>
          </p:cNvPicPr>
          <p:nvPr/>
        </p:nvPicPr>
        <p:blipFill>
          <a:blip r:embed="rId2"/>
          <a:stretch>
            <a:fillRect/>
          </a:stretch>
        </p:blipFill>
        <p:spPr>
          <a:xfrm>
            <a:off x="587558" y="2171797"/>
            <a:ext cx="10911376" cy="2646388"/>
          </a:xfrm>
          <a:prstGeom prst="rect">
            <a:avLst/>
          </a:prstGeom>
        </p:spPr>
      </p:pic>
    </p:spTree>
    <p:extLst>
      <p:ext uri="{BB962C8B-B14F-4D97-AF65-F5344CB8AC3E}">
        <p14:creationId xmlns:p14="http://schemas.microsoft.com/office/powerpoint/2010/main" val="36279882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YAŞAMIMIZDAKİ ELEKTRİK</a:t>
            </a:r>
          </a:p>
        </p:txBody>
      </p:sp>
      <p:sp>
        <p:nvSpPr>
          <p:cNvPr id="3" name="Alt Başlık 2"/>
          <p:cNvSpPr>
            <a:spLocks noGrp="1"/>
          </p:cNvSpPr>
          <p:nvPr>
            <p:ph type="subTitle" idx="1"/>
          </p:nvPr>
        </p:nvSpPr>
        <p:spPr/>
        <p:txBody>
          <a:bodyPr/>
          <a:lstStyle/>
          <a:p>
            <a:r>
              <a:rPr lang="tr-TR" dirty="0"/>
              <a:t>7. ÜNİTE</a:t>
            </a:r>
          </a:p>
        </p:txBody>
      </p:sp>
      <p:pic>
        <p:nvPicPr>
          <p:cNvPr id="4" name="Resim 3"/>
          <p:cNvPicPr>
            <a:picLocks noChangeAspect="1"/>
          </p:cNvPicPr>
          <p:nvPr/>
        </p:nvPicPr>
        <p:blipFill>
          <a:blip r:embed="rId3"/>
          <a:stretch>
            <a:fillRect/>
          </a:stretch>
        </p:blipFill>
        <p:spPr>
          <a:xfrm>
            <a:off x="297108" y="1917526"/>
            <a:ext cx="10772407" cy="2531382"/>
          </a:xfrm>
          <a:prstGeom prst="rect">
            <a:avLst/>
          </a:prstGeom>
        </p:spPr>
      </p:pic>
    </p:spTree>
    <p:extLst>
      <p:ext uri="{BB962C8B-B14F-4D97-AF65-F5344CB8AC3E}">
        <p14:creationId xmlns:p14="http://schemas.microsoft.com/office/powerpoint/2010/main" val="9695237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497212" y="2365932"/>
            <a:ext cx="10545926" cy="2768775"/>
          </a:xfrm>
          <a:prstGeom prst="rect">
            <a:avLst/>
          </a:prstGeom>
        </p:spPr>
      </p:pic>
    </p:spTree>
    <p:extLst>
      <p:ext uri="{BB962C8B-B14F-4D97-AF65-F5344CB8AC3E}">
        <p14:creationId xmlns:p14="http://schemas.microsoft.com/office/powerpoint/2010/main" val="755313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360769" y="1678386"/>
            <a:ext cx="10515600" cy="2864118"/>
          </a:xfrm>
          <a:prstGeom prst="rect">
            <a:avLst/>
          </a:prstGeom>
        </p:spPr>
      </p:pic>
    </p:spTree>
    <p:extLst>
      <p:ext uri="{BB962C8B-B14F-4D97-AF65-F5344CB8AC3E}">
        <p14:creationId xmlns:p14="http://schemas.microsoft.com/office/powerpoint/2010/main" val="22945507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640312" y="2410600"/>
            <a:ext cx="10824857" cy="2390000"/>
          </a:xfrm>
          <a:prstGeom prst="rect">
            <a:avLst/>
          </a:prstGeom>
        </p:spPr>
      </p:pic>
    </p:spTree>
    <p:extLst>
      <p:ext uri="{BB962C8B-B14F-4D97-AF65-F5344CB8AC3E}">
        <p14:creationId xmlns:p14="http://schemas.microsoft.com/office/powerpoint/2010/main" val="9098596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160585" y="2156000"/>
            <a:ext cx="9680330" cy="2820446"/>
          </a:xfrm>
          <a:prstGeom prst="rect">
            <a:avLst/>
          </a:prstGeom>
        </p:spPr>
      </p:pic>
    </p:spTree>
    <p:extLst>
      <p:ext uri="{BB962C8B-B14F-4D97-AF65-F5344CB8AC3E}">
        <p14:creationId xmlns:p14="http://schemas.microsoft.com/office/powerpoint/2010/main" val="22652343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01-67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03200"/>
            <a:ext cx="12192000" cy="6451600"/>
          </a:xfrm>
          <a:prstGeom prst="rect">
            <a:avLst/>
          </a:prstGeom>
        </p:spPr>
      </p:pic>
    </p:spTree>
    <p:extLst>
      <p:ext uri="{BB962C8B-B14F-4D97-AF65-F5344CB8AC3E}">
        <p14:creationId xmlns:p14="http://schemas.microsoft.com/office/powerpoint/2010/main" val="3309084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46-3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7475"/>
            <a:ext cx="12192000" cy="6621463"/>
          </a:xfrm>
          <a:prstGeom prst="rect">
            <a:avLst/>
          </a:prstGeom>
        </p:spPr>
      </p:pic>
    </p:spTree>
    <p:extLst>
      <p:ext uri="{BB962C8B-B14F-4D97-AF65-F5344CB8AC3E}">
        <p14:creationId xmlns:p14="http://schemas.microsoft.com/office/powerpoint/2010/main" val="189441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1-03-35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03200"/>
            <a:ext cx="12192000" cy="6451600"/>
          </a:xfrm>
          <a:prstGeom prst="rect">
            <a:avLst/>
          </a:prstGeom>
        </p:spPr>
      </p:pic>
    </p:spTree>
    <p:extLst>
      <p:ext uri="{BB962C8B-B14F-4D97-AF65-F5344CB8AC3E}">
        <p14:creationId xmlns:p14="http://schemas.microsoft.com/office/powerpoint/2010/main" val="38613404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18-1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2100"/>
            <a:ext cx="12192000" cy="6273800"/>
          </a:xfrm>
          <a:prstGeom prst="rect">
            <a:avLst/>
          </a:prstGeom>
        </p:spPr>
      </p:pic>
      <p:pic>
        <p:nvPicPr>
          <p:cNvPr id="3" name="Resim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9272" y="453090"/>
            <a:ext cx="640080" cy="640080"/>
          </a:xfrm>
          <a:prstGeom prst="rect">
            <a:avLst/>
          </a:prstGeom>
        </p:spPr>
      </p:pic>
    </p:spTree>
    <p:extLst>
      <p:ext uri="{BB962C8B-B14F-4D97-AF65-F5344CB8AC3E}">
        <p14:creationId xmlns:p14="http://schemas.microsoft.com/office/powerpoint/2010/main" val="11352512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20-93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2100"/>
            <a:ext cx="12192000" cy="6273800"/>
          </a:xfrm>
          <a:prstGeom prst="rect">
            <a:avLst/>
          </a:prstGeom>
        </p:spPr>
      </p:pic>
    </p:spTree>
    <p:extLst>
      <p:ext uri="{BB962C8B-B14F-4D97-AF65-F5344CB8AC3E}">
        <p14:creationId xmlns:p14="http://schemas.microsoft.com/office/powerpoint/2010/main" val="16541874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1-12 12-31-27-2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00113"/>
            <a:ext cx="12192000" cy="5056187"/>
          </a:xfrm>
          <a:prstGeom prst="rect">
            <a:avLst/>
          </a:prstGeom>
        </p:spPr>
      </p:pic>
    </p:spTree>
    <p:extLst>
      <p:ext uri="{BB962C8B-B14F-4D97-AF65-F5344CB8AC3E}">
        <p14:creationId xmlns:p14="http://schemas.microsoft.com/office/powerpoint/2010/main" val="25100303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1-12 12-31-32-53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00113"/>
            <a:ext cx="12192000" cy="5056187"/>
          </a:xfrm>
          <a:prstGeom prst="rect">
            <a:avLst/>
          </a:prstGeom>
        </p:spPr>
      </p:pic>
    </p:spTree>
    <p:extLst>
      <p:ext uri="{BB962C8B-B14F-4D97-AF65-F5344CB8AC3E}">
        <p14:creationId xmlns:p14="http://schemas.microsoft.com/office/powerpoint/2010/main" val="256188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1-12 12-31-34-98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00113"/>
            <a:ext cx="12192000" cy="5056187"/>
          </a:xfrm>
          <a:prstGeom prst="rect">
            <a:avLst/>
          </a:prstGeom>
        </p:spPr>
      </p:pic>
    </p:spTree>
    <p:extLst>
      <p:ext uri="{BB962C8B-B14F-4D97-AF65-F5344CB8AC3E}">
        <p14:creationId xmlns:p14="http://schemas.microsoft.com/office/powerpoint/2010/main" val="18180890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1-12 12-31-37-09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00113"/>
            <a:ext cx="12192000" cy="5056187"/>
          </a:xfrm>
          <a:prstGeom prst="rect">
            <a:avLst/>
          </a:prstGeom>
        </p:spPr>
      </p:pic>
    </p:spTree>
    <p:extLst>
      <p:ext uri="{BB962C8B-B14F-4D97-AF65-F5344CB8AC3E}">
        <p14:creationId xmlns:p14="http://schemas.microsoft.com/office/powerpoint/2010/main" val="18107671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41-28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39977455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42-85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350" y="0"/>
            <a:ext cx="12177713" cy="6858000"/>
          </a:xfrm>
          <a:prstGeom prst="rect">
            <a:avLst/>
          </a:prstGeom>
        </p:spPr>
      </p:pic>
    </p:spTree>
    <p:extLst>
      <p:ext uri="{BB962C8B-B14F-4D97-AF65-F5344CB8AC3E}">
        <p14:creationId xmlns:p14="http://schemas.microsoft.com/office/powerpoint/2010/main" val="31886546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984374"/>
          </a:xfrm>
        </p:spPr>
        <p:txBody>
          <a:bodyPr/>
          <a:lstStyle/>
          <a:p>
            <a:r>
              <a:rPr lang="tr-TR" dirty="0">
                <a:solidFill>
                  <a:srgbClr val="FF0000"/>
                </a:solidFill>
              </a:rPr>
              <a:t>TOPRAKLAMANIN KULLANIM ALANLARI</a:t>
            </a:r>
          </a:p>
        </p:txBody>
      </p:sp>
    </p:spTree>
    <p:extLst>
      <p:ext uri="{BB962C8B-B14F-4D97-AF65-F5344CB8AC3E}">
        <p14:creationId xmlns:p14="http://schemas.microsoft.com/office/powerpoint/2010/main" val="1720866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52-0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2100"/>
            <a:ext cx="12192000" cy="6273800"/>
          </a:xfrm>
          <a:prstGeom prst="rect">
            <a:avLst/>
          </a:prstGeom>
        </p:spPr>
      </p:pic>
    </p:spTree>
    <p:extLst>
      <p:ext uri="{BB962C8B-B14F-4D97-AF65-F5344CB8AC3E}">
        <p14:creationId xmlns:p14="http://schemas.microsoft.com/office/powerpoint/2010/main" val="41205249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23999" y="4084609"/>
            <a:ext cx="9345283" cy="1695089"/>
          </a:xfrm>
        </p:spPr>
        <p:txBody>
          <a:bodyPr>
            <a:noAutofit/>
          </a:bodyPr>
          <a:lstStyle/>
          <a:p>
            <a:endParaRPr lang="tr-TR" sz="2400" dirty="0">
              <a:effectLst/>
            </a:endParaRPr>
          </a:p>
          <a:p>
            <a:r>
              <a:rPr lang="tr-TR" sz="2400" dirty="0"/>
              <a:t>​Vücudumuzda gün içinde elektrik yükleri oluşur. Bu yüklerin aşırı birikmesi vücudumuzu olumsuz etkiler. Bu nedenle uzmanlar zaman zaman ayakkabılarımızı çıkararak toprağa basmanın vücutta biriken fazla yüklerin toprağa akmasını sağlayacağından rahatlayacağımız ve stresten kurtulacağımızı söylemektedirler.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682" y="263824"/>
            <a:ext cx="62865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06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13117" y="4166557"/>
            <a:ext cx="10863532" cy="2149387"/>
          </a:xfrm>
        </p:spPr>
        <p:txBody>
          <a:bodyPr>
            <a:normAutofit/>
          </a:bodyPr>
          <a:lstStyle/>
          <a:p>
            <a:r>
              <a:rPr lang="tr-TR" sz="2800" dirty="0"/>
              <a:t>​Cisimler üzerinde biriken elektrik yükü bazen tehlikeli olabilir. Biriken bu elektrik yükleri yük geçişleri sırasında kıvılcım çıkarır. Bu yüzden ameliyathane ve laboratuvar gibi yerlerin zeminleri iletken maddelerle kaplanır. Böylece elektrik yüklerinin toprağa çıkması sağlanır.</a:t>
            </a:r>
          </a:p>
        </p:txBody>
      </p:sp>
      <p:pic>
        <p:nvPicPr>
          <p:cNvPr id="2052" name="Picture 4" descr="operation room hospital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5257" y="477314"/>
            <a:ext cx="6115829" cy="34600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834062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47954" y="4235568"/>
            <a:ext cx="10673752" cy="1751163"/>
          </a:xfrm>
        </p:spPr>
        <p:txBody>
          <a:bodyPr>
            <a:noAutofit/>
          </a:bodyPr>
          <a:lstStyle/>
          <a:p>
            <a:r>
              <a:rPr lang="tr-TR" sz="2800" dirty="0"/>
              <a:t>Akaryakıt gibi kolay tutuşabilme özelliği olan maddeleri taşıyan tankerlerin hareketi sırasında oluşabilecek elektrik yüklerinin toprağa akması için tankerlerin arkasına yere değecek şekilde zincirler konur. Bu zincir topraklamayı sağlar.</a:t>
            </a:r>
          </a:p>
        </p:txBody>
      </p:sp>
      <p:pic>
        <p:nvPicPr>
          <p:cNvPr id="3074" name="Picture 2" descr="http://cdn.okulistik.com/html5/8/FEN/FEN8_KA5_1126/01_A/images/benz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179" y="601693"/>
            <a:ext cx="5915025" cy="3105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557671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62766" y="4319074"/>
            <a:ext cx="10972800" cy="4525963"/>
          </a:xfrm>
        </p:spPr>
        <p:txBody>
          <a:bodyPr>
            <a:normAutofit/>
          </a:bodyPr>
          <a:lstStyle/>
          <a:p>
            <a:r>
              <a:rPr lang="tr-TR" sz="2800" dirty="0"/>
              <a:t>LPG istasyonlarında ve uçaklara yakıt doldurulurken elektriklenme meydana gelebilir. Bu durumda ortaya çıkabilecek yangın, patlama gibi tehlikeleri önlemek için istasyonlarda ve uçaklarda topraklama yapılır.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210" y="220331"/>
            <a:ext cx="5828941" cy="35494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567932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28778" y="4291642"/>
            <a:ext cx="10972800" cy="4525963"/>
          </a:xfrm>
        </p:spPr>
        <p:txBody>
          <a:bodyPr>
            <a:normAutofit/>
          </a:bodyPr>
          <a:lstStyle/>
          <a:p>
            <a:r>
              <a:rPr lang="tr-TR" sz="2800" dirty="0"/>
              <a:t>Evlerimizde kullandığımız prizlerde de topraklama yapılmaktadır. Topraklı elektrikli prizler elektrikli araçların üzerinde yük birikmesini engeller.</a:t>
            </a:r>
          </a:p>
        </p:txBody>
      </p:sp>
      <p:pic>
        <p:nvPicPr>
          <p:cNvPr id="5122" name="Picture 2" descr="http://cdn.okulistik.com/html5/8/FEN/FEN8_KA5_1126/01_A/images/pri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791" y="618946"/>
            <a:ext cx="3778070" cy="3105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416045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23-48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2100"/>
            <a:ext cx="12192000" cy="6273800"/>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65" y="6075432"/>
            <a:ext cx="1538200" cy="718559"/>
          </a:xfrm>
          <a:prstGeom prst="rect">
            <a:avLst/>
          </a:prstGeom>
        </p:spPr>
      </p:pic>
      <p:sp>
        <p:nvSpPr>
          <p:cNvPr id="4" name="Metin kutusu 3"/>
          <p:cNvSpPr txBox="1"/>
          <p:nvPr/>
        </p:nvSpPr>
        <p:spPr>
          <a:xfrm>
            <a:off x="989309" y="6279836"/>
            <a:ext cx="8414238" cy="400110"/>
          </a:xfrm>
          <a:prstGeom prst="rect">
            <a:avLst/>
          </a:prstGeom>
          <a:noFill/>
        </p:spPr>
        <p:txBody>
          <a:bodyPr wrap="square" rtlCol="0">
            <a:spAutoFit/>
          </a:bodyPr>
          <a:lstStyle/>
          <a:p>
            <a:r>
              <a:rPr lang="tr-TR" sz="2000" dirty="0">
                <a:solidFill>
                  <a:srgbClr val="FF0000"/>
                </a:solidFill>
              </a:rPr>
              <a:t>Yüksek ve sivri yerlere yıldırım düşmesi olasılığı daha fazladır.</a:t>
            </a:r>
          </a:p>
        </p:txBody>
      </p:sp>
    </p:spTree>
    <p:extLst>
      <p:ext uri="{BB962C8B-B14F-4D97-AF65-F5344CB8AC3E}">
        <p14:creationId xmlns:p14="http://schemas.microsoft.com/office/powerpoint/2010/main" val="33530563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ottdrotar.com/wp-content/uploads/2015/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2857" y="155276"/>
            <a:ext cx="3993732" cy="6429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c1.staticflickr.com/9/8282/7561098494_81e7bc74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51" y="1094043"/>
            <a:ext cx="5511980" cy="3866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066841" y="2130725"/>
            <a:ext cx="1436148" cy="369332"/>
          </a:xfrm>
          <a:prstGeom prst="rect">
            <a:avLst/>
          </a:prstGeom>
          <a:noFill/>
        </p:spPr>
        <p:txBody>
          <a:bodyPr wrap="square" rtlCol="0">
            <a:spAutoFit/>
          </a:bodyPr>
          <a:lstStyle/>
          <a:p>
            <a:r>
              <a:rPr lang="tr-TR" dirty="0">
                <a:solidFill>
                  <a:srgbClr val="FFFF00"/>
                </a:solidFill>
              </a:rPr>
              <a:t>PARATONER</a:t>
            </a:r>
          </a:p>
        </p:txBody>
      </p:sp>
    </p:spTree>
    <p:extLst>
      <p:ext uri="{BB962C8B-B14F-4D97-AF65-F5344CB8AC3E}">
        <p14:creationId xmlns:p14="http://schemas.microsoft.com/office/powerpoint/2010/main" val="14459766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19-6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3561" cy="465167"/>
          </a:xfrm>
          <a:prstGeom prst="rect">
            <a:avLst/>
          </a:prstGeom>
        </p:spPr>
      </p:pic>
    </p:spTree>
    <p:extLst>
      <p:ext uri="{BB962C8B-B14F-4D97-AF65-F5344CB8AC3E}">
        <p14:creationId xmlns:p14="http://schemas.microsoft.com/office/powerpoint/2010/main" val="2184980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23-21-3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2550"/>
            <a:ext cx="12192000" cy="6691313"/>
          </a:xfrm>
          <a:prstGeom prst="rect">
            <a:avLst/>
          </a:prstGeom>
        </p:spPr>
      </p:pic>
    </p:spTree>
    <p:extLst>
      <p:ext uri="{BB962C8B-B14F-4D97-AF65-F5344CB8AC3E}">
        <p14:creationId xmlns:p14="http://schemas.microsoft.com/office/powerpoint/2010/main" val="37847098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59-23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2100"/>
            <a:ext cx="12192000" cy="6273800"/>
          </a:xfrm>
          <a:prstGeom prst="rect">
            <a:avLst/>
          </a:prstGeom>
        </p:spPr>
      </p:pic>
    </p:spTree>
    <p:extLst>
      <p:ext uri="{BB962C8B-B14F-4D97-AF65-F5344CB8AC3E}">
        <p14:creationId xmlns:p14="http://schemas.microsoft.com/office/powerpoint/2010/main" val="2660175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2-53-66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92100"/>
            <a:ext cx="12192000" cy="6273800"/>
          </a:xfrm>
          <a:prstGeom prst="rect">
            <a:avLst/>
          </a:prstGeom>
        </p:spPr>
      </p:pic>
    </p:spTree>
    <p:extLst>
      <p:ext uri="{BB962C8B-B14F-4D97-AF65-F5344CB8AC3E}">
        <p14:creationId xmlns:p14="http://schemas.microsoft.com/office/powerpoint/2010/main" val="19699433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20-01-17 09-33-06-935"/>
          <p:cNvPicPr>
            <a:picLocks noGrp="1" noChangeAspect="1"/>
          </p:cNvPicPr>
          <p:nvPr isPhoto="1"/>
        </p:nvPicPr>
        <p:blipFill rotWithShape="1">
          <a:blip r:embed="rId2">
            <a:lum/>
            <a:extLst>
              <a:ext uri="{28A0092B-C50C-407E-A947-70E740481C1C}">
                <a14:useLocalDpi xmlns:a14="http://schemas.microsoft.com/office/drawing/2010/main" val="0"/>
              </a:ext>
            </a:extLst>
          </a:blip>
          <a:srcRect l="6300" t="27845" r="9625" b="5402"/>
          <a:stretch/>
        </p:blipFill>
        <p:spPr>
          <a:xfrm>
            <a:off x="694944" y="1536192"/>
            <a:ext cx="10250424" cy="4187952"/>
          </a:xfrm>
          <a:prstGeom prst="rect">
            <a:avLst/>
          </a:prstGeom>
        </p:spPr>
      </p:pic>
    </p:spTree>
    <p:extLst>
      <p:ext uri="{BB962C8B-B14F-4D97-AF65-F5344CB8AC3E}">
        <p14:creationId xmlns:p14="http://schemas.microsoft.com/office/powerpoint/2010/main" val="42268685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9-03-6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36674078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9-14-27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38251086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9-16-19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31914402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9-21-43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18895751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9-23-8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32682575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9-25-37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23595608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9-32-33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25390300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9-47-08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628845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1-21 22-19-51-1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3838"/>
            <a:ext cx="12192000" cy="6408737"/>
          </a:xfrm>
          <a:prstGeom prst="rect">
            <a:avLst/>
          </a:prstGeom>
        </p:spPr>
      </p:pic>
    </p:spTree>
    <p:extLst>
      <p:ext uri="{BB962C8B-B14F-4D97-AF65-F5344CB8AC3E}">
        <p14:creationId xmlns:p14="http://schemas.microsoft.com/office/powerpoint/2010/main" val="428951942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TotalTime>
  <Words>333</Words>
  <Application>Microsoft Office PowerPoint</Application>
  <PresentationFormat>Geniş ekran</PresentationFormat>
  <Paragraphs>42</Paragraphs>
  <Slides>152</Slides>
  <Notes>5</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152</vt:i4>
      </vt:variant>
    </vt:vector>
  </HeadingPairs>
  <TitlesOfParts>
    <vt:vector size="157" baseType="lpstr">
      <vt:lpstr>Arial</vt:lpstr>
      <vt:lpstr>Calibri</vt:lpstr>
      <vt:lpstr>Calibri Light</vt:lpstr>
      <vt:lpstr>Segoe UI</vt:lpstr>
      <vt:lpstr>Office Teması</vt:lpstr>
      <vt:lpstr>PowerPoint Sunusu</vt:lpstr>
      <vt:lpstr>ELEKTRİK YÜKLERİ VE ELEKTRİKLENME</vt:lpstr>
      <vt:lpstr>PowerPoint Sunusu</vt:lpstr>
      <vt:lpstr>ELEKTRİK YÜKLÜ CİSİMLER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Cisimlerin Birbirlerine Etkileri:</vt:lpstr>
      <vt:lpstr>4-Yüklü cisimler nötr cisimleri çeker.</vt:lpstr>
      <vt:lpstr>PowerPoint Sunusu</vt:lpstr>
      <vt:lpstr>PowerPoint Sunusu</vt:lpstr>
      <vt:lpstr>PowerPoint Sunusu</vt:lpstr>
      <vt:lpstr>PowerPoint Sunusu</vt:lpstr>
      <vt:lpstr>PowerPoint Sunusu</vt:lpstr>
      <vt:lpstr>PowerPoint Sunusu</vt:lpstr>
      <vt:lpstr>PowerPoint Sunusu</vt:lpstr>
      <vt:lpstr>Elektriklenme nedir?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ELEKTRİKLENMENİN TEKNOLOJİDE KULLANIM ALANLARI</vt:lpstr>
      <vt:lpstr>PowerPoint Sunusu</vt:lpstr>
      <vt:lpstr>PowerPoint Sunusu</vt:lpstr>
      <vt:lpstr>PowerPoint Sunusu</vt:lpstr>
      <vt:lpstr>PowerPoint Sunusu</vt:lpstr>
      <vt:lpstr>PowerPoint Sunusu</vt:lpstr>
      <vt:lpstr>ELEKTRİKLENMENİN GÜNLÜK HAYATA ETKİLERİ</vt:lpstr>
      <vt:lpstr>YAŞAMIMIZDAKİ ELEKTRİK</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TOPRAKLAMANIN KULLANIM ALANLARI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DEĞERLENDİRME SORULARI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ELEKTRİKLENME</dc:title>
  <dc:creator>sylar</dc:creator>
  <cp:lastModifiedBy>PC-OGRETMEN</cp:lastModifiedBy>
  <cp:revision>47</cp:revision>
  <dcterms:created xsi:type="dcterms:W3CDTF">2018-01-21T19:25:41Z</dcterms:created>
  <dcterms:modified xsi:type="dcterms:W3CDTF">2025-04-29T06:43:59Z</dcterms:modified>
</cp:coreProperties>
</file>