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1"/>
  </p:notesMasterIdLst>
  <p:sldIdLst>
    <p:sldId id="517" r:id="rId2"/>
    <p:sldId id="518" r:id="rId3"/>
    <p:sldId id="519" r:id="rId4"/>
    <p:sldId id="520" r:id="rId5"/>
    <p:sldId id="521" r:id="rId6"/>
    <p:sldId id="394" r:id="rId7"/>
    <p:sldId id="395" r:id="rId8"/>
    <p:sldId id="396" r:id="rId9"/>
    <p:sldId id="522" r:id="rId10"/>
    <p:sldId id="544" r:id="rId11"/>
    <p:sldId id="545" r:id="rId12"/>
    <p:sldId id="546" r:id="rId13"/>
    <p:sldId id="547" r:id="rId14"/>
    <p:sldId id="548" r:id="rId15"/>
    <p:sldId id="549" r:id="rId16"/>
    <p:sldId id="550" r:id="rId17"/>
    <p:sldId id="523" r:id="rId18"/>
    <p:sldId id="524" r:id="rId19"/>
    <p:sldId id="525" r:id="rId20"/>
    <p:sldId id="551" r:id="rId21"/>
    <p:sldId id="552" r:id="rId22"/>
    <p:sldId id="526" r:id="rId23"/>
    <p:sldId id="527" r:id="rId24"/>
    <p:sldId id="538" r:id="rId25"/>
    <p:sldId id="512" r:id="rId26"/>
    <p:sldId id="408" r:id="rId27"/>
    <p:sldId id="409" r:id="rId28"/>
    <p:sldId id="410" r:id="rId29"/>
    <p:sldId id="411" r:id="rId30"/>
    <p:sldId id="412" r:id="rId31"/>
    <p:sldId id="413" r:id="rId32"/>
    <p:sldId id="414" r:id="rId33"/>
    <p:sldId id="415" r:id="rId34"/>
    <p:sldId id="416" r:id="rId35"/>
    <p:sldId id="528" r:id="rId36"/>
    <p:sldId id="465" r:id="rId37"/>
    <p:sldId id="462" r:id="rId38"/>
    <p:sldId id="470" r:id="rId39"/>
    <p:sldId id="471" r:id="rId40"/>
    <p:sldId id="472" r:id="rId41"/>
    <p:sldId id="473" r:id="rId42"/>
    <p:sldId id="474" r:id="rId43"/>
    <p:sldId id="530" r:id="rId44"/>
    <p:sldId id="529" r:id="rId45"/>
    <p:sldId id="466" r:id="rId46"/>
    <p:sldId id="540" r:id="rId47"/>
    <p:sldId id="539" r:id="rId48"/>
    <p:sldId id="541" r:id="rId49"/>
    <p:sldId id="536" r:id="rId50"/>
    <p:sldId id="542" r:id="rId51"/>
    <p:sldId id="488" r:id="rId52"/>
    <p:sldId id="543" r:id="rId53"/>
    <p:sldId id="513" r:id="rId54"/>
    <p:sldId id="475" r:id="rId55"/>
    <p:sldId id="595" r:id="rId56"/>
    <p:sldId id="490" r:id="rId57"/>
    <p:sldId id="531" r:id="rId58"/>
    <p:sldId id="532" r:id="rId59"/>
    <p:sldId id="533" r:id="rId60"/>
    <p:sldId id="514" r:id="rId61"/>
    <p:sldId id="515" r:id="rId62"/>
    <p:sldId id="534" r:id="rId63"/>
    <p:sldId id="553" r:id="rId64"/>
    <p:sldId id="554" r:id="rId65"/>
    <p:sldId id="555" r:id="rId66"/>
    <p:sldId id="556" r:id="rId67"/>
    <p:sldId id="557" r:id="rId68"/>
    <p:sldId id="558" r:id="rId69"/>
    <p:sldId id="535" r:id="rId70"/>
    <p:sldId id="437" r:id="rId71"/>
    <p:sldId id="438" r:id="rId72"/>
    <p:sldId id="591" r:id="rId73"/>
    <p:sldId id="592" r:id="rId74"/>
    <p:sldId id="443" r:id="rId75"/>
    <p:sldId id="444" r:id="rId76"/>
    <p:sldId id="445" r:id="rId77"/>
    <p:sldId id="446" r:id="rId78"/>
    <p:sldId id="447" r:id="rId79"/>
    <p:sldId id="448" r:id="rId80"/>
    <p:sldId id="449" r:id="rId81"/>
    <p:sldId id="450" r:id="rId82"/>
    <p:sldId id="451" r:id="rId83"/>
    <p:sldId id="452" r:id="rId84"/>
    <p:sldId id="455" r:id="rId85"/>
    <p:sldId id="456" r:id="rId86"/>
    <p:sldId id="457" r:id="rId87"/>
    <p:sldId id="458" r:id="rId88"/>
    <p:sldId id="503" r:id="rId89"/>
    <p:sldId id="504" r:id="rId90"/>
    <p:sldId id="505" r:id="rId91"/>
    <p:sldId id="506" r:id="rId92"/>
    <p:sldId id="593" r:id="rId93"/>
    <p:sldId id="594" r:id="rId94"/>
    <p:sldId id="585" r:id="rId95"/>
    <p:sldId id="586" r:id="rId96"/>
    <p:sldId id="587" r:id="rId97"/>
    <p:sldId id="588" r:id="rId98"/>
    <p:sldId id="584" r:id="rId99"/>
    <p:sldId id="559" r:id="rId100"/>
    <p:sldId id="572" r:id="rId101"/>
    <p:sldId id="573" r:id="rId102"/>
    <p:sldId id="576" r:id="rId103"/>
    <p:sldId id="577" r:id="rId104"/>
    <p:sldId id="578" r:id="rId105"/>
    <p:sldId id="579" r:id="rId106"/>
    <p:sldId id="580" r:id="rId107"/>
    <p:sldId id="581" r:id="rId108"/>
    <p:sldId id="582" r:id="rId109"/>
    <p:sldId id="583" r:id="rId110"/>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51" autoAdjust="0"/>
  </p:normalViewPr>
  <p:slideViewPr>
    <p:cSldViewPr snapToGrid="0">
      <p:cViewPr varScale="1">
        <p:scale>
          <a:sx n="106" d="100"/>
          <a:sy n="106" d="100"/>
        </p:scale>
        <p:origin x="77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129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6C9BED-BCF6-4C4D-9D5D-C234146D70F1}" type="datetimeFigureOut">
              <a:rPr lang="tr-TR" smtClean="0"/>
              <a:t>29.04.2025</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A115B9-97CE-471E-B222-19C8E003B1CD}" type="slidenum">
              <a:rPr lang="tr-TR" smtClean="0"/>
              <a:t>‹#›</a:t>
            </a:fld>
            <a:endParaRPr lang="tr-TR"/>
          </a:p>
        </p:txBody>
      </p:sp>
    </p:spTree>
    <p:extLst>
      <p:ext uri="{BB962C8B-B14F-4D97-AF65-F5344CB8AC3E}">
        <p14:creationId xmlns:p14="http://schemas.microsoft.com/office/powerpoint/2010/main" val="683699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BA115B9-97CE-471E-B222-19C8E003B1CD}" type="slidenum">
              <a:rPr lang="tr-TR" smtClean="0"/>
              <a:t>1</a:t>
            </a:fld>
            <a:endParaRPr lang="tr-TR"/>
          </a:p>
        </p:txBody>
      </p:sp>
    </p:spTree>
    <p:extLst>
      <p:ext uri="{BB962C8B-B14F-4D97-AF65-F5344CB8AC3E}">
        <p14:creationId xmlns:p14="http://schemas.microsoft.com/office/powerpoint/2010/main" val="2578078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BA115B9-97CE-471E-B222-19C8E003B1CD}" type="slidenum">
              <a:rPr lang="tr-TR" smtClean="0"/>
              <a:t>9</a:t>
            </a:fld>
            <a:endParaRPr lang="tr-TR"/>
          </a:p>
        </p:txBody>
      </p:sp>
    </p:spTree>
    <p:extLst>
      <p:ext uri="{BB962C8B-B14F-4D97-AF65-F5344CB8AC3E}">
        <p14:creationId xmlns:p14="http://schemas.microsoft.com/office/powerpoint/2010/main" val="3591676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BA115B9-97CE-471E-B222-19C8E003B1CD}" type="slidenum">
              <a:rPr lang="tr-TR" smtClean="0"/>
              <a:t>17</a:t>
            </a:fld>
            <a:endParaRPr lang="tr-TR"/>
          </a:p>
        </p:txBody>
      </p:sp>
    </p:spTree>
    <p:extLst>
      <p:ext uri="{BB962C8B-B14F-4D97-AF65-F5344CB8AC3E}">
        <p14:creationId xmlns:p14="http://schemas.microsoft.com/office/powerpoint/2010/main" val="2859705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BA115B9-97CE-471E-B222-19C8E003B1CD}" type="slidenum">
              <a:rPr lang="tr-TR" smtClean="0"/>
              <a:t>48</a:t>
            </a:fld>
            <a:endParaRPr lang="tr-TR"/>
          </a:p>
        </p:txBody>
      </p:sp>
    </p:spTree>
    <p:extLst>
      <p:ext uri="{BB962C8B-B14F-4D97-AF65-F5344CB8AC3E}">
        <p14:creationId xmlns:p14="http://schemas.microsoft.com/office/powerpoint/2010/main" val="1189278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32CA86BC-334F-4B31-A73A-BEA697BD476D}" type="datetimeFigureOut">
              <a:rPr lang="tr-TR" smtClean="0"/>
              <a:t>29.04.2025</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AF5EAFB2-56B4-4019-9697-45A398E3CDA5}" type="slidenum">
              <a:rPr lang="tr-TR" smtClean="0"/>
              <a:t>‹#›</a:t>
            </a:fld>
            <a:endParaRPr lang="tr-TR" dirty="0"/>
          </a:p>
        </p:txBody>
      </p:sp>
    </p:spTree>
    <p:extLst>
      <p:ext uri="{BB962C8B-B14F-4D97-AF65-F5344CB8AC3E}">
        <p14:creationId xmlns:p14="http://schemas.microsoft.com/office/powerpoint/2010/main" val="2101070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2CA86BC-334F-4B31-A73A-BEA697BD476D}" type="datetimeFigureOut">
              <a:rPr lang="tr-TR" smtClean="0"/>
              <a:t>29.04.2025</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AF5EAFB2-56B4-4019-9697-45A398E3CDA5}" type="slidenum">
              <a:rPr lang="tr-TR" smtClean="0"/>
              <a:t>‹#›</a:t>
            </a:fld>
            <a:endParaRPr lang="tr-TR" dirty="0"/>
          </a:p>
        </p:txBody>
      </p:sp>
    </p:spTree>
    <p:extLst>
      <p:ext uri="{BB962C8B-B14F-4D97-AF65-F5344CB8AC3E}">
        <p14:creationId xmlns:p14="http://schemas.microsoft.com/office/powerpoint/2010/main" val="848556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2CA86BC-334F-4B31-A73A-BEA697BD476D}" type="datetimeFigureOut">
              <a:rPr lang="tr-TR" smtClean="0"/>
              <a:t>29.04.2025</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AF5EAFB2-56B4-4019-9697-45A398E3CDA5}" type="slidenum">
              <a:rPr lang="tr-TR" smtClean="0"/>
              <a:t>‹#›</a:t>
            </a:fld>
            <a:endParaRPr lang="tr-TR" dirty="0"/>
          </a:p>
        </p:txBody>
      </p:sp>
    </p:spTree>
    <p:extLst>
      <p:ext uri="{BB962C8B-B14F-4D97-AF65-F5344CB8AC3E}">
        <p14:creationId xmlns:p14="http://schemas.microsoft.com/office/powerpoint/2010/main" val="96667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lvl1pPr>
              <a:defRPr sz="3600" baseline="0"/>
            </a:lvl1pPr>
          </a:lstStyle>
          <a:p>
            <a:r>
              <a:rPr lang="tr-TR" dirty="0"/>
              <a:t>Asıl başlık stili için tıklatın</a:t>
            </a:r>
          </a:p>
        </p:txBody>
      </p:sp>
      <p:sp>
        <p:nvSpPr>
          <p:cNvPr id="3" name="İçerik Yer Tutucusu 2"/>
          <p:cNvSpPr>
            <a:spLocks noGrp="1"/>
          </p:cNvSpPr>
          <p:nvPr>
            <p:ph idx="1"/>
          </p:nvPr>
        </p:nvSpPr>
        <p:spPr/>
        <p:txBody>
          <a:bodyPr/>
          <a:lstStyle>
            <a:lvl1pPr>
              <a:defRPr sz="2400" baseline="0"/>
            </a:lvl1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10"/>
          </p:nvPr>
        </p:nvSpPr>
        <p:spPr/>
        <p:txBody>
          <a:bodyPr/>
          <a:lstStyle/>
          <a:p>
            <a:fld id="{32CA86BC-334F-4B31-A73A-BEA697BD476D}" type="datetimeFigureOut">
              <a:rPr lang="tr-TR" smtClean="0"/>
              <a:t>29.04.2025</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AF5EAFB2-56B4-4019-9697-45A398E3CDA5}" type="slidenum">
              <a:rPr lang="tr-TR" smtClean="0"/>
              <a:t>‹#›</a:t>
            </a:fld>
            <a:endParaRPr lang="tr-TR" dirty="0"/>
          </a:p>
        </p:txBody>
      </p:sp>
    </p:spTree>
    <p:extLst>
      <p:ext uri="{BB962C8B-B14F-4D97-AF65-F5344CB8AC3E}">
        <p14:creationId xmlns:p14="http://schemas.microsoft.com/office/powerpoint/2010/main" val="1744719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32CA86BC-334F-4B31-A73A-BEA697BD476D}" type="datetimeFigureOut">
              <a:rPr lang="tr-TR" smtClean="0"/>
              <a:t>29.04.2025</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AF5EAFB2-56B4-4019-9697-45A398E3CDA5}" type="slidenum">
              <a:rPr lang="tr-TR" smtClean="0"/>
              <a:t>‹#›</a:t>
            </a:fld>
            <a:endParaRPr lang="tr-TR" dirty="0"/>
          </a:p>
        </p:txBody>
      </p:sp>
    </p:spTree>
    <p:extLst>
      <p:ext uri="{BB962C8B-B14F-4D97-AF65-F5344CB8AC3E}">
        <p14:creationId xmlns:p14="http://schemas.microsoft.com/office/powerpoint/2010/main" val="2996604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2CA86BC-334F-4B31-A73A-BEA697BD476D}" type="datetimeFigureOut">
              <a:rPr lang="tr-TR" smtClean="0"/>
              <a:t>29.04.2025</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AF5EAFB2-56B4-4019-9697-45A398E3CDA5}" type="slidenum">
              <a:rPr lang="tr-TR" smtClean="0"/>
              <a:t>‹#›</a:t>
            </a:fld>
            <a:endParaRPr lang="tr-TR" dirty="0"/>
          </a:p>
        </p:txBody>
      </p:sp>
    </p:spTree>
    <p:extLst>
      <p:ext uri="{BB962C8B-B14F-4D97-AF65-F5344CB8AC3E}">
        <p14:creationId xmlns:p14="http://schemas.microsoft.com/office/powerpoint/2010/main" val="186588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32CA86BC-334F-4B31-A73A-BEA697BD476D}" type="datetimeFigureOut">
              <a:rPr lang="tr-TR" smtClean="0"/>
              <a:t>29.04.2025</a:t>
            </a:fld>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AF5EAFB2-56B4-4019-9697-45A398E3CDA5}" type="slidenum">
              <a:rPr lang="tr-TR" smtClean="0"/>
              <a:t>‹#›</a:t>
            </a:fld>
            <a:endParaRPr lang="tr-TR" dirty="0"/>
          </a:p>
        </p:txBody>
      </p:sp>
    </p:spTree>
    <p:extLst>
      <p:ext uri="{BB962C8B-B14F-4D97-AF65-F5344CB8AC3E}">
        <p14:creationId xmlns:p14="http://schemas.microsoft.com/office/powerpoint/2010/main" val="2179238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32CA86BC-334F-4B31-A73A-BEA697BD476D}" type="datetimeFigureOut">
              <a:rPr lang="tr-TR" smtClean="0"/>
              <a:t>29.04.2025</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AF5EAFB2-56B4-4019-9697-45A398E3CDA5}" type="slidenum">
              <a:rPr lang="tr-TR" smtClean="0"/>
              <a:t>‹#›</a:t>
            </a:fld>
            <a:endParaRPr lang="tr-TR" dirty="0"/>
          </a:p>
        </p:txBody>
      </p:sp>
    </p:spTree>
    <p:extLst>
      <p:ext uri="{BB962C8B-B14F-4D97-AF65-F5344CB8AC3E}">
        <p14:creationId xmlns:p14="http://schemas.microsoft.com/office/powerpoint/2010/main" val="414803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2CA86BC-334F-4B31-A73A-BEA697BD476D}" type="datetimeFigureOut">
              <a:rPr lang="tr-TR" smtClean="0"/>
              <a:t>29.04.2025</a:t>
            </a:fld>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AF5EAFB2-56B4-4019-9697-45A398E3CDA5}" type="slidenum">
              <a:rPr lang="tr-TR" smtClean="0"/>
              <a:t>‹#›</a:t>
            </a:fld>
            <a:endParaRPr lang="tr-TR" dirty="0"/>
          </a:p>
        </p:txBody>
      </p:sp>
    </p:spTree>
    <p:extLst>
      <p:ext uri="{BB962C8B-B14F-4D97-AF65-F5344CB8AC3E}">
        <p14:creationId xmlns:p14="http://schemas.microsoft.com/office/powerpoint/2010/main" val="209463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2CA86BC-334F-4B31-A73A-BEA697BD476D}" type="datetimeFigureOut">
              <a:rPr lang="tr-TR" smtClean="0"/>
              <a:t>29.04.2025</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AF5EAFB2-56B4-4019-9697-45A398E3CDA5}" type="slidenum">
              <a:rPr lang="tr-TR" smtClean="0"/>
              <a:t>‹#›</a:t>
            </a:fld>
            <a:endParaRPr lang="tr-TR" dirty="0"/>
          </a:p>
        </p:txBody>
      </p:sp>
    </p:spTree>
    <p:extLst>
      <p:ext uri="{BB962C8B-B14F-4D97-AF65-F5344CB8AC3E}">
        <p14:creationId xmlns:p14="http://schemas.microsoft.com/office/powerpoint/2010/main" val="305917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2CA86BC-334F-4B31-A73A-BEA697BD476D}" type="datetimeFigureOut">
              <a:rPr lang="tr-TR" smtClean="0"/>
              <a:t>29.04.2025</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AF5EAFB2-56B4-4019-9697-45A398E3CDA5}" type="slidenum">
              <a:rPr lang="tr-TR" smtClean="0"/>
              <a:t>‹#›</a:t>
            </a:fld>
            <a:endParaRPr lang="tr-TR" dirty="0"/>
          </a:p>
        </p:txBody>
      </p:sp>
    </p:spTree>
    <p:extLst>
      <p:ext uri="{BB962C8B-B14F-4D97-AF65-F5344CB8AC3E}">
        <p14:creationId xmlns:p14="http://schemas.microsoft.com/office/powerpoint/2010/main" val="1016587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A86BC-334F-4B31-A73A-BEA697BD476D}" type="datetimeFigureOut">
              <a:rPr lang="tr-TR" smtClean="0"/>
              <a:t>29.04.2025</a:t>
            </a:fld>
            <a:endParaRPr lang="tr-TR"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EAFB2-56B4-4019-9697-45A398E3CDA5}" type="slidenum">
              <a:rPr lang="tr-TR" smtClean="0"/>
              <a:t>‹#›</a:t>
            </a:fld>
            <a:endParaRPr lang="tr-TR" dirty="0"/>
          </a:p>
        </p:txBody>
      </p:sp>
    </p:spTree>
    <p:extLst>
      <p:ext uri="{BB962C8B-B14F-4D97-AF65-F5344CB8AC3E}">
        <p14:creationId xmlns:p14="http://schemas.microsoft.com/office/powerpoint/2010/main" val="3798727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AN&#304;MASYONLAR/808ani.swf"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9.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9.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9.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45923"/>
          </a:xfrm>
          <a:prstGeom prst="rect">
            <a:avLst/>
          </a:prstGeom>
        </p:spPr>
      </p:pic>
      <p:sp>
        <p:nvSpPr>
          <p:cNvPr id="2" name="Unvan 1"/>
          <p:cNvSpPr>
            <a:spLocks noGrp="1"/>
          </p:cNvSpPr>
          <p:nvPr>
            <p:ph type="ctrTitle"/>
          </p:nvPr>
        </p:nvSpPr>
        <p:spPr>
          <a:xfrm>
            <a:off x="1058008" y="465992"/>
            <a:ext cx="8050823" cy="1663578"/>
          </a:xfrm>
        </p:spPr>
        <p:txBody>
          <a:bodyPr>
            <a:normAutofit fontScale="90000"/>
          </a:bodyPr>
          <a:lstStyle/>
          <a:p>
            <a:r>
              <a:rPr lang="tr-TR" dirty="0">
                <a:solidFill>
                  <a:srgbClr val="FFFF00"/>
                </a:solidFill>
                <a:effectLst>
                  <a:outerShdw blurRad="38100" dist="38100" dir="2700000" algn="tl">
                    <a:srgbClr val="000000">
                      <a:alpha val="43137"/>
                    </a:srgbClr>
                  </a:outerShdw>
                </a:effectLst>
              </a:rPr>
              <a:t>ELEKTRİK ENERJİSİNİN DÖNÜŞÜMÜ</a:t>
            </a:r>
          </a:p>
        </p:txBody>
      </p:sp>
    </p:spTree>
    <p:extLst>
      <p:ext uri="{BB962C8B-B14F-4D97-AF65-F5344CB8AC3E}">
        <p14:creationId xmlns:p14="http://schemas.microsoft.com/office/powerpoint/2010/main" val="3522746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1-24-04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32672886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4-04-9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24273100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4-06-44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17602903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4-13-48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42658510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4-14-9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25202779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4-25-6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10574495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4-27-1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2283871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4-33-96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20913172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4-35-3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32974122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4-37-3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1403595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4-38-66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2237249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1-28-38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582439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1-30-1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418328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1-31-3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1063392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1-33-3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1623310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1-35-4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322644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1-36-5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2347362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11039" y="156895"/>
            <a:ext cx="10515600" cy="1325563"/>
          </a:xfrm>
        </p:spPr>
        <p:txBody>
          <a:bodyPr/>
          <a:lstStyle/>
          <a:p>
            <a:r>
              <a:rPr lang="tr-TR" dirty="0">
                <a:solidFill>
                  <a:srgbClr val="FF0000"/>
                </a:solidFill>
              </a:rPr>
              <a:t>Sigorta nedir?</a:t>
            </a:r>
          </a:p>
        </p:txBody>
      </p:sp>
      <p:sp>
        <p:nvSpPr>
          <p:cNvPr id="3" name="İçerik Yer Tutucusu 2"/>
          <p:cNvSpPr>
            <a:spLocks noGrp="1"/>
          </p:cNvSpPr>
          <p:nvPr>
            <p:ph idx="1"/>
          </p:nvPr>
        </p:nvSpPr>
        <p:spPr>
          <a:xfrm>
            <a:off x="811039" y="1345790"/>
            <a:ext cx="10515600" cy="5190811"/>
          </a:xfrm>
        </p:spPr>
        <p:txBody>
          <a:bodyPr>
            <a:normAutofit/>
          </a:bodyPr>
          <a:lstStyle/>
          <a:p>
            <a:r>
              <a:rPr lang="tr-TR" dirty="0">
                <a:latin typeface="Segoe UI" panose="020B0502040204020203" pitchFamily="34" charset="0"/>
                <a:cs typeface="Segoe UI" panose="020B0502040204020203" pitchFamily="34" charset="0"/>
              </a:rPr>
              <a:t>Üzerinden akım geçen bir telin ısındığını öğrendik. Peki, bu tel gereğinden fazla ısınırsa ne olur? Elektrikli araçlar zarar görür ve yangın çıkabilir. Elektrik devrelerinde tellerin aşırı ısınmasıyla oluşabilecek tehlikelere karşı sigorta kullanılır. </a:t>
            </a:r>
            <a:r>
              <a:rPr lang="tr-TR" dirty="0">
                <a:solidFill>
                  <a:srgbClr val="FF0000"/>
                </a:solidFill>
                <a:latin typeface="Segoe UI" panose="020B0502040204020203" pitchFamily="34" charset="0"/>
                <a:cs typeface="Segoe UI" panose="020B0502040204020203" pitchFamily="34" charset="0"/>
              </a:rPr>
              <a:t>Sigorta devreden fazla akım geçtiğinde akımı keserek güvenliği sağlayan araçtır ve devreye seri olarak bağlanır.</a:t>
            </a:r>
          </a:p>
          <a:p>
            <a:endParaRPr lang="tr-TR" dirty="0"/>
          </a:p>
          <a:p>
            <a:endParaRPr lang="tr-TR" dirty="0"/>
          </a:p>
          <a:p>
            <a:endParaRPr lang="tr-TR" dirty="0"/>
          </a:p>
          <a:p>
            <a:endParaRPr lang="tr-TR" dirty="0"/>
          </a:p>
          <a:p>
            <a:endParaRPr lang="tr-TR" dirty="0"/>
          </a:p>
          <a:p>
            <a:r>
              <a:rPr lang="tr-TR" dirty="0"/>
              <a:t>Sigortaların bazıları </a:t>
            </a:r>
            <a:r>
              <a:rPr lang="tr-TR" dirty="0">
                <a:solidFill>
                  <a:srgbClr val="FF0000"/>
                </a:solidFill>
              </a:rPr>
              <a:t>elektrik akımını iyi ileten </a:t>
            </a:r>
            <a:r>
              <a:rPr lang="tr-TR" dirty="0"/>
              <a:t>ama </a:t>
            </a:r>
            <a:r>
              <a:rPr lang="tr-TR" dirty="0">
                <a:solidFill>
                  <a:srgbClr val="FF0000"/>
                </a:solidFill>
              </a:rPr>
              <a:t>erime sıcaklığı düşük olan </a:t>
            </a:r>
            <a:r>
              <a:rPr lang="tr-TR" dirty="0"/>
              <a:t>telden yapılır. Akım çok fazla artarsa tel eriyerek kopar ve elektrik akımının geçmesine engel olur.</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933" y="3257989"/>
            <a:ext cx="6509441" cy="1885299"/>
          </a:xfrm>
          <a:prstGeom prst="rect">
            <a:avLst/>
          </a:prstGeom>
        </p:spPr>
      </p:pic>
    </p:spTree>
    <p:extLst>
      <p:ext uri="{BB962C8B-B14F-4D97-AF65-F5344CB8AC3E}">
        <p14:creationId xmlns:p14="http://schemas.microsoft.com/office/powerpoint/2010/main" val="1103355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84703" y="485712"/>
            <a:ext cx="10515600" cy="4351338"/>
          </a:xfrm>
        </p:spPr>
        <p:txBody>
          <a:bodyPr/>
          <a:lstStyle/>
          <a:p>
            <a:r>
              <a:rPr lang="tr-TR" dirty="0"/>
              <a:t>Eriyen telli sigortaların dışında, metal çiftli sigortalar ve manyetik sigortalar da bulunur. Sigortalar binalarda kullanıldığı gibi elektrikli araçların donanımında da kullanılabilir.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19" y="1725417"/>
            <a:ext cx="10901127" cy="4097500"/>
          </a:xfrm>
          <a:prstGeom prst="rect">
            <a:avLst/>
          </a:prstGeom>
        </p:spPr>
      </p:pic>
    </p:spTree>
    <p:extLst>
      <p:ext uri="{BB962C8B-B14F-4D97-AF65-F5344CB8AC3E}">
        <p14:creationId xmlns:p14="http://schemas.microsoft.com/office/powerpoint/2010/main" val="2402035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93344" y="485712"/>
            <a:ext cx="10515600" cy="4351338"/>
          </a:xfrm>
        </p:spPr>
        <p:txBody>
          <a:bodyPr/>
          <a:lstStyle/>
          <a:p>
            <a:r>
              <a:rPr lang="tr-TR" dirty="0"/>
              <a:t>Sigortalar taşıyabilecekleri en yüksek akım miktarına göre sınıflandırılır. 3 </a:t>
            </a:r>
            <a:r>
              <a:rPr lang="tr-TR" dirty="0" err="1"/>
              <a:t>A’lık</a:t>
            </a:r>
            <a:r>
              <a:rPr lang="tr-TR" dirty="0"/>
              <a:t> sigorta devreden en fazla 3 </a:t>
            </a:r>
            <a:r>
              <a:rPr lang="tr-TR" dirty="0" err="1"/>
              <a:t>A’lık</a:t>
            </a:r>
            <a:r>
              <a:rPr lang="tr-TR" dirty="0"/>
              <a:t> bir akım geçmesine izin verir. Daha fazla akım geçerse sigorta devreyi keser ve akım geçişini durdurur.</a:t>
            </a:r>
          </a:p>
          <a:p>
            <a:r>
              <a:rPr lang="tr-TR" dirty="0"/>
              <a:t>Elektrikli araçları korumak için genellikle aracın çalıştığı akım değerinden biraz büyük bir sigorta kullanmak gerekir. Örneğin 4 </a:t>
            </a:r>
            <a:r>
              <a:rPr lang="tr-TR" dirty="0" err="1"/>
              <a:t>A’lık</a:t>
            </a:r>
            <a:r>
              <a:rPr lang="tr-TR" dirty="0"/>
              <a:t> bir akımla çalışan cihazı 5 </a:t>
            </a:r>
            <a:r>
              <a:rPr lang="tr-TR" dirty="0" err="1"/>
              <a:t>A’lık</a:t>
            </a:r>
            <a:r>
              <a:rPr lang="tr-TR" dirty="0"/>
              <a:t> bir sigorta ile koruyabiliriz.</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453" y="3038907"/>
            <a:ext cx="3048189" cy="3048189"/>
          </a:xfrm>
          <a:prstGeom prst="rect">
            <a:avLst/>
          </a:prstGeom>
        </p:spPr>
      </p:pic>
    </p:spTree>
    <p:extLst>
      <p:ext uri="{BB962C8B-B14F-4D97-AF65-F5344CB8AC3E}">
        <p14:creationId xmlns:p14="http://schemas.microsoft.com/office/powerpoint/2010/main" val="2369944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18159" y="1064089"/>
            <a:ext cx="10515600" cy="4351338"/>
          </a:xfrm>
        </p:spPr>
        <p:txBody>
          <a:bodyPr/>
          <a:lstStyle/>
          <a:p>
            <a:r>
              <a:rPr lang="tr-TR" dirty="0"/>
              <a:t>Elektrik bir enerji türüdür ve başka enerji türlerine dönüşebilir.</a:t>
            </a:r>
          </a:p>
          <a:p>
            <a:endParaRPr lang="tr-TR" dirty="0"/>
          </a:p>
          <a:p>
            <a:pPr>
              <a:buFont typeface="Wingdings" panose="05000000000000000000" pitchFamily="2" charset="2"/>
              <a:buChar char="Ø"/>
            </a:pPr>
            <a:r>
              <a:rPr lang="tr-TR" dirty="0"/>
              <a:t>Elektrik enerjisi ısı enerjisine dönüşebilir.</a:t>
            </a:r>
          </a:p>
          <a:p>
            <a:pPr>
              <a:buFont typeface="Wingdings" panose="05000000000000000000" pitchFamily="2" charset="2"/>
              <a:buChar char="Ø"/>
            </a:pPr>
            <a:r>
              <a:rPr lang="tr-TR" dirty="0"/>
              <a:t>Elektrik enerjisi ışık enerjisine dönüşebilir.</a:t>
            </a:r>
          </a:p>
          <a:p>
            <a:pPr>
              <a:buFont typeface="Wingdings" panose="05000000000000000000" pitchFamily="2" charset="2"/>
              <a:buChar char="Ø"/>
            </a:pPr>
            <a:r>
              <a:rPr lang="tr-TR" dirty="0"/>
              <a:t>Elektrik enerjisi hareket enerjisine dönüşebilir.</a:t>
            </a:r>
          </a:p>
          <a:p>
            <a:pPr>
              <a:buFont typeface="Wingdings" panose="05000000000000000000" pitchFamily="2" charset="2"/>
              <a:buChar char="Ø"/>
            </a:pPr>
            <a:r>
              <a:rPr lang="tr-TR" dirty="0"/>
              <a:t>Elektrik enerjisi ses enerjisine dönüşebilir.</a:t>
            </a:r>
          </a:p>
        </p:txBody>
      </p:sp>
    </p:spTree>
    <p:extLst>
      <p:ext uri="{BB962C8B-B14F-4D97-AF65-F5344CB8AC3E}">
        <p14:creationId xmlns:p14="http://schemas.microsoft.com/office/powerpoint/2010/main" val="1390353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1-48-9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577617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1-52-7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2818136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Elektrik Enerjisinin Hareket Enerjisine Dönüşümü</a:t>
            </a:r>
          </a:p>
        </p:txBody>
      </p:sp>
      <p:sp>
        <p:nvSpPr>
          <p:cNvPr id="3" name="İçerik Yer Tutucusu 2"/>
          <p:cNvSpPr>
            <a:spLocks noGrp="1"/>
          </p:cNvSpPr>
          <p:nvPr>
            <p:ph idx="1"/>
          </p:nvPr>
        </p:nvSpPr>
        <p:spPr>
          <a:xfrm>
            <a:off x="774826" y="1508753"/>
            <a:ext cx="10515600" cy="4351338"/>
          </a:xfrm>
        </p:spPr>
        <p:txBody>
          <a:bodyPr/>
          <a:lstStyle/>
          <a:p>
            <a:r>
              <a:rPr lang="tr-TR" dirty="0">
                <a:solidFill>
                  <a:srgbClr val="FF0000"/>
                </a:solidFill>
              </a:rPr>
              <a:t>Elektrik motoru </a:t>
            </a:r>
            <a:r>
              <a:rPr lang="tr-TR" dirty="0"/>
              <a:t>adı verilen yapılar sayesinde elektrik enerjisi hareket enerjisine dönüştürülür.</a:t>
            </a:r>
          </a:p>
        </p:txBody>
      </p:sp>
      <p:pic>
        <p:nvPicPr>
          <p:cNvPr id="5" name="Resim 4"/>
          <p:cNvPicPr>
            <a:picLocks noChangeAspect="1"/>
          </p:cNvPicPr>
          <p:nvPr/>
        </p:nvPicPr>
        <p:blipFill>
          <a:blip r:embed="rId2"/>
          <a:stretch>
            <a:fillRect/>
          </a:stretch>
        </p:blipFill>
        <p:spPr>
          <a:xfrm>
            <a:off x="838200" y="2526577"/>
            <a:ext cx="4762500" cy="3905250"/>
          </a:xfrm>
          <a:prstGeom prst="rect">
            <a:avLst/>
          </a:prstGeom>
        </p:spPr>
      </p:pic>
      <p:pic>
        <p:nvPicPr>
          <p:cNvPr id="6" name="Resim 5"/>
          <p:cNvPicPr>
            <a:picLocks noChangeAspect="1"/>
          </p:cNvPicPr>
          <p:nvPr/>
        </p:nvPicPr>
        <p:blipFill>
          <a:blip r:embed="rId3"/>
          <a:stretch>
            <a:fillRect/>
          </a:stretch>
        </p:blipFill>
        <p:spPr>
          <a:xfrm>
            <a:off x="5532415" y="3807606"/>
            <a:ext cx="1609632" cy="1609632"/>
          </a:xfrm>
          <a:prstGeom prst="rect">
            <a:avLst/>
          </a:prstGeom>
        </p:spPr>
      </p:pic>
    </p:spTree>
    <p:extLst>
      <p:ext uri="{BB962C8B-B14F-4D97-AF65-F5344CB8AC3E}">
        <p14:creationId xmlns:p14="http://schemas.microsoft.com/office/powerpoint/2010/main" val="3794341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103648"/>
            <a:ext cx="11130481" cy="1325563"/>
          </a:xfrm>
        </p:spPr>
        <p:txBody>
          <a:bodyPr>
            <a:normAutofit/>
          </a:bodyPr>
          <a:lstStyle/>
          <a:p>
            <a:r>
              <a:rPr lang="tr-TR" sz="3200" dirty="0">
                <a:solidFill>
                  <a:srgbClr val="FF0000"/>
                </a:solidFill>
              </a:rPr>
              <a:t>Elektrik Enerjisini Hareket Enerjisine Dönüştüren Araçlar</a:t>
            </a:r>
          </a:p>
        </p:txBody>
      </p:sp>
      <p:pic>
        <p:nvPicPr>
          <p:cNvPr id="4" name="Resim 3"/>
          <p:cNvPicPr>
            <a:picLocks noChangeAspect="1"/>
          </p:cNvPicPr>
          <p:nvPr/>
        </p:nvPicPr>
        <p:blipFill>
          <a:blip r:embed="rId2"/>
          <a:stretch>
            <a:fillRect/>
          </a:stretch>
        </p:blipFill>
        <p:spPr>
          <a:xfrm>
            <a:off x="767644" y="1288487"/>
            <a:ext cx="3768141" cy="2716994"/>
          </a:xfrm>
          <a:prstGeom prst="rect">
            <a:avLst/>
          </a:prstGeom>
        </p:spPr>
      </p:pic>
      <p:pic>
        <p:nvPicPr>
          <p:cNvPr id="5" name="Resim 4"/>
          <p:cNvPicPr>
            <a:picLocks noChangeAspect="1"/>
          </p:cNvPicPr>
          <p:nvPr/>
        </p:nvPicPr>
        <p:blipFill>
          <a:blip r:embed="rId3"/>
          <a:stretch>
            <a:fillRect/>
          </a:stretch>
        </p:blipFill>
        <p:spPr>
          <a:xfrm>
            <a:off x="5188628" y="1509113"/>
            <a:ext cx="1904521" cy="2536714"/>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3791654"/>
            <a:ext cx="10605381" cy="2788210"/>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0542" y="1509113"/>
            <a:ext cx="3035556" cy="2275236"/>
          </a:xfrm>
          <a:prstGeom prst="rect">
            <a:avLst/>
          </a:prstGeom>
        </p:spPr>
      </p:pic>
      <p:sp>
        <p:nvSpPr>
          <p:cNvPr id="3" name="Metin kutusu 2"/>
          <p:cNvSpPr txBox="1"/>
          <p:nvPr/>
        </p:nvSpPr>
        <p:spPr>
          <a:xfrm>
            <a:off x="2136531" y="6440521"/>
            <a:ext cx="1951892" cy="369332"/>
          </a:xfrm>
          <a:prstGeom prst="rect">
            <a:avLst/>
          </a:prstGeom>
          <a:noFill/>
        </p:spPr>
        <p:txBody>
          <a:bodyPr wrap="square" rtlCol="0">
            <a:spAutoFit/>
          </a:bodyPr>
          <a:lstStyle/>
          <a:p>
            <a:r>
              <a:rPr lang="tr-TR" dirty="0">
                <a:solidFill>
                  <a:srgbClr val="FF0000"/>
                </a:solidFill>
              </a:rPr>
              <a:t>Mikser</a:t>
            </a:r>
          </a:p>
        </p:txBody>
      </p:sp>
      <p:sp>
        <p:nvSpPr>
          <p:cNvPr id="8" name="Metin kutusu 7"/>
          <p:cNvSpPr txBox="1"/>
          <p:nvPr/>
        </p:nvSpPr>
        <p:spPr>
          <a:xfrm>
            <a:off x="5920154" y="6354404"/>
            <a:ext cx="1951892" cy="369332"/>
          </a:xfrm>
          <a:prstGeom prst="rect">
            <a:avLst/>
          </a:prstGeom>
          <a:noFill/>
        </p:spPr>
        <p:txBody>
          <a:bodyPr wrap="square" rtlCol="0">
            <a:spAutoFit/>
          </a:bodyPr>
          <a:lstStyle/>
          <a:p>
            <a:r>
              <a:rPr lang="tr-TR" dirty="0">
                <a:solidFill>
                  <a:srgbClr val="FF0000"/>
                </a:solidFill>
              </a:rPr>
              <a:t>Matkap</a:t>
            </a:r>
          </a:p>
        </p:txBody>
      </p:sp>
      <p:sp>
        <p:nvSpPr>
          <p:cNvPr id="9" name="Metin kutusu 8"/>
          <p:cNvSpPr txBox="1"/>
          <p:nvPr/>
        </p:nvSpPr>
        <p:spPr>
          <a:xfrm>
            <a:off x="9431608" y="6282468"/>
            <a:ext cx="1951892" cy="369332"/>
          </a:xfrm>
          <a:prstGeom prst="rect">
            <a:avLst/>
          </a:prstGeom>
          <a:noFill/>
        </p:spPr>
        <p:txBody>
          <a:bodyPr wrap="square" rtlCol="0">
            <a:spAutoFit/>
          </a:bodyPr>
          <a:lstStyle/>
          <a:p>
            <a:r>
              <a:rPr lang="tr-TR" dirty="0">
                <a:solidFill>
                  <a:srgbClr val="FF0000"/>
                </a:solidFill>
              </a:rPr>
              <a:t>Vantilatör</a:t>
            </a:r>
          </a:p>
        </p:txBody>
      </p:sp>
    </p:spTree>
    <p:extLst>
      <p:ext uri="{BB962C8B-B14F-4D97-AF65-F5344CB8AC3E}">
        <p14:creationId xmlns:p14="http://schemas.microsoft.com/office/powerpoint/2010/main" val="2812180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Saç kurutma makinesi elektrik enerjisini hem ısı enerjisine hem de hareket enerjisine dönüştürür.</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66" y="466157"/>
            <a:ext cx="3989213" cy="1354016"/>
          </a:xfrm>
          <a:prstGeom prst="rect">
            <a:avLst/>
          </a:prstGeom>
        </p:spPr>
      </p:pic>
      <p:pic>
        <p:nvPicPr>
          <p:cNvPr id="5" name="Resim 4"/>
          <p:cNvPicPr>
            <a:picLocks noChangeAspect="1"/>
          </p:cNvPicPr>
          <p:nvPr/>
        </p:nvPicPr>
        <p:blipFill>
          <a:blip r:embed="rId3"/>
          <a:stretch>
            <a:fillRect/>
          </a:stretch>
        </p:blipFill>
        <p:spPr>
          <a:xfrm>
            <a:off x="4590579" y="2677319"/>
            <a:ext cx="2647950" cy="2647950"/>
          </a:xfrm>
          <a:prstGeom prst="rect">
            <a:avLst/>
          </a:prstGeom>
        </p:spPr>
      </p:pic>
    </p:spTree>
    <p:extLst>
      <p:ext uri="{BB962C8B-B14F-4D97-AF65-F5344CB8AC3E}">
        <p14:creationId xmlns:p14="http://schemas.microsoft.com/office/powerpoint/2010/main" val="3319681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8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9277" y="527538"/>
            <a:ext cx="11183816" cy="6268916"/>
          </a:xfrm>
          <a:prstGeom prst="rect">
            <a:avLst/>
          </a:prstGeom>
        </p:spPr>
      </p:pic>
      <p:sp>
        <p:nvSpPr>
          <p:cNvPr id="3" name="Metin kutusu 2"/>
          <p:cNvSpPr txBox="1"/>
          <p:nvPr/>
        </p:nvSpPr>
        <p:spPr>
          <a:xfrm>
            <a:off x="4255477" y="193376"/>
            <a:ext cx="5442439" cy="400110"/>
          </a:xfrm>
          <a:prstGeom prst="rect">
            <a:avLst/>
          </a:prstGeom>
          <a:noFill/>
        </p:spPr>
        <p:txBody>
          <a:bodyPr wrap="square" rtlCol="0">
            <a:spAutoFit/>
          </a:bodyPr>
          <a:lstStyle/>
          <a:p>
            <a:r>
              <a:rPr lang="tr-TR" sz="2000" dirty="0">
                <a:solidFill>
                  <a:srgbClr val="FF0000"/>
                </a:solidFill>
              </a:rPr>
              <a:t>BASİT ELEKTRİK MOTORU YAPIMI</a:t>
            </a:r>
          </a:p>
        </p:txBody>
      </p:sp>
      <p:pic>
        <p:nvPicPr>
          <p:cNvPr id="5" name="Resim 4">
            <a:extLst>
              <a:ext uri="{FF2B5EF4-FFF2-40B4-BE49-F238E27FC236}">
                <a16:creationId xmlns:a16="http://schemas.microsoft.com/office/drawing/2014/main" id="{EBEE8541-C879-FA40-955D-3D3F98E2BA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4224" y="61546"/>
            <a:ext cx="590671" cy="414265"/>
          </a:xfrm>
          <a:prstGeom prst="rect">
            <a:avLst/>
          </a:prstGeom>
        </p:spPr>
      </p:pic>
    </p:spTree>
    <p:extLst>
      <p:ext uri="{BB962C8B-B14F-4D97-AF65-F5344CB8AC3E}">
        <p14:creationId xmlns:p14="http://schemas.microsoft.com/office/powerpoint/2010/main" val="2162190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0-38-8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88927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0-40-7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2167114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0-45-5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2205976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0-48-18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2585309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326586"/>
            <a:ext cx="10515600" cy="1325563"/>
          </a:xfrm>
        </p:spPr>
        <p:txBody>
          <a:bodyPr/>
          <a:lstStyle/>
          <a:p>
            <a:r>
              <a:rPr lang="tr-TR" dirty="0">
                <a:solidFill>
                  <a:srgbClr val="FF0000"/>
                </a:solidFill>
              </a:rPr>
              <a:t>Elektrik Enerjisinin Isı Enerjisine Dönüşümü</a:t>
            </a:r>
          </a:p>
        </p:txBody>
      </p:sp>
      <p:sp>
        <p:nvSpPr>
          <p:cNvPr id="3" name="İçerik Yer Tutucusu 2"/>
          <p:cNvSpPr>
            <a:spLocks noGrp="1"/>
          </p:cNvSpPr>
          <p:nvPr>
            <p:ph idx="1"/>
          </p:nvPr>
        </p:nvSpPr>
        <p:spPr>
          <a:xfrm>
            <a:off x="722142" y="1523048"/>
            <a:ext cx="10515600" cy="4351338"/>
          </a:xfrm>
        </p:spPr>
        <p:txBody>
          <a:bodyPr/>
          <a:lstStyle/>
          <a:p>
            <a:r>
              <a:rPr lang="tr-TR" dirty="0"/>
              <a:t>İletken bir telin uçlarına pil gibi bir güç kaynağı bağlanırsa, telin direncinden dolayı üzerinden geçen elektrik akımı zamanla ısı enerjisine dönüşür ve enerji suya aktarılır.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595" y="2702805"/>
            <a:ext cx="3990590" cy="3250955"/>
          </a:xfrm>
          <a:prstGeom prst="rect">
            <a:avLst/>
          </a:prstGeom>
        </p:spPr>
      </p:pic>
      <p:pic>
        <p:nvPicPr>
          <p:cNvPr id="5" name="Resim 4">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6080" y="604777"/>
            <a:ext cx="640080" cy="640080"/>
          </a:xfrm>
          <a:prstGeom prst="rect">
            <a:avLst/>
          </a:prstGeom>
        </p:spPr>
      </p:pic>
    </p:spTree>
    <p:extLst>
      <p:ext uri="{BB962C8B-B14F-4D97-AF65-F5344CB8AC3E}">
        <p14:creationId xmlns:p14="http://schemas.microsoft.com/office/powerpoint/2010/main" val="1251631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0-49-6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2236614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0-51-5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3478793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0-53-47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619721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0-55-3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925379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0-57-38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770952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Hareket Enerjisinin Elektrik Enerjisine Dönüşümü</a:t>
            </a:r>
          </a:p>
        </p:txBody>
      </p:sp>
      <p:sp>
        <p:nvSpPr>
          <p:cNvPr id="3" name="İçerik Yer Tutucusu 2"/>
          <p:cNvSpPr>
            <a:spLocks noGrp="1"/>
          </p:cNvSpPr>
          <p:nvPr>
            <p:ph idx="1"/>
          </p:nvPr>
        </p:nvSpPr>
        <p:spPr>
          <a:xfrm>
            <a:off x="838200" y="1599289"/>
            <a:ext cx="10515600" cy="4351338"/>
          </a:xfrm>
        </p:spPr>
        <p:txBody>
          <a:bodyPr/>
          <a:lstStyle/>
          <a:p>
            <a:r>
              <a:rPr lang="tr-TR" dirty="0"/>
              <a:t>Hareket enerjisinin elektrik enerjisine dönüşmesi </a:t>
            </a:r>
            <a:r>
              <a:rPr lang="tr-TR" dirty="0">
                <a:solidFill>
                  <a:srgbClr val="FF0000"/>
                </a:solidFill>
              </a:rPr>
              <a:t>jeneratörler</a:t>
            </a:r>
            <a:r>
              <a:rPr lang="tr-TR" dirty="0"/>
              <a:t> sayesinde sağlanır. Bir çubuk mıknatıs, ampermetre ve bobin kullanılarak basit bir jeneratör yapılabilir.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208" y="2924852"/>
            <a:ext cx="9061583" cy="3069303"/>
          </a:xfrm>
          <a:prstGeom prst="rect">
            <a:avLst/>
          </a:prstGeom>
        </p:spPr>
      </p:pic>
    </p:spTree>
    <p:extLst>
      <p:ext uri="{BB962C8B-B14F-4D97-AF65-F5344CB8AC3E}">
        <p14:creationId xmlns:p14="http://schemas.microsoft.com/office/powerpoint/2010/main" val="156695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11" y="774794"/>
            <a:ext cx="5200569" cy="3621360"/>
          </a:xfrm>
          <a:prstGeom prst="rect">
            <a:avLst/>
          </a:prstGeom>
          <a:ln>
            <a:noFill/>
          </a:ln>
          <a:effectLst>
            <a:softEdge rad="112500"/>
          </a:effectLst>
        </p:spPr>
      </p:pic>
      <p:sp>
        <p:nvSpPr>
          <p:cNvPr id="4" name="Metin kutusu 3"/>
          <p:cNvSpPr txBox="1"/>
          <p:nvPr/>
        </p:nvSpPr>
        <p:spPr>
          <a:xfrm>
            <a:off x="2254835" y="5274079"/>
            <a:ext cx="3060072" cy="369332"/>
          </a:xfrm>
          <a:prstGeom prst="rect">
            <a:avLst/>
          </a:prstGeom>
          <a:noFill/>
        </p:spPr>
        <p:txBody>
          <a:bodyPr wrap="square" rtlCol="0">
            <a:spAutoFit/>
          </a:bodyPr>
          <a:lstStyle/>
          <a:p>
            <a:r>
              <a:rPr lang="tr-TR" dirty="0">
                <a:solidFill>
                  <a:srgbClr val="FF0000"/>
                </a:solidFill>
              </a:rPr>
              <a:t>Bisiklet Dinamosu</a:t>
            </a:r>
          </a:p>
        </p:txBody>
      </p:sp>
      <p:pic>
        <p:nvPicPr>
          <p:cNvPr id="5" name="Resim 4"/>
          <p:cNvPicPr>
            <a:picLocks noChangeAspect="1"/>
          </p:cNvPicPr>
          <p:nvPr/>
        </p:nvPicPr>
        <p:blipFill>
          <a:blip r:embed="rId3"/>
          <a:stretch>
            <a:fillRect/>
          </a:stretch>
        </p:blipFill>
        <p:spPr>
          <a:xfrm>
            <a:off x="6780293" y="98064"/>
            <a:ext cx="4308694" cy="4870009"/>
          </a:xfrm>
          <a:prstGeom prst="rect">
            <a:avLst/>
          </a:prstGeom>
        </p:spPr>
      </p:pic>
      <p:sp>
        <p:nvSpPr>
          <p:cNvPr id="6" name="Metin kutusu 5"/>
          <p:cNvSpPr txBox="1"/>
          <p:nvPr/>
        </p:nvSpPr>
        <p:spPr>
          <a:xfrm>
            <a:off x="8354230" y="5203480"/>
            <a:ext cx="3060072" cy="369332"/>
          </a:xfrm>
          <a:prstGeom prst="rect">
            <a:avLst/>
          </a:prstGeom>
          <a:noFill/>
        </p:spPr>
        <p:txBody>
          <a:bodyPr wrap="square" rtlCol="0">
            <a:spAutoFit/>
          </a:bodyPr>
          <a:lstStyle/>
          <a:p>
            <a:r>
              <a:rPr lang="tr-TR" dirty="0">
                <a:solidFill>
                  <a:srgbClr val="FF0000"/>
                </a:solidFill>
              </a:rPr>
              <a:t>Jeneratör</a:t>
            </a:r>
          </a:p>
        </p:txBody>
      </p:sp>
    </p:spTree>
    <p:extLst>
      <p:ext uri="{BB962C8B-B14F-4D97-AF65-F5344CB8AC3E}">
        <p14:creationId xmlns:p14="http://schemas.microsoft.com/office/powerpoint/2010/main" val="1794825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dicam 2018-05-14 13-06-11-9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21109"/>
            <a:ext cx="12191999" cy="6840948"/>
          </a:xfrm>
          <a:prstGeom prst="rect">
            <a:avLst/>
          </a:prstGeom>
        </p:spPr>
      </p:pic>
      <p:pic>
        <p:nvPicPr>
          <p:cNvPr id="2" name="Resim 1">
            <a:extLst>
              <a:ext uri="{FF2B5EF4-FFF2-40B4-BE49-F238E27FC236}">
                <a16:creationId xmlns:a16="http://schemas.microsoft.com/office/drawing/2014/main" id="{AC715C56-73A7-6E84-050A-178D1C041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5478" y="132453"/>
            <a:ext cx="578470" cy="405708"/>
          </a:xfrm>
          <a:prstGeom prst="rect">
            <a:avLst/>
          </a:prstGeom>
        </p:spPr>
      </p:pic>
    </p:spTree>
    <p:extLst>
      <p:ext uri="{BB962C8B-B14F-4D97-AF65-F5344CB8AC3E}">
        <p14:creationId xmlns:p14="http://schemas.microsoft.com/office/powerpoint/2010/main" val="1703768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1-27-3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1672194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1-29-1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3495368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Elektrik Enerjisini Isı Enerjisine Dönüştüren Araçlar</a:t>
            </a:r>
          </a:p>
        </p:txBody>
      </p:sp>
      <p:pic>
        <p:nvPicPr>
          <p:cNvPr id="10" name="Resim 9"/>
          <p:cNvPicPr>
            <a:picLocks noChangeAspect="1"/>
          </p:cNvPicPr>
          <p:nvPr/>
        </p:nvPicPr>
        <p:blipFill>
          <a:blip r:embed="rId2"/>
          <a:stretch>
            <a:fillRect/>
          </a:stretch>
        </p:blipFill>
        <p:spPr>
          <a:xfrm>
            <a:off x="838200" y="1341274"/>
            <a:ext cx="1904524" cy="2539365"/>
          </a:xfrm>
          <a:prstGeom prst="rect">
            <a:avLst/>
          </a:prstGeom>
        </p:spPr>
      </p:pic>
      <p:pic>
        <p:nvPicPr>
          <p:cNvPr id="9" name="Resim 8"/>
          <p:cNvPicPr>
            <a:picLocks noChangeAspect="1"/>
          </p:cNvPicPr>
          <p:nvPr/>
        </p:nvPicPr>
        <p:blipFill>
          <a:blip r:embed="rId3"/>
          <a:stretch>
            <a:fillRect/>
          </a:stretch>
        </p:blipFill>
        <p:spPr>
          <a:xfrm>
            <a:off x="4582195" y="4396095"/>
            <a:ext cx="2401407" cy="1627178"/>
          </a:xfrm>
          <a:prstGeom prst="rect">
            <a:avLst/>
          </a:prstGeom>
        </p:spPr>
      </p:pic>
      <p:pic>
        <p:nvPicPr>
          <p:cNvPr id="15" name="Resim 14"/>
          <p:cNvPicPr>
            <a:picLocks noChangeAspect="1"/>
          </p:cNvPicPr>
          <p:nvPr/>
        </p:nvPicPr>
        <p:blipFill>
          <a:blip r:embed="rId4"/>
          <a:stretch>
            <a:fillRect/>
          </a:stretch>
        </p:blipFill>
        <p:spPr>
          <a:xfrm>
            <a:off x="8009197" y="1561500"/>
            <a:ext cx="3154101" cy="2098911"/>
          </a:xfrm>
          <a:prstGeom prst="rect">
            <a:avLst/>
          </a:prstGeom>
        </p:spPr>
      </p:pic>
      <p:pic>
        <p:nvPicPr>
          <p:cNvPr id="14" name="Resim 13"/>
          <p:cNvPicPr>
            <a:picLocks noChangeAspect="1"/>
          </p:cNvPicPr>
          <p:nvPr/>
        </p:nvPicPr>
        <p:blipFill>
          <a:blip r:embed="rId5"/>
          <a:stretch>
            <a:fillRect/>
          </a:stretch>
        </p:blipFill>
        <p:spPr>
          <a:xfrm>
            <a:off x="4772025" y="1291367"/>
            <a:ext cx="2647950" cy="2768365"/>
          </a:xfrm>
          <a:prstGeom prst="rect">
            <a:avLst/>
          </a:prstGeom>
        </p:spPr>
      </p:pic>
      <p:pic>
        <p:nvPicPr>
          <p:cNvPr id="13" name="Resim 12"/>
          <p:cNvPicPr>
            <a:picLocks noChangeAspect="1"/>
          </p:cNvPicPr>
          <p:nvPr/>
        </p:nvPicPr>
        <p:blipFill>
          <a:blip r:embed="rId6"/>
          <a:stretch>
            <a:fillRect/>
          </a:stretch>
        </p:blipFill>
        <p:spPr>
          <a:xfrm>
            <a:off x="999886" y="4414039"/>
            <a:ext cx="2143125" cy="2143125"/>
          </a:xfrm>
          <a:prstGeom prst="rect">
            <a:avLst/>
          </a:prstGeom>
        </p:spPr>
      </p:pic>
      <p:pic>
        <p:nvPicPr>
          <p:cNvPr id="16" name="Resim 15"/>
          <p:cNvPicPr>
            <a:picLocks noChangeAspect="1"/>
          </p:cNvPicPr>
          <p:nvPr/>
        </p:nvPicPr>
        <p:blipFill>
          <a:blip r:embed="rId7"/>
          <a:stretch>
            <a:fillRect/>
          </a:stretch>
        </p:blipFill>
        <p:spPr>
          <a:xfrm>
            <a:off x="8515348" y="4090426"/>
            <a:ext cx="2647950" cy="2647950"/>
          </a:xfrm>
          <a:prstGeom prst="rect">
            <a:avLst/>
          </a:prstGeom>
        </p:spPr>
      </p:pic>
    </p:spTree>
    <p:extLst>
      <p:ext uri="{BB962C8B-B14F-4D97-AF65-F5344CB8AC3E}">
        <p14:creationId xmlns:p14="http://schemas.microsoft.com/office/powerpoint/2010/main" val="1601473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1-30-8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3912246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1-32-69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1501459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1-34-5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2258743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379145" y="2027710"/>
            <a:ext cx="9144000" cy="2387600"/>
          </a:xfrm>
        </p:spPr>
        <p:txBody>
          <a:bodyPr/>
          <a:lstStyle/>
          <a:p>
            <a:r>
              <a:rPr lang="tr-TR" dirty="0">
                <a:solidFill>
                  <a:srgbClr val="FF0000"/>
                </a:solidFill>
              </a:rPr>
              <a:t>ELEKTRİK ENERJİSİ NASIL ÜRETİLİR?</a:t>
            </a:r>
          </a:p>
        </p:txBody>
      </p:sp>
    </p:spTree>
    <p:extLst>
      <p:ext uri="{BB962C8B-B14F-4D97-AF65-F5344CB8AC3E}">
        <p14:creationId xmlns:p14="http://schemas.microsoft.com/office/powerpoint/2010/main" val="1906606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01574" y="220271"/>
            <a:ext cx="10515600" cy="1325563"/>
          </a:xfrm>
        </p:spPr>
        <p:txBody>
          <a:bodyPr/>
          <a:lstStyle/>
          <a:p>
            <a:r>
              <a:rPr lang="tr-TR" dirty="0">
                <a:solidFill>
                  <a:srgbClr val="FF0000"/>
                </a:solidFill>
              </a:rPr>
              <a:t>Yenilenebilir ve yenilenemez enerji kaynakları</a:t>
            </a:r>
          </a:p>
        </p:txBody>
      </p:sp>
      <p:sp>
        <p:nvSpPr>
          <p:cNvPr id="3" name="İçerik Yer Tutucusu 2"/>
          <p:cNvSpPr>
            <a:spLocks noGrp="1"/>
          </p:cNvSpPr>
          <p:nvPr>
            <p:ph idx="1"/>
          </p:nvPr>
        </p:nvSpPr>
        <p:spPr>
          <a:xfrm>
            <a:off x="901574" y="1282417"/>
            <a:ext cx="10515600" cy="4351338"/>
          </a:xfrm>
        </p:spPr>
        <p:txBody>
          <a:bodyPr>
            <a:normAutofit/>
          </a:bodyPr>
          <a:lstStyle/>
          <a:p>
            <a:r>
              <a:rPr lang="tr-TR" sz="2000" dirty="0"/>
              <a:t>Sürekli kullanıldıkları halde tükenmeyen enerji kaynaklarına yenilenebilir enerji kaynakları denir. Yenilenebilir enerji kaynaklarının kullanımı çevreye zarar vermez.</a:t>
            </a:r>
          </a:p>
          <a:p>
            <a:r>
              <a:rPr lang="tr-TR" sz="2000" dirty="0"/>
              <a:t>Fosil yakıtlar kullanıldıklarında yenilenebilmeleri milyonlarca yıl sürdükleri için bu yakıtlara </a:t>
            </a:r>
            <a:r>
              <a:rPr lang="tr-TR" sz="2000" dirty="0">
                <a:solidFill>
                  <a:srgbClr val="FF0000"/>
                </a:solidFill>
              </a:rPr>
              <a:t>yenilenemez enerji kaynakları </a:t>
            </a:r>
            <a:r>
              <a:rPr lang="tr-TR" sz="2000" dirty="0"/>
              <a:t>denir.</a:t>
            </a:r>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t="1128" r="573" b="1"/>
          <a:stretch/>
        </p:blipFill>
        <p:spPr>
          <a:xfrm>
            <a:off x="1121120" y="2860895"/>
            <a:ext cx="9616289" cy="3567066"/>
          </a:xfrm>
          <a:prstGeom prst="rect">
            <a:avLst/>
          </a:prstGeom>
        </p:spPr>
      </p:pic>
    </p:spTree>
    <p:extLst>
      <p:ext uri="{BB962C8B-B14F-4D97-AF65-F5344CB8AC3E}">
        <p14:creationId xmlns:p14="http://schemas.microsoft.com/office/powerpoint/2010/main" val="394417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93521"/>
            <a:ext cx="10515600" cy="1325563"/>
          </a:xfrm>
        </p:spPr>
        <p:txBody>
          <a:bodyPr/>
          <a:lstStyle/>
          <a:p>
            <a:r>
              <a:rPr lang="tr-TR" dirty="0">
                <a:solidFill>
                  <a:srgbClr val="FF0000"/>
                </a:solidFill>
              </a:rPr>
              <a:t>Elektrik enerjisi nasıl üretilir?</a:t>
            </a:r>
          </a:p>
        </p:txBody>
      </p:sp>
      <p:sp>
        <p:nvSpPr>
          <p:cNvPr id="3" name="İçerik Yer Tutucusu 2"/>
          <p:cNvSpPr>
            <a:spLocks noGrp="1"/>
          </p:cNvSpPr>
          <p:nvPr>
            <p:ph idx="1"/>
          </p:nvPr>
        </p:nvSpPr>
        <p:spPr>
          <a:xfrm>
            <a:off x="838200" y="1163708"/>
            <a:ext cx="6078648" cy="5436268"/>
          </a:xfrm>
        </p:spPr>
        <p:txBody>
          <a:bodyPr>
            <a:normAutofit fontScale="85000" lnSpcReduction="20000"/>
          </a:bodyPr>
          <a:lstStyle/>
          <a:p>
            <a:r>
              <a:rPr lang="tr-TR" sz="2600" dirty="0"/>
              <a:t>Elektrik enerjisi </a:t>
            </a:r>
            <a:r>
              <a:rPr lang="tr-TR" sz="2600" dirty="0">
                <a:solidFill>
                  <a:srgbClr val="FF0000"/>
                </a:solidFill>
              </a:rPr>
              <a:t>güç santrallerinin jeneratörlerinde </a:t>
            </a:r>
            <a:r>
              <a:rPr lang="tr-TR" sz="2600" dirty="0"/>
              <a:t>üretilerek evlerimize gelir.</a:t>
            </a:r>
          </a:p>
          <a:p>
            <a:endParaRPr lang="tr-TR" sz="2600" dirty="0"/>
          </a:p>
          <a:p>
            <a:r>
              <a:rPr lang="tr-TR" sz="2600" dirty="0"/>
              <a:t>İki çeşit güç santrali vardır:</a:t>
            </a:r>
          </a:p>
          <a:p>
            <a:pPr marL="0" indent="0">
              <a:buNone/>
            </a:pPr>
            <a:endParaRPr lang="tr-TR" sz="2600" dirty="0"/>
          </a:p>
          <a:p>
            <a:r>
              <a:rPr lang="tr-TR" sz="2600" dirty="0">
                <a:solidFill>
                  <a:srgbClr val="FF0000"/>
                </a:solidFill>
              </a:rPr>
              <a:t>Yenilenemez enerji kaynaklarıyla elektrik üreten santraller :</a:t>
            </a:r>
          </a:p>
          <a:p>
            <a:pPr>
              <a:buFont typeface="Wingdings" panose="05000000000000000000" pitchFamily="2" charset="2"/>
              <a:buChar char="Ø"/>
            </a:pPr>
            <a:r>
              <a:rPr lang="tr-TR" sz="2600" dirty="0"/>
              <a:t>Termik Santral, </a:t>
            </a:r>
          </a:p>
          <a:p>
            <a:pPr>
              <a:buFont typeface="Wingdings" panose="05000000000000000000" pitchFamily="2" charset="2"/>
              <a:buChar char="Ø"/>
            </a:pPr>
            <a:r>
              <a:rPr lang="tr-TR" sz="2600" dirty="0"/>
              <a:t>Nükleer Santral</a:t>
            </a:r>
          </a:p>
          <a:p>
            <a:pPr marL="0" indent="0">
              <a:buNone/>
            </a:pPr>
            <a:endParaRPr lang="tr-TR" sz="2600" dirty="0"/>
          </a:p>
          <a:p>
            <a:r>
              <a:rPr lang="tr-TR" sz="2600" dirty="0">
                <a:solidFill>
                  <a:srgbClr val="FF0000"/>
                </a:solidFill>
              </a:rPr>
              <a:t>Yenilenebilir enerji kaynaklarıyla elektrik üreten santraller:</a:t>
            </a:r>
          </a:p>
          <a:p>
            <a:pPr>
              <a:buFont typeface="Wingdings" panose="05000000000000000000" pitchFamily="2" charset="2"/>
              <a:buChar char="Ø"/>
            </a:pPr>
            <a:r>
              <a:rPr lang="tr-TR" sz="2600" dirty="0" err="1"/>
              <a:t>Hidro</a:t>
            </a:r>
            <a:r>
              <a:rPr lang="tr-TR" sz="2600" dirty="0"/>
              <a:t>-elektrik Santral(HES), </a:t>
            </a:r>
          </a:p>
          <a:p>
            <a:pPr>
              <a:buFont typeface="Wingdings" panose="05000000000000000000" pitchFamily="2" charset="2"/>
              <a:buChar char="Ø"/>
            </a:pPr>
            <a:r>
              <a:rPr lang="tr-TR" sz="2600" dirty="0"/>
              <a:t>Rüzgar Santrali, </a:t>
            </a:r>
          </a:p>
          <a:p>
            <a:pPr>
              <a:buFont typeface="Wingdings" panose="05000000000000000000" pitchFamily="2" charset="2"/>
              <a:buChar char="Ø"/>
            </a:pPr>
            <a:r>
              <a:rPr lang="tr-TR" sz="2600" dirty="0"/>
              <a:t>Jeotermal Santral</a:t>
            </a:r>
          </a:p>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8246" y="1163708"/>
            <a:ext cx="4890023" cy="3462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338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09517" y="320707"/>
            <a:ext cx="7467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altLang="tr-TR" sz="3600" dirty="0">
                <a:solidFill>
                  <a:srgbClr val="FF0000"/>
                </a:solidFill>
                <a:latin typeface="+mj-lt"/>
              </a:rPr>
              <a:t>TERMİK SANTRAL</a:t>
            </a:r>
          </a:p>
        </p:txBody>
      </p:sp>
      <p:sp>
        <p:nvSpPr>
          <p:cNvPr id="5" name="Text Box 3"/>
          <p:cNvSpPr txBox="1">
            <a:spLocks noChangeArrowheads="1"/>
          </p:cNvSpPr>
          <p:nvPr/>
        </p:nvSpPr>
        <p:spPr bwMode="auto">
          <a:xfrm>
            <a:off x="301489" y="1448437"/>
            <a:ext cx="5724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tr-TR" altLang="tr-TR" sz="2400" dirty="0"/>
              <a:t>Kömür, petrol veya doğalgaz  kullanılarak  elektrik  üretilen santrallerdir. Yakıtın yakılması sonucu meydana gelen ısı kazanlardaki suyu buharlaştırır. Basınçlı su buharı, türbinin kanatlarına çarparak türbini, türbinde  jeneratörü döndürür. </a:t>
            </a:r>
          </a:p>
        </p:txBody>
      </p:sp>
      <p:pic>
        <p:nvPicPr>
          <p:cNvPr id="6" name="Resim 5"/>
          <p:cNvPicPr>
            <a:picLocks noChangeAspect="1"/>
          </p:cNvPicPr>
          <p:nvPr/>
        </p:nvPicPr>
        <p:blipFill>
          <a:blip r:embed="rId2"/>
          <a:stretch>
            <a:fillRect/>
          </a:stretch>
        </p:blipFill>
        <p:spPr>
          <a:xfrm>
            <a:off x="6263381" y="799349"/>
            <a:ext cx="5666227" cy="5020941"/>
          </a:xfrm>
          <a:prstGeom prst="rect">
            <a:avLst/>
          </a:prstGeom>
          <a:ln>
            <a:noFill/>
          </a:ln>
          <a:effectLst>
            <a:softEdge rad="112500"/>
          </a:effectLst>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85" y="5722738"/>
            <a:ext cx="816796" cy="847274"/>
          </a:xfrm>
          <a:prstGeom prst="rect">
            <a:avLst/>
          </a:prstGeom>
        </p:spPr>
      </p:pic>
      <p:sp>
        <p:nvSpPr>
          <p:cNvPr id="8" name="Metin kutusu 7"/>
          <p:cNvSpPr txBox="1"/>
          <p:nvPr/>
        </p:nvSpPr>
        <p:spPr>
          <a:xfrm>
            <a:off x="1235281" y="6067178"/>
            <a:ext cx="8673219" cy="400110"/>
          </a:xfrm>
          <a:prstGeom prst="rect">
            <a:avLst/>
          </a:prstGeom>
          <a:noFill/>
        </p:spPr>
        <p:txBody>
          <a:bodyPr wrap="square" rtlCol="0">
            <a:spAutoFit/>
          </a:bodyPr>
          <a:lstStyle/>
          <a:p>
            <a:r>
              <a:rPr lang="tr-TR" sz="2000" dirty="0">
                <a:solidFill>
                  <a:srgbClr val="FF0000"/>
                </a:solidFill>
              </a:rPr>
              <a:t>Kömür veya petrol kullanan santraller çevreyi en çok kirleten santrallerdir.</a:t>
            </a:r>
          </a:p>
        </p:txBody>
      </p:sp>
    </p:spTree>
    <p:extLst>
      <p:ext uri="{BB962C8B-B14F-4D97-AF65-F5344CB8AC3E}">
        <p14:creationId xmlns:p14="http://schemas.microsoft.com/office/powerpoint/2010/main" val="2511459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Termik Santrallerin Olumsuz Yönleri:</a:t>
            </a:r>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altLang="tr-TR" dirty="0"/>
              <a:t>Termik santraller temiz enerji kaynağı değildirler. Kömür veya petrolün yanması sonucu çıkan dumanda zehirli gazlar, karbondioksit ve parçacıklar bulunduğu için çevre kirliliği yaratır.</a:t>
            </a:r>
          </a:p>
          <a:p>
            <a:pPr>
              <a:buFont typeface="Wingdings" panose="05000000000000000000" pitchFamily="2" charset="2"/>
              <a:buChar char="Ø"/>
            </a:pPr>
            <a:r>
              <a:rPr lang="tr-TR" altLang="tr-TR" dirty="0"/>
              <a:t>Asit yağmurlarına sebep olabilir.</a:t>
            </a:r>
          </a:p>
          <a:p>
            <a:pPr>
              <a:buFont typeface="Wingdings" panose="05000000000000000000" pitchFamily="2" charset="2"/>
              <a:buChar char="Ø"/>
            </a:pPr>
            <a:r>
              <a:rPr lang="tr-TR" altLang="tr-TR" dirty="0"/>
              <a:t>Orman tahribatına yol açabilir.</a:t>
            </a:r>
          </a:p>
          <a:p>
            <a:pPr>
              <a:buFont typeface="Wingdings" panose="05000000000000000000" pitchFamily="2" charset="2"/>
              <a:buChar char="Ø"/>
            </a:pPr>
            <a:r>
              <a:rPr lang="tr-TR" altLang="tr-TR" dirty="0"/>
              <a:t>İnsanlarda kanser ve çeşitli solunum hastalıklarına sebep olabilir.</a:t>
            </a:r>
          </a:p>
          <a:p>
            <a:pPr>
              <a:buFont typeface="Wingdings" panose="05000000000000000000" pitchFamily="2" charset="2"/>
              <a:buChar char="Ø"/>
            </a:pPr>
            <a:r>
              <a:rPr lang="tr-TR" altLang="tr-TR" dirty="0"/>
              <a:t>Su kirliliğine sebep olabilir.</a:t>
            </a:r>
          </a:p>
          <a:p>
            <a:pPr>
              <a:buFont typeface="Wingdings" panose="05000000000000000000" pitchFamily="2" charset="2"/>
              <a:buChar char="Ø"/>
            </a:pPr>
            <a:endParaRPr lang="tr-TR" altLang="tr-TR" dirty="0"/>
          </a:p>
          <a:p>
            <a:endParaRPr lang="tr-TR" dirty="0"/>
          </a:p>
        </p:txBody>
      </p:sp>
    </p:spTree>
    <p:extLst>
      <p:ext uri="{BB962C8B-B14F-4D97-AF65-F5344CB8AC3E}">
        <p14:creationId xmlns:p14="http://schemas.microsoft.com/office/powerpoint/2010/main" val="3643270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66092" y="295522"/>
            <a:ext cx="7772400" cy="747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a:lstStyle>
          <a:p>
            <a:r>
              <a:rPr lang="tr-TR" altLang="tr-TR">
                <a:solidFill>
                  <a:srgbClr val="FF0000"/>
                </a:solidFill>
              </a:rPr>
              <a:t>NÜKLEER SANTRAL</a:t>
            </a:r>
            <a:endParaRPr lang="tr-TR" altLang="tr-TR" dirty="0">
              <a:solidFill>
                <a:srgbClr val="FF0000"/>
              </a:solidFill>
            </a:endParaRPr>
          </a:p>
        </p:txBody>
      </p:sp>
      <p:sp>
        <p:nvSpPr>
          <p:cNvPr id="5" name="Text Box 3"/>
          <p:cNvSpPr txBox="1">
            <a:spLocks noChangeArrowheads="1"/>
          </p:cNvSpPr>
          <p:nvPr/>
        </p:nvSpPr>
        <p:spPr bwMode="auto">
          <a:xfrm>
            <a:off x="587599" y="1192704"/>
            <a:ext cx="6193447" cy="4905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tr-TR" altLang="tr-TR" sz="2400" dirty="0">
                <a:latin typeface="Segoe UI" panose="020B0502040204020203" pitchFamily="34" charset="0"/>
                <a:cs typeface="Segoe UI" panose="020B0502040204020203" pitchFamily="34" charset="0"/>
              </a:rPr>
              <a:t>        Nükleer santraller radyoaktif elementlerin </a:t>
            </a:r>
            <a:r>
              <a:rPr lang="tr-TR" altLang="tr-TR" sz="2400" dirty="0">
                <a:solidFill>
                  <a:srgbClr val="FF0000"/>
                </a:solidFill>
                <a:latin typeface="Segoe UI" panose="020B0502040204020203" pitchFamily="34" charset="0"/>
                <a:cs typeface="Segoe UI" panose="020B0502040204020203" pitchFamily="34" charset="0"/>
              </a:rPr>
              <a:t>(plütonyum ve uranyum) </a:t>
            </a:r>
            <a:r>
              <a:rPr lang="tr-TR" altLang="tr-TR" sz="2400" dirty="0">
                <a:latin typeface="Segoe UI" panose="020B0502040204020203" pitchFamily="34" charset="0"/>
                <a:cs typeface="Segoe UI" panose="020B0502040204020203" pitchFamily="34" charset="0"/>
              </a:rPr>
              <a:t>ile parçalanması ile çalışır. Nükleer santralin merkezi olan reaktörde oluşan ısıdan yine kazanlardaki su buharlaştırılır. Basınçlı su buharı buhar türbininin kanatlarına çarparak onu döndürür. Dönme hareketi jeneratöre ileterek elektrik elde edilir.</a:t>
            </a:r>
            <a:r>
              <a:rPr lang="tr-TR" altLang="tr-TR" sz="2400" dirty="0"/>
              <a:t> Ülkemizde yapım ve proje aşamasında olan nükleer santraller vardır.</a:t>
            </a:r>
          </a:p>
          <a:p>
            <a:pPr>
              <a:lnSpc>
                <a:spcPct val="140000"/>
              </a:lnSpc>
              <a:spcBef>
                <a:spcPct val="0"/>
              </a:spcBef>
            </a:pPr>
            <a:r>
              <a:rPr lang="tr-TR" altLang="tr-TR" sz="2400" dirty="0">
                <a:solidFill>
                  <a:srgbClr val="FF0000"/>
                </a:solidFill>
                <a:latin typeface="Segoe UI" panose="020B0502040204020203" pitchFamily="34" charset="0"/>
                <a:cs typeface="Segoe UI" panose="020B0502040204020203" pitchFamily="34" charset="0"/>
              </a:rPr>
              <a:t>Isı </a:t>
            </a:r>
            <a:r>
              <a:rPr lang="tr-TR" altLang="tr-TR" sz="2400" dirty="0" err="1">
                <a:solidFill>
                  <a:srgbClr val="FF0000"/>
                </a:solidFill>
                <a:latin typeface="Segoe UI" panose="020B0502040204020203" pitchFamily="34" charset="0"/>
                <a:cs typeface="Segoe UI" panose="020B0502040204020203" pitchFamily="34" charset="0"/>
              </a:rPr>
              <a:t>Enerjisi</a:t>
            </a:r>
            <a:r>
              <a:rPr lang="tr-TR" altLang="tr-TR" sz="2400" dirty="0" err="1">
                <a:solidFill>
                  <a:srgbClr val="FF0000"/>
                </a:solidFill>
                <a:latin typeface="Segoe UI" panose="020B0502040204020203" pitchFamily="34" charset="0"/>
                <a:cs typeface="Segoe UI" panose="020B0502040204020203" pitchFamily="34" charset="0"/>
                <a:sym typeface="Wingdings" panose="05000000000000000000" pitchFamily="2" charset="2"/>
              </a:rPr>
              <a:t>Kinetik</a:t>
            </a:r>
            <a:r>
              <a:rPr lang="tr-TR" altLang="tr-TR" sz="2400" dirty="0">
                <a:solidFill>
                  <a:srgbClr val="FF0000"/>
                </a:solidFill>
                <a:latin typeface="Segoe UI" panose="020B0502040204020203" pitchFamily="34" charset="0"/>
                <a:cs typeface="Segoe UI" panose="020B0502040204020203" pitchFamily="34" charset="0"/>
                <a:sym typeface="Wingdings" panose="05000000000000000000" pitchFamily="2" charset="2"/>
              </a:rPr>
              <a:t> </a:t>
            </a:r>
            <a:r>
              <a:rPr lang="tr-TR" altLang="tr-TR" sz="2400" dirty="0" err="1">
                <a:solidFill>
                  <a:srgbClr val="FF0000"/>
                </a:solidFill>
                <a:latin typeface="Segoe UI" panose="020B0502040204020203" pitchFamily="34" charset="0"/>
                <a:cs typeface="Segoe UI" panose="020B0502040204020203" pitchFamily="34" charset="0"/>
                <a:sym typeface="Wingdings" panose="05000000000000000000" pitchFamily="2" charset="2"/>
              </a:rPr>
              <a:t>EnerjiElektrik</a:t>
            </a:r>
            <a:r>
              <a:rPr lang="tr-TR" altLang="tr-TR" sz="2400" dirty="0">
                <a:solidFill>
                  <a:srgbClr val="FF0000"/>
                </a:solidFill>
                <a:latin typeface="Segoe UI" panose="020B0502040204020203" pitchFamily="34" charset="0"/>
                <a:cs typeface="Segoe UI" panose="020B0502040204020203" pitchFamily="34" charset="0"/>
                <a:sym typeface="Wingdings" panose="05000000000000000000" pitchFamily="2" charset="2"/>
              </a:rPr>
              <a:t> Enerjisi</a:t>
            </a:r>
            <a:endParaRPr lang="tr-TR" altLang="tr-TR" sz="2400" dirty="0">
              <a:solidFill>
                <a:srgbClr val="FF0000"/>
              </a:solidFill>
              <a:latin typeface="Segoe UI" panose="020B0502040204020203" pitchFamily="34" charset="0"/>
              <a:cs typeface="Segoe UI" panose="020B0502040204020203" pitchFamily="34" charset="0"/>
            </a:endParaRPr>
          </a:p>
          <a:p>
            <a:pPr>
              <a:lnSpc>
                <a:spcPct val="140000"/>
              </a:lnSpc>
              <a:spcBef>
                <a:spcPct val="0"/>
              </a:spcBef>
            </a:pPr>
            <a:r>
              <a:rPr lang="tr-TR" altLang="tr-TR" sz="2800" b="1" dirty="0">
                <a:solidFill>
                  <a:schemeClr val="tx2"/>
                </a:solidFill>
              </a:rPr>
              <a:t>	</a:t>
            </a:r>
          </a:p>
        </p:txBody>
      </p:sp>
      <p:pic>
        <p:nvPicPr>
          <p:cNvPr id="6" name="Resim 5"/>
          <p:cNvPicPr>
            <a:picLocks noChangeAspect="1"/>
          </p:cNvPicPr>
          <p:nvPr/>
        </p:nvPicPr>
        <p:blipFill>
          <a:blip r:embed="rId3"/>
          <a:stretch>
            <a:fillRect/>
          </a:stretch>
        </p:blipFill>
        <p:spPr>
          <a:xfrm>
            <a:off x="6913150" y="669378"/>
            <a:ext cx="4755951" cy="4704896"/>
          </a:xfrm>
          <a:prstGeom prst="rect">
            <a:avLst/>
          </a:prstGeom>
          <a:ln>
            <a:noFill/>
          </a:ln>
          <a:effectLst>
            <a:softEdge rad="112500"/>
          </a:effectLst>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199" y="5824494"/>
            <a:ext cx="816796" cy="847274"/>
          </a:xfrm>
          <a:prstGeom prst="rect">
            <a:avLst/>
          </a:prstGeom>
        </p:spPr>
      </p:pic>
      <p:sp>
        <p:nvSpPr>
          <p:cNvPr id="8" name="Metin kutusu 7"/>
          <p:cNvSpPr txBox="1"/>
          <p:nvPr/>
        </p:nvSpPr>
        <p:spPr>
          <a:xfrm>
            <a:off x="1189995" y="6170152"/>
            <a:ext cx="10187251" cy="461665"/>
          </a:xfrm>
          <a:prstGeom prst="rect">
            <a:avLst/>
          </a:prstGeom>
          <a:noFill/>
        </p:spPr>
        <p:txBody>
          <a:bodyPr wrap="square" rtlCol="0">
            <a:spAutoFit/>
          </a:bodyPr>
          <a:lstStyle/>
          <a:p>
            <a:r>
              <a:rPr lang="tr-TR" sz="2400" dirty="0">
                <a:solidFill>
                  <a:srgbClr val="FF0000"/>
                </a:solidFill>
              </a:rPr>
              <a:t>Nükleer santralden çok yüksek miktarda elektrik enerjisi elde edilir.</a:t>
            </a:r>
          </a:p>
        </p:txBody>
      </p:sp>
    </p:spTree>
    <p:extLst>
      <p:ext uri="{BB962C8B-B14F-4D97-AF65-F5344CB8AC3E}">
        <p14:creationId xmlns:p14="http://schemas.microsoft.com/office/powerpoint/2010/main" val="97587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539436" y="366342"/>
            <a:ext cx="10515600" cy="4351338"/>
          </a:xfrm>
        </p:spPr>
        <p:txBody>
          <a:bodyPr/>
          <a:lstStyle/>
          <a:p>
            <a:pPr>
              <a:buFont typeface="Wingdings" panose="05000000000000000000" pitchFamily="2" charset="2"/>
              <a:buChar char="Ø"/>
            </a:pPr>
            <a:r>
              <a:rPr lang="tr-TR" dirty="0"/>
              <a:t>Nükleer santraller, termik santraller gibi çevreyi kirletmez. Çok az karbondioksit çevreye yayılır. Küresel ısınmaya ve sera etkisine etkisi çok düşüktür.</a:t>
            </a:r>
          </a:p>
          <a:p>
            <a:pPr>
              <a:buFont typeface="Wingdings" panose="05000000000000000000" pitchFamily="2" charset="2"/>
              <a:buChar char="Ø"/>
            </a:pPr>
            <a:r>
              <a:rPr lang="tr-TR" dirty="0"/>
              <a:t> Santral kazaları sonucu çevre kirlenebilir. </a:t>
            </a:r>
          </a:p>
          <a:p>
            <a:pPr>
              <a:buFont typeface="Wingdings" panose="05000000000000000000" pitchFamily="2" charset="2"/>
              <a:buChar char="Ø"/>
            </a:pPr>
            <a:r>
              <a:rPr lang="tr-TR" dirty="0"/>
              <a:t>Nükleer atıklar günümüz teknolojisiyle yok edilememektedir. Uzun vadede insan sağlığı için sorunlara yol açabilir.</a:t>
            </a:r>
          </a:p>
        </p:txBody>
      </p:sp>
      <p:sp>
        <p:nvSpPr>
          <p:cNvPr id="8" name="Metin kutusu 7"/>
          <p:cNvSpPr txBox="1"/>
          <p:nvPr/>
        </p:nvSpPr>
        <p:spPr>
          <a:xfrm>
            <a:off x="3594226" y="6310266"/>
            <a:ext cx="5106154" cy="369332"/>
          </a:xfrm>
          <a:prstGeom prst="rect">
            <a:avLst/>
          </a:prstGeom>
          <a:noFill/>
        </p:spPr>
        <p:txBody>
          <a:bodyPr wrap="square" rtlCol="0">
            <a:spAutoFit/>
          </a:bodyPr>
          <a:lstStyle/>
          <a:p>
            <a:r>
              <a:rPr lang="tr-TR" dirty="0" err="1">
                <a:solidFill>
                  <a:srgbClr val="FF0000"/>
                </a:solidFill>
              </a:rPr>
              <a:t>Fukuşima</a:t>
            </a:r>
            <a:r>
              <a:rPr lang="tr-TR" dirty="0">
                <a:solidFill>
                  <a:srgbClr val="FF0000"/>
                </a:solidFill>
              </a:rPr>
              <a:t> Nükleer Santral Kazası-2011</a:t>
            </a:r>
          </a:p>
        </p:txBody>
      </p:sp>
      <p:pic>
        <p:nvPicPr>
          <p:cNvPr id="9" name="Resim 8"/>
          <p:cNvPicPr>
            <a:picLocks noChangeAspect="1"/>
          </p:cNvPicPr>
          <p:nvPr/>
        </p:nvPicPr>
        <p:blipFill>
          <a:blip r:embed="rId2"/>
          <a:stretch>
            <a:fillRect/>
          </a:stretch>
        </p:blipFill>
        <p:spPr>
          <a:xfrm>
            <a:off x="2337303" y="2723081"/>
            <a:ext cx="6363077" cy="3587185"/>
          </a:xfrm>
          <a:prstGeom prst="rect">
            <a:avLst/>
          </a:prstGeom>
          <a:ln>
            <a:noFill/>
          </a:ln>
          <a:effectLst>
            <a:softEdge rad="112500"/>
          </a:effectLst>
        </p:spPr>
      </p:pic>
    </p:spTree>
    <p:extLst>
      <p:ext uri="{BB962C8B-B14F-4D97-AF65-F5344CB8AC3E}">
        <p14:creationId xmlns:p14="http://schemas.microsoft.com/office/powerpoint/2010/main" val="2809167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Daha fazla ısı enerjisi nasıl üretilebilir?</a:t>
            </a:r>
          </a:p>
        </p:txBody>
      </p:sp>
      <p:sp>
        <p:nvSpPr>
          <p:cNvPr id="3" name="İçerik Yer Tutucusu 2"/>
          <p:cNvSpPr>
            <a:spLocks noGrp="1"/>
          </p:cNvSpPr>
          <p:nvPr>
            <p:ph idx="1"/>
          </p:nvPr>
        </p:nvSpPr>
        <p:spPr>
          <a:xfrm>
            <a:off x="838200" y="1690688"/>
            <a:ext cx="10515600" cy="4351338"/>
          </a:xfrm>
        </p:spPr>
        <p:txBody>
          <a:bodyPr/>
          <a:lstStyle/>
          <a:p>
            <a:pPr>
              <a:buFont typeface="Wingdings" panose="05000000000000000000" pitchFamily="2" charset="2"/>
              <a:buChar char="Ø"/>
            </a:pPr>
            <a:r>
              <a:rPr lang="tr-TR" dirty="0"/>
              <a:t>Daha uzun direnç teli kullanılabilir.</a:t>
            </a:r>
          </a:p>
          <a:p>
            <a:pPr>
              <a:buFont typeface="Wingdings" panose="05000000000000000000" pitchFamily="2" charset="2"/>
              <a:buChar char="Ø"/>
            </a:pPr>
            <a:r>
              <a:rPr lang="tr-TR" dirty="0"/>
              <a:t>Telden geçen akım miktarı arttırılabilir</a:t>
            </a:r>
          </a:p>
          <a:p>
            <a:pPr>
              <a:buFont typeface="Wingdings" panose="05000000000000000000" pitchFamily="2" charset="2"/>
              <a:buChar char="Ø"/>
            </a:pPr>
            <a:r>
              <a:rPr lang="tr-TR" dirty="0"/>
              <a:t>Pil sayısı (gerilim miktarı) arttırılabilir.</a:t>
            </a:r>
          </a:p>
          <a:p>
            <a:pPr>
              <a:buFont typeface="Wingdings" panose="05000000000000000000" pitchFamily="2" charset="2"/>
              <a:buChar char="Ø"/>
            </a:pP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0" y="3360180"/>
            <a:ext cx="5162550" cy="2850119"/>
          </a:xfrm>
          <a:prstGeom prst="rect">
            <a:avLst/>
          </a:prstGeom>
        </p:spPr>
      </p:pic>
    </p:spTree>
    <p:extLst>
      <p:ext uri="{BB962C8B-B14F-4D97-AF65-F5344CB8AC3E}">
        <p14:creationId xmlns:p14="http://schemas.microsoft.com/office/powerpoint/2010/main" val="3437915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15630" y="-50642"/>
            <a:ext cx="10114934" cy="1403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a:lstStyle>
          <a:p>
            <a:r>
              <a:rPr lang="tr-TR" altLang="tr-TR" dirty="0">
                <a:solidFill>
                  <a:srgbClr val="FF0000"/>
                </a:solidFill>
              </a:rPr>
              <a:t>HİDRO-ELEKTRİK SANTRAL (HES)</a:t>
            </a:r>
          </a:p>
        </p:txBody>
      </p:sp>
      <p:sp>
        <p:nvSpPr>
          <p:cNvPr id="5" name="Text Box 3"/>
          <p:cNvSpPr txBox="1">
            <a:spLocks noChangeArrowheads="1"/>
          </p:cNvSpPr>
          <p:nvPr/>
        </p:nvSpPr>
        <p:spPr bwMode="auto">
          <a:xfrm>
            <a:off x="838200" y="985862"/>
            <a:ext cx="1080050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tr-TR" altLang="tr-TR" sz="2400" dirty="0"/>
              <a:t> </a:t>
            </a:r>
            <a:r>
              <a:rPr lang="tr-TR" altLang="tr-TR" sz="2800" dirty="0"/>
              <a:t>Suyun hareket enerjisinin elektrik enerjisine çevrildiği santrallerdir. Akarsular üzerine kurulan barajlarda su depo edilir. Yukarıdan düşürülen su türbini çevirir daha sonra jeneratörde elektrik enerjisine dönüştürülür.</a:t>
            </a:r>
          </a:p>
          <a:p>
            <a:r>
              <a:rPr lang="tr-TR" altLang="tr-TR" sz="2800" b="1" dirty="0">
                <a:solidFill>
                  <a:schemeClr val="tx2"/>
                </a:solidFill>
              </a:rPr>
              <a:t>	</a:t>
            </a:r>
            <a:r>
              <a:rPr lang="tr-TR" altLang="tr-TR" sz="2800" dirty="0">
                <a:solidFill>
                  <a:srgbClr val="FF0000"/>
                </a:solidFill>
                <a:latin typeface="Segoe UI" panose="020B0502040204020203" pitchFamily="34" charset="0"/>
                <a:cs typeface="Segoe UI" panose="020B0502040204020203" pitchFamily="34" charset="0"/>
              </a:rPr>
              <a:t>Potansiyel </a:t>
            </a:r>
            <a:r>
              <a:rPr lang="tr-TR" altLang="tr-TR" sz="2800" dirty="0" err="1">
                <a:solidFill>
                  <a:srgbClr val="FF0000"/>
                </a:solidFill>
                <a:latin typeface="Segoe UI" panose="020B0502040204020203" pitchFamily="34" charset="0"/>
                <a:cs typeface="Segoe UI" panose="020B0502040204020203" pitchFamily="34" charset="0"/>
              </a:rPr>
              <a:t>enerji</a:t>
            </a:r>
            <a:r>
              <a:rPr lang="tr-TR" altLang="tr-TR" sz="2800" dirty="0" err="1">
                <a:solidFill>
                  <a:srgbClr val="FF0000"/>
                </a:solidFill>
                <a:latin typeface="Segoe UI" panose="020B0502040204020203" pitchFamily="34" charset="0"/>
                <a:cs typeface="Segoe UI" panose="020B0502040204020203" pitchFamily="34" charset="0"/>
                <a:sym typeface="Wingdings" panose="05000000000000000000" pitchFamily="2" charset="2"/>
              </a:rPr>
              <a:t>Kinetik</a:t>
            </a:r>
            <a:r>
              <a:rPr lang="tr-TR" altLang="tr-TR" sz="2800" dirty="0">
                <a:solidFill>
                  <a:srgbClr val="FF0000"/>
                </a:solidFill>
                <a:latin typeface="Segoe UI" panose="020B0502040204020203" pitchFamily="34" charset="0"/>
                <a:cs typeface="Segoe UI" panose="020B0502040204020203" pitchFamily="34" charset="0"/>
                <a:sym typeface="Wingdings" panose="05000000000000000000" pitchFamily="2" charset="2"/>
              </a:rPr>
              <a:t>(hareket) </a:t>
            </a:r>
            <a:r>
              <a:rPr lang="tr-TR" altLang="tr-TR" sz="2800" dirty="0" err="1">
                <a:solidFill>
                  <a:srgbClr val="FF0000"/>
                </a:solidFill>
                <a:latin typeface="Segoe UI" panose="020B0502040204020203" pitchFamily="34" charset="0"/>
                <a:cs typeface="Segoe UI" panose="020B0502040204020203" pitchFamily="34" charset="0"/>
                <a:sym typeface="Wingdings" panose="05000000000000000000" pitchFamily="2" charset="2"/>
              </a:rPr>
              <a:t>EnerjiElektrik</a:t>
            </a:r>
            <a:r>
              <a:rPr lang="tr-TR" altLang="tr-TR" sz="2800" dirty="0">
                <a:solidFill>
                  <a:srgbClr val="FF0000"/>
                </a:solidFill>
                <a:latin typeface="Segoe UI" panose="020B0502040204020203" pitchFamily="34" charset="0"/>
                <a:cs typeface="Segoe UI" panose="020B0502040204020203" pitchFamily="34" charset="0"/>
                <a:sym typeface="Wingdings" panose="05000000000000000000" pitchFamily="2" charset="2"/>
              </a:rPr>
              <a:t> Enerjisi</a:t>
            </a:r>
            <a:endParaRPr lang="tr-TR" altLang="tr-TR" sz="2800" dirty="0">
              <a:solidFill>
                <a:srgbClr val="FF0000"/>
              </a:solidFill>
              <a:latin typeface="Segoe UI" panose="020B0502040204020203" pitchFamily="34" charset="0"/>
              <a:cs typeface="Segoe UI" panose="020B0502040204020203" pitchFamily="34" charset="0"/>
            </a:endParaRPr>
          </a:p>
          <a:p>
            <a:endParaRPr lang="tr-TR" altLang="tr-TR" sz="2800" dirty="0">
              <a:solidFill>
                <a:schemeClr val="tx2"/>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006" y="3250919"/>
            <a:ext cx="7246374" cy="3680234"/>
          </a:xfrm>
          <a:prstGeom prst="rect">
            <a:avLst/>
          </a:prstGeom>
          <a:ln>
            <a:noFill/>
          </a:ln>
          <a:effectLst>
            <a:softEdge rad="112500"/>
          </a:effectLst>
        </p:spPr>
      </p:pic>
    </p:spTree>
    <p:extLst>
      <p:ext uri="{BB962C8B-B14F-4D97-AF65-F5344CB8AC3E}">
        <p14:creationId xmlns:p14="http://schemas.microsoft.com/office/powerpoint/2010/main" val="234002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3" name="Resim 2"/>
          <p:cNvPicPr>
            <a:picLocks noChangeAspect="1"/>
          </p:cNvPicPr>
          <p:nvPr/>
        </p:nvPicPr>
        <p:blipFill>
          <a:blip r:embed="rId2"/>
          <a:stretch>
            <a:fillRect/>
          </a:stretch>
        </p:blipFill>
        <p:spPr>
          <a:xfrm>
            <a:off x="-409575" y="-914400"/>
            <a:ext cx="13011150" cy="8686800"/>
          </a:xfrm>
          <a:prstGeom prst="rect">
            <a:avLst/>
          </a:prstGeom>
        </p:spPr>
      </p:pic>
    </p:spTree>
    <p:extLst>
      <p:ext uri="{BB962C8B-B14F-4D97-AF65-F5344CB8AC3E}">
        <p14:creationId xmlns:p14="http://schemas.microsoft.com/office/powerpoint/2010/main" val="3113989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850212" y="842587"/>
            <a:ext cx="10874025"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tr-TR" altLang="tr-TR" sz="2400" dirty="0">
                <a:solidFill>
                  <a:schemeClr val="tx2"/>
                </a:solidFill>
              </a:rPr>
              <a:t> </a:t>
            </a:r>
            <a:r>
              <a:rPr lang="tr-TR" altLang="tr-TR" sz="2400" dirty="0"/>
              <a:t>Ülkemizde tükettiğimiz elektriğin büyük bir kısmı  hidroelektrik santrallerden elde edilir.</a:t>
            </a:r>
          </a:p>
          <a:p>
            <a:endParaRPr lang="tr-TR" altLang="tr-TR" sz="2400" dirty="0"/>
          </a:p>
          <a:p>
            <a:pPr marL="342900" indent="-342900">
              <a:buFont typeface="Wingdings" panose="05000000000000000000" pitchFamily="2" charset="2"/>
              <a:buChar char="Ø"/>
            </a:pPr>
            <a:r>
              <a:rPr lang="tr-TR" altLang="tr-TR" sz="2400" dirty="0"/>
              <a:t>Hidroelektrik santraller neredeyse çevre kirliliği oluşturmaz.</a:t>
            </a:r>
          </a:p>
          <a:p>
            <a:pPr marL="342900" indent="-342900">
              <a:buFont typeface="Wingdings" panose="05000000000000000000" pitchFamily="2" charset="2"/>
              <a:buChar char="Ø"/>
            </a:pPr>
            <a:r>
              <a:rPr lang="tr-TR" altLang="tr-TR" sz="2400" dirty="0"/>
              <a:t>Doğal kaynaklar kullanılır.</a:t>
            </a:r>
          </a:p>
          <a:p>
            <a:pPr marL="342900" indent="-342900">
              <a:buFont typeface="Wingdings" panose="05000000000000000000" pitchFamily="2" charset="2"/>
              <a:buChar char="Ø"/>
            </a:pPr>
            <a:r>
              <a:rPr lang="tr-TR" altLang="tr-TR" sz="2400" dirty="0"/>
              <a:t>Sulamada yararlanılır.</a:t>
            </a:r>
          </a:p>
          <a:p>
            <a:pPr marL="342900" indent="-342900">
              <a:buFont typeface="Wingdings" panose="05000000000000000000" pitchFamily="2" charset="2"/>
              <a:buChar char="Ø"/>
            </a:pPr>
            <a:r>
              <a:rPr lang="tr-TR" altLang="tr-TR" sz="2400" dirty="0"/>
              <a:t>Sel oluşumunu önleyebilir.</a:t>
            </a:r>
          </a:p>
          <a:p>
            <a:pPr marL="514350" indent="-514350">
              <a:buFontTx/>
              <a:buAutoNum type="arabicPeriod"/>
            </a:pPr>
            <a:endParaRPr lang="tr-TR" altLang="tr-TR" sz="2400" dirty="0"/>
          </a:p>
          <a:p>
            <a:pPr marL="514350" indent="-514350">
              <a:buAutoNum type="arabicPeriod"/>
            </a:pPr>
            <a:endParaRPr lang="tr-TR" altLang="tr-TR" sz="2800" b="1" dirty="0"/>
          </a:p>
          <a:p>
            <a:r>
              <a:rPr lang="tr-TR" altLang="tr-TR" sz="2800" dirty="0"/>
              <a:t> </a:t>
            </a:r>
          </a:p>
          <a:p>
            <a:endParaRPr lang="tr-TR" altLang="tr-TR" sz="2800" b="1" dirty="0">
              <a:solidFill>
                <a:schemeClr val="tx2"/>
              </a:solidFill>
            </a:endParaRPr>
          </a:p>
          <a:p>
            <a:endParaRPr lang="tr-TR" altLang="tr-TR" sz="2800" b="1" dirty="0">
              <a:solidFill>
                <a:schemeClr val="tx2"/>
              </a:solidFill>
            </a:endParaRPr>
          </a:p>
        </p:txBody>
      </p:sp>
    </p:spTree>
    <p:extLst>
      <p:ext uri="{BB962C8B-B14F-4D97-AF65-F5344CB8AC3E}">
        <p14:creationId xmlns:p14="http://schemas.microsoft.com/office/powerpoint/2010/main" val="419263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0"/>
          </a:xfrm>
          <a:prstGeom prst="rect">
            <a:avLst/>
          </a:prstGeom>
        </p:spPr>
      </p:pic>
      <p:pic>
        <p:nvPicPr>
          <p:cNvPr id="4" name="Resim 3">
            <a:extLst>
              <a:ext uri="{FF2B5EF4-FFF2-40B4-BE49-F238E27FC236}">
                <a16:creationId xmlns:a16="http://schemas.microsoft.com/office/drawing/2014/main" id="{362B5D26-0B8C-9ABD-906B-E43C172C6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5478" y="132453"/>
            <a:ext cx="578470" cy="405708"/>
          </a:xfrm>
          <a:prstGeom prst="rect">
            <a:avLst/>
          </a:prstGeom>
        </p:spPr>
      </p:pic>
    </p:spTree>
    <p:extLst>
      <p:ext uri="{BB962C8B-B14F-4D97-AF65-F5344CB8AC3E}">
        <p14:creationId xmlns:p14="http://schemas.microsoft.com/office/powerpoint/2010/main" val="2955607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4143" y="1100034"/>
            <a:ext cx="10827315" cy="5266729"/>
          </a:xfrm>
        </p:spPr>
        <p:txBody>
          <a:bodyPr>
            <a:normAutofit/>
          </a:bodyPr>
          <a:lstStyle/>
          <a:p>
            <a:pPr marL="0" indent="0" algn="just">
              <a:buNone/>
            </a:pPr>
            <a:r>
              <a:rPr lang="tr-TR" sz="2400" dirty="0"/>
              <a:t>Rüzgar tribünleri jeneratörden elektrik üretmek için kullanılır. Rüzgar bulunduğu sürece enerji üretebilir.</a:t>
            </a:r>
          </a:p>
        </p:txBody>
      </p:sp>
      <p:sp>
        <p:nvSpPr>
          <p:cNvPr id="5" name="Dikdörtgen 4"/>
          <p:cNvSpPr/>
          <p:nvPr/>
        </p:nvSpPr>
        <p:spPr>
          <a:xfrm>
            <a:off x="1123153" y="262395"/>
            <a:ext cx="6762318" cy="646331"/>
          </a:xfrm>
          <a:prstGeom prst="rect">
            <a:avLst/>
          </a:prstGeom>
        </p:spPr>
        <p:txBody>
          <a:bodyPr wrap="square">
            <a:spAutoFit/>
          </a:bodyPr>
          <a:lstStyle/>
          <a:p>
            <a:r>
              <a:rPr lang="tr-TR" sz="3600" dirty="0">
                <a:solidFill>
                  <a:srgbClr val="FF0000"/>
                </a:solidFill>
                <a:latin typeface="+mj-lt"/>
              </a:rPr>
              <a:t>RÜZGAR SANTRALİ</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1699" y="2192097"/>
            <a:ext cx="4091540" cy="43070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68" y="2192097"/>
            <a:ext cx="6629741" cy="43070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17898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06568" y="0"/>
            <a:ext cx="7995324" cy="6909371"/>
          </a:xfrm>
        </p:spPr>
      </p:pic>
    </p:spTree>
    <p:extLst>
      <p:ext uri="{BB962C8B-B14F-4D97-AF65-F5344CB8AC3E}">
        <p14:creationId xmlns:p14="http://schemas.microsoft.com/office/powerpoint/2010/main" val="1348735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70561" y="119918"/>
            <a:ext cx="10515600" cy="1325563"/>
          </a:xfrm>
        </p:spPr>
        <p:txBody>
          <a:bodyPr/>
          <a:lstStyle/>
          <a:p>
            <a:r>
              <a:rPr lang="tr-TR" dirty="0">
                <a:solidFill>
                  <a:srgbClr val="FF0000"/>
                </a:solidFill>
              </a:rPr>
              <a:t>JEOTERMAL SANTRAL</a:t>
            </a:r>
          </a:p>
        </p:txBody>
      </p:sp>
      <p:sp>
        <p:nvSpPr>
          <p:cNvPr id="3" name="İçerik Yer Tutucusu 2"/>
          <p:cNvSpPr>
            <a:spLocks noGrp="1"/>
          </p:cNvSpPr>
          <p:nvPr>
            <p:ph idx="1"/>
          </p:nvPr>
        </p:nvSpPr>
        <p:spPr>
          <a:xfrm>
            <a:off x="390418" y="1210091"/>
            <a:ext cx="10515600" cy="4351338"/>
          </a:xfrm>
        </p:spPr>
        <p:txBody>
          <a:bodyPr/>
          <a:lstStyle/>
          <a:p>
            <a:r>
              <a:rPr lang="tr-TR" dirty="0"/>
              <a:t>Yerkabuğunun derinliklerinden çıkan sıcak su buhar türbinleri vasıtası ile elektrik enerjisine dönüştürülmektedir. Ülkemizde bulunmaktadır.</a:t>
            </a:r>
          </a:p>
        </p:txBody>
      </p:sp>
      <p:pic>
        <p:nvPicPr>
          <p:cNvPr id="4" name="Resim 3"/>
          <p:cNvPicPr>
            <a:picLocks noChangeAspect="1"/>
          </p:cNvPicPr>
          <p:nvPr/>
        </p:nvPicPr>
        <p:blipFill>
          <a:blip r:embed="rId2"/>
          <a:stretch>
            <a:fillRect/>
          </a:stretch>
        </p:blipFill>
        <p:spPr>
          <a:xfrm>
            <a:off x="390418" y="2333505"/>
            <a:ext cx="11106364" cy="4167799"/>
          </a:xfrm>
          <a:prstGeom prst="rect">
            <a:avLst/>
          </a:prstGeom>
          <a:ln>
            <a:noFill/>
          </a:ln>
          <a:effectLst>
            <a:softEdge rad="112500"/>
          </a:effectLst>
        </p:spPr>
      </p:pic>
    </p:spTree>
    <p:extLst>
      <p:ext uri="{BB962C8B-B14F-4D97-AF65-F5344CB8AC3E}">
        <p14:creationId xmlns:p14="http://schemas.microsoft.com/office/powerpoint/2010/main" val="303139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847" y="365124"/>
            <a:ext cx="10515600" cy="1325563"/>
          </a:xfrm>
        </p:spPr>
        <p:txBody>
          <a:bodyPr/>
          <a:lstStyle/>
          <a:p>
            <a:r>
              <a:rPr lang="tr-TR" dirty="0">
                <a:solidFill>
                  <a:srgbClr val="FF0000"/>
                </a:solidFill>
              </a:rPr>
              <a:t>Elektrik Enerjisinin Bilinçli ve </a:t>
            </a:r>
            <a:r>
              <a:rPr lang="tr-TR" dirty="0" err="1">
                <a:solidFill>
                  <a:srgbClr val="FF0000"/>
                </a:solidFill>
              </a:rPr>
              <a:t>Tasarruﬂu</a:t>
            </a:r>
            <a:r>
              <a:rPr lang="tr-TR" dirty="0">
                <a:solidFill>
                  <a:srgbClr val="FF0000"/>
                </a:solidFill>
              </a:rPr>
              <a:t> Kullanımı</a:t>
            </a:r>
            <a:br>
              <a:rPr lang="tr-TR" dirty="0">
                <a:solidFill>
                  <a:srgbClr val="FF0000"/>
                </a:solidFill>
              </a:rPr>
            </a:br>
            <a:endParaRPr lang="tr-TR" dirty="0">
              <a:solidFill>
                <a:srgbClr val="FF0000"/>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0933" y="1002109"/>
            <a:ext cx="3748504" cy="4870938"/>
          </a:xfrm>
          <a:prstGeom prst="rect">
            <a:avLst/>
          </a:prstGeom>
        </p:spPr>
      </p:pic>
      <p:sp>
        <p:nvSpPr>
          <p:cNvPr id="3" name="İçerik Yer Tutucusu 2"/>
          <p:cNvSpPr>
            <a:spLocks noGrp="1"/>
          </p:cNvSpPr>
          <p:nvPr>
            <p:ph idx="1"/>
          </p:nvPr>
        </p:nvSpPr>
        <p:spPr>
          <a:xfrm>
            <a:off x="439847" y="1278579"/>
            <a:ext cx="8281086" cy="5484360"/>
          </a:xfrm>
        </p:spPr>
        <p:txBody>
          <a:bodyPr>
            <a:normAutofit fontScale="85000" lnSpcReduction="10000"/>
          </a:bodyPr>
          <a:lstStyle/>
          <a:p>
            <a:pPr algn="just"/>
            <a:r>
              <a:rPr lang="tr-TR" dirty="0"/>
              <a:t>Elektik enerjisi üretiminde fosil yakıtlar (kömür, petrol, doğalgaz) kullanıldığı­nı ve enerji üretim maliyetlerinin oldukça pahalı olduğunu öğrendik. Bundan dolayı elektrik enerjisini boşa harcadığımızda doğal kaynaklarımızın hızlıca tükeneceği sonucuna ulaşabiliriz. Bununla birlikte ülke ekonomimiz zarar görür ve çevre kirliliği de artar. Ülkemizde bulunan sivil toplum örgütleri ve resmi kurumlar bu olayın önlenebilmesi için bazı çalışmalarda bulunur.</a:t>
            </a:r>
          </a:p>
          <a:p>
            <a:pPr marL="0" indent="0" algn="just">
              <a:buNone/>
            </a:pPr>
            <a:r>
              <a:rPr lang="tr-TR" dirty="0"/>
              <a:t>    </a:t>
            </a:r>
          </a:p>
          <a:p>
            <a:pPr marL="0" indent="0" algn="just">
              <a:buNone/>
            </a:pPr>
            <a:r>
              <a:rPr lang="tr-TR" dirty="0"/>
              <a:t>Bunlar şu şekilde özetlenebilir:</a:t>
            </a:r>
          </a:p>
          <a:p>
            <a:pPr marL="0" indent="0" algn="just">
              <a:buNone/>
            </a:pPr>
            <a:endParaRPr lang="tr-TR" dirty="0"/>
          </a:p>
          <a:p>
            <a:pPr algn="just"/>
            <a:r>
              <a:rPr lang="tr-TR" dirty="0"/>
              <a:t>Her yıl Ocak ayının ikinci haftasında Enerji ve Tabii Kaynaklar Bakanlığı</a:t>
            </a:r>
          </a:p>
          <a:p>
            <a:pPr marL="0" indent="0" algn="just">
              <a:buNone/>
            </a:pPr>
            <a:r>
              <a:rPr lang="tr-TR" dirty="0"/>
              <a:t>   tarafından Enerji Tasarrufu Haftası etkinliklerinin düzenlenmesi</a:t>
            </a:r>
          </a:p>
          <a:p>
            <a:pPr algn="just"/>
            <a:r>
              <a:rPr lang="tr-TR" dirty="0"/>
              <a:t>TÜBİTAK ve Milli Eğitim Bakanlığı ortaklığıyla enerji tasarrufu konulu</a:t>
            </a:r>
          </a:p>
          <a:p>
            <a:pPr marL="0" indent="0" algn="just">
              <a:buNone/>
            </a:pPr>
            <a:r>
              <a:rPr lang="tr-TR" dirty="0"/>
              <a:t>   yarışmalar düzenlenmesi</a:t>
            </a:r>
          </a:p>
          <a:p>
            <a:pPr algn="just"/>
            <a:r>
              <a:rPr lang="tr-TR" dirty="0"/>
              <a:t>TRT kanallarında halkı bilinçlendirici kamu spotlarının yayımlanması</a:t>
            </a:r>
          </a:p>
          <a:p>
            <a:pPr algn="just"/>
            <a:r>
              <a:rPr lang="tr-TR" dirty="0"/>
              <a:t>Elektrik mühendisleri Odası tarafından Enerji Verimliliği ve Kalitesi sempozyumlarının düzenlenmesi</a:t>
            </a:r>
          </a:p>
        </p:txBody>
      </p:sp>
    </p:spTree>
    <p:extLst>
      <p:ext uri="{BB962C8B-B14F-4D97-AF65-F5344CB8AC3E}">
        <p14:creationId xmlns:p14="http://schemas.microsoft.com/office/powerpoint/2010/main" val="806916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21741" y="340856"/>
            <a:ext cx="10515600" cy="2728269"/>
          </a:xfrm>
        </p:spPr>
        <p:txBody>
          <a:bodyPr>
            <a:normAutofit fontScale="92500" lnSpcReduction="10000"/>
          </a:bodyPr>
          <a:lstStyle/>
          <a:p>
            <a:pPr marL="0" indent="0" algn="just">
              <a:buNone/>
            </a:pPr>
            <a:r>
              <a:rPr lang="tr-TR" dirty="0"/>
              <a:t>Bizler de bazı davranışlarımıza dikkat ederek, evlerimizde ve okullarımızda enerji tasarrufu sağlayabiliriz. Bunlar şu şekilde sıralanabilir: </a:t>
            </a:r>
          </a:p>
          <a:p>
            <a:pPr algn="just"/>
            <a:r>
              <a:rPr lang="tr-TR" dirty="0"/>
              <a:t>Evlerimizde bulunan akkor </a:t>
            </a:r>
            <a:r>
              <a:rPr lang="tr-TR" dirty="0" err="1"/>
              <a:t>filamanlı</a:t>
            </a:r>
            <a:r>
              <a:rPr lang="tr-TR" dirty="0"/>
              <a:t> eski tip ampullerimizi </a:t>
            </a:r>
            <a:r>
              <a:rPr lang="tr-TR" dirty="0" err="1"/>
              <a:t>led</a:t>
            </a:r>
            <a:r>
              <a:rPr lang="tr-TR" dirty="0"/>
              <a:t> ampullerle değiştirebiliriz. Bir </a:t>
            </a:r>
            <a:r>
              <a:rPr lang="tr-TR" dirty="0" err="1"/>
              <a:t>led</a:t>
            </a:r>
            <a:r>
              <a:rPr lang="tr-TR" dirty="0"/>
              <a:t> ampul, bir akkor </a:t>
            </a:r>
            <a:r>
              <a:rPr lang="tr-TR" dirty="0" err="1"/>
              <a:t>filamanlı</a:t>
            </a:r>
            <a:r>
              <a:rPr lang="tr-TR" dirty="0"/>
              <a:t> ampulden daha az elektrik harcar.</a:t>
            </a:r>
          </a:p>
          <a:p>
            <a:pPr algn="just"/>
            <a:r>
              <a:rPr lang="tr-TR" dirty="0"/>
              <a:t>Odalarımızdan, sınıfımızdan ya da işyerimizden çıkarken lambaları söndürdüğümüzden emin olmalı, çalışan elektrikli araçları kapatmalıyız. </a:t>
            </a:r>
          </a:p>
          <a:p>
            <a:pPr algn="just"/>
            <a:r>
              <a:rPr lang="tr-TR" dirty="0"/>
              <a:t>TV gibi bazı eşyalar düğmelerinden kapatıldığında az da olsa enerji harcar. Bu eşyaların fişlerini prizden çekmeliyiz.</a:t>
            </a:r>
          </a:p>
        </p:txBody>
      </p:sp>
      <p:pic>
        <p:nvPicPr>
          <p:cNvPr id="5" name="Resim 4" descr="bandicam 2020-01-17 11-52-38-452"/>
          <p:cNvPicPr>
            <a:picLocks noGrp="1" noChangeAspect="1"/>
          </p:cNvPicPr>
          <p:nvPr isPhoto="1"/>
        </p:nvPicPr>
        <p:blipFill rotWithShape="1">
          <a:blip r:embed="rId2">
            <a:lum/>
            <a:extLst>
              <a:ext uri="{28A0092B-C50C-407E-A947-70E740481C1C}">
                <a14:useLocalDpi xmlns:a14="http://schemas.microsoft.com/office/drawing/2010/main" val="0"/>
              </a:ext>
            </a:extLst>
          </a:blip>
          <a:srcRect l="5625" t="37565" r="16524"/>
          <a:stretch/>
        </p:blipFill>
        <p:spPr>
          <a:xfrm>
            <a:off x="933805" y="3241141"/>
            <a:ext cx="9491472" cy="3458617"/>
          </a:xfrm>
          <a:prstGeom prst="rect">
            <a:avLst/>
          </a:prstGeom>
        </p:spPr>
      </p:pic>
    </p:spTree>
    <p:extLst>
      <p:ext uri="{BB962C8B-B14F-4D97-AF65-F5344CB8AC3E}">
        <p14:creationId xmlns:p14="http://schemas.microsoft.com/office/powerpoint/2010/main" val="2692238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48489" y="386124"/>
            <a:ext cx="10515600" cy="4351338"/>
          </a:xfrm>
        </p:spPr>
        <p:txBody>
          <a:bodyPr/>
          <a:lstStyle/>
          <a:p>
            <a:pPr algn="just"/>
            <a:r>
              <a:rPr lang="tr-TR" dirty="0"/>
              <a:t>Çamaşır makinesi, bulaşık makinesi gibi araçları tam kapasite kullanmalıyız. Sonuçta birkaç parça eşyada yıkasa tam dolu çalıştığına göre aynı miktarda elektrik ve su harcayacaktır.</a:t>
            </a:r>
          </a:p>
          <a:p>
            <a:pPr algn="just"/>
            <a:r>
              <a:rPr lang="tr-TR" dirty="0"/>
              <a:t>Elektrikli eşya alırken, özellikle de beyaz eşya kategorisinden buzdolabı, çamaşır makinesi, bulaşık makinesi, klima ve televizyonların </a:t>
            </a:r>
            <a:r>
              <a:rPr lang="tr-TR" dirty="0">
                <a:solidFill>
                  <a:srgbClr val="FF0000"/>
                </a:solidFill>
              </a:rPr>
              <a:t>yüksek enerji sınıfında</a:t>
            </a:r>
            <a:r>
              <a:rPr lang="tr-TR" dirty="0"/>
              <a:t> olmasına dikkat etmeliyiz. A sınıfı elektrikli araçlar elektriği daha az harcadıkları için, uzun vadede daha kârlı olurlar.</a:t>
            </a:r>
          </a:p>
        </p:txBody>
      </p:sp>
      <p:pic>
        <p:nvPicPr>
          <p:cNvPr id="6" name="Resim 5" descr="bandicam 2020-01-17 11-52-42-948"/>
          <p:cNvPicPr>
            <a:picLocks noGrp="1" noChangeAspect="1"/>
          </p:cNvPicPr>
          <p:nvPr isPhoto="1"/>
        </p:nvPicPr>
        <p:blipFill rotWithShape="1">
          <a:blip r:embed="rId2">
            <a:lum/>
            <a:extLst>
              <a:ext uri="{28A0092B-C50C-407E-A947-70E740481C1C}">
                <a14:useLocalDpi xmlns:a14="http://schemas.microsoft.com/office/drawing/2010/main" val="0"/>
              </a:ext>
            </a:extLst>
          </a:blip>
          <a:srcRect t="37412"/>
          <a:stretch/>
        </p:blipFill>
        <p:spPr>
          <a:xfrm>
            <a:off x="0" y="3118104"/>
            <a:ext cx="12192000" cy="3289046"/>
          </a:xfrm>
          <a:prstGeom prst="rect">
            <a:avLst/>
          </a:prstGeom>
        </p:spPr>
      </p:pic>
    </p:spTree>
    <p:extLst>
      <p:ext uri="{BB962C8B-B14F-4D97-AF65-F5344CB8AC3E}">
        <p14:creationId xmlns:p14="http://schemas.microsoft.com/office/powerpoint/2010/main" val="3815336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4-59-51-6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17248070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9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386"/>
            <a:ext cx="12191999" cy="6876386"/>
          </a:xfrm>
          <a:prstGeom prst="rect">
            <a:avLst/>
          </a:prstGeom>
        </p:spPr>
      </p:pic>
      <p:pic>
        <p:nvPicPr>
          <p:cNvPr id="3" name="Resim 2">
            <a:extLst>
              <a:ext uri="{FF2B5EF4-FFF2-40B4-BE49-F238E27FC236}">
                <a16:creationId xmlns:a16="http://schemas.microsoft.com/office/drawing/2014/main" id="{6EA80459-EB8B-06B8-C655-89C40A4805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5478" y="132453"/>
            <a:ext cx="578470" cy="405708"/>
          </a:xfrm>
          <a:prstGeom prst="rect">
            <a:avLst/>
          </a:prstGeom>
        </p:spPr>
      </p:pic>
    </p:spTree>
    <p:extLst>
      <p:ext uri="{BB962C8B-B14F-4D97-AF65-F5344CB8AC3E}">
        <p14:creationId xmlns:p14="http://schemas.microsoft.com/office/powerpoint/2010/main" val="1183590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9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143"/>
            <a:ext cx="12192000" cy="6865143"/>
          </a:xfrm>
          <a:prstGeom prst="rect">
            <a:avLst/>
          </a:prstGeom>
        </p:spPr>
      </p:pic>
      <p:pic>
        <p:nvPicPr>
          <p:cNvPr id="3" name="Resim 2">
            <a:extLst>
              <a:ext uri="{FF2B5EF4-FFF2-40B4-BE49-F238E27FC236}">
                <a16:creationId xmlns:a16="http://schemas.microsoft.com/office/drawing/2014/main" id="{A15A1BC0-E94B-F2B6-9AFC-6C7EA14FD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5478" y="132453"/>
            <a:ext cx="578470" cy="405708"/>
          </a:xfrm>
          <a:prstGeom prst="rect">
            <a:avLst/>
          </a:prstGeom>
        </p:spPr>
      </p:pic>
    </p:spTree>
    <p:extLst>
      <p:ext uri="{BB962C8B-B14F-4D97-AF65-F5344CB8AC3E}">
        <p14:creationId xmlns:p14="http://schemas.microsoft.com/office/powerpoint/2010/main" val="3260036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Kaçak Elektrik Kullanımı</a:t>
            </a:r>
          </a:p>
        </p:txBody>
      </p:sp>
      <p:sp>
        <p:nvSpPr>
          <p:cNvPr id="3" name="İçerik Yer Tutucusu 2"/>
          <p:cNvSpPr>
            <a:spLocks noGrp="1"/>
          </p:cNvSpPr>
          <p:nvPr>
            <p:ph idx="1"/>
          </p:nvPr>
        </p:nvSpPr>
        <p:spPr>
          <a:xfrm>
            <a:off x="4481464" y="1690687"/>
            <a:ext cx="6306698" cy="4630981"/>
          </a:xfrm>
        </p:spPr>
        <p:txBody>
          <a:bodyPr>
            <a:normAutofit/>
          </a:bodyPr>
          <a:lstStyle/>
          <a:p>
            <a:pPr algn="just"/>
            <a:r>
              <a:rPr lang="tr-TR" sz="2200" dirty="0"/>
              <a:t>Kötü niyetli kişiler, elektriği sayaçtan gizlice geçirmekte ya da elektrik sayacını kullanılamaz hâle getirmektedir. Bu şekilde yasa dışı yollarla tüketilen elektrik kaçak elektrik olarak tanımlanır. Kaçak elektrik kullanan kişiler kullandıkları elektriğin ücretini ödemezler. Bu kullanım, elektriği  kaçak kullanmayan kişilerin daha fazla ücret ödemesine neden olmakta ve ekonomik kayıplara yol açmaktadır. Kaçak elektrik kullanımı yasalarımıza göre suçtur. Çevremizde elektriği kaçak yollarla kullananlar olduğu takdirde bu kişileri yetkili birimlere bildirmeliyiz.</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94" y="1371081"/>
            <a:ext cx="3924848" cy="5401429"/>
          </a:xfrm>
          <a:prstGeom prst="rect">
            <a:avLst/>
          </a:prstGeom>
        </p:spPr>
      </p:pic>
    </p:spTree>
    <p:extLst>
      <p:ext uri="{BB962C8B-B14F-4D97-AF65-F5344CB8AC3E}">
        <p14:creationId xmlns:p14="http://schemas.microsoft.com/office/powerpoint/2010/main" val="1076386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2-51-5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335327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2-52-7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1966189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2-54-0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3998917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2-55-2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21898342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2-56-3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9888820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2-57-4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50850"/>
            <a:ext cx="12192000" cy="5956300"/>
          </a:xfrm>
          <a:prstGeom prst="rect">
            <a:avLst/>
          </a:prstGeom>
        </p:spPr>
      </p:pic>
    </p:spTree>
    <p:extLst>
      <p:ext uri="{BB962C8B-B14F-4D97-AF65-F5344CB8AC3E}">
        <p14:creationId xmlns:p14="http://schemas.microsoft.com/office/powerpoint/2010/main" val="1131682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ctrTitle"/>
          </p:nvPr>
        </p:nvSpPr>
        <p:spPr>
          <a:xfrm>
            <a:off x="1143755" y="2009603"/>
            <a:ext cx="9144000" cy="2387600"/>
          </a:xfrm>
        </p:spPr>
        <p:txBody>
          <a:bodyPr/>
          <a:lstStyle/>
          <a:p>
            <a:r>
              <a:rPr lang="tr-TR" dirty="0">
                <a:solidFill>
                  <a:srgbClr val="FF0000"/>
                </a:solidFill>
              </a:rPr>
              <a:t>DEĞERLENDİRME SORULARI</a:t>
            </a:r>
          </a:p>
        </p:txBody>
      </p:sp>
    </p:spTree>
    <p:extLst>
      <p:ext uri="{BB962C8B-B14F-4D97-AF65-F5344CB8AC3E}">
        <p14:creationId xmlns:p14="http://schemas.microsoft.com/office/powerpoint/2010/main" val="532355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4-59-54-2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787971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10-38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76275"/>
            <a:ext cx="12192000" cy="5505450"/>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3662295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11-9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76275"/>
            <a:ext cx="12192000" cy="5505450"/>
          </a:xfrm>
          <a:prstGeom prst="rect">
            <a:avLst/>
          </a:prstGeom>
        </p:spPr>
      </p:pic>
    </p:spTree>
    <p:extLst>
      <p:ext uri="{BB962C8B-B14F-4D97-AF65-F5344CB8AC3E}">
        <p14:creationId xmlns:p14="http://schemas.microsoft.com/office/powerpoint/2010/main" val="4008798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3-40-89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2748240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3-42-49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34877093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24-26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21839302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26-1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spTree>
    <p:extLst>
      <p:ext uri="{BB962C8B-B14F-4D97-AF65-F5344CB8AC3E}">
        <p14:creationId xmlns:p14="http://schemas.microsoft.com/office/powerpoint/2010/main" val="13347049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28-2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2375183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29-97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spTree>
    <p:extLst>
      <p:ext uri="{BB962C8B-B14F-4D97-AF65-F5344CB8AC3E}">
        <p14:creationId xmlns:p14="http://schemas.microsoft.com/office/powerpoint/2010/main" val="15616601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31-8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31581104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33-8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spTree>
    <p:extLst>
      <p:ext uri="{BB962C8B-B14F-4D97-AF65-F5344CB8AC3E}">
        <p14:creationId xmlns:p14="http://schemas.microsoft.com/office/powerpoint/2010/main" val="1284776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4-59-56-5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0513"/>
            <a:ext cx="12192000" cy="6276975"/>
          </a:xfrm>
          <a:prstGeom prst="rect">
            <a:avLst/>
          </a:prstGeom>
        </p:spPr>
      </p:pic>
    </p:spTree>
    <p:extLst>
      <p:ext uri="{BB962C8B-B14F-4D97-AF65-F5344CB8AC3E}">
        <p14:creationId xmlns:p14="http://schemas.microsoft.com/office/powerpoint/2010/main" val="192164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35-49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39660730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37-26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spTree>
    <p:extLst>
      <p:ext uri="{BB962C8B-B14F-4D97-AF65-F5344CB8AC3E}">
        <p14:creationId xmlns:p14="http://schemas.microsoft.com/office/powerpoint/2010/main" val="27572994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38-8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36017456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40-4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spTree>
    <p:extLst>
      <p:ext uri="{BB962C8B-B14F-4D97-AF65-F5344CB8AC3E}">
        <p14:creationId xmlns:p14="http://schemas.microsoft.com/office/powerpoint/2010/main" val="38422815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45-38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sp>
        <p:nvSpPr>
          <p:cNvPr id="3" name="Dikdörtgen 2"/>
          <p:cNvSpPr/>
          <p:nvPr/>
        </p:nvSpPr>
        <p:spPr>
          <a:xfrm>
            <a:off x="0" y="501445"/>
            <a:ext cx="157316" cy="2949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28037486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47-0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sp>
        <p:nvSpPr>
          <p:cNvPr id="3" name="Dikdörtgen 2"/>
          <p:cNvSpPr/>
          <p:nvPr/>
        </p:nvSpPr>
        <p:spPr>
          <a:xfrm>
            <a:off x="0" y="501445"/>
            <a:ext cx="157316" cy="2949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27145996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48-7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sp>
        <p:nvSpPr>
          <p:cNvPr id="3" name="Dikdörtgen 2"/>
          <p:cNvSpPr/>
          <p:nvPr/>
        </p:nvSpPr>
        <p:spPr>
          <a:xfrm>
            <a:off x="0" y="501445"/>
            <a:ext cx="157316" cy="2949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15503565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5-02-50-3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6538"/>
            <a:ext cx="12192000" cy="6383337"/>
          </a:xfrm>
          <a:prstGeom prst="rect">
            <a:avLst/>
          </a:prstGeom>
        </p:spPr>
      </p:pic>
      <p:sp>
        <p:nvSpPr>
          <p:cNvPr id="3" name="Dikdörtgen 2"/>
          <p:cNvSpPr/>
          <p:nvPr/>
        </p:nvSpPr>
        <p:spPr>
          <a:xfrm>
            <a:off x="0" y="501445"/>
            <a:ext cx="157316" cy="2949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21032952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9 23-13-13-8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9213"/>
            <a:ext cx="12192000" cy="675798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22494883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9 23-13-15-4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9213"/>
            <a:ext cx="12192000" cy="6757987"/>
          </a:xfrm>
          <a:prstGeom prst="rect">
            <a:avLst/>
          </a:prstGeom>
        </p:spPr>
      </p:pic>
    </p:spTree>
    <p:extLst>
      <p:ext uri="{BB962C8B-B14F-4D97-AF65-F5344CB8AC3E}">
        <p14:creationId xmlns:p14="http://schemas.microsoft.com/office/powerpoint/2010/main" val="1907931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Elektrik Enerjisinin Işık Enerjisine Dönüşmesi</a:t>
            </a:r>
          </a:p>
        </p:txBody>
      </p:sp>
      <p:pic>
        <p:nvPicPr>
          <p:cNvPr id="4" name="Resim 3"/>
          <p:cNvPicPr>
            <a:picLocks noChangeAspect="1"/>
          </p:cNvPicPr>
          <p:nvPr/>
        </p:nvPicPr>
        <p:blipFill>
          <a:blip r:embed="rId3"/>
          <a:stretch>
            <a:fillRect/>
          </a:stretch>
        </p:blipFill>
        <p:spPr>
          <a:xfrm>
            <a:off x="8401050" y="1320251"/>
            <a:ext cx="3790950" cy="3947319"/>
          </a:xfrm>
          <a:prstGeom prst="rect">
            <a:avLst/>
          </a:prstGeom>
        </p:spPr>
      </p:pic>
      <p:sp>
        <p:nvSpPr>
          <p:cNvPr id="3" name="İçerik Yer Tutucusu 2"/>
          <p:cNvSpPr>
            <a:spLocks noGrp="1"/>
          </p:cNvSpPr>
          <p:nvPr>
            <p:ph idx="1"/>
          </p:nvPr>
        </p:nvSpPr>
        <p:spPr>
          <a:xfrm>
            <a:off x="838200" y="1825625"/>
            <a:ext cx="8197158" cy="4351338"/>
          </a:xfrm>
        </p:spPr>
        <p:txBody>
          <a:bodyPr/>
          <a:lstStyle/>
          <a:p>
            <a:r>
              <a:rPr lang="tr-TR" dirty="0"/>
              <a:t>Ampullerde bulunan </a:t>
            </a:r>
            <a:r>
              <a:rPr lang="tr-TR" dirty="0">
                <a:solidFill>
                  <a:srgbClr val="FF0000"/>
                </a:solidFill>
              </a:rPr>
              <a:t>yüksek dirençli teller (filaman) </a:t>
            </a:r>
            <a:r>
              <a:rPr lang="tr-TR" dirty="0"/>
              <a:t>elektrik enerjisinden ısı enerjisi oluşmasına sebep olur. Bunun sonucunda filaman </a:t>
            </a:r>
            <a:r>
              <a:rPr lang="tr-TR" dirty="0">
                <a:solidFill>
                  <a:srgbClr val="FF0000"/>
                </a:solidFill>
              </a:rPr>
              <a:t>akkor </a:t>
            </a:r>
            <a:r>
              <a:rPr lang="tr-TR" dirty="0"/>
              <a:t>haline gelerek</a:t>
            </a:r>
            <a:r>
              <a:rPr lang="tr-TR" dirty="0">
                <a:solidFill>
                  <a:srgbClr val="FF0000"/>
                </a:solidFill>
              </a:rPr>
              <a:t> </a:t>
            </a:r>
            <a:r>
              <a:rPr lang="tr-TR" dirty="0"/>
              <a:t>ışık yayar.</a:t>
            </a:r>
          </a:p>
          <a:p>
            <a:r>
              <a:rPr lang="tr-TR" dirty="0">
                <a:solidFill>
                  <a:srgbClr val="FF0000"/>
                </a:solidFill>
              </a:rPr>
              <a:t>Filaman, </a:t>
            </a:r>
            <a:r>
              <a:rPr lang="tr-TR" dirty="0"/>
              <a:t>direnci artırmak için ince ve uzun tasarlanmıştır. Kıvrımlı bir yapıya sahiptir. </a:t>
            </a:r>
            <a:r>
              <a:rPr lang="tr-TR" dirty="0">
                <a:solidFill>
                  <a:srgbClr val="FF0000"/>
                </a:solidFill>
              </a:rPr>
              <a:t>Tungsten metalinden </a:t>
            </a:r>
            <a:r>
              <a:rPr lang="tr-TR" dirty="0"/>
              <a:t>yapılmıştır.</a:t>
            </a:r>
          </a:p>
          <a:p>
            <a:r>
              <a:rPr lang="tr-TR" dirty="0" err="1"/>
              <a:t>Filamanlı</a:t>
            </a:r>
            <a:r>
              <a:rPr lang="tr-TR" dirty="0"/>
              <a:t> ampulde ışık enerjisinden daha fazla ısı enerjisi oluşur. (%95 ısı enerjisi, %5 ışık enerjisi)</a:t>
            </a:r>
          </a:p>
        </p:txBody>
      </p:sp>
      <p:cxnSp>
        <p:nvCxnSpPr>
          <p:cNvPr id="6" name="Düz Ok Bağlayıcısı 5"/>
          <p:cNvCxnSpPr/>
          <p:nvPr/>
        </p:nvCxnSpPr>
        <p:spPr>
          <a:xfrm flipH="1">
            <a:off x="10296525" y="1974179"/>
            <a:ext cx="971550" cy="10033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Metin kutusu 7"/>
          <p:cNvSpPr txBox="1"/>
          <p:nvPr/>
        </p:nvSpPr>
        <p:spPr>
          <a:xfrm>
            <a:off x="10896694" y="1636712"/>
            <a:ext cx="1076325" cy="377825"/>
          </a:xfrm>
          <a:prstGeom prst="rect">
            <a:avLst/>
          </a:prstGeom>
          <a:noFill/>
        </p:spPr>
        <p:txBody>
          <a:bodyPr wrap="square" rtlCol="0">
            <a:spAutoFit/>
          </a:bodyPr>
          <a:lstStyle/>
          <a:p>
            <a:r>
              <a:rPr lang="tr-TR" dirty="0">
                <a:solidFill>
                  <a:srgbClr val="FF0000"/>
                </a:solidFill>
              </a:rPr>
              <a:t>Filaman</a:t>
            </a:r>
          </a:p>
        </p:txBody>
      </p:sp>
      <p:sp>
        <p:nvSpPr>
          <p:cNvPr id="5" name="Metin kutusu 4"/>
          <p:cNvSpPr txBox="1"/>
          <p:nvPr/>
        </p:nvSpPr>
        <p:spPr>
          <a:xfrm>
            <a:off x="9873653" y="4409038"/>
            <a:ext cx="1023041" cy="369332"/>
          </a:xfrm>
          <a:prstGeom prst="rect">
            <a:avLst/>
          </a:prstGeom>
          <a:noFill/>
        </p:spPr>
        <p:txBody>
          <a:bodyPr wrap="square" rtlCol="0">
            <a:spAutoFit/>
          </a:bodyPr>
          <a:lstStyle/>
          <a:p>
            <a:r>
              <a:rPr lang="tr-TR" dirty="0"/>
              <a:t>Ampul</a:t>
            </a:r>
          </a:p>
        </p:txBody>
      </p:sp>
    </p:spTree>
    <p:extLst>
      <p:ext uri="{BB962C8B-B14F-4D97-AF65-F5344CB8AC3E}">
        <p14:creationId xmlns:p14="http://schemas.microsoft.com/office/powerpoint/2010/main" val="335141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9 23-13-24-1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9213"/>
            <a:ext cx="12192000" cy="675798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
        <p:nvSpPr>
          <p:cNvPr id="4" name="Oval 3"/>
          <p:cNvSpPr/>
          <p:nvPr/>
        </p:nvSpPr>
        <p:spPr>
          <a:xfrm>
            <a:off x="68826" y="2005780"/>
            <a:ext cx="324465" cy="324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423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9 23-13-32-48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9213"/>
            <a:ext cx="12192000" cy="675798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
        <p:nvSpPr>
          <p:cNvPr id="4" name="Oval 3"/>
          <p:cNvSpPr/>
          <p:nvPr/>
        </p:nvSpPr>
        <p:spPr>
          <a:xfrm>
            <a:off x="68826" y="2005781"/>
            <a:ext cx="255639" cy="265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6487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3-24-5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2148673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3-26-6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14343139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3-28-2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31696666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3-29-5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11798155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3-34-26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4839431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3-35-8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1884420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3-21-68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1362301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11-53-23-09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9538"/>
            <a:ext cx="12192000" cy="6638925"/>
          </a:xfrm>
          <a:prstGeom prst="rect">
            <a:avLst/>
          </a:prstGeom>
        </p:spPr>
      </p:pic>
    </p:spTree>
    <p:extLst>
      <p:ext uri="{BB962C8B-B14F-4D97-AF65-F5344CB8AC3E}">
        <p14:creationId xmlns:p14="http://schemas.microsoft.com/office/powerpoint/2010/main" val="379231666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Özel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456</TotalTime>
  <Words>1209</Words>
  <Application>Microsoft Office PowerPoint</Application>
  <PresentationFormat>Geniş ekran</PresentationFormat>
  <Paragraphs>118</Paragraphs>
  <Slides>109</Slides>
  <Notes>4</Notes>
  <HiddenSlides>0</HiddenSlides>
  <MMClips>5</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109</vt:i4>
      </vt:variant>
    </vt:vector>
  </HeadingPairs>
  <TitlesOfParts>
    <vt:vector size="114" baseType="lpstr">
      <vt:lpstr>Arial</vt:lpstr>
      <vt:lpstr>Calibri</vt:lpstr>
      <vt:lpstr>Segoe UI</vt:lpstr>
      <vt:lpstr>Wingdings</vt:lpstr>
      <vt:lpstr>Office Teması</vt:lpstr>
      <vt:lpstr>ELEKTRİK ENERJİSİNİN DÖNÜŞÜMÜ</vt:lpstr>
      <vt:lpstr>PowerPoint Sunusu</vt:lpstr>
      <vt:lpstr>Elektrik Enerjisinin Isı Enerjisine Dönüşümü</vt:lpstr>
      <vt:lpstr>Elektrik Enerjisini Isı Enerjisine Dönüştüren Araçlar</vt:lpstr>
      <vt:lpstr>Daha fazla ısı enerjisi nasıl üretilebilir?</vt:lpstr>
      <vt:lpstr>PowerPoint Sunusu</vt:lpstr>
      <vt:lpstr>PowerPoint Sunusu</vt:lpstr>
      <vt:lpstr>PowerPoint Sunusu</vt:lpstr>
      <vt:lpstr>Elektrik Enerjisinin Işık Enerjisine Dönüşmesi</vt:lpstr>
      <vt:lpstr>PowerPoint Sunusu</vt:lpstr>
      <vt:lpstr>PowerPoint Sunusu</vt:lpstr>
      <vt:lpstr>PowerPoint Sunusu</vt:lpstr>
      <vt:lpstr>PowerPoint Sunusu</vt:lpstr>
      <vt:lpstr>PowerPoint Sunusu</vt:lpstr>
      <vt:lpstr>PowerPoint Sunusu</vt:lpstr>
      <vt:lpstr>PowerPoint Sunusu</vt:lpstr>
      <vt:lpstr>Sigorta nedir?</vt:lpstr>
      <vt:lpstr>PowerPoint Sunusu</vt:lpstr>
      <vt:lpstr>PowerPoint Sunusu</vt:lpstr>
      <vt:lpstr>PowerPoint Sunusu</vt:lpstr>
      <vt:lpstr>PowerPoint Sunusu</vt:lpstr>
      <vt:lpstr>Elektrik Enerjisinin Hareket Enerjisine Dönüşümü</vt:lpstr>
      <vt:lpstr>Elektrik Enerjisini Hareket Enerjisine Dönüştüren Araçlar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Hareket Enerjisinin Elektrik Enerjisine Dönüşümü</vt:lpstr>
      <vt:lpstr>PowerPoint Sunusu</vt:lpstr>
      <vt:lpstr>PowerPoint Sunusu</vt:lpstr>
      <vt:lpstr>PowerPoint Sunusu</vt:lpstr>
      <vt:lpstr>PowerPoint Sunusu</vt:lpstr>
      <vt:lpstr>PowerPoint Sunusu</vt:lpstr>
      <vt:lpstr>PowerPoint Sunusu</vt:lpstr>
      <vt:lpstr>PowerPoint Sunusu</vt:lpstr>
      <vt:lpstr>ELEKTRİK ENERJİSİ NASIL ÜRETİLİR?</vt:lpstr>
      <vt:lpstr>Yenilenebilir ve yenilenemez enerji kaynakları</vt:lpstr>
      <vt:lpstr>Elektrik enerjisi nasıl üretilir?</vt:lpstr>
      <vt:lpstr>PowerPoint Sunusu</vt:lpstr>
      <vt:lpstr>Termik Santrallerin Olumsuz Yönleri:</vt:lpstr>
      <vt:lpstr>PowerPoint Sunusu</vt:lpstr>
      <vt:lpstr>PowerPoint Sunusu</vt:lpstr>
      <vt:lpstr>PowerPoint Sunusu</vt:lpstr>
      <vt:lpstr>PowerPoint Sunusu</vt:lpstr>
      <vt:lpstr>PowerPoint Sunusu</vt:lpstr>
      <vt:lpstr>PowerPoint Sunusu</vt:lpstr>
      <vt:lpstr>PowerPoint Sunusu</vt:lpstr>
      <vt:lpstr>PowerPoint Sunusu</vt:lpstr>
      <vt:lpstr>JEOTERMAL SANTRAL</vt:lpstr>
      <vt:lpstr>Elektrik Enerjisinin Bilinçli ve Tasarruﬂu Kullanımı </vt:lpstr>
      <vt:lpstr>PowerPoint Sunusu</vt:lpstr>
      <vt:lpstr>PowerPoint Sunusu</vt:lpstr>
      <vt:lpstr>PowerPoint Sunusu</vt:lpstr>
      <vt:lpstr>PowerPoint Sunusu</vt:lpstr>
      <vt:lpstr>Kaçak Elektrik Kullanımı</vt:lpstr>
      <vt:lpstr>PowerPoint Sunusu</vt:lpstr>
      <vt:lpstr>PowerPoint Sunusu</vt:lpstr>
      <vt:lpstr>PowerPoint Sunusu</vt:lpstr>
      <vt:lpstr>PowerPoint Sunusu</vt:lpstr>
      <vt:lpstr>PowerPoint Sunusu</vt:lpstr>
      <vt:lpstr>PowerPoint Sunusu</vt:lpstr>
      <vt:lpstr>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ELEKTRİK ENERJİSİ</dc:title>
  <dc:creator>sylar</dc:creator>
  <cp:lastModifiedBy>PC-OGRETMEN</cp:lastModifiedBy>
  <cp:revision>74</cp:revision>
  <dcterms:created xsi:type="dcterms:W3CDTF">2018-01-21T12:07:00Z</dcterms:created>
  <dcterms:modified xsi:type="dcterms:W3CDTF">2025-04-29T06:50:31Z</dcterms:modified>
</cp:coreProperties>
</file>