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8" r:id="rId5"/>
    <p:sldId id="261" r:id="rId6"/>
    <p:sldId id="266" r:id="rId7"/>
    <p:sldId id="259" r:id="rId8"/>
    <p:sldId id="262" r:id="rId9"/>
    <p:sldId id="263" r:id="rId10"/>
    <p:sldId id="269" r:id="rId11"/>
    <p:sldId id="260" r:id="rId12"/>
    <p:sldId id="267" r:id="rId13"/>
    <p:sldId id="270" r:id="rId14"/>
  </p:sldIdLst>
  <p:sldSz cx="18288000" cy="10287000"/>
  <p:notesSz cx="6858000" cy="9144000"/>
  <p:embeddedFontLst>
    <p:embeddedFont>
      <p:font typeface="Arimo Bold" panose="020B0604020202020204" charset="0"/>
      <p:regular r:id="rId15"/>
    </p:embeddedFont>
    <p:embeddedFont>
      <p:font typeface="Cooper Hewitt" panose="020B0604020202020204" charset="-94"/>
      <p:regular r:id="rId16"/>
    </p:embeddedFont>
    <p:embeddedFont>
      <p:font typeface="Cooper Hewitt Bold" panose="020B0604020202020204" charset="-94"/>
      <p:regular r:id="rId17"/>
    </p:embeddedFont>
    <p:embeddedFont>
      <p:font typeface="Gulfs Display" panose="020B0604020202020204" charset="-94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660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7" Type="http://schemas.openxmlformats.org/officeDocument/2006/relationships/image" Target="../media/image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2.gif"/><Relationship Id="rId2" Type="http://schemas.openxmlformats.org/officeDocument/2006/relationships/hyperlink" Target="https://www.instagram.com/mervehocaile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hyperlink" Target="https://www.youtube.com/@mervehocaile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8.png"/><Relationship Id="rId5" Type="http://schemas.openxmlformats.org/officeDocument/2006/relationships/image" Target="../media/image12.svg"/><Relationship Id="rId10" Type="http://schemas.openxmlformats.org/officeDocument/2006/relationships/image" Target="../media/image7.jpe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8.png"/><Relationship Id="rId7" Type="http://schemas.openxmlformats.org/officeDocument/2006/relationships/image" Target="../media/image7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B5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01493" y="1276350"/>
            <a:ext cx="15470997" cy="42878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87"/>
              </a:lnSpc>
            </a:pPr>
            <a:r>
              <a:rPr lang="en-US" sz="11430" spc="297">
                <a:solidFill>
                  <a:srgbClr val="000000"/>
                </a:solidFill>
                <a:latin typeface="Gulfs Display"/>
                <a:ea typeface="Gulfs Display"/>
                <a:cs typeface="Gulfs Display"/>
                <a:sym typeface="Gulfs Display"/>
              </a:rPr>
              <a:t>EVSEL ATIKLAR</a:t>
            </a:r>
          </a:p>
          <a:p>
            <a:pPr algn="ctr">
              <a:lnSpc>
                <a:spcPts val="11087"/>
              </a:lnSpc>
            </a:pPr>
            <a:r>
              <a:rPr lang="en-US" sz="11430" spc="297">
                <a:solidFill>
                  <a:srgbClr val="000000"/>
                </a:solidFill>
                <a:latin typeface="Gulfs Display"/>
                <a:ea typeface="Gulfs Display"/>
                <a:cs typeface="Gulfs Display"/>
                <a:sym typeface="Gulfs Display"/>
              </a:rPr>
              <a:t>VE </a:t>
            </a:r>
          </a:p>
          <a:p>
            <a:pPr algn="ctr">
              <a:lnSpc>
                <a:spcPts val="11087"/>
              </a:lnSpc>
            </a:pPr>
            <a:r>
              <a:rPr lang="en-US" sz="11430" spc="297">
                <a:solidFill>
                  <a:srgbClr val="000000"/>
                </a:solidFill>
                <a:latin typeface="Gulfs Display"/>
                <a:ea typeface="Gulfs Display"/>
                <a:cs typeface="Gulfs Display"/>
                <a:sym typeface="Gulfs Display"/>
              </a:rPr>
              <a:t>GERI DÖNÜŞÜM</a:t>
            </a:r>
          </a:p>
        </p:txBody>
      </p:sp>
      <p:sp>
        <p:nvSpPr>
          <p:cNvPr id="3" name="Freeform 3"/>
          <p:cNvSpPr/>
          <p:nvPr/>
        </p:nvSpPr>
        <p:spPr>
          <a:xfrm>
            <a:off x="390460" y="7436067"/>
            <a:ext cx="2422066" cy="2422066"/>
          </a:xfrm>
          <a:custGeom>
            <a:avLst/>
            <a:gdLst/>
            <a:ahLst/>
            <a:cxnLst/>
            <a:rect l="l" t="t" r="r" b="b"/>
            <a:pathLst>
              <a:path w="2422066" h="2422066">
                <a:moveTo>
                  <a:pt x="0" y="0"/>
                </a:moveTo>
                <a:lnTo>
                  <a:pt x="2422067" y="0"/>
                </a:lnTo>
                <a:lnTo>
                  <a:pt x="2422067" y="2422067"/>
                </a:lnTo>
                <a:lnTo>
                  <a:pt x="0" y="24220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15577305" y="262659"/>
            <a:ext cx="2422066" cy="2422066"/>
          </a:xfrm>
          <a:custGeom>
            <a:avLst/>
            <a:gdLst/>
            <a:ahLst/>
            <a:cxnLst/>
            <a:rect l="l" t="t" r="r" b="b"/>
            <a:pathLst>
              <a:path w="2422066" h="2422066">
                <a:moveTo>
                  <a:pt x="0" y="0"/>
                </a:moveTo>
                <a:lnTo>
                  <a:pt x="2422066" y="0"/>
                </a:lnTo>
                <a:lnTo>
                  <a:pt x="2422066" y="2422067"/>
                </a:lnTo>
                <a:lnTo>
                  <a:pt x="0" y="24220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639916" y="2684726"/>
            <a:ext cx="1284400" cy="1284400"/>
          </a:xfrm>
          <a:custGeom>
            <a:avLst/>
            <a:gdLst/>
            <a:ahLst/>
            <a:cxnLst/>
            <a:rect l="l" t="t" r="r" b="b"/>
            <a:pathLst>
              <a:path w="1284400" h="1284400">
                <a:moveTo>
                  <a:pt x="0" y="0"/>
                </a:moveTo>
                <a:lnTo>
                  <a:pt x="1284400" y="0"/>
                </a:lnTo>
                <a:lnTo>
                  <a:pt x="1284400" y="1284400"/>
                </a:lnTo>
                <a:lnTo>
                  <a:pt x="0" y="1284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16131792" y="6170952"/>
            <a:ext cx="1284400" cy="1284400"/>
          </a:xfrm>
          <a:custGeom>
            <a:avLst/>
            <a:gdLst/>
            <a:ahLst/>
            <a:cxnLst/>
            <a:rect l="l" t="t" r="r" b="b"/>
            <a:pathLst>
              <a:path w="1284400" h="1284400">
                <a:moveTo>
                  <a:pt x="0" y="0"/>
                </a:moveTo>
                <a:lnTo>
                  <a:pt x="1284400" y="0"/>
                </a:lnTo>
                <a:lnTo>
                  <a:pt x="1284400" y="1284399"/>
                </a:lnTo>
                <a:lnTo>
                  <a:pt x="0" y="12843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>
            <a:off x="5814559" y="6170952"/>
            <a:ext cx="7315200" cy="3192087"/>
          </a:xfrm>
          <a:custGeom>
            <a:avLst/>
            <a:gdLst/>
            <a:ahLst/>
            <a:cxnLst/>
            <a:rect l="l" t="t" r="r" b="b"/>
            <a:pathLst>
              <a:path w="7315200" h="3192087">
                <a:moveTo>
                  <a:pt x="0" y="0"/>
                </a:moveTo>
                <a:lnTo>
                  <a:pt x="7315200" y="0"/>
                </a:lnTo>
                <a:lnTo>
                  <a:pt x="7315200" y="3192087"/>
                </a:lnTo>
                <a:lnTo>
                  <a:pt x="0" y="31920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10" name="Picture 4" descr="mervehocaile - YouTube">
            <a:extLst>
              <a:ext uri="{FF2B5EF4-FFF2-40B4-BE49-F238E27FC236}">
                <a16:creationId xmlns:a16="http://schemas.microsoft.com/office/drawing/2014/main" id="{EE4E7B95-F86D-CC4A-49E9-28EC5FF1B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2067" y="8967419"/>
            <a:ext cx="1319581" cy="1319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BC6F4A89-2BDB-DA78-E4E7-38CBB56C91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Tm="18263">
        <p159:morph option="byObject"/>
      </p:transition>
    </mc:Choice>
    <mc:Fallback xmlns="">
      <p:transition advTm="18263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3">
            <a:extLst>
              <a:ext uri="{FF2B5EF4-FFF2-40B4-BE49-F238E27FC236}">
                <a16:creationId xmlns:a16="http://schemas.microsoft.com/office/drawing/2014/main" id="{00661E93-178C-60DF-2E48-D215E2888AAC}"/>
              </a:ext>
            </a:extLst>
          </p:cNvPr>
          <p:cNvSpPr txBox="1"/>
          <p:nvPr/>
        </p:nvSpPr>
        <p:spPr>
          <a:xfrm>
            <a:off x="-381000" y="417968"/>
            <a:ext cx="5638800" cy="16645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77"/>
              </a:lnSpc>
            </a:pPr>
            <a:r>
              <a:rPr lang="en-US" sz="5400" spc="181" dirty="0">
                <a:solidFill>
                  <a:srgbClr val="000000"/>
                </a:solidFill>
                <a:latin typeface="Gulfs Display"/>
                <a:ea typeface="Gulfs Display"/>
                <a:cs typeface="Gulfs Display"/>
                <a:sym typeface="Gulfs Display"/>
              </a:rPr>
              <a:t>GERI DÖNÜŞÜM</a:t>
            </a:r>
          </a:p>
        </p:txBody>
      </p:sp>
      <p:sp>
        <p:nvSpPr>
          <p:cNvPr id="3" name="TextBox 13">
            <a:extLst>
              <a:ext uri="{FF2B5EF4-FFF2-40B4-BE49-F238E27FC236}">
                <a16:creationId xmlns:a16="http://schemas.microsoft.com/office/drawing/2014/main" id="{C14AF900-8FC0-4E91-6FE2-6333F6CA351A}"/>
              </a:ext>
            </a:extLst>
          </p:cNvPr>
          <p:cNvSpPr txBox="1"/>
          <p:nvPr/>
        </p:nvSpPr>
        <p:spPr>
          <a:xfrm>
            <a:off x="4038600" y="417968"/>
            <a:ext cx="5638800" cy="16645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77"/>
              </a:lnSpc>
            </a:pPr>
            <a:r>
              <a:rPr lang="en-US" sz="5400" spc="181" dirty="0">
                <a:solidFill>
                  <a:srgbClr val="000000"/>
                </a:solidFill>
                <a:latin typeface="Gulfs Display"/>
                <a:ea typeface="Gulfs Display"/>
                <a:cs typeface="Gulfs Display"/>
                <a:sym typeface="Gulfs Display"/>
              </a:rPr>
              <a:t>GERI </a:t>
            </a:r>
            <a:r>
              <a:rPr lang="tr-TR" sz="5400" spc="181" dirty="0">
                <a:solidFill>
                  <a:srgbClr val="000000"/>
                </a:solidFill>
                <a:latin typeface="Gulfs Display"/>
                <a:ea typeface="Gulfs Display"/>
                <a:cs typeface="Gulfs Display"/>
                <a:sym typeface="Gulfs Display"/>
              </a:rPr>
              <a:t>KAZANIM</a:t>
            </a:r>
            <a:endParaRPr lang="en-US" sz="5400" spc="181" dirty="0">
              <a:solidFill>
                <a:srgbClr val="000000"/>
              </a:solidFill>
              <a:latin typeface="Gulfs Display"/>
              <a:ea typeface="Gulfs Display"/>
              <a:cs typeface="Gulfs Display"/>
              <a:sym typeface="Gulfs Display"/>
            </a:endParaRP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CCCD15EF-8A52-68C2-1F20-DAC9E1EF4A35}"/>
              </a:ext>
            </a:extLst>
          </p:cNvPr>
          <p:cNvSpPr txBox="1"/>
          <p:nvPr/>
        </p:nvSpPr>
        <p:spPr>
          <a:xfrm>
            <a:off x="8229600" y="439682"/>
            <a:ext cx="5638800" cy="16645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77"/>
              </a:lnSpc>
            </a:pPr>
            <a:r>
              <a:rPr lang="tr-TR" sz="5400" spc="181" dirty="0">
                <a:solidFill>
                  <a:srgbClr val="000000"/>
                </a:solidFill>
                <a:latin typeface="Gulfs Display"/>
                <a:ea typeface="Gulfs Display"/>
                <a:cs typeface="Gulfs Display"/>
                <a:sym typeface="Gulfs Display"/>
              </a:rPr>
              <a:t>İLERİ </a:t>
            </a:r>
            <a:r>
              <a:rPr lang="en-US" sz="5400" spc="181" dirty="0">
                <a:solidFill>
                  <a:srgbClr val="000000"/>
                </a:solidFill>
                <a:latin typeface="Gulfs Display"/>
                <a:ea typeface="Gulfs Display"/>
                <a:cs typeface="Gulfs Display"/>
                <a:sym typeface="Gulfs Display"/>
              </a:rPr>
              <a:t> DÖNÜŞÜM</a:t>
            </a:r>
          </a:p>
        </p:txBody>
      </p:sp>
      <p:sp>
        <p:nvSpPr>
          <p:cNvPr id="5" name="TextBox 13">
            <a:extLst>
              <a:ext uri="{FF2B5EF4-FFF2-40B4-BE49-F238E27FC236}">
                <a16:creationId xmlns:a16="http://schemas.microsoft.com/office/drawing/2014/main" id="{FD8F3843-70E6-134F-D443-DFB989423EEB}"/>
              </a:ext>
            </a:extLst>
          </p:cNvPr>
          <p:cNvSpPr txBox="1"/>
          <p:nvPr/>
        </p:nvSpPr>
        <p:spPr>
          <a:xfrm>
            <a:off x="12801600" y="417968"/>
            <a:ext cx="5638800" cy="16645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77"/>
              </a:lnSpc>
            </a:pPr>
            <a:r>
              <a:rPr lang="tr-TR" sz="5400" spc="181" dirty="0">
                <a:solidFill>
                  <a:srgbClr val="000000"/>
                </a:solidFill>
                <a:latin typeface="Gulfs Display"/>
                <a:ea typeface="Gulfs Display"/>
                <a:cs typeface="Gulfs Display"/>
                <a:sym typeface="Gulfs Display"/>
              </a:rPr>
              <a:t>YENDİDEN KULLANIM</a:t>
            </a:r>
            <a:endParaRPr lang="en-US" sz="5400" spc="181" dirty="0">
              <a:solidFill>
                <a:srgbClr val="000000"/>
              </a:solidFill>
              <a:latin typeface="Gulfs Display"/>
              <a:ea typeface="Gulfs Display"/>
              <a:cs typeface="Gulfs Display"/>
              <a:sym typeface="Gulfs Display"/>
            </a:endParaRPr>
          </a:p>
        </p:txBody>
      </p:sp>
      <p:pic>
        <p:nvPicPr>
          <p:cNvPr id="8" name="Resim 7" descr="Bottle su">
            <a:extLst>
              <a:ext uri="{FF2B5EF4-FFF2-40B4-BE49-F238E27FC236}">
                <a16:creationId xmlns:a16="http://schemas.microsoft.com/office/drawing/2014/main" id="{85B5F45D-3F0F-23A5-36DC-670A8B37D7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66" y="2079788"/>
            <a:ext cx="2285868" cy="3429000"/>
          </a:xfrm>
          <a:prstGeom prst="rect">
            <a:avLst/>
          </a:prstGeom>
        </p:spPr>
      </p:pic>
      <p:pic>
        <p:nvPicPr>
          <p:cNvPr id="9" name="Resim 8" descr="Bottle su">
            <a:extLst>
              <a:ext uri="{FF2B5EF4-FFF2-40B4-BE49-F238E27FC236}">
                <a16:creationId xmlns:a16="http://schemas.microsoft.com/office/drawing/2014/main" id="{0F7E71B3-7317-5E7B-2CF9-0E7C86E529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66" y="5676900"/>
            <a:ext cx="2285868" cy="3429000"/>
          </a:xfrm>
          <a:prstGeom prst="rect">
            <a:avLst/>
          </a:prstGeom>
        </p:spPr>
      </p:pic>
      <p:pic>
        <p:nvPicPr>
          <p:cNvPr id="10" name="Resim 9" descr="Bottle su">
            <a:extLst>
              <a:ext uri="{FF2B5EF4-FFF2-40B4-BE49-F238E27FC236}">
                <a16:creationId xmlns:a16="http://schemas.microsoft.com/office/drawing/2014/main" id="{86830EFA-7C5A-F2D0-20B5-E08AF69155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120731"/>
            <a:ext cx="2285868" cy="3429000"/>
          </a:xfrm>
          <a:prstGeom prst="rect">
            <a:avLst/>
          </a:prstGeom>
        </p:spPr>
      </p:pic>
      <p:pic>
        <p:nvPicPr>
          <p:cNvPr id="12" name="Resim 11" descr="Rafta çeşitli renklerin giysisi">
            <a:extLst>
              <a:ext uri="{FF2B5EF4-FFF2-40B4-BE49-F238E27FC236}">
                <a16:creationId xmlns:a16="http://schemas.microsoft.com/office/drawing/2014/main" id="{63BF1355-ED43-6CC8-847C-8D810EC6D9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037" y="7264231"/>
            <a:ext cx="4365392" cy="2910261"/>
          </a:xfrm>
          <a:prstGeom prst="rect">
            <a:avLst/>
          </a:prstGeom>
        </p:spPr>
      </p:pic>
      <p:pic>
        <p:nvPicPr>
          <p:cNvPr id="14" name="Resim 13" descr="Koyu bir ahşap yüzeyde ipliği beyaz topu">
            <a:extLst>
              <a:ext uri="{FF2B5EF4-FFF2-40B4-BE49-F238E27FC236}">
                <a16:creationId xmlns:a16="http://schemas.microsoft.com/office/drawing/2014/main" id="{D1A8CC04-DE3F-BCB1-B9B9-067C9C529F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337" y="5295899"/>
            <a:ext cx="4365392" cy="3205631"/>
          </a:xfrm>
          <a:prstGeom prst="rect">
            <a:avLst/>
          </a:prstGeom>
        </p:spPr>
      </p:pic>
      <p:pic>
        <p:nvPicPr>
          <p:cNvPr id="15" name="Resim 14" descr="Bottle su">
            <a:extLst>
              <a:ext uri="{FF2B5EF4-FFF2-40B4-BE49-F238E27FC236}">
                <a16:creationId xmlns:a16="http://schemas.microsoft.com/office/drawing/2014/main" id="{42C58379-DD49-109B-6983-D888E55E4D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2085" y="2123574"/>
            <a:ext cx="2285868" cy="3429000"/>
          </a:xfrm>
          <a:prstGeom prst="rect">
            <a:avLst/>
          </a:prstGeom>
        </p:spPr>
      </p:pic>
      <p:pic>
        <p:nvPicPr>
          <p:cNvPr id="1030" name="Picture 6" descr="Pet Şişeden Penye İple Kalemlik Nasıl Yapılır? 3 - Mimuu.com">
            <a:extLst>
              <a:ext uri="{FF2B5EF4-FFF2-40B4-BE49-F238E27FC236}">
                <a16:creationId xmlns:a16="http://schemas.microsoft.com/office/drawing/2014/main" id="{F2D3E2A5-31E7-2827-B362-F65681CBB1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2" t="3918" r="32898" b="29585"/>
          <a:stretch>
            <a:fillRect/>
          </a:stretch>
        </p:blipFill>
        <p:spPr bwMode="auto">
          <a:xfrm>
            <a:off x="9982132" y="5724795"/>
            <a:ext cx="2584101" cy="4104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Resim 15" descr="Bottle su">
            <a:extLst>
              <a:ext uri="{FF2B5EF4-FFF2-40B4-BE49-F238E27FC236}">
                <a16:creationId xmlns:a16="http://schemas.microsoft.com/office/drawing/2014/main" id="{D618F0ED-2045-FC39-F9BF-E26799FB50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5600" y="2156556"/>
            <a:ext cx="2285868" cy="3429000"/>
          </a:xfrm>
          <a:prstGeom prst="rect">
            <a:avLst/>
          </a:prstGeom>
        </p:spPr>
      </p:pic>
      <p:pic>
        <p:nvPicPr>
          <p:cNvPr id="17" name="Resim 16" descr="Bottle su">
            <a:extLst>
              <a:ext uri="{FF2B5EF4-FFF2-40B4-BE49-F238E27FC236}">
                <a16:creationId xmlns:a16="http://schemas.microsoft.com/office/drawing/2014/main" id="{70C6F5E0-DAA9-03D6-03D7-8252833F9B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5600" y="6210300"/>
            <a:ext cx="2285868" cy="3429000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6301C932-1A88-9AC5-6C1D-ED0D7084F7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6828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35521" y="2181010"/>
            <a:ext cx="7837624" cy="7731917"/>
            <a:chOff x="0" y="0"/>
            <a:chExt cx="42029884" cy="41463019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41885105" cy="41318240"/>
            </a:xfrm>
            <a:custGeom>
              <a:avLst/>
              <a:gdLst/>
              <a:ahLst/>
              <a:cxnLst/>
              <a:rect l="l" t="t" r="r" b="b"/>
              <a:pathLst>
                <a:path w="41885105" h="41318240">
                  <a:moveTo>
                    <a:pt x="0" y="0"/>
                  </a:moveTo>
                  <a:lnTo>
                    <a:pt x="41885105" y="0"/>
                  </a:lnTo>
                  <a:lnTo>
                    <a:pt x="41885105" y="41318240"/>
                  </a:lnTo>
                  <a:lnTo>
                    <a:pt x="0" y="413182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EBD4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42029884" cy="41463020"/>
            </a:xfrm>
            <a:custGeom>
              <a:avLst/>
              <a:gdLst/>
              <a:ahLst/>
              <a:cxnLst/>
              <a:rect l="l" t="t" r="r" b="b"/>
              <a:pathLst>
                <a:path w="42029884" h="41463020">
                  <a:moveTo>
                    <a:pt x="41885105" y="41318238"/>
                  </a:moveTo>
                  <a:lnTo>
                    <a:pt x="42029884" y="41318238"/>
                  </a:lnTo>
                  <a:lnTo>
                    <a:pt x="42029884" y="41463020"/>
                  </a:lnTo>
                  <a:lnTo>
                    <a:pt x="41885105" y="41463020"/>
                  </a:lnTo>
                  <a:lnTo>
                    <a:pt x="41885105" y="4131823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41318238"/>
                  </a:lnTo>
                  <a:lnTo>
                    <a:pt x="0" y="41318238"/>
                  </a:lnTo>
                  <a:lnTo>
                    <a:pt x="0" y="144780"/>
                  </a:lnTo>
                  <a:close/>
                  <a:moveTo>
                    <a:pt x="0" y="41318238"/>
                  </a:moveTo>
                  <a:lnTo>
                    <a:pt x="144780" y="41318238"/>
                  </a:lnTo>
                  <a:lnTo>
                    <a:pt x="144780" y="41463020"/>
                  </a:lnTo>
                  <a:lnTo>
                    <a:pt x="0" y="41463020"/>
                  </a:lnTo>
                  <a:lnTo>
                    <a:pt x="0" y="41318238"/>
                  </a:lnTo>
                  <a:close/>
                  <a:moveTo>
                    <a:pt x="41885105" y="144780"/>
                  </a:moveTo>
                  <a:lnTo>
                    <a:pt x="42029884" y="144780"/>
                  </a:lnTo>
                  <a:lnTo>
                    <a:pt x="42029884" y="41318238"/>
                  </a:lnTo>
                  <a:lnTo>
                    <a:pt x="41885105" y="41318238"/>
                  </a:lnTo>
                  <a:lnTo>
                    <a:pt x="41885105" y="144780"/>
                  </a:lnTo>
                  <a:close/>
                  <a:moveTo>
                    <a:pt x="144780" y="41318238"/>
                  </a:moveTo>
                  <a:lnTo>
                    <a:pt x="41885105" y="41318238"/>
                  </a:lnTo>
                  <a:lnTo>
                    <a:pt x="41885105" y="41463020"/>
                  </a:lnTo>
                  <a:lnTo>
                    <a:pt x="144780" y="41463020"/>
                  </a:lnTo>
                  <a:lnTo>
                    <a:pt x="144780" y="41318238"/>
                  </a:lnTo>
                  <a:close/>
                  <a:moveTo>
                    <a:pt x="41885105" y="0"/>
                  </a:moveTo>
                  <a:lnTo>
                    <a:pt x="42029884" y="0"/>
                  </a:lnTo>
                  <a:lnTo>
                    <a:pt x="42029884" y="144780"/>
                  </a:lnTo>
                  <a:lnTo>
                    <a:pt x="41885105" y="144780"/>
                  </a:lnTo>
                  <a:lnTo>
                    <a:pt x="4188510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885105" y="0"/>
                  </a:lnTo>
                  <a:lnTo>
                    <a:pt x="4188510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492530" y="2181010"/>
            <a:ext cx="7837624" cy="7731917"/>
            <a:chOff x="0" y="0"/>
            <a:chExt cx="42029884" cy="41463019"/>
          </a:xfrm>
        </p:grpSpPr>
        <p:sp>
          <p:nvSpPr>
            <p:cNvPr id="6" name="Freeform 6"/>
            <p:cNvSpPr/>
            <p:nvPr/>
          </p:nvSpPr>
          <p:spPr>
            <a:xfrm>
              <a:off x="72390" y="72390"/>
              <a:ext cx="41885105" cy="41318240"/>
            </a:xfrm>
            <a:custGeom>
              <a:avLst/>
              <a:gdLst/>
              <a:ahLst/>
              <a:cxnLst/>
              <a:rect l="l" t="t" r="r" b="b"/>
              <a:pathLst>
                <a:path w="41885105" h="41318240">
                  <a:moveTo>
                    <a:pt x="0" y="0"/>
                  </a:moveTo>
                  <a:lnTo>
                    <a:pt x="41885105" y="0"/>
                  </a:lnTo>
                  <a:lnTo>
                    <a:pt x="41885105" y="41318240"/>
                  </a:lnTo>
                  <a:lnTo>
                    <a:pt x="0" y="413182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EBD4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42029884" cy="41463020"/>
            </a:xfrm>
            <a:custGeom>
              <a:avLst/>
              <a:gdLst/>
              <a:ahLst/>
              <a:cxnLst/>
              <a:rect l="l" t="t" r="r" b="b"/>
              <a:pathLst>
                <a:path w="42029884" h="41463020">
                  <a:moveTo>
                    <a:pt x="41885105" y="41318238"/>
                  </a:moveTo>
                  <a:lnTo>
                    <a:pt x="42029884" y="41318238"/>
                  </a:lnTo>
                  <a:lnTo>
                    <a:pt x="42029884" y="41463020"/>
                  </a:lnTo>
                  <a:lnTo>
                    <a:pt x="41885105" y="41463020"/>
                  </a:lnTo>
                  <a:lnTo>
                    <a:pt x="41885105" y="4131823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41318238"/>
                  </a:lnTo>
                  <a:lnTo>
                    <a:pt x="0" y="41318238"/>
                  </a:lnTo>
                  <a:lnTo>
                    <a:pt x="0" y="144780"/>
                  </a:lnTo>
                  <a:close/>
                  <a:moveTo>
                    <a:pt x="0" y="41318238"/>
                  </a:moveTo>
                  <a:lnTo>
                    <a:pt x="144780" y="41318238"/>
                  </a:lnTo>
                  <a:lnTo>
                    <a:pt x="144780" y="41463020"/>
                  </a:lnTo>
                  <a:lnTo>
                    <a:pt x="0" y="41463020"/>
                  </a:lnTo>
                  <a:lnTo>
                    <a:pt x="0" y="41318238"/>
                  </a:lnTo>
                  <a:close/>
                  <a:moveTo>
                    <a:pt x="41885105" y="144780"/>
                  </a:moveTo>
                  <a:lnTo>
                    <a:pt x="42029884" y="144780"/>
                  </a:lnTo>
                  <a:lnTo>
                    <a:pt x="42029884" y="41318238"/>
                  </a:lnTo>
                  <a:lnTo>
                    <a:pt x="41885105" y="41318238"/>
                  </a:lnTo>
                  <a:lnTo>
                    <a:pt x="41885105" y="144780"/>
                  </a:lnTo>
                  <a:close/>
                  <a:moveTo>
                    <a:pt x="144780" y="41318238"/>
                  </a:moveTo>
                  <a:lnTo>
                    <a:pt x="41885105" y="41318238"/>
                  </a:lnTo>
                  <a:lnTo>
                    <a:pt x="41885105" y="41463020"/>
                  </a:lnTo>
                  <a:lnTo>
                    <a:pt x="144780" y="41463020"/>
                  </a:lnTo>
                  <a:lnTo>
                    <a:pt x="144780" y="41318238"/>
                  </a:lnTo>
                  <a:close/>
                  <a:moveTo>
                    <a:pt x="41885105" y="0"/>
                  </a:moveTo>
                  <a:lnTo>
                    <a:pt x="42029884" y="0"/>
                  </a:lnTo>
                  <a:lnTo>
                    <a:pt x="42029884" y="144780"/>
                  </a:lnTo>
                  <a:lnTo>
                    <a:pt x="41885105" y="144780"/>
                  </a:lnTo>
                  <a:lnTo>
                    <a:pt x="4188510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885105" y="0"/>
                  </a:lnTo>
                  <a:lnTo>
                    <a:pt x="4188510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8" name="Freeform 8"/>
          <p:cNvSpPr/>
          <p:nvPr/>
        </p:nvSpPr>
        <p:spPr>
          <a:xfrm>
            <a:off x="315646" y="1538811"/>
            <a:ext cx="1284400" cy="1284400"/>
          </a:xfrm>
          <a:custGeom>
            <a:avLst/>
            <a:gdLst/>
            <a:ahLst/>
            <a:cxnLst/>
            <a:rect l="l" t="t" r="r" b="b"/>
            <a:pathLst>
              <a:path w="1284400" h="1284400">
                <a:moveTo>
                  <a:pt x="0" y="0"/>
                </a:moveTo>
                <a:lnTo>
                  <a:pt x="1284399" y="0"/>
                </a:lnTo>
                <a:lnTo>
                  <a:pt x="1284399" y="1284399"/>
                </a:lnTo>
                <a:lnTo>
                  <a:pt x="0" y="12843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>
            <a:off x="16687955" y="1538811"/>
            <a:ext cx="1284400" cy="1284400"/>
          </a:xfrm>
          <a:custGeom>
            <a:avLst/>
            <a:gdLst/>
            <a:ahLst/>
            <a:cxnLst/>
            <a:rect l="l" t="t" r="r" b="b"/>
            <a:pathLst>
              <a:path w="1284400" h="1284400">
                <a:moveTo>
                  <a:pt x="0" y="0"/>
                </a:moveTo>
                <a:lnTo>
                  <a:pt x="1284399" y="0"/>
                </a:lnTo>
                <a:lnTo>
                  <a:pt x="1284399" y="1284399"/>
                </a:lnTo>
                <a:lnTo>
                  <a:pt x="0" y="12843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TextBox 10"/>
          <p:cNvSpPr txBox="1"/>
          <p:nvPr/>
        </p:nvSpPr>
        <p:spPr>
          <a:xfrm>
            <a:off x="664176" y="437090"/>
            <a:ext cx="7314849" cy="1775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77"/>
              </a:lnSpc>
            </a:pPr>
            <a:r>
              <a:rPr lang="en-US" sz="6987" spc="181" dirty="0">
                <a:solidFill>
                  <a:srgbClr val="000000"/>
                </a:solidFill>
                <a:latin typeface="Gulfs Display"/>
                <a:ea typeface="Gulfs Display"/>
                <a:cs typeface="Gulfs Display"/>
                <a:sym typeface="Gulfs Display"/>
              </a:rPr>
              <a:t>GERI KAZANIM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65208" y="2220611"/>
            <a:ext cx="7607937" cy="7276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43"/>
              </a:lnSpc>
            </a:pPr>
            <a:r>
              <a:rPr lang="en-US" sz="3388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Değerlendirilebilir</a:t>
            </a:r>
            <a:r>
              <a:rPr lang="en-US" sz="3388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</a:t>
            </a:r>
            <a:r>
              <a:rPr lang="en-US" sz="3388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durumda</a:t>
            </a:r>
            <a:endParaRPr lang="en-US" sz="3388" dirty="0">
              <a:solidFill>
                <a:srgbClr val="000000"/>
              </a:solidFill>
              <a:latin typeface="Cooper Hewitt"/>
              <a:ea typeface="Cooper Hewitt"/>
              <a:cs typeface="Cooper Hewitt"/>
              <a:sym typeface="Cooper Hewitt"/>
            </a:endParaRPr>
          </a:p>
          <a:p>
            <a:pPr algn="l">
              <a:lnSpc>
                <a:spcPts val="4743"/>
              </a:lnSpc>
            </a:pPr>
            <a:r>
              <a:rPr lang="en-US" sz="3388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olan</a:t>
            </a:r>
            <a:r>
              <a:rPr lang="en-US" sz="3388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</a:t>
            </a:r>
            <a:r>
              <a:rPr lang="en-US" sz="3388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katı</a:t>
            </a:r>
            <a:r>
              <a:rPr lang="en-US" sz="3388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</a:t>
            </a:r>
            <a:r>
              <a:rPr lang="en-US" sz="3388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atıkların</a:t>
            </a:r>
            <a:r>
              <a:rPr lang="en-US" sz="3388" b="1" dirty="0">
                <a:solidFill>
                  <a:srgbClr val="000000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 </a:t>
            </a:r>
            <a:r>
              <a:rPr lang="en-US" sz="3388" b="1" dirty="0" err="1">
                <a:solidFill>
                  <a:srgbClr val="000000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fiziksel</a:t>
            </a:r>
            <a:r>
              <a:rPr lang="en-US" sz="3388" b="1" dirty="0">
                <a:solidFill>
                  <a:srgbClr val="000000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, </a:t>
            </a:r>
            <a:r>
              <a:rPr lang="en-US" sz="3388" b="1" dirty="0" err="1">
                <a:solidFill>
                  <a:srgbClr val="000000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kimyasal</a:t>
            </a:r>
            <a:endParaRPr lang="en-US" sz="3388" b="1" dirty="0">
              <a:solidFill>
                <a:srgbClr val="000000"/>
              </a:solidFill>
              <a:latin typeface="Cooper Hewitt Bold"/>
              <a:ea typeface="Cooper Hewitt Bold"/>
              <a:cs typeface="Cooper Hewitt Bold"/>
              <a:sym typeface="Cooper Hewitt Bold"/>
            </a:endParaRPr>
          </a:p>
          <a:p>
            <a:pPr algn="l">
              <a:lnSpc>
                <a:spcPts val="4743"/>
              </a:lnSpc>
            </a:pPr>
            <a:r>
              <a:rPr lang="en-US" sz="3388" b="1" dirty="0" err="1">
                <a:solidFill>
                  <a:srgbClr val="000000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ve</a:t>
            </a:r>
            <a:r>
              <a:rPr lang="en-US" sz="3388" b="1" dirty="0">
                <a:solidFill>
                  <a:srgbClr val="000000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 </a:t>
            </a:r>
            <a:r>
              <a:rPr lang="en-US" sz="3388" b="1" dirty="0" err="1">
                <a:solidFill>
                  <a:srgbClr val="000000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biyolojik</a:t>
            </a:r>
            <a:r>
              <a:rPr lang="en-US" sz="3388" b="1" dirty="0">
                <a:solidFill>
                  <a:srgbClr val="000000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 </a:t>
            </a:r>
            <a:r>
              <a:rPr lang="en-US" sz="3388" b="1" dirty="0" err="1">
                <a:solidFill>
                  <a:srgbClr val="000000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işlemlerle</a:t>
            </a:r>
            <a:r>
              <a:rPr lang="en-US" sz="3388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</a:t>
            </a:r>
            <a:r>
              <a:rPr lang="en-US" sz="3388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ikincil</a:t>
            </a:r>
            <a:r>
              <a:rPr lang="en-US" sz="3388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</a:t>
            </a:r>
            <a:r>
              <a:rPr lang="en-US" sz="3388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bir</a:t>
            </a:r>
            <a:r>
              <a:rPr lang="en-US" sz="3388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ham</a:t>
            </a:r>
          </a:p>
          <a:p>
            <a:pPr algn="l">
              <a:lnSpc>
                <a:spcPts val="4743"/>
              </a:lnSpc>
            </a:pPr>
            <a:r>
              <a:rPr lang="en-US" sz="3388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maddeye</a:t>
            </a:r>
            <a:r>
              <a:rPr lang="en-US" sz="3388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</a:t>
            </a:r>
            <a:r>
              <a:rPr lang="en-US" sz="3388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veya</a:t>
            </a:r>
            <a:r>
              <a:rPr lang="en-US" sz="3388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</a:t>
            </a:r>
            <a:r>
              <a:rPr lang="en-US" sz="3388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enerjiye</a:t>
            </a:r>
            <a:r>
              <a:rPr lang="en-US" sz="3388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</a:t>
            </a:r>
            <a:r>
              <a:rPr lang="en-US" sz="3388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dönüştürülmesine</a:t>
            </a:r>
            <a:r>
              <a:rPr lang="en-US" sz="3388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</a:t>
            </a:r>
            <a:r>
              <a:rPr lang="en-US" sz="3388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geri</a:t>
            </a:r>
            <a:r>
              <a:rPr lang="en-US" sz="3388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</a:t>
            </a:r>
            <a:r>
              <a:rPr lang="en-US" sz="3388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kazanım</a:t>
            </a:r>
            <a:r>
              <a:rPr lang="en-US" sz="3388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</a:t>
            </a:r>
            <a:r>
              <a:rPr lang="en-US" sz="3388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denir</a:t>
            </a:r>
            <a:r>
              <a:rPr lang="en-US" sz="3388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. </a:t>
            </a:r>
          </a:p>
          <a:p>
            <a:pPr algn="l">
              <a:lnSpc>
                <a:spcPts val="4743"/>
              </a:lnSpc>
            </a:pPr>
            <a:endParaRPr lang="en-US" sz="3388" dirty="0">
              <a:solidFill>
                <a:srgbClr val="000000"/>
              </a:solidFill>
              <a:latin typeface="Cooper Hewitt"/>
              <a:ea typeface="Cooper Hewitt"/>
              <a:cs typeface="Cooper Hewitt"/>
              <a:sym typeface="Cooper Hewitt"/>
            </a:endParaRPr>
          </a:p>
          <a:p>
            <a:pPr algn="l">
              <a:lnSpc>
                <a:spcPts val="4743"/>
              </a:lnSpc>
            </a:pPr>
            <a:r>
              <a:rPr lang="en-US" sz="3388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Meyve</a:t>
            </a:r>
            <a:r>
              <a:rPr lang="en-US" sz="3388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</a:t>
            </a:r>
            <a:r>
              <a:rPr lang="en-US" sz="3388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sebze</a:t>
            </a:r>
            <a:r>
              <a:rPr lang="en-US" sz="3388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</a:t>
            </a:r>
            <a:r>
              <a:rPr lang="en-US" sz="3388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kabuklarından</a:t>
            </a:r>
            <a:r>
              <a:rPr lang="en-US" sz="3388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,</a:t>
            </a:r>
          </a:p>
          <a:p>
            <a:pPr algn="l">
              <a:lnSpc>
                <a:spcPts val="4743"/>
              </a:lnSpc>
            </a:pPr>
            <a:r>
              <a:rPr lang="en-US" sz="3388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yemek</a:t>
            </a:r>
            <a:r>
              <a:rPr lang="en-US" sz="3388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</a:t>
            </a:r>
            <a:r>
              <a:rPr lang="en-US" sz="3388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artıklarından</a:t>
            </a:r>
            <a:r>
              <a:rPr lang="en-US" sz="3388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, </a:t>
            </a:r>
            <a:r>
              <a:rPr lang="en-US" sz="3388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külden</a:t>
            </a:r>
            <a:endParaRPr lang="en-US" sz="3388" dirty="0">
              <a:solidFill>
                <a:srgbClr val="000000"/>
              </a:solidFill>
              <a:latin typeface="Cooper Hewitt"/>
              <a:ea typeface="Cooper Hewitt"/>
              <a:cs typeface="Cooper Hewitt"/>
              <a:sym typeface="Cooper Hewitt"/>
            </a:endParaRPr>
          </a:p>
          <a:p>
            <a:pPr algn="l">
              <a:lnSpc>
                <a:spcPts val="4743"/>
              </a:lnSpc>
            </a:pPr>
            <a:r>
              <a:rPr lang="en-US" sz="3388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gübre</a:t>
            </a:r>
            <a:r>
              <a:rPr lang="en-US" sz="3388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</a:t>
            </a:r>
            <a:r>
              <a:rPr lang="en-US" sz="3388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oluşturulması</a:t>
            </a:r>
            <a:endParaRPr lang="en-US" sz="3388" dirty="0">
              <a:solidFill>
                <a:srgbClr val="000000"/>
              </a:solidFill>
              <a:latin typeface="Cooper Hewitt"/>
              <a:ea typeface="Cooper Hewitt"/>
              <a:cs typeface="Cooper Hewitt"/>
              <a:sym typeface="Cooper Hewitt"/>
            </a:endParaRPr>
          </a:p>
          <a:p>
            <a:pPr algn="l">
              <a:lnSpc>
                <a:spcPts val="4743"/>
              </a:lnSpc>
            </a:pPr>
            <a:endParaRPr lang="en-US" sz="3388" dirty="0">
              <a:solidFill>
                <a:srgbClr val="000000"/>
              </a:solidFill>
              <a:latin typeface="Cooper Hewitt"/>
              <a:ea typeface="Cooper Hewitt"/>
              <a:cs typeface="Cooper Hewitt"/>
              <a:sym typeface="Cooper Hewitt"/>
            </a:endParaRPr>
          </a:p>
          <a:p>
            <a:pPr algn="l">
              <a:lnSpc>
                <a:spcPts val="4743"/>
              </a:lnSpc>
            </a:pPr>
            <a:r>
              <a:rPr lang="en-US" sz="3388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</a:t>
            </a:r>
            <a:r>
              <a:rPr lang="en-US" sz="3388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Atık</a:t>
            </a:r>
            <a:r>
              <a:rPr lang="en-US" sz="3388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</a:t>
            </a:r>
            <a:r>
              <a:rPr lang="en-US" sz="3388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yağlardan</a:t>
            </a:r>
            <a:endParaRPr lang="en-US" sz="3388" dirty="0">
              <a:solidFill>
                <a:srgbClr val="000000"/>
              </a:solidFill>
              <a:latin typeface="Cooper Hewitt"/>
              <a:ea typeface="Cooper Hewitt"/>
              <a:cs typeface="Cooper Hewitt"/>
              <a:sym typeface="Cooper Hewitt"/>
            </a:endParaRPr>
          </a:p>
          <a:p>
            <a:pPr algn="l">
              <a:lnSpc>
                <a:spcPts val="4743"/>
              </a:lnSpc>
            </a:pPr>
            <a:r>
              <a:rPr lang="en-US" sz="3388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biyodizel</a:t>
            </a:r>
            <a:r>
              <a:rPr lang="en-US" sz="3388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</a:t>
            </a:r>
            <a:r>
              <a:rPr lang="en-US" sz="3388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oluşturulması</a:t>
            </a:r>
            <a:r>
              <a:rPr lang="en-US" sz="3388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722217" y="2220611"/>
            <a:ext cx="7607937" cy="8359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43"/>
              </a:lnSpc>
            </a:pPr>
            <a:r>
              <a:rPr lang="en-US" sz="3388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Kullanım</a:t>
            </a:r>
            <a:r>
              <a:rPr lang="en-US" sz="3388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</a:t>
            </a:r>
            <a:r>
              <a:rPr lang="en-US" sz="3388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dışı</a:t>
            </a:r>
            <a:r>
              <a:rPr lang="en-US" sz="3388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</a:t>
            </a:r>
            <a:r>
              <a:rPr lang="en-US" sz="3388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kalan</a:t>
            </a:r>
            <a:r>
              <a:rPr lang="en-US" sz="3388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</a:t>
            </a:r>
            <a:r>
              <a:rPr lang="en-US" sz="3388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geri</a:t>
            </a:r>
            <a:r>
              <a:rPr lang="en-US" sz="3388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</a:t>
            </a:r>
            <a:r>
              <a:rPr lang="en-US" sz="3388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dönüştürülebilir</a:t>
            </a:r>
            <a:endParaRPr lang="en-US" sz="3388" dirty="0">
              <a:solidFill>
                <a:srgbClr val="000000"/>
              </a:solidFill>
              <a:latin typeface="Cooper Hewitt"/>
              <a:ea typeface="Cooper Hewitt"/>
              <a:cs typeface="Cooper Hewitt"/>
              <a:sym typeface="Cooper Hewitt"/>
            </a:endParaRPr>
          </a:p>
          <a:p>
            <a:pPr algn="l">
              <a:lnSpc>
                <a:spcPts val="4743"/>
              </a:lnSpc>
            </a:pPr>
            <a:r>
              <a:rPr lang="en-US" sz="3388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atık</a:t>
            </a:r>
            <a:r>
              <a:rPr lang="en-US" sz="3388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</a:t>
            </a:r>
            <a:r>
              <a:rPr lang="en-US" sz="3388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malzemelerin</a:t>
            </a:r>
            <a:r>
              <a:rPr lang="en-US" sz="3388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</a:t>
            </a:r>
            <a:r>
              <a:rPr lang="en-US" sz="3388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çeşitli</a:t>
            </a:r>
            <a:endParaRPr lang="en-US" sz="3388" dirty="0">
              <a:solidFill>
                <a:srgbClr val="000000"/>
              </a:solidFill>
              <a:latin typeface="Cooper Hewitt"/>
              <a:ea typeface="Cooper Hewitt"/>
              <a:cs typeface="Cooper Hewitt"/>
              <a:sym typeface="Cooper Hewitt"/>
            </a:endParaRPr>
          </a:p>
          <a:p>
            <a:pPr algn="l">
              <a:lnSpc>
                <a:spcPts val="4743"/>
              </a:lnSpc>
            </a:pPr>
            <a:r>
              <a:rPr lang="en-US" sz="3388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yöntemler</a:t>
            </a:r>
            <a:r>
              <a:rPr lang="en-US" sz="3388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</a:t>
            </a:r>
            <a:r>
              <a:rPr lang="en-US" sz="3388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ile</a:t>
            </a:r>
            <a:r>
              <a:rPr lang="en-US" sz="3388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ham </a:t>
            </a:r>
            <a:r>
              <a:rPr lang="en-US" sz="3388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madde</a:t>
            </a:r>
            <a:r>
              <a:rPr lang="en-US" sz="3388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</a:t>
            </a:r>
            <a:r>
              <a:rPr lang="en-US" sz="3388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olarak</a:t>
            </a:r>
            <a:r>
              <a:rPr lang="en-US" sz="3388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</a:t>
            </a:r>
            <a:r>
              <a:rPr lang="en-US" sz="3388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tekrar</a:t>
            </a:r>
            <a:endParaRPr lang="en-US" sz="3388" dirty="0">
              <a:solidFill>
                <a:srgbClr val="000000"/>
              </a:solidFill>
              <a:latin typeface="Cooper Hewitt"/>
              <a:ea typeface="Cooper Hewitt"/>
              <a:cs typeface="Cooper Hewitt"/>
              <a:sym typeface="Cooper Hewitt"/>
            </a:endParaRPr>
          </a:p>
          <a:p>
            <a:pPr algn="l">
              <a:lnSpc>
                <a:spcPts val="4743"/>
              </a:lnSpc>
            </a:pPr>
            <a:r>
              <a:rPr lang="en-US" sz="3388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imalat</a:t>
            </a:r>
            <a:r>
              <a:rPr lang="en-US" sz="3388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</a:t>
            </a:r>
            <a:r>
              <a:rPr lang="en-US" sz="3388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süreçlerine</a:t>
            </a:r>
            <a:r>
              <a:rPr lang="en-US" sz="3388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</a:t>
            </a:r>
            <a:r>
              <a:rPr lang="en-US" sz="3388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kazandırılması</a:t>
            </a:r>
            <a:endParaRPr lang="en-US" sz="3388" dirty="0">
              <a:solidFill>
                <a:srgbClr val="000000"/>
              </a:solidFill>
              <a:latin typeface="Cooper Hewitt"/>
              <a:ea typeface="Cooper Hewitt"/>
              <a:cs typeface="Cooper Hewitt"/>
              <a:sym typeface="Cooper Hewitt"/>
            </a:endParaRPr>
          </a:p>
          <a:p>
            <a:pPr algn="l">
              <a:lnSpc>
                <a:spcPts val="4743"/>
              </a:lnSpc>
            </a:pPr>
            <a:r>
              <a:rPr lang="en-US" sz="3388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geri</a:t>
            </a:r>
            <a:r>
              <a:rPr lang="en-US" sz="3388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</a:t>
            </a:r>
            <a:r>
              <a:rPr lang="en-US" sz="3388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dönüşüm</a:t>
            </a:r>
            <a:r>
              <a:rPr lang="en-US" sz="3388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</a:t>
            </a:r>
            <a:r>
              <a:rPr lang="en-US" sz="3388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olarak</a:t>
            </a:r>
            <a:r>
              <a:rPr lang="en-US" sz="3388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</a:t>
            </a:r>
            <a:r>
              <a:rPr lang="en-US" sz="3388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tanımlanır</a:t>
            </a:r>
            <a:r>
              <a:rPr lang="en-US" sz="3388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.</a:t>
            </a:r>
          </a:p>
          <a:p>
            <a:pPr algn="l">
              <a:lnSpc>
                <a:spcPts val="4743"/>
              </a:lnSpc>
            </a:pPr>
            <a:endParaRPr lang="en-US" sz="3388" dirty="0">
              <a:solidFill>
                <a:srgbClr val="000000"/>
              </a:solidFill>
              <a:latin typeface="Cooper Hewitt"/>
              <a:ea typeface="Cooper Hewitt"/>
              <a:cs typeface="Cooper Hewitt"/>
              <a:sym typeface="Cooper Hewitt"/>
            </a:endParaRPr>
          </a:p>
          <a:p>
            <a:pPr algn="l">
              <a:lnSpc>
                <a:spcPts val="4743"/>
              </a:lnSpc>
            </a:pPr>
            <a:r>
              <a:rPr lang="en-US" sz="3388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Eski </a:t>
            </a:r>
            <a:r>
              <a:rPr lang="en-US" sz="3388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gazete</a:t>
            </a:r>
            <a:r>
              <a:rPr lang="en-US" sz="3388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</a:t>
            </a:r>
            <a:r>
              <a:rPr lang="en-US" sz="3388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kağıtlarından</a:t>
            </a:r>
            <a:r>
              <a:rPr lang="en-US" sz="3388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</a:t>
            </a:r>
            <a:r>
              <a:rPr lang="en-US" sz="3388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dergi</a:t>
            </a:r>
            <a:r>
              <a:rPr lang="en-US" sz="3388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</a:t>
            </a:r>
            <a:r>
              <a:rPr lang="en-US" sz="3388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yapılması</a:t>
            </a:r>
            <a:r>
              <a:rPr lang="en-US" sz="3388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.</a:t>
            </a:r>
          </a:p>
          <a:p>
            <a:pPr algn="l">
              <a:lnSpc>
                <a:spcPts val="4743"/>
              </a:lnSpc>
            </a:pPr>
            <a:endParaRPr lang="en-US" sz="3388" dirty="0">
              <a:solidFill>
                <a:srgbClr val="000000"/>
              </a:solidFill>
              <a:latin typeface="Cooper Hewitt"/>
              <a:ea typeface="Cooper Hewitt"/>
              <a:cs typeface="Cooper Hewitt"/>
              <a:sym typeface="Cooper Hewitt"/>
            </a:endParaRPr>
          </a:p>
          <a:p>
            <a:pPr algn="l">
              <a:lnSpc>
                <a:spcPts val="4743"/>
              </a:lnSpc>
            </a:pPr>
            <a:r>
              <a:rPr lang="en-US" sz="3388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Su </a:t>
            </a:r>
            <a:r>
              <a:rPr lang="en-US" sz="3388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şişelerinin</a:t>
            </a:r>
            <a:r>
              <a:rPr lang="en-US" sz="3388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</a:t>
            </a:r>
            <a:r>
              <a:rPr lang="en-US" sz="3388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geri</a:t>
            </a:r>
            <a:r>
              <a:rPr lang="en-US" sz="3388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</a:t>
            </a:r>
            <a:r>
              <a:rPr lang="en-US" sz="3388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dönüştürülerek</a:t>
            </a:r>
            <a:r>
              <a:rPr lang="en-US" sz="3388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</a:t>
            </a:r>
            <a:r>
              <a:rPr lang="en-US" sz="3388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kıyafet</a:t>
            </a:r>
            <a:r>
              <a:rPr lang="en-US" sz="3388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</a:t>
            </a:r>
            <a:r>
              <a:rPr lang="en-US" sz="3388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üretilmesi</a:t>
            </a:r>
            <a:r>
              <a:rPr lang="en-US" sz="3388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.</a:t>
            </a:r>
          </a:p>
          <a:p>
            <a:pPr algn="l">
              <a:lnSpc>
                <a:spcPts val="4743"/>
              </a:lnSpc>
            </a:pPr>
            <a:endParaRPr lang="en-US" sz="3388" dirty="0">
              <a:solidFill>
                <a:srgbClr val="000000"/>
              </a:solidFill>
              <a:latin typeface="Cooper Hewitt"/>
              <a:ea typeface="Cooper Hewitt"/>
              <a:cs typeface="Cooper Hewitt"/>
              <a:sym typeface="Cooper Hewitt"/>
            </a:endParaRPr>
          </a:p>
          <a:p>
            <a:pPr algn="l">
              <a:lnSpc>
                <a:spcPts val="4743"/>
              </a:lnSpc>
            </a:pPr>
            <a:r>
              <a:rPr lang="en-US" sz="3388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Eski cep </a:t>
            </a:r>
            <a:r>
              <a:rPr lang="en-US" sz="3388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telefonlarının</a:t>
            </a:r>
            <a:r>
              <a:rPr lang="en-US" sz="3388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</a:t>
            </a:r>
            <a:r>
              <a:rPr lang="en-US" sz="3388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içindeki</a:t>
            </a:r>
            <a:r>
              <a:rPr lang="en-US" sz="3388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</a:t>
            </a:r>
            <a:r>
              <a:rPr lang="en-US" sz="3388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metallerin</a:t>
            </a:r>
            <a:r>
              <a:rPr lang="en-US" sz="3388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</a:t>
            </a:r>
            <a:r>
              <a:rPr lang="en-US" sz="3388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bilgisayarların</a:t>
            </a:r>
            <a:r>
              <a:rPr lang="en-US" sz="3388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</a:t>
            </a:r>
            <a:r>
              <a:rPr lang="en-US" sz="3388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içinde</a:t>
            </a:r>
            <a:r>
              <a:rPr lang="en-US" sz="3388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</a:t>
            </a:r>
            <a:r>
              <a:rPr lang="en-US" sz="3388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kullanılması</a:t>
            </a:r>
            <a:r>
              <a:rPr lang="en-US" sz="3388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.</a:t>
            </a:r>
          </a:p>
          <a:p>
            <a:pPr algn="l">
              <a:lnSpc>
                <a:spcPts val="4743"/>
              </a:lnSpc>
            </a:pPr>
            <a:endParaRPr lang="en-US" sz="3388" dirty="0">
              <a:solidFill>
                <a:srgbClr val="000000"/>
              </a:solidFill>
              <a:latin typeface="Cooper Hewitt"/>
              <a:ea typeface="Cooper Hewitt"/>
              <a:cs typeface="Cooper Hewitt"/>
              <a:sym typeface="Cooper Hewitt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9563384" y="142875"/>
            <a:ext cx="7314849" cy="1775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77"/>
              </a:lnSpc>
            </a:pPr>
            <a:r>
              <a:rPr lang="en-US" sz="6987" spc="181" dirty="0">
                <a:solidFill>
                  <a:srgbClr val="000000"/>
                </a:solidFill>
                <a:latin typeface="Gulfs Display"/>
                <a:ea typeface="Gulfs Display"/>
                <a:cs typeface="Gulfs Display"/>
                <a:sym typeface="Gulfs Display"/>
              </a:rPr>
              <a:t>GERI DÖNÜŞÜM</a:t>
            </a:r>
          </a:p>
        </p:txBody>
      </p:sp>
      <p:pic>
        <p:nvPicPr>
          <p:cNvPr id="17" name="Picture 4" descr="mervehocaile - YouTube">
            <a:extLst>
              <a:ext uri="{FF2B5EF4-FFF2-40B4-BE49-F238E27FC236}">
                <a16:creationId xmlns:a16="http://schemas.microsoft.com/office/drawing/2014/main" id="{8DC52727-A0BC-D33D-5CBC-13AEEC830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2067" y="8967419"/>
            <a:ext cx="1319581" cy="1319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ADEB3603-0A89-A6BB-FA19-A728F5D2D5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Tm="169041">
        <p159:morph option="byObject"/>
      </p:transition>
    </mc:Choice>
    <mc:Fallback xmlns="">
      <p:transition advTm="169041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41964" y="654749"/>
            <a:ext cx="11159836" cy="8840247"/>
          </a:xfrm>
          <a:custGeom>
            <a:avLst/>
            <a:gdLst/>
            <a:ahLst/>
            <a:cxnLst/>
            <a:rect l="l" t="t" r="r" b="b"/>
            <a:pathLst>
              <a:path w="11205904" h="9356929">
                <a:moveTo>
                  <a:pt x="0" y="0"/>
                </a:moveTo>
                <a:lnTo>
                  <a:pt x="11205903" y="0"/>
                </a:lnTo>
                <a:lnTo>
                  <a:pt x="11205903" y="9356929"/>
                </a:lnTo>
                <a:lnTo>
                  <a:pt x="0" y="93569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5645568" y="0"/>
            <a:ext cx="2642432" cy="2654229"/>
          </a:xfrm>
          <a:custGeom>
            <a:avLst/>
            <a:gdLst/>
            <a:ahLst/>
            <a:cxnLst/>
            <a:rect l="l" t="t" r="r" b="b"/>
            <a:pathLst>
              <a:path w="2642432" h="2654229">
                <a:moveTo>
                  <a:pt x="0" y="0"/>
                </a:moveTo>
                <a:lnTo>
                  <a:pt x="2642432" y="0"/>
                </a:lnTo>
                <a:lnTo>
                  <a:pt x="2642432" y="2654229"/>
                </a:lnTo>
                <a:lnTo>
                  <a:pt x="0" y="26542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8" name="Picture 4" descr="mervehocaile - YouTube">
            <a:extLst>
              <a:ext uri="{FF2B5EF4-FFF2-40B4-BE49-F238E27FC236}">
                <a16:creationId xmlns:a16="http://schemas.microsoft.com/office/drawing/2014/main" id="{7F72B5D8-AA39-D01E-CD16-70CF93597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2067" y="8967419"/>
            <a:ext cx="1319581" cy="1319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6E70642F-6C3F-41CF-511C-9015785ECB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763" y="27702"/>
            <a:ext cx="18288000" cy="10231596"/>
            <a:chOff x="0" y="0"/>
            <a:chExt cx="4816593" cy="26947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694742"/>
            </a:xfrm>
            <a:custGeom>
              <a:avLst/>
              <a:gdLst/>
              <a:ahLst/>
              <a:cxnLst/>
              <a:rect l="l" t="t" r="r" b="b"/>
              <a:pathLst>
                <a:path w="4816592" h="2694742">
                  <a:moveTo>
                    <a:pt x="0" y="0"/>
                  </a:moveTo>
                  <a:lnTo>
                    <a:pt x="4816592" y="0"/>
                  </a:lnTo>
                  <a:lnTo>
                    <a:pt x="4816592" y="2694742"/>
                  </a:lnTo>
                  <a:lnTo>
                    <a:pt x="0" y="269474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61950" cap="sq">
              <a:solidFill>
                <a:srgbClr val="5271FF"/>
              </a:solidFill>
              <a:prstDash val="solid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233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>
            <a:hlinkClick r:id="rId2"/>
          </p:cNvPr>
          <p:cNvSpPr/>
          <p:nvPr/>
        </p:nvSpPr>
        <p:spPr>
          <a:xfrm>
            <a:off x="6202915" y="262578"/>
            <a:ext cx="5985581" cy="6148300"/>
          </a:xfrm>
          <a:custGeom>
            <a:avLst/>
            <a:gdLst/>
            <a:ahLst/>
            <a:cxnLst/>
            <a:rect l="l" t="t" r="r" b="b"/>
            <a:pathLst>
              <a:path w="5985581" h="6148300">
                <a:moveTo>
                  <a:pt x="0" y="0"/>
                </a:moveTo>
                <a:lnTo>
                  <a:pt x="5985581" y="0"/>
                </a:lnTo>
                <a:lnTo>
                  <a:pt x="5985581" y="6148299"/>
                </a:lnTo>
                <a:lnTo>
                  <a:pt x="0" y="61482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686" t="-11909" r="-9514" b="-7057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>
            <a:hlinkClick r:id="rId4"/>
          </p:cNvPr>
          <p:cNvSpPr/>
          <p:nvPr/>
        </p:nvSpPr>
        <p:spPr>
          <a:xfrm>
            <a:off x="1879980" y="6501266"/>
            <a:ext cx="2410067" cy="1012228"/>
          </a:xfrm>
          <a:custGeom>
            <a:avLst/>
            <a:gdLst/>
            <a:ahLst/>
            <a:cxnLst/>
            <a:rect l="l" t="t" r="r" b="b"/>
            <a:pathLst>
              <a:path w="2410067" h="1012228">
                <a:moveTo>
                  <a:pt x="0" y="0"/>
                </a:moveTo>
                <a:lnTo>
                  <a:pt x="2410067" y="0"/>
                </a:lnTo>
                <a:lnTo>
                  <a:pt x="2410067" y="1012228"/>
                </a:lnTo>
                <a:lnTo>
                  <a:pt x="0" y="10122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>
            <a:hlinkClick r:id="rId2"/>
          </p:cNvPr>
          <p:cNvSpPr/>
          <p:nvPr/>
        </p:nvSpPr>
        <p:spPr>
          <a:xfrm>
            <a:off x="10641578" y="6332698"/>
            <a:ext cx="1323106" cy="1323106"/>
          </a:xfrm>
          <a:custGeom>
            <a:avLst/>
            <a:gdLst/>
            <a:ahLst/>
            <a:cxnLst/>
            <a:rect l="l" t="t" r="r" b="b"/>
            <a:pathLst>
              <a:path w="1323106" h="1323106">
                <a:moveTo>
                  <a:pt x="0" y="0"/>
                </a:moveTo>
                <a:lnTo>
                  <a:pt x="1323107" y="0"/>
                </a:lnTo>
                <a:lnTo>
                  <a:pt x="1323107" y="1323106"/>
                </a:lnTo>
                <a:lnTo>
                  <a:pt x="0" y="13231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303131" y="3256653"/>
            <a:ext cx="2452490" cy="2695044"/>
          </a:xfrm>
          <a:prstGeom prst="rect">
            <a:avLst/>
          </a:prstGeom>
        </p:spPr>
      </p:pic>
      <p:sp>
        <p:nvSpPr>
          <p:cNvPr id="9" name="TextBox 9">
            <a:hlinkClick r:id="rId4"/>
          </p:cNvPr>
          <p:cNvSpPr txBox="1"/>
          <p:nvPr/>
        </p:nvSpPr>
        <p:spPr>
          <a:xfrm>
            <a:off x="4239888" y="6500701"/>
            <a:ext cx="5294615" cy="1000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2"/>
              </a:lnSpc>
            </a:pPr>
            <a:r>
              <a:rPr lang="en-US" sz="5658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@mervehocaile</a:t>
            </a:r>
          </a:p>
        </p:txBody>
      </p:sp>
      <p:sp>
        <p:nvSpPr>
          <p:cNvPr id="10" name="TextBox 10">
            <a:hlinkClick r:id="rId2"/>
          </p:cNvPr>
          <p:cNvSpPr txBox="1"/>
          <p:nvPr/>
        </p:nvSpPr>
        <p:spPr>
          <a:xfrm>
            <a:off x="11964685" y="6500701"/>
            <a:ext cx="5294615" cy="1000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2"/>
              </a:lnSpc>
            </a:pPr>
            <a:r>
              <a:rPr lang="en-US" sz="5658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@mervehocaile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139238" y="4639627"/>
            <a:ext cx="9525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12" name="TextBox 12"/>
          <p:cNvSpPr txBox="1"/>
          <p:nvPr/>
        </p:nvSpPr>
        <p:spPr>
          <a:xfrm>
            <a:off x="509588" y="7741529"/>
            <a:ext cx="17259300" cy="2066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2"/>
              </a:lnSpc>
            </a:pP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Konu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anlatım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videoları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,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ders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ve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içerik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dosyaları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için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takip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etmeyi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unutma</a:t>
            </a:r>
            <a:r>
              <a:rPr lang="tr-TR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!</a:t>
            </a:r>
            <a:endParaRPr lang="en-US" sz="5851" b="1" dirty="0">
              <a:solidFill>
                <a:srgbClr val="FF5757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069502" y="633935"/>
            <a:ext cx="9967894" cy="1973516"/>
            <a:chOff x="0" y="0"/>
            <a:chExt cx="74599591" cy="14769768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74454813" cy="14624989"/>
            </a:xfrm>
            <a:custGeom>
              <a:avLst/>
              <a:gdLst/>
              <a:ahLst/>
              <a:cxnLst/>
              <a:rect l="l" t="t" r="r" b="b"/>
              <a:pathLst>
                <a:path w="74454813" h="14624989">
                  <a:moveTo>
                    <a:pt x="0" y="0"/>
                  </a:moveTo>
                  <a:lnTo>
                    <a:pt x="74454813" y="0"/>
                  </a:lnTo>
                  <a:lnTo>
                    <a:pt x="74454813" y="14624989"/>
                  </a:lnTo>
                  <a:lnTo>
                    <a:pt x="0" y="146249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AB5DB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74599589" cy="14769768"/>
            </a:xfrm>
            <a:custGeom>
              <a:avLst/>
              <a:gdLst/>
              <a:ahLst/>
              <a:cxnLst/>
              <a:rect l="l" t="t" r="r" b="b"/>
              <a:pathLst>
                <a:path w="74599589" h="14769768">
                  <a:moveTo>
                    <a:pt x="74454810" y="14624988"/>
                  </a:moveTo>
                  <a:lnTo>
                    <a:pt x="74599589" y="14624988"/>
                  </a:lnTo>
                  <a:lnTo>
                    <a:pt x="74599589" y="14769768"/>
                  </a:lnTo>
                  <a:lnTo>
                    <a:pt x="74454810" y="14769768"/>
                  </a:lnTo>
                  <a:lnTo>
                    <a:pt x="74454810" y="1462498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4624988"/>
                  </a:lnTo>
                  <a:lnTo>
                    <a:pt x="0" y="14624988"/>
                  </a:lnTo>
                  <a:lnTo>
                    <a:pt x="0" y="144780"/>
                  </a:lnTo>
                  <a:close/>
                  <a:moveTo>
                    <a:pt x="0" y="14624988"/>
                  </a:moveTo>
                  <a:lnTo>
                    <a:pt x="144780" y="14624988"/>
                  </a:lnTo>
                  <a:lnTo>
                    <a:pt x="144780" y="14769768"/>
                  </a:lnTo>
                  <a:lnTo>
                    <a:pt x="0" y="14769768"/>
                  </a:lnTo>
                  <a:lnTo>
                    <a:pt x="0" y="14624988"/>
                  </a:lnTo>
                  <a:close/>
                  <a:moveTo>
                    <a:pt x="74454810" y="144780"/>
                  </a:moveTo>
                  <a:lnTo>
                    <a:pt x="74599589" y="144780"/>
                  </a:lnTo>
                  <a:lnTo>
                    <a:pt x="74599589" y="14624988"/>
                  </a:lnTo>
                  <a:lnTo>
                    <a:pt x="74454810" y="14624988"/>
                  </a:lnTo>
                  <a:lnTo>
                    <a:pt x="74454810" y="144780"/>
                  </a:lnTo>
                  <a:close/>
                  <a:moveTo>
                    <a:pt x="144780" y="14624988"/>
                  </a:moveTo>
                  <a:lnTo>
                    <a:pt x="74454810" y="14624988"/>
                  </a:lnTo>
                  <a:lnTo>
                    <a:pt x="74454810" y="14769768"/>
                  </a:lnTo>
                  <a:lnTo>
                    <a:pt x="144780" y="14769768"/>
                  </a:lnTo>
                  <a:lnTo>
                    <a:pt x="144780" y="14624988"/>
                  </a:lnTo>
                  <a:close/>
                  <a:moveTo>
                    <a:pt x="74454810" y="0"/>
                  </a:moveTo>
                  <a:lnTo>
                    <a:pt x="74599589" y="0"/>
                  </a:lnTo>
                  <a:lnTo>
                    <a:pt x="74599589" y="144780"/>
                  </a:lnTo>
                  <a:lnTo>
                    <a:pt x="74454810" y="144780"/>
                  </a:lnTo>
                  <a:lnTo>
                    <a:pt x="74454810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74454810" y="0"/>
                  </a:lnTo>
                  <a:lnTo>
                    <a:pt x="74454810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069502" y="3174938"/>
            <a:ext cx="9967894" cy="6421821"/>
            <a:chOff x="0" y="0"/>
            <a:chExt cx="53453626" cy="34437528"/>
          </a:xfrm>
        </p:grpSpPr>
        <p:sp>
          <p:nvSpPr>
            <p:cNvPr id="6" name="Freeform 6"/>
            <p:cNvSpPr/>
            <p:nvPr/>
          </p:nvSpPr>
          <p:spPr>
            <a:xfrm>
              <a:off x="72390" y="72390"/>
              <a:ext cx="53308848" cy="34292747"/>
            </a:xfrm>
            <a:custGeom>
              <a:avLst/>
              <a:gdLst/>
              <a:ahLst/>
              <a:cxnLst/>
              <a:rect l="l" t="t" r="r" b="b"/>
              <a:pathLst>
                <a:path w="53308848" h="34292747">
                  <a:moveTo>
                    <a:pt x="0" y="0"/>
                  </a:moveTo>
                  <a:lnTo>
                    <a:pt x="53308848" y="0"/>
                  </a:lnTo>
                  <a:lnTo>
                    <a:pt x="53308848" y="34292746"/>
                  </a:lnTo>
                  <a:lnTo>
                    <a:pt x="0" y="342927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EBD4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53453624" cy="34437529"/>
            </a:xfrm>
            <a:custGeom>
              <a:avLst/>
              <a:gdLst/>
              <a:ahLst/>
              <a:cxnLst/>
              <a:rect l="l" t="t" r="r" b="b"/>
              <a:pathLst>
                <a:path w="53453624" h="34437529">
                  <a:moveTo>
                    <a:pt x="53308845" y="34292747"/>
                  </a:moveTo>
                  <a:lnTo>
                    <a:pt x="53453624" y="34292747"/>
                  </a:lnTo>
                  <a:lnTo>
                    <a:pt x="53453624" y="34437529"/>
                  </a:lnTo>
                  <a:lnTo>
                    <a:pt x="53308845" y="34437529"/>
                  </a:lnTo>
                  <a:lnTo>
                    <a:pt x="53308845" y="3429274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4292747"/>
                  </a:lnTo>
                  <a:lnTo>
                    <a:pt x="0" y="34292747"/>
                  </a:lnTo>
                  <a:lnTo>
                    <a:pt x="0" y="144780"/>
                  </a:lnTo>
                  <a:close/>
                  <a:moveTo>
                    <a:pt x="0" y="34292747"/>
                  </a:moveTo>
                  <a:lnTo>
                    <a:pt x="144780" y="34292747"/>
                  </a:lnTo>
                  <a:lnTo>
                    <a:pt x="144780" y="34437529"/>
                  </a:lnTo>
                  <a:lnTo>
                    <a:pt x="0" y="34437529"/>
                  </a:lnTo>
                  <a:lnTo>
                    <a:pt x="0" y="34292747"/>
                  </a:lnTo>
                  <a:close/>
                  <a:moveTo>
                    <a:pt x="53308845" y="144780"/>
                  </a:moveTo>
                  <a:lnTo>
                    <a:pt x="53453624" y="144780"/>
                  </a:lnTo>
                  <a:lnTo>
                    <a:pt x="53453624" y="34292747"/>
                  </a:lnTo>
                  <a:lnTo>
                    <a:pt x="53308845" y="34292747"/>
                  </a:lnTo>
                  <a:lnTo>
                    <a:pt x="53308845" y="144780"/>
                  </a:lnTo>
                  <a:close/>
                  <a:moveTo>
                    <a:pt x="144780" y="34292747"/>
                  </a:moveTo>
                  <a:lnTo>
                    <a:pt x="53308845" y="34292747"/>
                  </a:lnTo>
                  <a:lnTo>
                    <a:pt x="53308845" y="34437529"/>
                  </a:lnTo>
                  <a:lnTo>
                    <a:pt x="144780" y="34437529"/>
                  </a:lnTo>
                  <a:lnTo>
                    <a:pt x="144780" y="34292747"/>
                  </a:lnTo>
                  <a:close/>
                  <a:moveTo>
                    <a:pt x="53308845" y="0"/>
                  </a:moveTo>
                  <a:lnTo>
                    <a:pt x="53453624" y="0"/>
                  </a:lnTo>
                  <a:lnTo>
                    <a:pt x="53453624" y="144780"/>
                  </a:lnTo>
                  <a:lnTo>
                    <a:pt x="53308845" y="144780"/>
                  </a:lnTo>
                  <a:lnTo>
                    <a:pt x="5330884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3308845" y="0"/>
                  </a:lnTo>
                  <a:lnTo>
                    <a:pt x="5330884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8" name="Freeform 8"/>
          <p:cNvSpPr/>
          <p:nvPr/>
        </p:nvSpPr>
        <p:spPr>
          <a:xfrm>
            <a:off x="15114399" y="2878466"/>
            <a:ext cx="2422066" cy="2422066"/>
          </a:xfrm>
          <a:custGeom>
            <a:avLst/>
            <a:gdLst/>
            <a:ahLst/>
            <a:cxnLst/>
            <a:rect l="l" t="t" r="r" b="b"/>
            <a:pathLst>
              <a:path w="2422066" h="2422066">
                <a:moveTo>
                  <a:pt x="0" y="0"/>
                </a:moveTo>
                <a:lnTo>
                  <a:pt x="2422066" y="0"/>
                </a:lnTo>
                <a:lnTo>
                  <a:pt x="2422066" y="2422067"/>
                </a:lnTo>
                <a:lnTo>
                  <a:pt x="0" y="24220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>
            <a:off x="336256" y="-649521"/>
            <a:ext cx="3733246" cy="4114800"/>
          </a:xfrm>
          <a:custGeom>
            <a:avLst/>
            <a:gdLst/>
            <a:ahLst/>
            <a:cxnLst/>
            <a:rect l="l" t="t" r="r" b="b"/>
            <a:pathLst>
              <a:path w="3733246" h="4114800">
                <a:moveTo>
                  <a:pt x="0" y="0"/>
                </a:moveTo>
                <a:lnTo>
                  <a:pt x="3733246" y="0"/>
                </a:lnTo>
                <a:lnTo>
                  <a:pt x="373324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>
            <a:off x="14577375" y="732966"/>
            <a:ext cx="5918181" cy="1775454"/>
          </a:xfrm>
          <a:custGeom>
            <a:avLst/>
            <a:gdLst/>
            <a:ahLst/>
            <a:cxnLst/>
            <a:rect l="l" t="t" r="r" b="b"/>
            <a:pathLst>
              <a:path w="5918181" h="1775454">
                <a:moveTo>
                  <a:pt x="0" y="0"/>
                </a:moveTo>
                <a:lnTo>
                  <a:pt x="5918181" y="0"/>
                </a:lnTo>
                <a:lnTo>
                  <a:pt x="5918181" y="1775454"/>
                </a:lnTo>
                <a:lnTo>
                  <a:pt x="0" y="17754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>
            <a:off x="0" y="6172200"/>
            <a:ext cx="6773333" cy="4114800"/>
          </a:xfrm>
          <a:custGeom>
            <a:avLst/>
            <a:gdLst/>
            <a:ahLst/>
            <a:cxnLst/>
            <a:rect l="l" t="t" r="r" b="b"/>
            <a:pathLst>
              <a:path w="6773333" h="4114800">
                <a:moveTo>
                  <a:pt x="0" y="0"/>
                </a:moveTo>
                <a:lnTo>
                  <a:pt x="6773333" y="0"/>
                </a:lnTo>
                <a:lnTo>
                  <a:pt x="677333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>
            <a:off x="14473948" y="5433670"/>
            <a:ext cx="3627864" cy="4853330"/>
          </a:xfrm>
          <a:custGeom>
            <a:avLst/>
            <a:gdLst/>
            <a:ahLst/>
            <a:cxnLst/>
            <a:rect l="l" t="t" r="r" b="b"/>
            <a:pathLst>
              <a:path w="3627864" h="4853330">
                <a:moveTo>
                  <a:pt x="0" y="0"/>
                </a:moveTo>
                <a:lnTo>
                  <a:pt x="3627864" y="0"/>
                </a:lnTo>
                <a:lnTo>
                  <a:pt x="3627864" y="4853330"/>
                </a:lnTo>
                <a:lnTo>
                  <a:pt x="0" y="485333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TextBox 13"/>
          <p:cNvSpPr txBox="1"/>
          <p:nvPr/>
        </p:nvSpPr>
        <p:spPr>
          <a:xfrm>
            <a:off x="3628294" y="1057149"/>
            <a:ext cx="10845653" cy="1346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06"/>
              </a:lnSpc>
            </a:pPr>
            <a:r>
              <a:rPr lang="en-US" sz="10315" spc="268">
                <a:solidFill>
                  <a:srgbClr val="000000"/>
                </a:solidFill>
                <a:latin typeface="Gulfs Display"/>
                <a:ea typeface="Gulfs Display"/>
                <a:cs typeface="Gulfs Display"/>
                <a:sym typeface="Gulfs Display"/>
              </a:rPr>
              <a:t>EVSEL ATIK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031765" y="3899000"/>
            <a:ext cx="8038712" cy="287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4"/>
              </a:lnSpc>
            </a:pPr>
            <a:r>
              <a:rPr lang="en-US" sz="3931" spc="102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Evsel atıklar, evlerimizde oluşan ve kullanım</a:t>
            </a:r>
          </a:p>
          <a:p>
            <a:pPr algn="ctr">
              <a:lnSpc>
                <a:spcPts val="5504"/>
              </a:lnSpc>
              <a:spcBef>
                <a:spcPct val="0"/>
              </a:spcBef>
            </a:pPr>
            <a:r>
              <a:rPr lang="en-US" sz="3931" spc="102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sonrası ihtiyaç duymayacağımız maddelerdir.</a:t>
            </a:r>
          </a:p>
        </p:txBody>
      </p:sp>
      <p:pic>
        <p:nvPicPr>
          <p:cNvPr id="17" name="Picture 4" descr="mervehocaile - YouTube">
            <a:extLst>
              <a:ext uri="{FF2B5EF4-FFF2-40B4-BE49-F238E27FC236}">
                <a16:creationId xmlns:a16="http://schemas.microsoft.com/office/drawing/2014/main" id="{80573F70-3436-D742-157A-135D89FF0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2067" y="8967419"/>
            <a:ext cx="1319581" cy="1319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id="{98E610AA-83DD-58A4-BF00-FA88867A82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Tm="32907">
        <p159:morph option="byObject"/>
      </p:transition>
    </mc:Choice>
    <mc:Fallback xmlns="">
      <p:transition advTm="32907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B5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28700" y="1763383"/>
            <a:ext cx="4615004" cy="6760234"/>
            <a:chOff x="0" y="0"/>
            <a:chExt cx="4352290" cy="6375400"/>
          </a:xfrm>
        </p:grpSpPr>
        <p:sp>
          <p:nvSpPr>
            <p:cNvPr id="3" name="Freeform 3"/>
            <p:cNvSpPr/>
            <p:nvPr/>
          </p:nvSpPr>
          <p:spPr>
            <a:xfrm>
              <a:off x="12700" y="12700"/>
              <a:ext cx="4325620" cy="6350000"/>
            </a:xfrm>
            <a:custGeom>
              <a:avLst/>
              <a:gdLst/>
              <a:ahLst/>
              <a:cxnLst/>
              <a:rect l="l" t="t" r="r" b="b"/>
              <a:pathLst>
                <a:path w="4325620" h="6350000">
                  <a:moveTo>
                    <a:pt x="2162810" y="0"/>
                  </a:moveTo>
                  <a:cubicBezTo>
                    <a:pt x="3357880" y="0"/>
                    <a:pt x="4325620" y="1421130"/>
                    <a:pt x="4325620" y="3175000"/>
                  </a:cubicBezTo>
                  <a:cubicBezTo>
                    <a:pt x="4325620" y="4928870"/>
                    <a:pt x="3357880" y="6350000"/>
                    <a:pt x="2162810" y="6350000"/>
                  </a:cubicBezTo>
                  <a:cubicBezTo>
                    <a:pt x="967740" y="6350000"/>
                    <a:pt x="0" y="4928870"/>
                    <a:pt x="0" y="3175000"/>
                  </a:cubicBezTo>
                  <a:cubicBezTo>
                    <a:pt x="0" y="1421130"/>
                    <a:pt x="967740" y="0"/>
                    <a:pt x="2162810" y="0"/>
                  </a:cubicBezTo>
                  <a:close/>
                </a:path>
              </a:pathLst>
            </a:custGeom>
            <a:blipFill>
              <a:blip r:embed="rId2"/>
              <a:stretch>
                <a:fillRect l="-59144" r="-59144"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4352290" cy="6375400"/>
            </a:xfrm>
            <a:custGeom>
              <a:avLst/>
              <a:gdLst/>
              <a:ahLst/>
              <a:cxnLst/>
              <a:rect l="l" t="t" r="r" b="b"/>
              <a:pathLst>
                <a:path w="4352290" h="6375400">
                  <a:moveTo>
                    <a:pt x="2175510" y="6375400"/>
                  </a:moveTo>
                  <a:cubicBezTo>
                    <a:pt x="1593850" y="6375400"/>
                    <a:pt x="1046480" y="6042660"/>
                    <a:pt x="635000" y="5439410"/>
                  </a:cubicBezTo>
                  <a:cubicBezTo>
                    <a:pt x="226060" y="4838700"/>
                    <a:pt x="0" y="4038600"/>
                    <a:pt x="0" y="3187700"/>
                  </a:cubicBezTo>
                  <a:cubicBezTo>
                    <a:pt x="0" y="2336800"/>
                    <a:pt x="226060" y="1536700"/>
                    <a:pt x="636270" y="935990"/>
                  </a:cubicBezTo>
                  <a:cubicBezTo>
                    <a:pt x="1046480" y="332740"/>
                    <a:pt x="1593850" y="0"/>
                    <a:pt x="2175510" y="0"/>
                  </a:cubicBezTo>
                  <a:cubicBezTo>
                    <a:pt x="2757170" y="0"/>
                    <a:pt x="3304540" y="332740"/>
                    <a:pt x="3716020" y="935990"/>
                  </a:cubicBezTo>
                  <a:cubicBezTo>
                    <a:pt x="4126230" y="1536700"/>
                    <a:pt x="4352290" y="2336800"/>
                    <a:pt x="4352290" y="3187700"/>
                  </a:cubicBezTo>
                  <a:cubicBezTo>
                    <a:pt x="4352290" y="4038600"/>
                    <a:pt x="4126230" y="4838700"/>
                    <a:pt x="3716020" y="5439410"/>
                  </a:cubicBezTo>
                  <a:cubicBezTo>
                    <a:pt x="3304540" y="6042660"/>
                    <a:pt x="2758440" y="6375400"/>
                    <a:pt x="2175510" y="6375400"/>
                  </a:cubicBezTo>
                  <a:close/>
                  <a:moveTo>
                    <a:pt x="2175510" y="25400"/>
                  </a:moveTo>
                  <a:cubicBezTo>
                    <a:pt x="990600" y="25400"/>
                    <a:pt x="25400" y="1443990"/>
                    <a:pt x="25400" y="3187700"/>
                  </a:cubicBezTo>
                  <a:cubicBezTo>
                    <a:pt x="25400" y="4931410"/>
                    <a:pt x="990600" y="6350000"/>
                    <a:pt x="2175510" y="6350000"/>
                  </a:cubicBezTo>
                  <a:cubicBezTo>
                    <a:pt x="3360420" y="6350000"/>
                    <a:pt x="4325620" y="4931410"/>
                    <a:pt x="4325620" y="3187700"/>
                  </a:cubicBezTo>
                  <a:cubicBezTo>
                    <a:pt x="4325620" y="1443990"/>
                    <a:pt x="3361690" y="25400"/>
                    <a:pt x="2175510" y="2540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5" name="Freeform 5"/>
          <p:cNvSpPr/>
          <p:nvPr/>
        </p:nvSpPr>
        <p:spPr>
          <a:xfrm>
            <a:off x="1269816" y="7239217"/>
            <a:ext cx="1284400" cy="1284400"/>
          </a:xfrm>
          <a:custGeom>
            <a:avLst/>
            <a:gdLst/>
            <a:ahLst/>
            <a:cxnLst/>
            <a:rect l="l" t="t" r="r" b="b"/>
            <a:pathLst>
              <a:path w="1284400" h="1284400">
                <a:moveTo>
                  <a:pt x="0" y="0"/>
                </a:moveTo>
                <a:lnTo>
                  <a:pt x="1284400" y="0"/>
                </a:lnTo>
                <a:lnTo>
                  <a:pt x="1284400" y="1284400"/>
                </a:lnTo>
                <a:lnTo>
                  <a:pt x="0" y="12844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4172500" y="1609287"/>
            <a:ext cx="1284400" cy="1284400"/>
          </a:xfrm>
          <a:custGeom>
            <a:avLst/>
            <a:gdLst/>
            <a:ahLst/>
            <a:cxnLst/>
            <a:rect l="l" t="t" r="r" b="b"/>
            <a:pathLst>
              <a:path w="1284400" h="1284400">
                <a:moveTo>
                  <a:pt x="0" y="0"/>
                </a:moveTo>
                <a:lnTo>
                  <a:pt x="1284400" y="0"/>
                </a:lnTo>
                <a:lnTo>
                  <a:pt x="1284400" y="1284399"/>
                </a:lnTo>
                <a:lnTo>
                  <a:pt x="0" y="12843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7" name="Group 7"/>
          <p:cNvGrpSpPr/>
          <p:nvPr/>
        </p:nvGrpSpPr>
        <p:grpSpPr>
          <a:xfrm>
            <a:off x="6571540" y="2251487"/>
            <a:ext cx="9967894" cy="7006813"/>
            <a:chOff x="0" y="0"/>
            <a:chExt cx="53453626" cy="37574595"/>
          </a:xfrm>
        </p:grpSpPr>
        <p:sp>
          <p:nvSpPr>
            <p:cNvPr id="8" name="Freeform 8"/>
            <p:cNvSpPr/>
            <p:nvPr/>
          </p:nvSpPr>
          <p:spPr>
            <a:xfrm>
              <a:off x="72390" y="72390"/>
              <a:ext cx="53308848" cy="37429814"/>
            </a:xfrm>
            <a:custGeom>
              <a:avLst/>
              <a:gdLst/>
              <a:ahLst/>
              <a:cxnLst/>
              <a:rect l="l" t="t" r="r" b="b"/>
              <a:pathLst>
                <a:path w="53308848" h="37429814">
                  <a:moveTo>
                    <a:pt x="0" y="0"/>
                  </a:moveTo>
                  <a:lnTo>
                    <a:pt x="53308848" y="0"/>
                  </a:lnTo>
                  <a:lnTo>
                    <a:pt x="53308848" y="37429814"/>
                  </a:lnTo>
                  <a:lnTo>
                    <a:pt x="0" y="374298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EBD4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0"/>
              <a:ext cx="53453624" cy="37574593"/>
            </a:xfrm>
            <a:custGeom>
              <a:avLst/>
              <a:gdLst/>
              <a:ahLst/>
              <a:cxnLst/>
              <a:rect l="l" t="t" r="r" b="b"/>
              <a:pathLst>
                <a:path w="53453624" h="37574593">
                  <a:moveTo>
                    <a:pt x="53308845" y="37429815"/>
                  </a:moveTo>
                  <a:lnTo>
                    <a:pt x="53453624" y="37429815"/>
                  </a:lnTo>
                  <a:lnTo>
                    <a:pt x="53453624" y="37574593"/>
                  </a:lnTo>
                  <a:lnTo>
                    <a:pt x="53308845" y="37574593"/>
                  </a:lnTo>
                  <a:lnTo>
                    <a:pt x="53308845" y="37429815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7429815"/>
                  </a:lnTo>
                  <a:lnTo>
                    <a:pt x="0" y="37429815"/>
                  </a:lnTo>
                  <a:lnTo>
                    <a:pt x="0" y="144780"/>
                  </a:lnTo>
                  <a:close/>
                  <a:moveTo>
                    <a:pt x="0" y="37429815"/>
                  </a:moveTo>
                  <a:lnTo>
                    <a:pt x="144780" y="37429815"/>
                  </a:lnTo>
                  <a:lnTo>
                    <a:pt x="144780" y="37574593"/>
                  </a:lnTo>
                  <a:lnTo>
                    <a:pt x="0" y="37574593"/>
                  </a:lnTo>
                  <a:lnTo>
                    <a:pt x="0" y="37429815"/>
                  </a:lnTo>
                  <a:close/>
                  <a:moveTo>
                    <a:pt x="53308845" y="144780"/>
                  </a:moveTo>
                  <a:lnTo>
                    <a:pt x="53453624" y="144780"/>
                  </a:lnTo>
                  <a:lnTo>
                    <a:pt x="53453624" y="37429815"/>
                  </a:lnTo>
                  <a:lnTo>
                    <a:pt x="53308845" y="37429815"/>
                  </a:lnTo>
                  <a:lnTo>
                    <a:pt x="53308845" y="144780"/>
                  </a:lnTo>
                  <a:close/>
                  <a:moveTo>
                    <a:pt x="144780" y="37429815"/>
                  </a:moveTo>
                  <a:lnTo>
                    <a:pt x="53308845" y="37429815"/>
                  </a:lnTo>
                  <a:lnTo>
                    <a:pt x="53308845" y="37574593"/>
                  </a:lnTo>
                  <a:lnTo>
                    <a:pt x="144780" y="37574593"/>
                  </a:lnTo>
                  <a:lnTo>
                    <a:pt x="144780" y="37429815"/>
                  </a:lnTo>
                  <a:close/>
                  <a:moveTo>
                    <a:pt x="53308845" y="0"/>
                  </a:moveTo>
                  <a:lnTo>
                    <a:pt x="53453624" y="0"/>
                  </a:lnTo>
                  <a:lnTo>
                    <a:pt x="53453624" y="144780"/>
                  </a:lnTo>
                  <a:lnTo>
                    <a:pt x="53308845" y="144780"/>
                  </a:lnTo>
                  <a:lnTo>
                    <a:pt x="5330884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3308845" y="0"/>
                  </a:lnTo>
                  <a:lnTo>
                    <a:pt x="5330884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5897234" y="1763383"/>
            <a:ext cx="1284400" cy="1284400"/>
          </a:xfrm>
          <a:custGeom>
            <a:avLst/>
            <a:gdLst/>
            <a:ahLst/>
            <a:cxnLst/>
            <a:rect l="l" t="t" r="r" b="b"/>
            <a:pathLst>
              <a:path w="1284400" h="1284400">
                <a:moveTo>
                  <a:pt x="0" y="0"/>
                </a:moveTo>
                <a:lnTo>
                  <a:pt x="1284400" y="0"/>
                </a:lnTo>
                <a:lnTo>
                  <a:pt x="1284400" y="1284400"/>
                </a:lnTo>
                <a:lnTo>
                  <a:pt x="0" y="12844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TextBox 11"/>
          <p:cNvSpPr txBox="1"/>
          <p:nvPr/>
        </p:nvSpPr>
        <p:spPr>
          <a:xfrm>
            <a:off x="6571540" y="2847758"/>
            <a:ext cx="9967894" cy="5294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1"/>
              </a:lnSpc>
            </a:pPr>
            <a:r>
              <a:rPr lang="en-US" sz="4193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Oluşan evsel atıklar, katı ve sıvı atıklar olarak sınıflandırılabilir.</a:t>
            </a:r>
          </a:p>
          <a:p>
            <a:pPr algn="ctr">
              <a:lnSpc>
                <a:spcPts val="5871"/>
              </a:lnSpc>
            </a:pPr>
            <a:r>
              <a:rPr lang="en-US" sz="4193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</a:t>
            </a:r>
          </a:p>
          <a:p>
            <a:pPr algn="ctr">
              <a:lnSpc>
                <a:spcPts val="5871"/>
              </a:lnSpc>
            </a:pPr>
            <a:r>
              <a:rPr lang="en-US" sz="4193" b="1">
                <a:solidFill>
                  <a:srgbClr val="000000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Sıvı atıklar: </a:t>
            </a:r>
            <a:r>
              <a:rPr lang="en-US" sz="4193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Kanalizasyon suları, kimyasal sıvılar ve yağlar vb. </a:t>
            </a:r>
          </a:p>
          <a:p>
            <a:pPr algn="ctr">
              <a:lnSpc>
                <a:spcPts val="5871"/>
              </a:lnSpc>
            </a:pPr>
            <a:endParaRPr lang="en-US" sz="4193">
              <a:solidFill>
                <a:srgbClr val="000000"/>
              </a:solidFill>
              <a:latin typeface="Cooper Hewitt"/>
              <a:ea typeface="Cooper Hewitt"/>
              <a:cs typeface="Cooper Hewitt"/>
              <a:sym typeface="Cooper Hewitt"/>
            </a:endParaRPr>
          </a:p>
          <a:p>
            <a:pPr algn="ctr">
              <a:lnSpc>
                <a:spcPts val="5871"/>
              </a:lnSpc>
            </a:pPr>
            <a:r>
              <a:rPr lang="en-US" sz="4193" b="1">
                <a:solidFill>
                  <a:srgbClr val="000000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Katı atıklar: </a:t>
            </a:r>
            <a:r>
              <a:rPr lang="en-US" sz="4193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Cam, metal, plastik gibi atıklar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76232" y="384811"/>
            <a:ext cx="1411769" cy="815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7"/>
              </a:lnSpc>
            </a:pPr>
            <a:r>
              <a:rPr lang="en-US" sz="4705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02</a:t>
            </a:r>
          </a:p>
        </p:txBody>
      </p:sp>
      <p:pic>
        <p:nvPicPr>
          <p:cNvPr id="15" name="Picture 4" descr="mervehocaile - YouTube">
            <a:extLst>
              <a:ext uri="{FF2B5EF4-FFF2-40B4-BE49-F238E27FC236}">
                <a16:creationId xmlns:a16="http://schemas.microsoft.com/office/drawing/2014/main" id="{196321AE-D0F6-6F76-0B7C-0A52A33E9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2067" y="8967419"/>
            <a:ext cx="1319581" cy="1319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8307C1C8-9E1A-1090-1F47-0F8803E04D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Tm="29921">
        <p159:morph option="byObject"/>
      </p:transition>
    </mc:Choice>
    <mc:Fallback xmlns="">
      <p:transition advTm="29921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A572ED66-0E46-BA2A-9938-A2B443C15B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538" b="1"/>
          <a:stretch>
            <a:fillRect/>
          </a:stretch>
        </p:blipFill>
        <p:spPr>
          <a:xfrm>
            <a:off x="20" y="1923"/>
            <a:ext cx="18287980" cy="9493073"/>
          </a:xfrm>
          <a:prstGeom prst="rect">
            <a:avLst/>
          </a:prstGeom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id="{DE879CE8-805A-8940-454C-8787FA7685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3589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56261" y="912927"/>
            <a:ext cx="14975479" cy="8461146"/>
          </a:xfrm>
          <a:custGeom>
            <a:avLst/>
            <a:gdLst/>
            <a:ahLst/>
            <a:cxnLst/>
            <a:rect l="l" t="t" r="r" b="b"/>
            <a:pathLst>
              <a:path w="14975479" h="8461146">
                <a:moveTo>
                  <a:pt x="0" y="0"/>
                </a:moveTo>
                <a:lnTo>
                  <a:pt x="14975478" y="0"/>
                </a:lnTo>
                <a:lnTo>
                  <a:pt x="14975478" y="8461146"/>
                </a:lnTo>
                <a:lnTo>
                  <a:pt x="0" y="84611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7" name="Picture 4" descr="mervehocaile - YouTube">
            <a:extLst>
              <a:ext uri="{FF2B5EF4-FFF2-40B4-BE49-F238E27FC236}">
                <a16:creationId xmlns:a16="http://schemas.microsoft.com/office/drawing/2014/main" id="{12DB0116-D956-0927-E6B3-B2C500A2D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2067" y="8967419"/>
            <a:ext cx="1319581" cy="1319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C476F48B-EBF0-C491-8455-B1DFEB0A47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Tm="110329">
        <p159:morph option="byObject"/>
      </p:transition>
    </mc:Choice>
    <mc:Fallback xmlns="">
      <p:transition advTm="110329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849178" cy="10637655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2805546" y="4129347"/>
            <a:ext cx="11195732" cy="6157653"/>
          </a:xfrm>
          <a:custGeom>
            <a:avLst/>
            <a:gdLst/>
            <a:ahLst/>
            <a:cxnLst/>
            <a:rect l="l" t="t" r="r" b="b"/>
            <a:pathLst>
              <a:path w="11195732" h="6157653">
                <a:moveTo>
                  <a:pt x="0" y="0"/>
                </a:moveTo>
                <a:lnTo>
                  <a:pt x="11195732" y="0"/>
                </a:lnTo>
                <a:lnTo>
                  <a:pt x="11195732" y="6157653"/>
                </a:lnTo>
                <a:lnTo>
                  <a:pt x="0" y="61576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7" name="Picture 4" descr="mervehocaile - YouTube">
            <a:extLst>
              <a:ext uri="{FF2B5EF4-FFF2-40B4-BE49-F238E27FC236}">
                <a16:creationId xmlns:a16="http://schemas.microsoft.com/office/drawing/2014/main" id="{39B54DA5-687A-7316-5D49-EE1E871A1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2067" y="8967419"/>
            <a:ext cx="1319581" cy="1319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66077A96-5B30-B8F7-EC1A-ACDCD19BDA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27017" y="440832"/>
            <a:ext cx="10717584" cy="8817468"/>
          </a:xfrm>
          <a:custGeom>
            <a:avLst/>
            <a:gdLst/>
            <a:ahLst/>
            <a:cxnLst/>
            <a:rect l="l" t="t" r="r" b="b"/>
            <a:pathLst>
              <a:path w="10952357" h="9405336">
                <a:moveTo>
                  <a:pt x="0" y="0"/>
                </a:moveTo>
                <a:lnTo>
                  <a:pt x="10952357" y="0"/>
                </a:lnTo>
                <a:lnTo>
                  <a:pt x="10952357" y="9405336"/>
                </a:lnTo>
                <a:lnTo>
                  <a:pt x="0" y="94053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4914540" y="0"/>
            <a:ext cx="3373460" cy="3388520"/>
          </a:xfrm>
          <a:custGeom>
            <a:avLst/>
            <a:gdLst/>
            <a:ahLst/>
            <a:cxnLst/>
            <a:rect l="l" t="t" r="r" b="b"/>
            <a:pathLst>
              <a:path w="3373460" h="3388520">
                <a:moveTo>
                  <a:pt x="0" y="0"/>
                </a:moveTo>
                <a:lnTo>
                  <a:pt x="3373460" y="0"/>
                </a:lnTo>
                <a:lnTo>
                  <a:pt x="3373460" y="3388520"/>
                </a:lnTo>
                <a:lnTo>
                  <a:pt x="0" y="33885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7" name="Picture 4" descr="mervehocaile - YouTube">
            <a:extLst>
              <a:ext uri="{FF2B5EF4-FFF2-40B4-BE49-F238E27FC236}">
                <a16:creationId xmlns:a16="http://schemas.microsoft.com/office/drawing/2014/main" id="{EAC8B45F-67E9-2895-4543-6B281E5B1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2067" y="8967419"/>
            <a:ext cx="1319581" cy="1319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D4FE1D8D-EAC7-9817-8422-163D7B1C81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Tm="150391">
        <p159:morph option="byObject"/>
      </p:transition>
    </mc:Choice>
    <mc:Fallback xmlns="">
      <p:transition advTm="150391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211947"/>
            <a:ext cx="15659100" cy="9122553"/>
          </a:xfrm>
          <a:custGeom>
            <a:avLst/>
            <a:gdLst/>
            <a:ahLst/>
            <a:cxnLst/>
            <a:rect l="l" t="t" r="r" b="b"/>
            <a:pathLst>
              <a:path w="15769070" h="9835958">
                <a:moveTo>
                  <a:pt x="0" y="0"/>
                </a:moveTo>
                <a:lnTo>
                  <a:pt x="15769070" y="0"/>
                </a:lnTo>
                <a:lnTo>
                  <a:pt x="15769070" y="9835957"/>
                </a:lnTo>
                <a:lnTo>
                  <a:pt x="0" y="98359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5842068" y="0"/>
            <a:ext cx="2642432" cy="2654229"/>
          </a:xfrm>
          <a:custGeom>
            <a:avLst/>
            <a:gdLst/>
            <a:ahLst/>
            <a:cxnLst/>
            <a:rect l="l" t="t" r="r" b="b"/>
            <a:pathLst>
              <a:path w="2642432" h="2654229">
                <a:moveTo>
                  <a:pt x="0" y="0"/>
                </a:moveTo>
                <a:lnTo>
                  <a:pt x="2642432" y="0"/>
                </a:lnTo>
                <a:lnTo>
                  <a:pt x="2642432" y="2654229"/>
                </a:lnTo>
                <a:lnTo>
                  <a:pt x="0" y="26542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15" name="Picture 4" descr="mervehocaile - YouTube">
            <a:extLst>
              <a:ext uri="{FF2B5EF4-FFF2-40B4-BE49-F238E27FC236}">
                <a16:creationId xmlns:a16="http://schemas.microsoft.com/office/drawing/2014/main" id="{D01F6A00-5A00-87D0-59E1-80AFA57A9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2067" y="8967419"/>
            <a:ext cx="1319581" cy="1319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EF0D8D76-C406-1AE4-677C-6A6AAB7661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Tm="94743">
        <p159:morph option="byObject"/>
      </p:transition>
    </mc:Choice>
    <mc:Fallback xmlns="">
      <p:transition advTm="94743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71600" y="-505031"/>
            <a:ext cx="14733005" cy="10000027"/>
          </a:xfrm>
          <a:custGeom>
            <a:avLst/>
            <a:gdLst/>
            <a:ahLst/>
            <a:cxnLst/>
            <a:rect l="l" t="t" r="r" b="b"/>
            <a:pathLst>
              <a:path w="14733005" h="10000027">
                <a:moveTo>
                  <a:pt x="0" y="0"/>
                </a:moveTo>
                <a:lnTo>
                  <a:pt x="14733005" y="0"/>
                </a:lnTo>
                <a:lnTo>
                  <a:pt x="14733005" y="10000027"/>
                </a:lnTo>
                <a:lnTo>
                  <a:pt x="0" y="100000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8" name="Picture 4" descr="mervehocaile - YouTube">
            <a:extLst>
              <a:ext uri="{FF2B5EF4-FFF2-40B4-BE49-F238E27FC236}">
                <a16:creationId xmlns:a16="http://schemas.microsoft.com/office/drawing/2014/main" id="{4E444357-FDB9-153B-6D5E-8850CA3F0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2067" y="8967419"/>
            <a:ext cx="1319581" cy="1319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1DBCE9A4-24DD-E3FA-7C9C-6AD33260F7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164</Words>
  <Application>Microsoft Office PowerPoint</Application>
  <PresentationFormat>Özel</PresentationFormat>
  <Paragraphs>43</Paragraphs>
  <Slides>13</Slides>
  <Notes>0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13</vt:i4>
      </vt:variant>
    </vt:vector>
  </HeadingPairs>
  <TitlesOfParts>
    <vt:vector size="20" baseType="lpstr">
      <vt:lpstr>Calibri</vt:lpstr>
      <vt:lpstr>Arimo Bold</vt:lpstr>
      <vt:lpstr>Arial</vt:lpstr>
      <vt:lpstr>Cooper Hewitt</vt:lpstr>
      <vt:lpstr>Gulfs Display</vt:lpstr>
      <vt:lpstr>Cooper Hewitt Bold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evsel atıklar ve geri dönüşüm</dc:title>
  <dc:creator>Acer</dc:creator>
  <cp:lastModifiedBy>Nisa Nur Oran</cp:lastModifiedBy>
  <cp:revision>6</cp:revision>
  <dcterms:created xsi:type="dcterms:W3CDTF">2006-08-16T00:00:00Z</dcterms:created>
  <dcterms:modified xsi:type="dcterms:W3CDTF">2025-09-19T20:59:30Z</dcterms:modified>
  <dc:identifier>DAGX_PFKpus</dc:identifier>
</cp:coreProperties>
</file>