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Blueberry" panose="020B0604020202020204" charset="0"/>
      <p:regular r:id="rId12"/>
    </p:embeddedFont>
    <p:embeddedFont>
      <p:font typeface="DejaVu Serif Bold" panose="020B0604020202020204" charset="0"/>
      <p:regular r:id="rId13"/>
    </p:embeddedFont>
    <p:embeddedFont>
      <p:font typeface="KG Primary Penmanship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729108"/>
            <a:ext cx="7776984" cy="8557892"/>
          </a:xfrm>
          <a:custGeom>
            <a:avLst/>
            <a:gdLst/>
            <a:ahLst/>
            <a:cxnLst/>
            <a:rect l="l" t="t" r="r" b="b"/>
            <a:pathLst>
              <a:path w="7776984" h="8557892">
                <a:moveTo>
                  <a:pt x="0" y="0"/>
                </a:moveTo>
                <a:lnTo>
                  <a:pt x="7776984" y="0"/>
                </a:lnTo>
                <a:lnTo>
                  <a:pt x="7776984" y="8557892"/>
                </a:lnTo>
                <a:lnTo>
                  <a:pt x="0" y="8557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0800000">
            <a:off x="10511016" y="0"/>
            <a:ext cx="7776984" cy="8557892"/>
          </a:xfrm>
          <a:custGeom>
            <a:avLst/>
            <a:gdLst/>
            <a:ahLst/>
            <a:cxnLst/>
            <a:rect l="l" t="t" r="r" b="b"/>
            <a:pathLst>
              <a:path w="7776984" h="8557892">
                <a:moveTo>
                  <a:pt x="0" y="0"/>
                </a:moveTo>
                <a:lnTo>
                  <a:pt x="7776984" y="0"/>
                </a:lnTo>
                <a:lnTo>
                  <a:pt x="7776984" y="8557892"/>
                </a:lnTo>
                <a:lnTo>
                  <a:pt x="0" y="8557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281383" y="3008966"/>
            <a:ext cx="19217216" cy="476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89"/>
              </a:lnSpc>
            </a:pPr>
            <a:r>
              <a:rPr lang="en-US" sz="13635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GENLEŞME VE BÜZÜLME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05000" y="3008966"/>
            <a:ext cx="16210447" cy="502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62"/>
              </a:lnSpc>
            </a:pPr>
            <a:r>
              <a:rPr lang="en-US" sz="13973" dirty="0">
                <a:solidFill>
                  <a:srgbClr val="FF0000"/>
                </a:solidFill>
                <a:latin typeface="Blueberry"/>
                <a:ea typeface="Blueberry"/>
                <a:cs typeface="Blueberry"/>
                <a:sym typeface="Blueberry"/>
              </a:rPr>
              <a:t>GENLEŞME VE BÜZÜLME</a:t>
            </a:r>
          </a:p>
        </p:txBody>
      </p:sp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DAF462A-18D2-DE4E-016F-60593114E3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43900"/>
            <a:ext cx="1755704" cy="18433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2E93220-26E6-B0C9-CDD4-E0568413B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22633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2654403" y="3482729"/>
            <a:ext cx="12979194" cy="319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7"/>
              </a:lnSpc>
            </a:pPr>
            <a:r>
              <a:rPr lang="en-US" sz="610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Maddelerin ısı etkisiyle hacimlerinin artmasına </a:t>
            </a:r>
            <a:r>
              <a:rPr lang="en-US" sz="6105">
                <a:solidFill>
                  <a:srgbClr val="F2682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genleşme</a:t>
            </a:r>
            <a:r>
              <a:rPr lang="en-US" sz="610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, hacimlerinin </a:t>
            </a:r>
            <a:r>
              <a:rPr lang="en-US" sz="6105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</a:t>
            </a:r>
            <a:r>
              <a:rPr lang="en-US" sz="610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zalmasına is</a:t>
            </a:r>
            <a:r>
              <a:rPr lang="en-US" sz="6105" u="none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</a:t>
            </a:r>
          </a:p>
          <a:p>
            <a:pPr algn="ctr">
              <a:lnSpc>
                <a:spcPts val="8547"/>
              </a:lnSpc>
            </a:pPr>
            <a:r>
              <a:rPr lang="en-US" sz="6105" u="none">
                <a:solidFill>
                  <a:srgbClr val="F2682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</a:t>
            </a:r>
            <a:r>
              <a:rPr lang="en-US" sz="6105">
                <a:solidFill>
                  <a:srgbClr val="F2682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üzülme</a:t>
            </a:r>
            <a:r>
              <a:rPr lang="en-US" sz="610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denir.</a:t>
            </a:r>
          </a:p>
        </p:txBody>
      </p:sp>
      <p:pic>
        <p:nvPicPr>
          <p:cNvPr id="9" name="Resim 8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3E75C282-2CDB-8506-DBDD-0926847318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43900"/>
            <a:ext cx="1755704" cy="1843369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B94423C-8CA3-7928-C9C6-3CA2EE2104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5704" y="9422633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089" y="0"/>
            <a:ext cx="6840855" cy="10287000"/>
          </a:xfrm>
          <a:custGeom>
            <a:avLst/>
            <a:gdLst/>
            <a:ahLst/>
            <a:cxnLst/>
            <a:rect l="l" t="t" r="r" b="b"/>
            <a:pathLst>
              <a:path w="6840855" h="10287000">
                <a:moveTo>
                  <a:pt x="0" y="0"/>
                </a:moveTo>
                <a:lnTo>
                  <a:pt x="6840855" y="0"/>
                </a:lnTo>
                <a:lnTo>
                  <a:pt x="684085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6932095" y="1519605"/>
            <a:ext cx="10090965" cy="6270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54"/>
              </a:lnSpc>
              <a:spcBef>
                <a:spcPct val="0"/>
              </a:spcBef>
            </a:pPr>
            <a:r>
              <a:rPr lang="en-US" sz="71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Tren raylarında sıcaklık değişimi nedeniyle genleşme</a:t>
            </a:r>
          </a:p>
          <a:p>
            <a:pPr algn="ctr">
              <a:lnSpc>
                <a:spcPts val="9954"/>
              </a:lnSpc>
              <a:spcBef>
                <a:spcPct val="0"/>
              </a:spcBef>
            </a:pPr>
            <a:r>
              <a:rPr lang="en-US" sz="71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veya büzülme görülür. Bu nedenle ray bağlantı noktalarında</a:t>
            </a:r>
          </a:p>
          <a:p>
            <a:pPr algn="ctr">
              <a:lnSpc>
                <a:spcPts val="9954"/>
              </a:lnSpc>
              <a:spcBef>
                <a:spcPct val="0"/>
              </a:spcBef>
            </a:pPr>
            <a:r>
              <a:rPr lang="en-US" sz="711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genleşme payı bırakılır.</a:t>
            </a:r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86EF2AB4-836A-90F0-F162-5D26FD8D0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43900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6D9542A-DCA2-A150-F6D1-CE0E89C39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22633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0802" y="0"/>
            <a:ext cx="18227842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3596" y="523768"/>
            <a:ext cx="6486804" cy="7932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09"/>
              </a:lnSpc>
              <a:spcBef>
                <a:spcPct val="0"/>
              </a:spcBef>
            </a:pP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Sıcaklığın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artmasıyla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termometre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içindeki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sıvı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genleşir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Genleşmenin</a:t>
            </a:r>
            <a:endParaRPr lang="en-US" sz="4935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6909"/>
              </a:lnSpc>
              <a:spcBef>
                <a:spcPct val="0"/>
              </a:spcBef>
            </a:pP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etkisiyle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sıvının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hacmi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artar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ve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sıvı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seviyesi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yükselir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Sıcaklığın</a:t>
            </a:r>
            <a:endParaRPr lang="en-US" sz="4935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6909"/>
              </a:lnSpc>
              <a:spcBef>
                <a:spcPct val="0"/>
              </a:spcBef>
            </a:pP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azalmasıyla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birlikte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sıvı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büzüldüğü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için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sıvının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hacmi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küçülür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ve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buna</a:t>
            </a:r>
          </a:p>
          <a:p>
            <a:pPr algn="ctr">
              <a:lnSpc>
                <a:spcPts val="6909"/>
              </a:lnSpc>
              <a:spcBef>
                <a:spcPct val="0"/>
              </a:spcBef>
            </a:pP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bağlı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olarak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sıvı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seviyesi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935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azalır</a:t>
            </a:r>
            <a:r>
              <a:rPr lang="en-US" sz="493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</a:t>
            </a:r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FC7F7CC6-EFCE-71AB-41EB-A326E06FA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953500"/>
            <a:ext cx="1175095" cy="12337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CCD44C1-D524-E6D8-963A-D54F47CE1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22633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15750" y="1028700"/>
            <a:ext cx="16888642" cy="953121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7998" y="465744"/>
            <a:ext cx="7464402" cy="8744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Metal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çerçeveli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bazı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gözlüklere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camlar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yerleştirilirken</a:t>
            </a:r>
            <a:endParaRPr lang="en-US" sz="4047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genleşme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ve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büzülme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özelliğinden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faydalanılır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</a:t>
            </a:r>
          </a:p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Çerçeve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ısıtılarak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genleşmesi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sağlanır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ve</a:t>
            </a:r>
            <a:endParaRPr lang="en-US" sz="4047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camlar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çerçeveye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yerleştirilir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Çerçeve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soğudukça</a:t>
            </a:r>
            <a:endParaRPr lang="en-US" sz="4047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büzülerek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gözlük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camını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sıkıştırır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Yüksek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sıcaklığa</a:t>
            </a:r>
            <a:endParaRPr lang="en-US" sz="4047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maruz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kalan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metal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çerçeveler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genleştiğinden</a:t>
            </a:r>
            <a:endParaRPr lang="en-US" sz="4047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gözlük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camları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çerçeveden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047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düşebilir</a:t>
            </a:r>
            <a:r>
              <a:rPr lang="en-US" sz="4047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</a:t>
            </a:r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94054815-E936-78AA-82D3-265DFD232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499639" y="8409160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9F33910-D690-8353-D9EC-2FB53FFF6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22633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2192" y="2822188"/>
            <a:ext cx="16507108" cy="4642624"/>
          </a:xfrm>
          <a:custGeom>
            <a:avLst/>
            <a:gdLst/>
            <a:ahLst/>
            <a:cxnLst/>
            <a:rect l="l" t="t" r="r" b="b"/>
            <a:pathLst>
              <a:path w="16507108" h="4642624">
                <a:moveTo>
                  <a:pt x="0" y="0"/>
                </a:moveTo>
                <a:lnTo>
                  <a:pt x="16507108" y="0"/>
                </a:lnTo>
                <a:lnTo>
                  <a:pt x="16507108" y="4642624"/>
                </a:lnTo>
                <a:lnTo>
                  <a:pt x="0" y="464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718CEBF-A4B1-604D-51B7-9CA11FCC1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43900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BC8039F-837D-6D4A-302C-C40C4666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22633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2275" y="764404"/>
            <a:ext cx="4914319" cy="8758191"/>
          </a:xfrm>
          <a:custGeom>
            <a:avLst/>
            <a:gdLst/>
            <a:ahLst/>
            <a:cxnLst/>
            <a:rect l="l" t="t" r="r" b="b"/>
            <a:pathLst>
              <a:path w="4914319" h="8758191">
                <a:moveTo>
                  <a:pt x="0" y="0"/>
                </a:moveTo>
                <a:lnTo>
                  <a:pt x="4914318" y="0"/>
                </a:lnTo>
                <a:lnTo>
                  <a:pt x="4914318" y="8758192"/>
                </a:lnTo>
                <a:lnTo>
                  <a:pt x="0" y="8758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9144000" y="2853241"/>
            <a:ext cx="6208118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Gravzant halkası</a:t>
            </a:r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94933F92-A7AB-9246-C1A6-B23EC5AA5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43900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A49B23D-41B3-E046-59CA-76E6F0445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22633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6704" y="1688035"/>
            <a:ext cx="16503715" cy="6910931"/>
          </a:xfrm>
          <a:custGeom>
            <a:avLst/>
            <a:gdLst/>
            <a:ahLst/>
            <a:cxnLst/>
            <a:rect l="l" t="t" r="r" b="b"/>
            <a:pathLst>
              <a:path w="16503715" h="6910931">
                <a:moveTo>
                  <a:pt x="0" y="0"/>
                </a:moveTo>
                <a:lnTo>
                  <a:pt x="16503715" y="0"/>
                </a:lnTo>
                <a:lnTo>
                  <a:pt x="16503715" y="6910930"/>
                </a:lnTo>
                <a:lnTo>
                  <a:pt x="0" y="691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3847C1F0-86E1-BD17-DA94-54AAA5B18B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43900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F9BB0F75-3C79-35C3-5D3A-2AAAEB1DD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22633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079974"/>
            <a:ext cx="16230600" cy="6127051"/>
          </a:xfrm>
          <a:custGeom>
            <a:avLst/>
            <a:gdLst/>
            <a:ahLst/>
            <a:cxnLst/>
            <a:rect l="l" t="t" r="r" b="b"/>
            <a:pathLst>
              <a:path w="16230600" h="6127051">
                <a:moveTo>
                  <a:pt x="0" y="0"/>
                </a:moveTo>
                <a:lnTo>
                  <a:pt x="16230600" y="0"/>
                </a:lnTo>
                <a:lnTo>
                  <a:pt x="16230600" y="6127052"/>
                </a:lnTo>
                <a:lnTo>
                  <a:pt x="0" y="61270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F338B9A7-8DB8-8268-6D3C-A0257AC56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43900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8D4D858-D269-24DC-5DFA-1C6E73D1B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22633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Özel</PresentationFormat>
  <Paragraphs>22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Arimo Bold</vt:lpstr>
      <vt:lpstr>Calibri</vt:lpstr>
      <vt:lpstr>KG Primary Penmanship</vt:lpstr>
      <vt:lpstr>Arial</vt:lpstr>
      <vt:lpstr>Blueberry</vt:lpstr>
      <vt:lpstr>DejaVu Serif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GENLEŞME VE BÜZÜLME</dc:title>
  <cp:lastModifiedBy>Nisa Nur Oran</cp:lastModifiedBy>
  <cp:revision>4</cp:revision>
  <dcterms:created xsi:type="dcterms:W3CDTF">2006-08-16T00:00:00Z</dcterms:created>
  <dcterms:modified xsi:type="dcterms:W3CDTF">2025-09-19T21:25:07Z</dcterms:modified>
  <dc:identifier>DAGnJb2_hKk</dc:identifier>
</cp:coreProperties>
</file>