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Lst>
  <p:sldSz cx="18288000" cy="10287000"/>
  <p:notesSz cx="6858000" cy="9144000"/>
  <p:embeddedFontLst>
    <p:embeddedFont>
      <p:font typeface="Abril Fatface" panose="02000503000000020003" pitchFamily="2" charset="-94"/>
      <p:regular r:id="rId34"/>
    </p:embeddedFont>
    <p:embeddedFont>
      <p:font typeface="Arimo Bold" panose="020B0604020202020204" charset="0"/>
      <p:regular r:id="rId35"/>
    </p:embeddedFont>
    <p:embeddedFont>
      <p:font typeface="Bobby Jones" panose="020B0604020202020204" charset="0"/>
      <p:regular r:id="rId36"/>
    </p:embeddedFont>
    <p:embeddedFont>
      <p:font typeface="Codec Pro" panose="020B0604020202020204" charset="0"/>
      <p:regular r:id="rId37"/>
    </p:embeddedFont>
    <p:embeddedFont>
      <p:font typeface="Codec Pro Bold" panose="020B0604020202020204" charset="0"/>
      <p:regular r:id="rId38"/>
    </p:embeddedFont>
    <p:embeddedFont>
      <p:font typeface="DejaVu Serif Bold" panose="020B0604020202020204" charset="0"/>
      <p:regular r:id="rId39"/>
    </p:embeddedFont>
    <p:embeddedFont>
      <p:font typeface="Funtastic" panose="020B0604020202020204" charset="-94"/>
      <p:regular r:id="rId40"/>
    </p:embeddedFont>
    <p:embeddedFont>
      <p:font typeface="Sunborn"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63.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66.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png"/><Relationship Id="rId4" Type="http://schemas.openxmlformats.org/officeDocument/2006/relationships/image" Target="../media/image62.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77.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6.svg"/><Relationship Id="rId5" Type="http://schemas.openxmlformats.org/officeDocument/2006/relationships/image" Target="../media/image63.png"/><Relationship Id="rId10" Type="http://schemas.openxmlformats.org/officeDocument/2006/relationships/image" Target="../media/image75.png"/><Relationship Id="rId4" Type="http://schemas.openxmlformats.org/officeDocument/2006/relationships/image" Target="../media/image62.svg"/><Relationship Id="rId9" Type="http://schemas.openxmlformats.org/officeDocument/2006/relationships/image" Target="../media/image74.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5.png"/><Relationship Id="rId7"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63.png"/><Relationship Id="rId10" Type="http://schemas.openxmlformats.org/officeDocument/2006/relationships/image" Target="../media/image7.png"/><Relationship Id="rId4" Type="http://schemas.openxmlformats.org/officeDocument/2006/relationships/image" Target="../media/image62.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6.gi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63.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5.png"/><Relationship Id="rId7" Type="http://schemas.openxmlformats.org/officeDocument/2006/relationships/image" Target="../media/image89.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4.png"/><Relationship Id="rId4" Type="http://schemas.openxmlformats.org/officeDocument/2006/relationships/image" Target="../media/image62.sv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7.png"/><Relationship Id="rId3" Type="http://schemas.openxmlformats.org/officeDocument/2006/relationships/image" Target="../media/image85.png"/><Relationship Id="rId7" Type="http://schemas.openxmlformats.org/officeDocument/2006/relationships/image" Target="../media/image64.png"/><Relationship Id="rId12"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93.svg"/><Relationship Id="rId5" Type="http://schemas.openxmlformats.org/officeDocument/2006/relationships/image" Target="../media/image63.png"/><Relationship Id="rId10" Type="http://schemas.openxmlformats.org/officeDocument/2006/relationships/image" Target="../media/image92.png"/><Relationship Id="rId4" Type="http://schemas.openxmlformats.org/officeDocument/2006/relationships/image" Target="../media/image62.svg"/><Relationship Id="rId9" Type="http://schemas.openxmlformats.org/officeDocument/2006/relationships/image" Target="../media/image91.sv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63.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7.png"/><Relationship Id="rId5" Type="http://schemas.openxmlformats.org/officeDocument/2006/relationships/image" Target="../media/image63.png"/><Relationship Id="rId10" Type="http://schemas.openxmlformats.org/officeDocument/2006/relationships/image" Target="../media/image6.png"/><Relationship Id="rId4" Type="http://schemas.openxmlformats.org/officeDocument/2006/relationships/image" Target="../media/image62.sv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png"/><Relationship Id="rId7" Type="http://schemas.openxmlformats.org/officeDocument/2006/relationships/image" Target="../media/image54.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4.png"/><Relationship Id="rId4" Type="http://schemas.openxmlformats.org/officeDocument/2006/relationships/image" Target="../media/image52.sv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png"/><Relationship Id="rId7" Type="http://schemas.openxmlformats.org/officeDocument/2006/relationships/image" Target="../media/image58.sv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64.png"/><Relationship Id="rId4" Type="http://schemas.openxmlformats.org/officeDocument/2006/relationships/image" Target="../media/image52.sv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gif"/><Relationship Id="rId2" Type="http://schemas.openxmlformats.org/officeDocument/2006/relationships/hyperlink" Target="https://www.instagram.com/mervehocaile/" TargetMode="Externa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youtube.com/@mervehocail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6.png"/><Relationship Id="rId2" Type="http://schemas.openxmlformats.org/officeDocument/2006/relationships/image" Target="../media/image31.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7.png"/><Relationship Id="rId2" Type="http://schemas.openxmlformats.org/officeDocument/2006/relationships/image" Target="../media/image45.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4D9F4">
                <a:alpha val="100000"/>
              </a:srgbClr>
            </a:gs>
            <a:gs pos="50000">
              <a:srgbClr val="D0DDD9">
                <a:alpha val="100000"/>
              </a:srgbClr>
            </a:gs>
            <a:gs pos="100000">
              <a:srgbClr val="E3F4E4">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787819" y="4586296"/>
            <a:ext cx="4427815" cy="4427815"/>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16317" t="-16771" r="-13363" b="-23667"/>
              </a:stretch>
            </a:blipFill>
          </p:spPr>
          <p:txBody>
            <a:bodyPr/>
            <a:lstStyle/>
            <a:p>
              <a:endParaRPr lang="tr-TR"/>
            </a:p>
          </p:txBody>
        </p:sp>
      </p:grpSp>
      <p:grpSp>
        <p:nvGrpSpPr>
          <p:cNvPr id="5" name="Group 5"/>
          <p:cNvGrpSpPr>
            <a:grpSpLocks noChangeAspect="1"/>
          </p:cNvGrpSpPr>
          <p:nvPr/>
        </p:nvGrpSpPr>
        <p:grpSpPr>
          <a:xfrm>
            <a:off x="11968976" y="255115"/>
            <a:ext cx="5797626" cy="5797626"/>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7" name="Freeform 7"/>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30352" t="-10979" r="-35426" b="-7098"/>
              </a:stretch>
            </a:blipFill>
          </p:spPr>
          <p:txBody>
            <a:bodyPr/>
            <a:lstStyle/>
            <a:p>
              <a:endParaRPr lang="tr-TR"/>
            </a:p>
          </p:txBody>
        </p:sp>
      </p:grpSp>
      <p:sp>
        <p:nvSpPr>
          <p:cNvPr id="8" name="Freeform 8"/>
          <p:cNvSpPr/>
          <p:nvPr/>
        </p:nvSpPr>
        <p:spPr>
          <a:xfrm flipH="1">
            <a:off x="-739025" y="0"/>
            <a:ext cx="5833113" cy="9994430"/>
          </a:xfrm>
          <a:custGeom>
            <a:avLst/>
            <a:gdLst/>
            <a:ahLst/>
            <a:cxnLst/>
            <a:rect l="l" t="t" r="r" b="b"/>
            <a:pathLst>
              <a:path w="5833113" h="9994430">
                <a:moveTo>
                  <a:pt x="5833113" y="0"/>
                </a:moveTo>
                <a:lnTo>
                  <a:pt x="0" y="0"/>
                </a:lnTo>
                <a:lnTo>
                  <a:pt x="0" y="9994430"/>
                </a:lnTo>
                <a:lnTo>
                  <a:pt x="5833113" y="9994430"/>
                </a:lnTo>
                <a:lnTo>
                  <a:pt x="583311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9" name="Group 9"/>
          <p:cNvGrpSpPr>
            <a:grpSpLocks noChangeAspect="1"/>
          </p:cNvGrpSpPr>
          <p:nvPr/>
        </p:nvGrpSpPr>
        <p:grpSpPr>
          <a:xfrm rot="-9965558">
            <a:off x="6131104" y="-1709362"/>
            <a:ext cx="6944772" cy="6944772"/>
            <a:chOff x="0" y="0"/>
            <a:chExt cx="13884457" cy="13884457"/>
          </a:xfrm>
        </p:grpSpPr>
        <p:sp>
          <p:nvSpPr>
            <p:cNvPr id="10" name="Freeform 10"/>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11" name="Freeform 11"/>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113903" t="-24319" r="-101664" b="-33860"/>
              </a:stretch>
            </a:blipFill>
          </p:spPr>
          <p:txBody>
            <a:bodyPr/>
            <a:lstStyle/>
            <a:p>
              <a:endParaRPr lang="tr-TR"/>
            </a:p>
          </p:txBody>
        </p:sp>
      </p:grpSp>
      <p:sp>
        <p:nvSpPr>
          <p:cNvPr id="12" name="TextBox 12"/>
          <p:cNvSpPr txBox="1"/>
          <p:nvPr/>
        </p:nvSpPr>
        <p:spPr>
          <a:xfrm>
            <a:off x="1066800" y="7978574"/>
            <a:ext cx="18288000" cy="1482417"/>
          </a:xfrm>
          <a:prstGeom prst="rect">
            <a:avLst/>
          </a:prstGeom>
        </p:spPr>
        <p:txBody>
          <a:bodyPr lIns="0" tIns="0" rIns="0" bIns="0" rtlCol="0" anchor="t">
            <a:spAutoFit/>
          </a:bodyPr>
          <a:lstStyle/>
          <a:p>
            <a:pPr algn="ctr">
              <a:lnSpc>
                <a:spcPts val="11656"/>
              </a:lnSpc>
            </a:pPr>
            <a:r>
              <a:rPr lang="en-US" sz="9878" dirty="0">
                <a:solidFill>
                  <a:srgbClr val="C79642"/>
                </a:solidFill>
                <a:latin typeface="Sunborn"/>
                <a:ea typeface="Sunborn"/>
                <a:cs typeface="Sunborn"/>
                <a:sym typeface="Sunborn"/>
              </a:rPr>
              <a:t>HÜCRE VE ORGANELLER</a:t>
            </a:r>
          </a:p>
        </p:txBody>
      </p:sp>
      <p:sp>
        <p:nvSpPr>
          <p:cNvPr id="13" name="Freeform 1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7"/>
            <a:stretch>
              <a:fillRect/>
            </a:stretch>
          </a:blipFill>
        </p:spPr>
        <p:txBody>
          <a:bodyPr/>
          <a:lstStyle/>
          <a:p>
            <a:endParaRPr lang="tr-TR"/>
          </a:p>
        </p:txBody>
      </p:sp>
      <p:pic>
        <p:nvPicPr>
          <p:cNvPr id="14" name="Resim 13">
            <a:extLst>
              <a:ext uri="{FF2B5EF4-FFF2-40B4-BE49-F238E27FC236}">
                <a16:creationId xmlns:a16="http://schemas.microsoft.com/office/drawing/2014/main" id="{6BA1F93F-EDDA-0EB4-A36B-FE007819E91F}"/>
              </a:ext>
            </a:extLst>
          </p:cNvPr>
          <p:cNvPicPr>
            <a:picLocks noChangeAspect="1"/>
          </p:cNvPicPr>
          <p:nvPr/>
        </p:nvPicPr>
        <p:blipFill>
          <a:blip r:embed="rId8"/>
          <a:stretch>
            <a:fillRect/>
          </a:stretch>
        </p:blipFill>
        <p:spPr>
          <a:xfrm>
            <a:off x="1755704" y="9494996"/>
            <a:ext cx="6220693" cy="543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307243" y="3209838"/>
            <a:ext cx="7760180" cy="7077162"/>
            <a:chOff x="0" y="0"/>
            <a:chExt cx="2043833" cy="1863944"/>
          </a:xfrm>
        </p:grpSpPr>
        <p:sp>
          <p:nvSpPr>
            <p:cNvPr id="4" name="Freeform 4"/>
            <p:cNvSpPr/>
            <p:nvPr/>
          </p:nvSpPr>
          <p:spPr>
            <a:xfrm>
              <a:off x="0" y="0"/>
              <a:ext cx="2043833" cy="1863944"/>
            </a:xfrm>
            <a:custGeom>
              <a:avLst/>
              <a:gdLst/>
              <a:ahLst/>
              <a:cxnLst/>
              <a:rect l="l" t="t" r="r" b="b"/>
              <a:pathLst>
                <a:path w="2043833" h="1863944">
                  <a:moveTo>
                    <a:pt x="50880" y="0"/>
                  </a:moveTo>
                  <a:lnTo>
                    <a:pt x="1992953" y="0"/>
                  </a:lnTo>
                  <a:cubicBezTo>
                    <a:pt x="2006448" y="0"/>
                    <a:pt x="2019389" y="5361"/>
                    <a:pt x="2028931" y="14902"/>
                  </a:cubicBezTo>
                  <a:cubicBezTo>
                    <a:pt x="2038473" y="24444"/>
                    <a:pt x="2043833" y="37386"/>
                    <a:pt x="2043833" y="50880"/>
                  </a:cubicBezTo>
                  <a:lnTo>
                    <a:pt x="2043833" y="1813064"/>
                  </a:lnTo>
                  <a:cubicBezTo>
                    <a:pt x="2043833" y="1826558"/>
                    <a:pt x="2038473" y="1839500"/>
                    <a:pt x="2028931" y="1849042"/>
                  </a:cubicBezTo>
                  <a:cubicBezTo>
                    <a:pt x="2019389" y="1858583"/>
                    <a:pt x="2006448" y="1863944"/>
                    <a:pt x="1992953" y="1863944"/>
                  </a:cubicBezTo>
                  <a:lnTo>
                    <a:pt x="50880" y="1863944"/>
                  </a:lnTo>
                  <a:cubicBezTo>
                    <a:pt x="37386" y="1863944"/>
                    <a:pt x="24444" y="1858583"/>
                    <a:pt x="14902" y="1849042"/>
                  </a:cubicBezTo>
                  <a:cubicBezTo>
                    <a:pt x="5361" y="1839500"/>
                    <a:pt x="0" y="1826558"/>
                    <a:pt x="0" y="1813064"/>
                  </a:cubicBezTo>
                  <a:lnTo>
                    <a:pt x="0" y="50880"/>
                  </a:lnTo>
                  <a:cubicBezTo>
                    <a:pt x="0" y="37386"/>
                    <a:pt x="5361" y="24444"/>
                    <a:pt x="14902" y="14902"/>
                  </a:cubicBezTo>
                  <a:cubicBezTo>
                    <a:pt x="24444" y="5361"/>
                    <a:pt x="37386" y="0"/>
                    <a:pt x="50880" y="0"/>
                  </a:cubicBezTo>
                  <a:close/>
                </a:path>
              </a:pathLst>
            </a:custGeom>
            <a:solidFill>
              <a:srgbClr val="D4D0DE"/>
            </a:solidFill>
            <a:ln cap="rnd">
              <a:noFill/>
              <a:prstDash val="solid"/>
              <a:round/>
            </a:ln>
          </p:spPr>
          <p:txBody>
            <a:bodyPr/>
            <a:lstStyle/>
            <a:p>
              <a:endParaRPr lang="tr-TR"/>
            </a:p>
          </p:txBody>
        </p:sp>
        <p:sp>
          <p:nvSpPr>
            <p:cNvPr id="5" name="TextBox 5"/>
            <p:cNvSpPr txBox="1"/>
            <p:nvPr/>
          </p:nvSpPr>
          <p:spPr>
            <a:xfrm>
              <a:off x="0" y="-66675"/>
              <a:ext cx="2043833" cy="1930619"/>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154843" y="3057438"/>
            <a:ext cx="7675396" cy="7010598"/>
            <a:chOff x="0" y="0"/>
            <a:chExt cx="2021504" cy="1846413"/>
          </a:xfrm>
        </p:grpSpPr>
        <p:sp>
          <p:nvSpPr>
            <p:cNvPr id="7" name="Freeform 7"/>
            <p:cNvSpPr/>
            <p:nvPr/>
          </p:nvSpPr>
          <p:spPr>
            <a:xfrm>
              <a:off x="0" y="0"/>
              <a:ext cx="2021504" cy="1846412"/>
            </a:xfrm>
            <a:custGeom>
              <a:avLst/>
              <a:gdLst/>
              <a:ahLst/>
              <a:cxnLst/>
              <a:rect l="l" t="t" r="r" b="b"/>
              <a:pathLst>
                <a:path w="2021504" h="1846412">
                  <a:moveTo>
                    <a:pt x="51442" y="0"/>
                  </a:moveTo>
                  <a:lnTo>
                    <a:pt x="1970062" y="0"/>
                  </a:lnTo>
                  <a:cubicBezTo>
                    <a:pt x="1998472" y="0"/>
                    <a:pt x="2021504" y="23031"/>
                    <a:pt x="2021504" y="51442"/>
                  </a:cubicBezTo>
                  <a:lnTo>
                    <a:pt x="2021504" y="1794970"/>
                  </a:lnTo>
                  <a:cubicBezTo>
                    <a:pt x="2021504" y="1823381"/>
                    <a:pt x="1998472" y="1846412"/>
                    <a:pt x="1970062" y="1846412"/>
                  </a:cubicBezTo>
                  <a:lnTo>
                    <a:pt x="51442" y="1846412"/>
                  </a:lnTo>
                  <a:cubicBezTo>
                    <a:pt x="23031" y="1846412"/>
                    <a:pt x="0" y="1823381"/>
                    <a:pt x="0" y="1794970"/>
                  </a:cubicBezTo>
                  <a:lnTo>
                    <a:pt x="0" y="51442"/>
                  </a:lnTo>
                  <a:cubicBezTo>
                    <a:pt x="0" y="23031"/>
                    <a:pt x="23031" y="0"/>
                    <a:pt x="51442" y="0"/>
                  </a:cubicBezTo>
                  <a:close/>
                </a:path>
              </a:pathLst>
            </a:custGeom>
            <a:solidFill>
              <a:srgbClr val="FFFBF7"/>
            </a:solidFill>
            <a:ln cap="rnd">
              <a:noFill/>
              <a:prstDash val="solid"/>
              <a:round/>
            </a:ln>
          </p:spPr>
          <p:txBody>
            <a:bodyPr/>
            <a:lstStyle/>
            <a:p>
              <a:endParaRPr lang="tr-TR"/>
            </a:p>
          </p:txBody>
        </p:sp>
        <p:sp>
          <p:nvSpPr>
            <p:cNvPr id="8" name="TextBox 8"/>
            <p:cNvSpPr txBox="1"/>
            <p:nvPr/>
          </p:nvSpPr>
          <p:spPr>
            <a:xfrm>
              <a:off x="0" y="-66675"/>
              <a:ext cx="2021504" cy="1913088"/>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0425835" y="3295761"/>
            <a:ext cx="7522996" cy="6772275"/>
          </a:xfrm>
          <a:prstGeom prst="rect">
            <a:avLst/>
          </a:prstGeom>
        </p:spPr>
        <p:txBody>
          <a:bodyPr lIns="0" tIns="0" rIns="0" bIns="0" rtlCol="0" anchor="t">
            <a:spAutoFit/>
          </a:bodyPr>
          <a:lstStyle/>
          <a:p>
            <a:pPr algn="l">
              <a:lnSpc>
                <a:spcPts val="3300"/>
              </a:lnSpc>
            </a:pPr>
            <a:r>
              <a:rPr lang="en-US" sz="3000" b="1">
                <a:solidFill>
                  <a:srgbClr val="40325D"/>
                </a:solidFill>
                <a:latin typeface="Codec Pro Bold"/>
                <a:ea typeface="Codec Pro Bold"/>
                <a:cs typeface="Codec Pro Bold"/>
                <a:sym typeface="Codec Pro Bold"/>
              </a:rPr>
              <a:t>Hücrenin dış kısmında bulunan, hücreyi diğer hücrelerden ve cansız çevreden ayıran, seçici geçirgen yapıya hücre zarı denir. </a:t>
            </a:r>
          </a:p>
          <a:p>
            <a:pPr algn="l">
              <a:lnSpc>
                <a:spcPts val="3300"/>
              </a:lnSpc>
            </a:pPr>
            <a:r>
              <a:rPr lang="en-US" sz="3000" b="1">
                <a:solidFill>
                  <a:srgbClr val="40325D"/>
                </a:solidFill>
                <a:latin typeface="Codec Pro Bold"/>
                <a:ea typeface="Codec Pro Bold"/>
                <a:cs typeface="Codec Pro Bold"/>
                <a:sym typeface="Codec Pro Bold"/>
              </a:rPr>
              <a:t>• Dinamiktir. </a:t>
            </a:r>
          </a:p>
          <a:p>
            <a:pPr algn="l">
              <a:lnSpc>
                <a:spcPts val="3300"/>
              </a:lnSpc>
            </a:pPr>
            <a:r>
              <a:rPr lang="en-US" sz="3000" b="1">
                <a:solidFill>
                  <a:srgbClr val="40325D"/>
                </a:solidFill>
                <a:latin typeface="Codec Pro Bold"/>
                <a:ea typeface="Codec Pro Bold"/>
                <a:cs typeface="Codec Pro Bold"/>
                <a:sym typeface="Codec Pro Bold"/>
              </a:rPr>
              <a:t>• Esnek ve saydam yapıdadır. </a:t>
            </a:r>
          </a:p>
          <a:p>
            <a:pPr algn="l">
              <a:lnSpc>
                <a:spcPts val="3300"/>
              </a:lnSpc>
            </a:pPr>
            <a:r>
              <a:rPr lang="en-US" sz="3000" b="1">
                <a:solidFill>
                  <a:srgbClr val="40325D"/>
                </a:solidFill>
                <a:latin typeface="Codec Pro Bold"/>
                <a:ea typeface="Codec Pro Bold"/>
                <a:cs typeface="Codec Pro Bold"/>
                <a:sym typeface="Codec Pro Bold"/>
              </a:rPr>
              <a:t>• Karbohidrat, yağ ve proteinden oluşur. </a:t>
            </a:r>
          </a:p>
          <a:p>
            <a:pPr algn="l">
              <a:lnSpc>
                <a:spcPts val="3300"/>
              </a:lnSpc>
            </a:pPr>
            <a:r>
              <a:rPr lang="en-US" sz="3000" b="1">
                <a:solidFill>
                  <a:srgbClr val="40325D"/>
                </a:solidFill>
                <a:latin typeface="Codec Pro Bold"/>
                <a:ea typeface="Codec Pro Bold"/>
                <a:cs typeface="Codec Pro Bold"/>
                <a:sym typeface="Codec Pro Bold"/>
              </a:rPr>
              <a:t>• Seçici geçirgendir. Maddelerin hücreye giriş çıkışını denetler. </a:t>
            </a:r>
          </a:p>
          <a:p>
            <a:pPr algn="l">
              <a:lnSpc>
                <a:spcPts val="3300"/>
              </a:lnSpc>
            </a:pPr>
            <a:r>
              <a:rPr lang="en-US" sz="3000" b="1">
                <a:solidFill>
                  <a:srgbClr val="40325D"/>
                </a:solidFill>
                <a:latin typeface="Codec Pro Bold"/>
                <a:ea typeface="Codec Pro Bold"/>
                <a:cs typeface="Codec Pro Bold"/>
                <a:sym typeface="Codec Pro Bold"/>
              </a:rPr>
              <a:t> • Hücreye şekil verir. </a:t>
            </a:r>
          </a:p>
          <a:p>
            <a:pPr algn="l">
              <a:lnSpc>
                <a:spcPts val="3300"/>
              </a:lnSpc>
            </a:pPr>
            <a:r>
              <a:rPr lang="en-US" sz="3000" b="1">
                <a:solidFill>
                  <a:srgbClr val="40325D"/>
                </a:solidFill>
                <a:latin typeface="Codec Pro Bold"/>
                <a:ea typeface="Codec Pro Bold"/>
                <a:cs typeface="Codec Pro Bold"/>
                <a:sym typeface="Codec Pro Bold"/>
              </a:rPr>
              <a:t>• Hücreyi dış etkenlerden korur. </a:t>
            </a:r>
          </a:p>
          <a:p>
            <a:pPr algn="l">
              <a:lnSpc>
                <a:spcPts val="3300"/>
              </a:lnSpc>
            </a:pPr>
            <a:r>
              <a:rPr lang="en-US" sz="3000" b="1">
                <a:solidFill>
                  <a:srgbClr val="40325D"/>
                </a:solidFill>
                <a:latin typeface="Codec Pro Bold"/>
                <a:ea typeface="Codec Pro Bold"/>
                <a:cs typeface="Codec Pro Bold"/>
                <a:sym typeface="Codec Pro Bold"/>
              </a:rPr>
              <a:t>• Hücreyi çevreler ve sitoplazmanın dağılmasını önler. </a:t>
            </a:r>
          </a:p>
          <a:p>
            <a:pPr algn="l">
              <a:lnSpc>
                <a:spcPts val="3300"/>
              </a:lnSpc>
            </a:pPr>
            <a:r>
              <a:rPr lang="en-US" sz="3000" b="1">
                <a:solidFill>
                  <a:srgbClr val="40325D"/>
                </a:solidFill>
                <a:latin typeface="Codec Pro Bold"/>
                <a:ea typeface="Codec Pro Bold"/>
                <a:cs typeface="Codec Pro Bold"/>
                <a:sym typeface="Codec Pro Bold"/>
              </a:rPr>
              <a:t>• Hücre ile bulunduğu ortam arasında madde alışverişini sağlar.</a:t>
            </a:r>
          </a:p>
          <a:p>
            <a:pPr algn="l">
              <a:lnSpc>
                <a:spcPts val="3300"/>
              </a:lnSpc>
            </a:pPr>
            <a:endParaRPr lang="en-US" sz="3000" b="1">
              <a:solidFill>
                <a:srgbClr val="40325D"/>
              </a:solidFill>
              <a:latin typeface="Codec Pro Bold"/>
              <a:ea typeface="Codec Pro Bold"/>
              <a:cs typeface="Codec Pro Bold"/>
              <a:sym typeface="Codec Pro Bold"/>
            </a:endParaRPr>
          </a:p>
        </p:txBody>
      </p:sp>
      <p:sp>
        <p:nvSpPr>
          <p:cNvPr id="10" name="Freeform 10"/>
          <p:cNvSpPr/>
          <p:nvPr/>
        </p:nvSpPr>
        <p:spPr>
          <a:xfrm>
            <a:off x="3911608" y="3015353"/>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Freeform 11"/>
          <p:cNvSpPr/>
          <p:nvPr/>
        </p:nvSpPr>
        <p:spPr>
          <a:xfrm>
            <a:off x="1170357" y="1383449"/>
            <a:ext cx="4013110" cy="3881772"/>
          </a:xfrm>
          <a:custGeom>
            <a:avLst/>
            <a:gdLst/>
            <a:ahLst/>
            <a:cxnLst/>
            <a:rect l="l" t="t" r="r" b="b"/>
            <a:pathLst>
              <a:path w="4013110" h="3881772">
                <a:moveTo>
                  <a:pt x="0" y="0"/>
                </a:moveTo>
                <a:lnTo>
                  <a:pt x="4013111" y="0"/>
                </a:lnTo>
                <a:lnTo>
                  <a:pt x="4013111" y="3881773"/>
                </a:lnTo>
                <a:lnTo>
                  <a:pt x="0" y="3881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2" name="Group 12"/>
          <p:cNvGrpSpPr/>
          <p:nvPr/>
        </p:nvGrpSpPr>
        <p:grpSpPr>
          <a:xfrm>
            <a:off x="10307243" y="1810957"/>
            <a:ext cx="6573206" cy="1031341"/>
            <a:chOff x="0" y="0"/>
            <a:chExt cx="2291314" cy="359509"/>
          </a:xfrm>
        </p:grpSpPr>
        <p:sp>
          <p:nvSpPr>
            <p:cNvPr id="13" name="Freeform 13"/>
            <p:cNvSpPr/>
            <p:nvPr/>
          </p:nvSpPr>
          <p:spPr>
            <a:xfrm>
              <a:off x="0" y="0"/>
              <a:ext cx="2291314" cy="359509"/>
            </a:xfrm>
            <a:custGeom>
              <a:avLst/>
              <a:gdLst/>
              <a:ahLst/>
              <a:cxnLst/>
              <a:rect l="l" t="t" r="r" b="b"/>
              <a:pathLst>
                <a:path w="2291314" h="359509">
                  <a:moveTo>
                    <a:pt x="29445" y="0"/>
                  </a:moveTo>
                  <a:lnTo>
                    <a:pt x="2261869" y="0"/>
                  </a:lnTo>
                  <a:cubicBezTo>
                    <a:pt x="2269678" y="0"/>
                    <a:pt x="2277167" y="3102"/>
                    <a:pt x="2282689" y="8624"/>
                  </a:cubicBezTo>
                  <a:cubicBezTo>
                    <a:pt x="2288211" y="14146"/>
                    <a:pt x="2291314" y="21636"/>
                    <a:pt x="2291314" y="29445"/>
                  </a:cubicBezTo>
                  <a:lnTo>
                    <a:pt x="2291314" y="330064"/>
                  </a:lnTo>
                  <a:cubicBezTo>
                    <a:pt x="2291314" y="337873"/>
                    <a:pt x="2288211" y="345362"/>
                    <a:pt x="2282689" y="350885"/>
                  </a:cubicBezTo>
                  <a:cubicBezTo>
                    <a:pt x="2277167" y="356407"/>
                    <a:pt x="2269678" y="359509"/>
                    <a:pt x="2261869" y="359509"/>
                  </a:cubicBezTo>
                  <a:lnTo>
                    <a:pt x="29445" y="359509"/>
                  </a:lnTo>
                  <a:cubicBezTo>
                    <a:pt x="21636" y="359509"/>
                    <a:pt x="14146" y="356407"/>
                    <a:pt x="8624" y="350885"/>
                  </a:cubicBezTo>
                  <a:cubicBezTo>
                    <a:pt x="3102" y="345362"/>
                    <a:pt x="0" y="337873"/>
                    <a:pt x="0" y="330064"/>
                  </a:cubicBezTo>
                  <a:lnTo>
                    <a:pt x="0" y="29445"/>
                  </a:lnTo>
                  <a:cubicBezTo>
                    <a:pt x="0" y="21636"/>
                    <a:pt x="3102" y="14146"/>
                    <a:pt x="8624" y="8624"/>
                  </a:cubicBezTo>
                  <a:cubicBezTo>
                    <a:pt x="14146" y="3102"/>
                    <a:pt x="21636" y="0"/>
                    <a:pt x="29445" y="0"/>
                  </a:cubicBezTo>
                  <a:close/>
                </a:path>
              </a:pathLst>
            </a:custGeom>
            <a:solidFill>
              <a:srgbClr val="AF698D"/>
            </a:solidFill>
          </p:spPr>
          <p:txBody>
            <a:bodyPr/>
            <a:lstStyle/>
            <a:p>
              <a:endParaRPr lang="tr-TR"/>
            </a:p>
          </p:txBody>
        </p:sp>
        <p:sp>
          <p:nvSpPr>
            <p:cNvPr id="14" name="TextBox 14"/>
            <p:cNvSpPr txBox="1"/>
            <p:nvPr/>
          </p:nvSpPr>
          <p:spPr>
            <a:xfrm>
              <a:off x="0" y="-66675"/>
              <a:ext cx="2291314" cy="426184"/>
            </a:xfrm>
            <a:prstGeom prst="rect">
              <a:avLst/>
            </a:prstGeom>
          </p:spPr>
          <p:txBody>
            <a:bodyPr lIns="50800" tIns="50800" rIns="50800" bIns="50800" rtlCol="0" anchor="ctr"/>
            <a:lstStyle/>
            <a:p>
              <a:pPr algn="ctr">
                <a:lnSpc>
                  <a:spcPts val="2209"/>
                </a:lnSpc>
              </a:pPr>
              <a:endParaRPr/>
            </a:p>
          </p:txBody>
        </p:sp>
      </p:grpSp>
      <p:grpSp>
        <p:nvGrpSpPr>
          <p:cNvPr id="15" name="Group 15"/>
          <p:cNvGrpSpPr/>
          <p:nvPr/>
        </p:nvGrpSpPr>
        <p:grpSpPr>
          <a:xfrm>
            <a:off x="10425835" y="1658557"/>
            <a:ext cx="6573206" cy="1031341"/>
            <a:chOff x="0" y="0"/>
            <a:chExt cx="2291314" cy="359509"/>
          </a:xfrm>
        </p:grpSpPr>
        <p:sp>
          <p:nvSpPr>
            <p:cNvPr id="16" name="Freeform 16"/>
            <p:cNvSpPr/>
            <p:nvPr/>
          </p:nvSpPr>
          <p:spPr>
            <a:xfrm>
              <a:off x="0" y="0"/>
              <a:ext cx="2291314" cy="359509"/>
            </a:xfrm>
            <a:custGeom>
              <a:avLst/>
              <a:gdLst/>
              <a:ahLst/>
              <a:cxnLst/>
              <a:rect l="l" t="t" r="r" b="b"/>
              <a:pathLst>
                <a:path w="2291314" h="359509">
                  <a:moveTo>
                    <a:pt x="29445" y="0"/>
                  </a:moveTo>
                  <a:lnTo>
                    <a:pt x="2261869" y="0"/>
                  </a:lnTo>
                  <a:cubicBezTo>
                    <a:pt x="2269678" y="0"/>
                    <a:pt x="2277167" y="3102"/>
                    <a:pt x="2282689" y="8624"/>
                  </a:cubicBezTo>
                  <a:cubicBezTo>
                    <a:pt x="2288211" y="14146"/>
                    <a:pt x="2291314" y="21636"/>
                    <a:pt x="2291314" y="29445"/>
                  </a:cubicBezTo>
                  <a:lnTo>
                    <a:pt x="2291314" y="330064"/>
                  </a:lnTo>
                  <a:cubicBezTo>
                    <a:pt x="2291314" y="337873"/>
                    <a:pt x="2288211" y="345362"/>
                    <a:pt x="2282689" y="350885"/>
                  </a:cubicBezTo>
                  <a:cubicBezTo>
                    <a:pt x="2277167" y="356407"/>
                    <a:pt x="2269678" y="359509"/>
                    <a:pt x="2261869" y="359509"/>
                  </a:cubicBezTo>
                  <a:lnTo>
                    <a:pt x="29445" y="359509"/>
                  </a:lnTo>
                  <a:cubicBezTo>
                    <a:pt x="21636" y="359509"/>
                    <a:pt x="14146" y="356407"/>
                    <a:pt x="8624" y="350885"/>
                  </a:cubicBezTo>
                  <a:cubicBezTo>
                    <a:pt x="3102" y="345362"/>
                    <a:pt x="0" y="337873"/>
                    <a:pt x="0" y="330064"/>
                  </a:cubicBezTo>
                  <a:lnTo>
                    <a:pt x="0" y="29445"/>
                  </a:lnTo>
                  <a:cubicBezTo>
                    <a:pt x="0" y="21636"/>
                    <a:pt x="3102" y="14146"/>
                    <a:pt x="8624" y="8624"/>
                  </a:cubicBezTo>
                  <a:cubicBezTo>
                    <a:pt x="14146" y="3102"/>
                    <a:pt x="21636" y="0"/>
                    <a:pt x="29445" y="0"/>
                  </a:cubicBezTo>
                  <a:close/>
                </a:path>
              </a:pathLst>
            </a:custGeom>
            <a:solidFill>
              <a:srgbClr val="ED8490"/>
            </a:solidFill>
          </p:spPr>
          <p:txBody>
            <a:bodyPr/>
            <a:lstStyle/>
            <a:p>
              <a:endParaRPr lang="tr-TR"/>
            </a:p>
          </p:txBody>
        </p:sp>
        <p:sp>
          <p:nvSpPr>
            <p:cNvPr id="17" name="TextBox 17"/>
            <p:cNvSpPr txBox="1"/>
            <p:nvPr/>
          </p:nvSpPr>
          <p:spPr>
            <a:xfrm>
              <a:off x="0" y="-66675"/>
              <a:ext cx="2291314" cy="426184"/>
            </a:xfrm>
            <a:prstGeom prst="rect">
              <a:avLst/>
            </a:prstGeom>
          </p:spPr>
          <p:txBody>
            <a:bodyPr lIns="50800" tIns="50800" rIns="50800" bIns="50800" rtlCol="0" anchor="ctr"/>
            <a:lstStyle/>
            <a:p>
              <a:pPr algn="ctr">
                <a:lnSpc>
                  <a:spcPts val="2209"/>
                </a:lnSpc>
              </a:pPr>
              <a:endParaRPr/>
            </a:p>
          </p:txBody>
        </p:sp>
      </p:grpSp>
      <p:sp>
        <p:nvSpPr>
          <p:cNvPr id="18" name="TextBox 18"/>
          <p:cNvSpPr txBox="1"/>
          <p:nvPr/>
        </p:nvSpPr>
        <p:spPr>
          <a:xfrm>
            <a:off x="11196113" y="1865300"/>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 ZARI</a:t>
            </a:r>
          </a:p>
        </p:txBody>
      </p:sp>
      <p:grpSp>
        <p:nvGrpSpPr>
          <p:cNvPr id="19" name="Group 19"/>
          <p:cNvGrpSpPr/>
          <p:nvPr/>
        </p:nvGrpSpPr>
        <p:grpSpPr>
          <a:xfrm rot="8709431">
            <a:off x="5724394" y="-198892"/>
            <a:ext cx="3487920" cy="3443344"/>
            <a:chOff x="0" y="0"/>
            <a:chExt cx="4650561" cy="4591125"/>
          </a:xfrm>
        </p:grpSpPr>
        <p:sp>
          <p:nvSpPr>
            <p:cNvPr id="20" name="Freeform 20"/>
            <p:cNvSpPr/>
            <p:nvPr/>
          </p:nvSpPr>
          <p:spPr>
            <a:xfrm rot="3556795">
              <a:off x="3065551" y="97852"/>
              <a:ext cx="1162913" cy="1643693"/>
            </a:xfrm>
            <a:custGeom>
              <a:avLst/>
              <a:gdLst/>
              <a:ahLst/>
              <a:cxnLst/>
              <a:rect l="l" t="t" r="r" b="b"/>
              <a:pathLst>
                <a:path w="1162913" h="1643693">
                  <a:moveTo>
                    <a:pt x="0" y="0"/>
                  </a:moveTo>
                  <a:lnTo>
                    <a:pt x="1162913" y="0"/>
                  </a:lnTo>
                  <a:lnTo>
                    <a:pt x="1162913" y="1643693"/>
                  </a:lnTo>
                  <a:lnTo>
                    <a:pt x="0" y="1643693"/>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236575"/>
              <a:ext cx="4354550" cy="435455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4188"/>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24" name="Group 24"/>
          <p:cNvGrpSpPr/>
          <p:nvPr/>
        </p:nvGrpSpPr>
        <p:grpSpPr>
          <a:xfrm rot="-9557126">
            <a:off x="4961015" y="-1215706"/>
            <a:ext cx="4546923" cy="4488812"/>
            <a:chOff x="0" y="0"/>
            <a:chExt cx="6062564" cy="5985083"/>
          </a:xfrm>
        </p:grpSpPr>
        <p:sp>
          <p:nvSpPr>
            <p:cNvPr id="25" name="Freeform 25"/>
            <p:cNvSpPr/>
            <p:nvPr/>
          </p:nvSpPr>
          <p:spPr>
            <a:xfrm rot="3556795">
              <a:off x="3996313" y="127561"/>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26" name="Group 26"/>
            <p:cNvGrpSpPr/>
            <p:nvPr/>
          </p:nvGrpSpPr>
          <p:grpSpPr>
            <a:xfrm>
              <a:off x="0" y="308404"/>
              <a:ext cx="5676679" cy="567667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4188"/>
              </a:solidFill>
              <a:ln w="95250" cap="sq">
                <a:solidFill>
                  <a:srgbClr val="000000"/>
                </a:solidFill>
                <a:prstDash val="solid"/>
                <a:miter/>
              </a:ln>
            </p:spPr>
            <p:txBody>
              <a:bodyPr/>
              <a:lstStyle/>
              <a:p>
                <a:endParaRPr lang="tr-T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9" name="Freeform 29"/>
          <p:cNvSpPr/>
          <p:nvPr/>
        </p:nvSpPr>
        <p:spPr>
          <a:xfrm>
            <a:off x="5623141" y="448953"/>
            <a:ext cx="3690427" cy="1725275"/>
          </a:xfrm>
          <a:custGeom>
            <a:avLst/>
            <a:gdLst/>
            <a:ahLst/>
            <a:cxnLst/>
            <a:rect l="l" t="t" r="r" b="b"/>
            <a:pathLst>
              <a:path w="3690427" h="1725275">
                <a:moveTo>
                  <a:pt x="0" y="0"/>
                </a:moveTo>
                <a:lnTo>
                  <a:pt x="3690427" y="0"/>
                </a:lnTo>
                <a:lnTo>
                  <a:pt x="3690427" y="1725275"/>
                </a:lnTo>
                <a:lnTo>
                  <a:pt x="0" y="1725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30" name="Freeform 3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1" name="Resim 30">
            <a:extLst>
              <a:ext uri="{FF2B5EF4-FFF2-40B4-BE49-F238E27FC236}">
                <a16:creationId xmlns:a16="http://schemas.microsoft.com/office/drawing/2014/main" id="{254A3729-65BD-FEBB-BEF9-8B042A6A6089}"/>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42416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D1F1D50B-352F-A11F-60B6-8542DB70E915}"/>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1415874" y="1534270"/>
            <a:ext cx="6050381" cy="7218459"/>
          </a:xfrm>
          <a:custGeom>
            <a:avLst/>
            <a:gdLst/>
            <a:ahLst/>
            <a:cxnLst/>
            <a:rect l="l" t="t" r="r" b="b"/>
            <a:pathLst>
              <a:path w="6050381" h="7218459">
                <a:moveTo>
                  <a:pt x="0" y="0"/>
                </a:moveTo>
                <a:lnTo>
                  <a:pt x="6050381" y="0"/>
                </a:lnTo>
                <a:lnTo>
                  <a:pt x="6050381" y="7218460"/>
                </a:lnTo>
                <a:lnTo>
                  <a:pt x="0" y="7218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rot="-3252780" flipH="1">
            <a:off x="7308362" y="2496674"/>
            <a:ext cx="1190303" cy="1745777"/>
          </a:xfrm>
          <a:custGeom>
            <a:avLst/>
            <a:gdLst/>
            <a:ahLst/>
            <a:cxnLst/>
            <a:rect l="l" t="t" r="r" b="b"/>
            <a:pathLst>
              <a:path w="1190303" h="1745777">
                <a:moveTo>
                  <a:pt x="1190302" y="0"/>
                </a:moveTo>
                <a:lnTo>
                  <a:pt x="0" y="0"/>
                </a:lnTo>
                <a:lnTo>
                  <a:pt x="0" y="1745777"/>
                </a:lnTo>
                <a:lnTo>
                  <a:pt x="1190302" y="1745777"/>
                </a:lnTo>
                <a:lnTo>
                  <a:pt x="119030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5" name="Group 5"/>
          <p:cNvGrpSpPr/>
          <p:nvPr/>
        </p:nvGrpSpPr>
        <p:grpSpPr>
          <a:xfrm>
            <a:off x="10821304" y="3597922"/>
            <a:ext cx="6051238" cy="4756736"/>
            <a:chOff x="0" y="0"/>
            <a:chExt cx="1593742" cy="1252803"/>
          </a:xfrm>
        </p:grpSpPr>
        <p:sp>
          <p:nvSpPr>
            <p:cNvPr id="6" name="Freeform 6"/>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D4D0DE"/>
            </a:solidFill>
            <a:ln cap="rnd">
              <a:noFill/>
              <a:prstDash val="solid"/>
              <a:round/>
            </a:ln>
          </p:spPr>
          <p:txBody>
            <a:bodyPr/>
            <a:lstStyle/>
            <a:p>
              <a:endParaRPr lang="tr-TR"/>
            </a:p>
          </p:txBody>
        </p:sp>
        <p:sp>
          <p:nvSpPr>
            <p:cNvPr id="7" name="TextBox 7"/>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8" name="Group 8"/>
          <p:cNvGrpSpPr/>
          <p:nvPr/>
        </p:nvGrpSpPr>
        <p:grpSpPr>
          <a:xfrm>
            <a:off x="10668904" y="3445522"/>
            <a:ext cx="6051238" cy="4756736"/>
            <a:chOff x="0" y="0"/>
            <a:chExt cx="1593742" cy="1252803"/>
          </a:xfrm>
        </p:grpSpPr>
        <p:sp>
          <p:nvSpPr>
            <p:cNvPr id="9" name="Freeform 9"/>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FFFBF7"/>
            </a:solidFill>
            <a:ln cap="rnd">
              <a:noFill/>
              <a:prstDash val="solid"/>
              <a:round/>
            </a:ln>
          </p:spPr>
          <p:txBody>
            <a:bodyPr/>
            <a:lstStyle/>
            <a:p>
              <a:endParaRPr lang="tr-TR"/>
            </a:p>
          </p:txBody>
        </p:sp>
        <p:sp>
          <p:nvSpPr>
            <p:cNvPr id="10" name="TextBox 10"/>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11" name="Group 11"/>
          <p:cNvGrpSpPr/>
          <p:nvPr/>
        </p:nvGrpSpPr>
        <p:grpSpPr>
          <a:xfrm>
            <a:off x="10821304" y="2199042"/>
            <a:ext cx="6051238" cy="1031341"/>
            <a:chOff x="0" y="0"/>
            <a:chExt cx="2109364" cy="359509"/>
          </a:xfrm>
        </p:grpSpPr>
        <p:sp>
          <p:nvSpPr>
            <p:cNvPr id="12" name="Freeform 12"/>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AF698D"/>
            </a:solidFill>
          </p:spPr>
          <p:txBody>
            <a:bodyPr/>
            <a:lstStyle/>
            <a:p>
              <a:endParaRPr lang="tr-TR"/>
            </a:p>
          </p:txBody>
        </p:sp>
        <p:sp>
          <p:nvSpPr>
            <p:cNvPr id="13" name="TextBox 13"/>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668904" y="2046642"/>
            <a:ext cx="6051238" cy="1031341"/>
            <a:chOff x="0" y="0"/>
            <a:chExt cx="2109364" cy="359509"/>
          </a:xfrm>
        </p:grpSpPr>
        <p:sp>
          <p:nvSpPr>
            <p:cNvPr id="15" name="Freeform 15"/>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ED8490"/>
            </a:solidFill>
          </p:spPr>
          <p:txBody>
            <a:bodyPr/>
            <a:lstStyle/>
            <a:p>
              <a:endParaRPr lang="tr-TR"/>
            </a:p>
          </p:txBody>
        </p:sp>
        <p:sp>
          <p:nvSpPr>
            <p:cNvPr id="16" name="TextBox 16"/>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sp>
        <p:nvSpPr>
          <p:cNvPr id="17" name="Freeform 17"/>
          <p:cNvSpPr/>
          <p:nvPr/>
        </p:nvSpPr>
        <p:spPr>
          <a:xfrm>
            <a:off x="8471683" y="1967945"/>
            <a:ext cx="2349621" cy="2803236"/>
          </a:xfrm>
          <a:custGeom>
            <a:avLst/>
            <a:gdLst/>
            <a:ahLst/>
            <a:cxnLst/>
            <a:rect l="l" t="t" r="r" b="b"/>
            <a:pathLst>
              <a:path w="2349621" h="2803236">
                <a:moveTo>
                  <a:pt x="0" y="0"/>
                </a:moveTo>
                <a:lnTo>
                  <a:pt x="2349621" y="0"/>
                </a:lnTo>
                <a:lnTo>
                  <a:pt x="2349621" y="2803236"/>
                </a:lnTo>
                <a:lnTo>
                  <a:pt x="0" y="2803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10821304" y="3833165"/>
            <a:ext cx="5742222" cy="4257675"/>
          </a:xfrm>
          <a:prstGeom prst="rect">
            <a:avLst/>
          </a:prstGeom>
        </p:spPr>
        <p:txBody>
          <a:bodyPr lIns="0" tIns="0" rIns="0" bIns="0" rtlCol="0" anchor="t">
            <a:spAutoFit/>
          </a:bodyPr>
          <a:lstStyle/>
          <a:p>
            <a:pPr algn="l">
              <a:lnSpc>
                <a:spcPts val="3300"/>
              </a:lnSpc>
            </a:pPr>
            <a:r>
              <a:rPr lang="en-US" sz="3000" b="1">
                <a:solidFill>
                  <a:srgbClr val="40325D"/>
                </a:solidFill>
                <a:latin typeface="Codec Pro Bold"/>
                <a:ea typeface="Codec Pro Bold"/>
                <a:cs typeface="Codec Pro Bold"/>
                <a:sym typeface="Codec Pro Bold"/>
              </a:rPr>
              <a:t>Bazı bitki, bakteri ve mantar hücrelerinde bulunur.</a:t>
            </a:r>
          </a:p>
          <a:p>
            <a:pPr algn="l">
              <a:lnSpc>
                <a:spcPts val="3300"/>
              </a:lnSpc>
            </a:pPr>
            <a:r>
              <a:rPr lang="en-US" sz="3000" b="1">
                <a:solidFill>
                  <a:srgbClr val="40325D"/>
                </a:solidFill>
                <a:latin typeface="Codec Pro Bold"/>
                <a:ea typeface="Codec Pro Bold"/>
                <a:cs typeface="Codec Pro Bold"/>
                <a:sym typeface="Codec Pro Bold"/>
              </a:rPr>
              <a:t>Hücre çeperinin özellikleri ve görevleri şunlardır: </a:t>
            </a:r>
          </a:p>
          <a:p>
            <a:pPr algn="l">
              <a:lnSpc>
                <a:spcPts val="3300"/>
              </a:lnSpc>
            </a:pPr>
            <a:r>
              <a:rPr lang="en-US" sz="3000" b="1">
                <a:solidFill>
                  <a:srgbClr val="40325D"/>
                </a:solidFill>
                <a:latin typeface="Codec Pro Bold"/>
                <a:ea typeface="Codec Pro Bold"/>
                <a:cs typeface="Codec Pro Bold"/>
                <a:sym typeface="Codec Pro Bold"/>
              </a:rPr>
              <a:t>• Cansızdır. </a:t>
            </a:r>
          </a:p>
          <a:p>
            <a:pPr algn="l">
              <a:lnSpc>
                <a:spcPts val="3300"/>
              </a:lnSpc>
            </a:pPr>
            <a:r>
              <a:rPr lang="en-US" sz="3000" b="1">
                <a:solidFill>
                  <a:srgbClr val="40325D"/>
                </a:solidFill>
                <a:latin typeface="Codec Pro Bold"/>
                <a:ea typeface="Codec Pro Bold"/>
                <a:cs typeface="Codec Pro Bold"/>
                <a:sym typeface="Codec Pro Bold"/>
              </a:rPr>
              <a:t>• Esnek değildir. </a:t>
            </a:r>
          </a:p>
          <a:p>
            <a:pPr algn="l">
              <a:lnSpc>
                <a:spcPts val="3300"/>
              </a:lnSpc>
            </a:pPr>
            <a:r>
              <a:rPr lang="en-US" sz="3000" b="1">
                <a:solidFill>
                  <a:srgbClr val="40325D"/>
                </a:solidFill>
                <a:latin typeface="Codec Pro Bold"/>
                <a:ea typeface="Codec Pro Bold"/>
                <a:cs typeface="Codec Pro Bold"/>
                <a:sym typeface="Codec Pro Bold"/>
              </a:rPr>
              <a:t>• Hücreye destek ve dayanıklılık sağlar. </a:t>
            </a:r>
          </a:p>
          <a:p>
            <a:pPr algn="l">
              <a:lnSpc>
                <a:spcPts val="3300"/>
              </a:lnSpc>
            </a:pPr>
            <a:r>
              <a:rPr lang="en-US" sz="3000" b="1">
                <a:solidFill>
                  <a:srgbClr val="40325D"/>
                </a:solidFill>
                <a:latin typeface="Codec Pro Bold"/>
                <a:ea typeface="Codec Pro Bold"/>
                <a:cs typeface="Codec Pro Bold"/>
                <a:sym typeface="Codec Pro Bold"/>
              </a:rPr>
              <a:t>• Hücre zarı gibi seçici geçirgen değil tam geçirgendir.</a:t>
            </a:r>
          </a:p>
        </p:txBody>
      </p:sp>
      <p:sp>
        <p:nvSpPr>
          <p:cNvPr id="19" name="TextBox 19"/>
          <p:cNvSpPr txBox="1"/>
          <p:nvPr/>
        </p:nvSpPr>
        <p:spPr>
          <a:xfrm>
            <a:off x="11371182" y="2008758"/>
            <a:ext cx="4646682" cy="1360805"/>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 DUVARI</a:t>
            </a:r>
          </a:p>
          <a:p>
            <a:pPr algn="ctr">
              <a:lnSpc>
                <a:spcPts val="5199"/>
              </a:lnSpc>
            </a:pPr>
            <a:r>
              <a:rPr lang="en-US" sz="5199">
                <a:solidFill>
                  <a:srgbClr val="40325D"/>
                </a:solidFill>
                <a:latin typeface="Bobby Jones"/>
                <a:ea typeface="Bobby Jones"/>
                <a:cs typeface="Bobby Jones"/>
                <a:sym typeface="Bobby Jones"/>
              </a:rPr>
              <a:t>(HÜCRE ÇEPERİ)</a:t>
            </a:r>
          </a:p>
        </p:txBody>
      </p:sp>
      <p:sp>
        <p:nvSpPr>
          <p:cNvPr id="20" name="Freeform 2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9"/>
            <a:stretch>
              <a:fillRect/>
            </a:stretch>
          </a:blipFill>
        </p:spPr>
        <p:txBody>
          <a:bodyPr/>
          <a:lstStyle/>
          <a:p>
            <a:endParaRPr lang="tr-TR"/>
          </a:p>
        </p:txBody>
      </p:sp>
      <p:pic>
        <p:nvPicPr>
          <p:cNvPr id="21" name="Resim 20">
            <a:extLst>
              <a:ext uri="{FF2B5EF4-FFF2-40B4-BE49-F238E27FC236}">
                <a16:creationId xmlns:a16="http://schemas.microsoft.com/office/drawing/2014/main" id="{AE0645D8-C82A-0BB4-B7EA-0A8808B01DEC}"/>
              </a:ext>
            </a:extLst>
          </p:cNvPr>
          <p:cNvPicPr>
            <a:picLocks noChangeAspect="1"/>
          </p:cNvPicPr>
          <p:nvPr/>
        </p:nvPicPr>
        <p:blipFill>
          <a:blip r:embed="rId10"/>
          <a:stretch>
            <a:fillRect/>
          </a:stretch>
        </p:blipFill>
        <p:spPr>
          <a:xfrm>
            <a:off x="1755704" y="9494996"/>
            <a:ext cx="6220693" cy="543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4048508" y="3551768"/>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50089" y="2183612"/>
            <a:ext cx="6051238" cy="1031341"/>
            <a:chOff x="0" y="0"/>
            <a:chExt cx="2109364" cy="359509"/>
          </a:xfrm>
        </p:grpSpPr>
        <p:sp>
          <p:nvSpPr>
            <p:cNvPr id="5" name="Freeform 5"/>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AF698D"/>
            </a:solidFill>
          </p:spPr>
          <p:txBody>
            <a:bodyPr/>
            <a:lstStyle/>
            <a:p>
              <a:endParaRPr lang="tr-TR"/>
            </a:p>
          </p:txBody>
        </p:sp>
        <p:sp>
          <p:nvSpPr>
            <p:cNvPr id="6" name="TextBox 6"/>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697689" y="2031212"/>
            <a:ext cx="6051238" cy="1031341"/>
            <a:chOff x="0" y="0"/>
            <a:chExt cx="2109364" cy="359509"/>
          </a:xfrm>
        </p:grpSpPr>
        <p:sp>
          <p:nvSpPr>
            <p:cNvPr id="8" name="Freeform 8"/>
            <p:cNvSpPr/>
            <p:nvPr/>
          </p:nvSpPr>
          <p:spPr>
            <a:xfrm>
              <a:off x="0" y="0"/>
              <a:ext cx="2109364" cy="359509"/>
            </a:xfrm>
            <a:custGeom>
              <a:avLst/>
              <a:gdLst/>
              <a:ahLst/>
              <a:cxnLst/>
              <a:rect l="l" t="t" r="r" b="b"/>
              <a:pathLst>
                <a:path w="2109364" h="359509">
                  <a:moveTo>
                    <a:pt x="31985" y="0"/>
                  </a:moveTo>
                  <a:lnTo>
                    <a:pt x="2077379" y="0"/>
                  </a:lnTo>
                  <a:cubicBezTo>
                    <a:pt x="2085862" y="0"/>
                    <a:pt x="2093998" y="3370"/>
                    <a:pt x="2099996" y="9368"/>
                  </a:cubicBezTo>
                  <a:cubicBezTo>
                    <a:pt x="2105994" y="15366"/>
                    <a:pt x="2109364" y="23502"/>
                    <a:pt x="2109364" y="31985"/>
                  </a:cubicBezTo>
                  <a:lnTo>
                    <a:pt x="2109364" y="327524"/>
                  </a:lnTo>
                  <a:cubicBezTo>
                    <a:pt x="2109364" y="345189"/>
                    <a:pt x="2095044" y="359509"/>
                    <a:pt x="2077379" y="359509"/>
                  </a:cubicBezTo>
                  <a:lnTo>
                    <a:pt x="31985" y="359509"/>
                  </a:lnTo>
                  <a:cubicBezTo>
                    <a:pt x="14320" y="359509"/>
                    <a:pt x="0" y="345189"/>
                    <a:pt x="0" y="327524"/>
                  </a:cubicBezTo>
                  <a:lnTo>
                    <a:pt x="0" y="31985"/>
                  </a:lnTo>
                  <a:cubicBezTo>
                    <a:pt x="0" y="14320"/>
                    <a:pt x="14320" y="0"/>
                    <a:pt x="31985" y="0"/>
                  </a:cubicBezTo>
                  <a:close/>
                </a:path>
              </a:pathLst>
            </a:custGeom>
            <a:solidFill>
              <a:srgbClr val="ED8490"/>
            </a:solidFill>
          </p:spPr>
          <p:txBody>
            <a:bodyPr/>
            <a:lstStyle/>
            <a:p>
              <a:endParaRPr lang="tr-TR"/>
            </a:p>
          </p:txBody>
        </p:sp>
        <p:sp>
          <p:nvSpPr>
            <p:cNvPr id="9" name="TextBox 9"/>
            <p:cNvSpPr txBox="1"/>
            <p:nvPr/>
          </p:nvSpPr>
          <p:spPr>
            <a:xfrm>
              <a:off x="0" y="-66675"/>
              <a:ext cx="2109364" cy="426184"/>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477976"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SİTOPLAZMA</a:t>
            </a:r>
          </a:p>
        </p:txBody>
      </p:sp>
      <p:grpSp>
        <p:nvGrpSpPr>
          <p:cNvPr id="11" name="Group 11"/>
          <p:cNvGrpSpPr/>
          <p:nvPr/>
        </p:nvGrpSpPr>
        <p:grpSpPr>
          <a:xfrm>
            <a:off x="10850089" y="3651453"/>
            <a:ext cx="6051238" cy="4756736"/>
            <a:chOff x="0" y="0"/>
            <a:chExt cx="1593742" cy="1252803"/>
          </a:xfrm>
        </p:grpSpPr>
        <p:sp>
          <p:nvSpPr>
            <p:cNvPr id="12" name="Freeform 12"/>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697689" y="3499053"/>
            <a:ext cx="6051238" cy="4756736"/>
            <a:chOff x="0" y="0"/>
            <a:chExt cx="1593742" cy="1252803"/>
          </a:xfrm>
        </p:grpSpPr>
        <p:sp>
          <p:nvSpPr>
            <p:cNvPr id="15" name="Freeform 15"/>
            <p:cNvSpPr/>
            <p:nvPr/>
          </p:nvSpPr>
          <p:spPr>
            <a:xfrm>
              <a:off x="0" y="0"/>
              <a:ext cx="1593742" cy="1252803"/>
            </a:xfrm>
            <a:custGeom>
              <a:avLst/>
              <a:gdLst/>
              <a:ahLst/>
              <a:cxnLst/>
              <a:rect l="l" t="t" r="r" b="b"/>
              <a:pathLst>
                <a:path w="1593742" h="1252803">
                  <a:moveTo>
                    <a:pt x="65249" y="0"/>
                  </a:moveTo>
                  <a:lnTo>
                    <a:pt x="1528493" y="0"/>
                  </a:lnTo>
                  <a:cubicBezTo>
                    <a:pt x="1545798" y="0"/>
                    <a:pt x="1562394" y="6874"/>
                    <a:pt x="1574631" y="19111"/>
                  </a:cubicBezTo>
                  <a:cubicBezTo>
                    <a:pt x="1586867" y="31348"/>
                    <a:pt x="1593742" y="47944"/>
                    <a:pt x="1593742" y="65249"/>
                  </a:cubicBezTo>
                  <a:lnTo>
                    <a:pt x="1593742" y="1187554"/>
                  </a:lnTo>
                  <a:cubicBezTo>
                    <a:pt x="1593742" y="1204859"/>
                    <a:pt x="1586867" y="1221455"/>
                    <a:pt x="1574631" y="1233692"/>
                  </a:cubicBezTo>
                  <a:cubicBezTo>
                    <a:pt x="1562394" y="1245928"/>
                    <a:pt x="1545798" y="1252803"/>
                    <a:pt x="1528493" y="1252803"/>
                  </a:cubicBezTo>
                  <a:lnTo>
                    <a:pt x="65249" y="1252803"/>
                  </a:lnTo>
                  <a:cubicBezTo>
                    <a:pt x="47944" y="1252803"/>
                    <a:pt x="31348" y="1245928"/>
                    <a:pt x="19111" y="1233692"/>
                  </a:cubicBezTo>
                  <a:cubicBezTo>
                    <a:pt x="6874" y="1221455"/>
                    <a:pt x="0" y="1204859"/>
                    <a:pt x="0" y="1187554"/>
                  </a:cubicBezTo>
                  <a:lnTo>
                    <a:pt x="0" y="65249"/>
                  </a:lnTo>
                  <a:cubicBezTo>
                    <a:pt x="0" y="47944"/>
                    <a:pt x="6874" y="31348"/>
                    <a:pt x="19111" y="19111"/>
                  </a:cubicBezTo>
                  <a:cubicBezTo>
                    <a:pt x="31348" y="6874"/>
                    <a:pt x="47944" y="0"/>
                    <a:pt x="65249"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593742" cy="1319478"/>
            </a:xfrm>
            <a:prstGeom prst="rect">
              <a:avLst/>
            </a:prstGeom>
          </p:spPr>
          <p:txBody>
            <a:bodyPr lIns="50800" tIns="50800" rIns="50800" bIns="50800" rtlCol="0" anchor="ctr"/>
            <a:lstStyle/>
            <a:p>
              <a:pPr algn="ctr">
                <a:lnSpc>
                  <a:spcPts val="2209"/>
                </a:lnSpc>
              </a:pPr>
              <a:endParaRPr/>
            </a:p>
          </p:txBody>
        </p:sp>
      </p:grpSp>
      <p:sp>
        <p:nvSpPr>
          <p:cNvPr id="17" name="TextBox 17"/>
          <p:cNvSpPr txBox="1"/>
          <p:nvPr/>
        </p:nvSpPr>
        <p:spPr>
          <a:xfrm>
            <a:off x="11064426" y="3632403"/>
            <a:ext cx="5684501" cy="4599677"/>
          </a:xfrm>
          <a:prstGeom prst="rect">
            <a:avLst/>
          </a:prstGeom>
        </p:spPr>
        <p:txBody>
          <a:bodyPr lIns="0" tIns="0" rIns="0" bIns="0" rtlCol="0" anchor="t">
            <a:spAutoFit/>
          </a:bodyPr>
          <a:lstStyle/>
          <a:p>
            <a:pPr algn="l">
              <a:lnSpc>
                <a:spcPts val="3365"/>
              </a:lnSpc>
            </a:pPr>
            <a:r>
              <a:rPr lang="en-US" sz="3059">
                <a:solidFill>
                  <a:srgbClr val="40325D"/>
                </a:solidFill>
                <a:latin typeface="Codec Pro"/>
                <a:ea typeface="Codec Pro"/>
                <a:cs typeface="Codec Pro"/>
                <a:sym typeface="Codec Pro"/>
              </a:rPr>
              <a:t>Hücre zarı ile çekirdek arasını dolduran, yumurta akı kıvamında, renksiz, yarı saydam sıvıya sitoplazma denir. Sitoplazmanın büyük bir kısmı sudan oluşur. Sitoplazma hücredeki beslenme, solunum, boşaltım gibi yaşamsal faaliyetleri gerçekleştiren yapı ve organelleri içinde bulundurur</a:t>
            </a:r>
          </a:p>
        </p:txBody>
      </p:sp>
      <p:sp>
        <p:nvSpPr>
          <p:cNvPr id="18" name="Freeform 18"/>
          <p:cNvSpPr/>
          <p:nvPr/>
        </p:nvSpPr>
        <p:spPr>
          <a:xfrm>
            <a:off x="1028700" y="1005892"/>
            <a:ext cx="4743785" cy="4588534"/>
          </a:xfrm>
          <a:custGeom>
            <a:avLst/>
            <a:gdLst/>
            <a:ahLst/>
            <a:cxnLst/>
            <a:rect l="l" t="t" r="r" b="b"/>
            <a:pathLst>
              <a:path w="4743785" h="4588534">
                <a:moveTo>
                  <a:pt x="0" y="0"/>
                </a:moveTo>
                <a:lnTo>
                  <a:pt x="4743785" y="0"/>
                </a:lnTo>
                <a:lnTo>
                  <a:pt x="4743785" y="4588534"/>
                </a:lnTo>
                <a:lnTo>
                  <a:pt x="0" y="4588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9" name="Group 19"/>
          <p:cNvGrpSpPr/>
          <p:nvPr/>
        </p:nvGrpSpPr>
        <p:grpSpPr>
          <a:xfrm>
            <a:off x="0" y="4017468"/>
            <a:ext cx="3194745" cy="3153916"/>
            <a:chOff x="0" y="0"/>
            <a:chExt cx="4259660" cy="4205221"/>
          </a:xfrm>
        </p:grpSpPr>
        <p:sp>
          <p:nvSpPr>
            <p:cNvPr id="20" name="Freeform 20"/>
            <p:cNvSpPr/>
            <p:nvPr/>
          </p:nvSpPr>
          <p:spPr>
            <a:xfrm rot="3556795">
              <a:off x="2807878" y="89627"/>
              <a:ext cx="1065165" cy="1505534"/>
            </a:xfrm>
            <a:custGeom>
              <a:avLst/>
              <a:gdLst/>
              <a:ahLst/>
              <a:cxnLst/>
              <a:rect l="l" t="t" r="r" b="b"/>
              <a:pathLst>
                <a:path w="1065165" h="1505534">
                  <a:moveTo>
                    <a:pt x="0" y="0"/>
                  </a:moveTo>
                  <a:lnTo>
                    <a:pt x="1065165" y="0"/>
                  </a:lnTo>
                  <a:lnTo>
                    <a:pt x="1065165" y="1505534"/>
                  </a:lnTo>
                  <a:lnTo>
                    <a:pt x="0" y="1505534"/>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216690"/>
              <a:ext cx="3988531" cy="39885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AF6"/>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24" name="Group 24"/>
          <p:cNvGrpSpPr/>
          <p:nvPr/>
        </p:nvGrpSpPr>
        <p:grpSpPr>
          <a:xfrm>
            <a:off x="2451136" y="6104384"/>
            <a:ext cx="3194745" cy="3153916"/>
            <a:chOff x="0" y="0"/>
            <a:chExt cx="4259660" cy="4205221"/>
          </a:xfrm>
        </p:grpSpPr>
        <p:sp>
          <p:nvSpPr>
            <p:cNvPr id="25" name="Freeform 25"/>
            <p:cNvSpPr/>
            <p:nvPr/>
          </p:nvSpPr>
          <p:spPr>
            <a:xfrm rot="3556795">
              <a:off x="2807878" y="89627"/>
              <a:ext cx="1065165" cy="1505534"/>
            </a:xfrm>
            <a:custGeom>
              <a:avLst/>
              <a:gdLst/>
              <a:ahLst/>
              <a:cxnLst/>
              <a:rect l="l" t="t" r="r" b="b"/>
              <a:pathLst>
                <a:path w="1065165" h="1505534">
                  <a:moveTo>
                    <a:pt x="0" y="0"/>
                  </a:moveTo>
                  <a:lnTo>
                    <a:pt x="1065165" y="0"/>
                  </a:lnTo>
                  <a:lnTo>
                    <a:pt x="1065165" y="1505534"/>
                  </a:lnTo>
                  <a:lnTo>
                    <a:pt x="0" y="1505534"/>
                  </a:lnTo>
                  <a:lnTo>
                    <a:pt x="0" y="0"/>
                  </a:lnTo>
                  <a:close/>
                </a:path>
              </a:pathLst>
            </a:custGeom>
            <a:blipFill>
              <a:blip r:embed="rId7"/>
              <a:stretch>
                <a:fillRect/>
              </a:stretch>
            </a:blipFill>
          </p:spPr>
          <p:txBody>
            <a:bodyPr/>
            <a:lstStyle/>
            <a:p>
              <a:endParaRPr lang="tr-TR"/>
            </a:p>
          </p:txBody>
        </p:sp>
        <p:grpSp>
          <p:nvGrpSpPr>
            <p:cNvPr id="26" name="Group 26"/>
            <p:cNvGrpSpPr/>
            <p:nvPr/>
          </p:nvGrpSpPr>
          <p:grpSpPr>
            <a:xfrm>
              <a:off x="0" y="216690"/>
              <a:ext cx="3988531" cy="39885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98"/>
              </a:solidFill>
              <a:ln w="95250" cap="sq">
                <a:solidFill>
                  <a:srgbClr val="000000"/>
                </a:solidFill>
                <a:prstDash val="solid"/>
                <a:miter/>
              </a:ln>
            </p:spPr>
            <p:txBody>
              <a:bodyPr/>
              <a:lstStyle/>
              <a:p>
                <a:endParaRPr lang="tr-TR"/>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9" name="Freeform 29"/>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30" name="Resim 29">
            <a:extLst>
              <a:ext uri="{FF2B5EF4-FFF2-40B4-BE49-F238E27FC236}">
                <a16:creationId xmlns:a16="http://schemas.microsoft.com/office/drawing/2014/main" id="{B38C4E74-84EB-4D6E-8816-98C1555A125D}"/>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268405" y="-706532"/>
            <a:ext cx="18556405" cy="12363205"/>
          </a:xfrm>
          <a:custGeom>
            <a:avLst/>
            <a:gdLst/>
            <a:ahLst/>
            <a:cxnLst/>
            <a:rect l="l" t="t" r="r" b="b"/>
            <a:pathLst>
              <a:path w="18556405" h="12363205">
                <a:moveTo>
                  <a:pt x="0" y="0"/>
                </a:moveTo>
                <a:lnTo>
                  <a:pt x="18556405" y="0"/>
                </a:lnTo>
                <a:lnTo>
                  <a:pt x="18556405" y="12363205"/>
                </a:lnTo>
                <a:lnTo>
                  <a:pt x="0" y="12363205"/>
                </a:lnTo>
                <a:lnTo>
                  <a:pt x="0" y="0"/>
                </a:lnTo>
                <a:close/>
              </a:path>
            </a:pathLst>
          </a:custGeom>
          <a:blipFill>
            <a:blip r:embed="rId2"/>
            <a:stretch>
              <a:fillRect/>
            </a:stretch>
          </a:blipFill>
        </p:spPr>
        <p:txBody>
          <a:bodyPr/>
          <a:lstStyle/>
          <a:p>
            <a:endParaRPr lang="tr-TR"/>
          </a:p>
        </p:txBody>
      </p:sp>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F38A3510-E27A-25EE-A700-02240C8B9C7D}"/>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850089" y="2079218"/>
            <a:ext cx="6092996" cy="1031341"/>
            <a:chOff x="0" y="0"/>
            <a:chExt cx="2123920" cy="359509"/>
          </a:xfrm>
        </p:grpSpPr>
        <p:sp>
          <p:nvSpPr>
            <p:cNvPr id="4" name="Freeform 4"/>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AF698D"/>
            </a:solidFill>
          </p:spPr>
          <p:txBody>
            <a:bodyPr/>
            <a:lstStyle/>
            <a:p>
              <a:endParaRPr lang="tr-TR"/>
            </a:p>
          </p:txBody>
        </p:sp>
        <p:sp>
          <p:nvSpPr>
            <p:cNvPr id="5" name="TextBox 5"/>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697689" y="1926818"/>
            <a:ext cx="6092996" cy="1031341"/>
            <a:chOff x="0" y="0"/>
            <a:chExt cx="2123920" cy="359509"/>
          </a:xfrm>
        </p:grpSpPr>
        <p:sp>
          <p:nvSpPr>
            <p:cNvPr id="7" name="Freeform 7"/>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ED8490"/>
            </a:solidFill>
          </p:spPr>
          <p:txBody>
            <a:bodyPr/>
            <a:lstStyle/>
            <a:p>
              <a:endParaRPr lang="tr-TR"/>
            </a:p>
          </p:txBody>
        </p:sp>
        <p:sp>
          <p:nvSpPr>
            <p:cNvPr id="8" name="TextBox 8"/>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0850089" y="3547059"/>
            <a:ext cx="6092996" cy="4965522"/>
            <a:chOff x="0" y="0"/>
            <a:chExt cx="1604740" cy="1307792"/>
          </a:xfrm>
        </p:grpSpPr>
        <p:sp>
          <p:nvSpPr>
            <p:cNvPr id="10" name="Freeform 10"/>
            <p:cNvSpPr/>
            <p:nvPr/>
          </p:nvSpPr>
          <p:spPr>
            <a:xfrm>
              <a:off x="0" y="0"/>
              <a:ext cx="1604740" cy="1307792"/>
            </a:xfrm>
            <a:custGeom>
              <a:avLst/>
              <a:gdLst/>
              <a:ahLst/>
              <a:cxnLst/>
              <a:rect l="l" t="t" r="r" b="b"/>
              <a:pathLst>
                <a:path w="1604740" h="1307792">
                  <a:moveTo>
                    <a:pt x="64802" y="0"/>
                  </a:moveTo>
                  <a:lnTo>
                    <a:pt x="1539938" y="0"/>
                  </a:lnTo>
                  <a:cubicBezTo>
                    <a:pt x="1575727" y="0"/>
                    <a:pt x="1604740" y="29013"/>
                    <a:pt x="1604740" y="64802"/>
                  </a:cubicBezTo>
                  <a:lnTo>
                    <a:pt x="1604740" y="1242990"/>
                  </a:lnTo>
                  <a:cubicBezTo>
                    <a:pt x="1604740" y="1278779"/>
                    <a:pt x="1575727" y="1307792"/>
                    <a:pt x="1539938" y="1307792"/>
                  </a:cubicBezTo>
                  <a:lnTo>
                    <a:pt x="64802" y="1307792"/>
                  </a:lnTo>
                  <a:cubicBezTo>
                    <a:pt x="29013" y="1307792"/>
                    <a:pt x="0" y="1278779"/>
                    <a:pt x="0" y="1242990"/>
                  </a:cubicBezTo>
                  <a:lnTo>
                    <a:pt x="0" y="64802"/>
                  </a:lnTo>
                  <a:cubicBezTo>
                    <a:pt x="0" y="29013"/>
                    <a:pt x="29013" y="0"/>
                    <a:pt x="64802"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604740" cy="1374467"/>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697689" y="3394659"/>
            <a:ext cx="6092996" cy="4965522"/>
            <a:chOff x="0" y="0"/>
            <a:chExt cx="1604740" cy="1307792"/>
          </a:xfrm>
        </p:grpSpPr>
        <p:sp>
          <p:nvSpPr>
            <p:cNvPr id="13" name="Freeform 13"/>
            <p:cNvSpPr/>
            <p:nvPr/>
          </p:nvSpPr>
          <p:spPr>
            <a:xfrm>
              <a:off x="0" y="0"/>
              <a:ext cx="1604740" cy="1307792"/>
            </a:xfrm>
            <a:custGeom>
              <a:avLst/>
              <a:gdLst/>
              <a:ahLst/>
              <a:cxnLst/>
              <a:rect l="l" t="t" r="r" b="b"/>
              <a:pathLst>
                <a:path w="1604740" h="1307792">
                  <a:moveTo>
                    <a:pt x="64802" y="0"/>
                  </a:moveTo>
                  <a:lnTo>
                    <a:pt x="1539938" y="0"/>
                  </a:lnTo>
                  <a:cubicBezTo>
                    <a:pt x="1575727" y="0"/>
                    <a:pt x="1604740" y="29013"/>
                    <a:pt x="1604740" y="64802"/>
                  </a:cubicBezTo>
                  <a:lnTo>
                    <a:pt x="1604740" y="1242990"/>
                  </a:lnTo>
                  <a:cubicBezTo>
                    <a:pt x="1604740" y="1278779"/>
                    <a:pt x="1575727" y="1307792"/>
                    <a:pt x="1539938" y="1307792"/>
                  </a:cubicBezTo>
                  <a:lnTo>
                    <a:pt x="64802" y="1307792"/>
                  </a:lnTo>
                  <a:cubicBezTo>
                    <a:pt x="29013" y="1307792"/>
                    <a:pt x="0" y="1278779"/>
                    <a:pt x="0" y="1242990"/>
                  </a:cubicBezTo>
                  <a:lnTo>
                    <a:pt x="0" y="64802"/>
                  </a:lnTo>
                  <a:cubicBezTo>
                    <a:pt x="0" y="29013"/>
                    <a:pt x="29013" y="0"/>
                    <a:pt x="64802"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604740" cy="1374467"/>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4048508" y="3551768"/>
            <a:ext cx="4807386" cy="5735494"/>
          </a:xfrm>
          <a:custGeom>
            <a:avLst/>
            <a:gdLst/>
            <a:ahLst/>
            <a:cxnLst/>
            <a:rect l="l" t="t" r="r" b="b"/>
            <a:pathLst>
              <a:path w="4807386" h="5735494">
                <a:moveTo>
                  <a:pt x="0" y="0"/>
                </a:moveTo>
                <a:lnTo>
                  <a:pt x="4807387" y="0"/>
                </a:lnTo>
                <a:lnTo>
                  <a:pt x="4807387" y="5735493"/>
                </a:lnTo>
                <a:lnTo>
                  <a:pt x="0" y="57354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16"/>
          <p:cNvSpPr/>
          <p:nvPr/>
        </p:nvSpPr>
        <p:spPr>
          <a:xfrm>
            <a:off x="1028700" y="1005892"/>
            <a:ext cx="4743785" cy="4588534"/>
          </a:xfrm>
          <a:custGeom>
            <a:avLst/>
            <a:gdLst/>
            <a:ahLst/>
            <a:cxnLst/>
            <a:rect l="l" t="t" r="r" b="b"/>
            <a:pathLst>
              <a:path w="4743785" h="4588534">
                <a:moveTo>
                  <a:pt x="0" y="0"/>
                </a:moveTo>
                <a:lnTo>
                  <a:pt x="4743785" y="0"/>
                </a:lnTo>
                <a:lnTo>
                  <a:pt x="4743785" y="4588534"/>
                </a:lnTo>
                <a:lnTo>
                  <a:pt x="0" y="4588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7" name="Group 17"/>
          <p:cNvGrpSpPr/>
          <p:nvPr/>
        </p:nvGrpSpPr>
        <p:grpSpPr>
          <a:xfrm rot="-5578718">
            <a:off x="3078505" y="-1355325"/>
            <a:ext cx="4257510" cy="5287662"/>
            <a:chOff x="0" y="0"/>
            <a:chExt cx="5676679" cy="7050216"/>
          </a:xfrm>
        </p:grpSpPr>
        <p:sp>
          <p:nvSpPr>
            <p:cNvPr id="18" name="Freeform 18"/>
            <p:cNvSpPr/>
            <p:nvPr/>
          </p:nvSpPr>
          <p:spPr>
            <a:xfrm rot="131627">
              <a:off x="1361894" y="28231"/>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19" name="Group 19"/>
            <p:cNvGrpSpPr/>
            <p:nvPr/>
          </p:nvGrpSpPr>
          <p:grpSpPr>
            <a:xfrm>
              <a:off x="0" y="1373537"/>
              <a:ext cx="5676679" cy="567667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593227" y="2301490"/>
              <a:ext cx="4490225" cy="3820773"/>
            </a:xfrm>
            <a:custGeom>
              <a:avLst/>
              <a:gdLst/>
              <a:ahLst/>
              <a:cxnLst/>
              <a:rect l="l" t="t" r="r" b="b"/>
              <a:pathLst>
                <a:path w="4490225" h="3820773">
                  <a:moveTo>
                    <a:pt x="0" y="0"/>
                  </a:moveTo>
                  <a:lnTo>
                    <a:pt x="4490225" y="0"/>
                  </a:lnTo>
                  <a:lnTo>
                    <a:pt x="4490225" y="3820773"/>
                  </a:lnTo>
                  <a:lnTo>
                    <a:pt x="0" y="38207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3" name="Group 23"/>
          <p:cNvGrpSpPr/>
          <p:nvPr/>
        </p:nvGrpSpPr>
        <p:grpSpPr>
          <a:xfrm rot="-7209542">
            <a:off x="6797740" y="1536521"/>
            <a:ext cx="3179495" cy="3948809"/>
            <a:chOff x="0" y="0"/>
            <a:chExt cx="4239326" cy="5265079"/>
          </a:xfrm>
        </p:grpSpPr>
        <p:sp>
          <p:nvSpPr>
            <p:cNvPr id="24" name="Freeform 24"/>
            <p:cNvSpPr/>
            <p:nvPr/>
          </p:nvSpPr>
          <p:spPr>
            <a:xfrm rot="131627">
              <a:off x="1017058" y="21083"/>
              <a:ext cx="1132142" cy="1600200"/>
            </a:xfrm>
            <a:custGeom>
              <a:avLst/>
              <a:gdLst/>
              <a:ahLst/>
              <a:cxnLst/>
              <a:rect l="l" t="t" r="r" b="b"/>
              <a:pathLst>
                <a:path w="1132142" h="1600200">
                  <a:moveTo>
                    <a:pt x="0" y="0"/>
                  </a:moveTo>
                  <a:lnTo>
                    <a:pt x="1132142" y="0"/>
                  </a:lnTo>
                  <a:lnTo>
                    <a:pt x="1132142" y="1600200"/>
                  </a:lnTo>
                  <a:lnTo>
                    <a:pt x="0" y="1600200"/>
                  </a:lnTo>
                  <a:lnTo>
                    <a:pt x="0" y="0"/>
                  </a:lnTo>
                  <a:close/>
                </a:path>
              </a:pathLst>
            </a:custGeom>
            <a:blipFill>
              <a:blip r:embed="rId7"/>
              <a:stretch>
                <a:fillRect/>
              </a:stretch>
            </a:blipFill>
          </p:spPr>
          <p:txBody>
            <a:bodyPr/>
            <a:lstStyle/>
            <a:p>
              <a:endParaRPr lang="tr-TR"/>
            </a:p>
          </p:txBody>
        </p:sp>
        <p:grpSp>
          <p:nvGrpSpPr>
            <p:cNvPr id="25" name="Group 25"/>
            <p:cNvGrpSpPr/>
            <p:nvPr/>
          </p:nvGrpSpPr>
          <p:grpSpPr>
            <a:xfrm>
              <a:off x="0" y="1025753"/>
              <a:ext cx="4239326" cy="423932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43020" y="1718746"/>
              <a:ext cx="3353286" cy="2853341"/>
            </a:xfrm>
            <a:custGeom>
              <a:avLst/>
              <a:gdLst/>
              <a:ahLst/>
              <a:cxnLst/>
              <a:rect l="l" t="t" r="r" b="b"/>
              <a:pathLst>
                <a:path w="3353286" h="2853341">
                  <a:moveTo>
                    <a:pt x="0" y="0"/>
                  </a:moveTo>
                  <a:lnTo>
                    <a:pt x="3353286" y="0"/>
                  </a:lnTo>
                  <a:lnTo>
                    <a:pt x="3353286" y="2853341"/>
                  </a:lnTo>
                  <a:lnTo>
                    <a:pt x="0" y="28533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sp>
        <p:nvSpPr>
          <p:cNvPr id="29" name="Freeform 29"/>
          <p:cNvSpPr/>
          <p:nvPr/>
        </p:nvSpPr>
        <p:spPr>
          <a:xfrm>
            <a:off x="5147608" y="1144431"/>
            <a:ext cx="734050" cy="1050518"/>
          </a:xfrm>
          <a:custGeom>
            <a:avLst/>
            <a:gdLst/>
            <a:ahLst/>
            <a:cxnLst/>
            <a:rect l="l" t="t" r="r" b="b"/>
            <a:pathLst>
              <a:path w="734050" h="1050518">
                <a:moveTo>
                  <a:pt x="0" y="0"/>
                </a:moveTo>
                <a:lnTo>
                  <a:pt x="734049" y="0"/>
                </a:lnTo>
                <a:lnTo>
                  <a:pt x="734049" y="1050518"/>
                </a:lnTo>
                <a:lnTo>
                  <a:pt x="0" y="1050518"/>
                </a:lnTo>
                <a:lnTo>
                  <a:pt x="0" y="0"/>
                </a:lnTo>
                <a:close/>
              </a:path>
            </a:pathLst>
          </a:custGeom>
          <a:blipFill>
            <a:blip r:embed="rId12"/>
            <a:stretch>
              <a:fillRect/>
            </a:stretch>
          </a:blipFill>
        </p:spPr>
        <p:txBody>
          <a:bodyPr/>
          <a:lstStyle/>
          <a:p>
            <a:endParaRPr lang="tr-TR"/>
          </a:p>
        </p:txBody>
      </p:sp>
      <p:sp>
        <p:nvSpPr>
          <p:cNvPr id="30" name="TextBox 30"/>
          <p:cNvSpPr txBox="1"/>
          <p:nvPr/>
        </p:nvSpPr>
        <p:spPr>
          <a:xfrm>
            <a:off x="11498854" y="2133561"/>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ÇEKİRDEK</a:t>
            </a:r>
          </a:p>
        </p:txBody>
      </p:sp>
      <p:sp>
        <p:nvSpPr>
          <p:cNvPr id="31" name="TextBox 31"/>
          <p:cNvSpPr txBox="1"/>
          <p:nvPr/>
        </p:nvSpPr>
        <p:spPr>
          <a:xfrm>
            <a:off x="11002489" y="3952991"/>
            <a:ext cx="5940596"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Hücrenin yönetim ve denetim merkezi olan organel çekirdektir. Hücrenin büyüme ve çoğalma faaliyetlerini kontrol eden çekirdeğin içinde canlının kalıtsal özelliklerini (göz rengi, saç şekli, saç rengi, kan grubu gibi) belirleyen yapılar bulunur.</a:t>
            </a:r>
          </a:p>
        </p:txBody>
      </p:sp>
      <p:sp>
        <p:nvSpPr>
          <p:cNvPr id="32" name="Freeform 32"/>
          <p:cNvSpPr/>
          <p:nvPr/>
        </p:nvSpPr>
        <p:spPr>
          <a:xfrm>
            <a:off x="8387487" y="3300159"/>
            <a:ext cx="734050" cy="1050518"/>
          </a:xfrm>
          <a:custGeom>
            <a:avLst/>
            <a:gdLst/>
            <a:ahLst/>
            <a:cxnLst/>
            <a:rect l="l" t="t" r="r" b="b"/>
            <a:pathLst>
              <a:path w="734050" h="1050518">
                <a:moveTo>
                  <a:pt x="0" y="0"/>
                </a:moveTo>
                <a:lnTo>
                  <a:pt x="734050" y="0"/>
                </a:lnTo>
                <a:lnTo>
                  <a:pt x="734050" y="1050518"/>
                </a:lnTo>
                <a:lnTo>
                  <a:pt x="0" y="1050518"/>
                </a:lnTo>
                <a:lnTo>
                  <a:pt x="0" y="0"/>
                </a:lnTo>
                <a:close/>
              </a:path>
            </a:pathLst>
          </a:custGeom>
          <a:blipFill>
            <a:blip r:embed="rId12"/>
            <a:stretch>
              <a:fillRect/>
            </a:stretch>
          </a:blipFill>
        </p:spPr>
        <p:txBody>
          <a:bodyPr/>
          <a:lstStyle/>
          <a:p>
            <a:endParaRPr lang="tr-TR"/>
          </a:p>
        </p:txBody>
      </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3"/>
            <a:stretch>
              <a:fillRect/>
            </a:stretch>
          </a:blipFill>
        </p:spPr>
        <p:txBody>
          <a:bodyPr/>
          <a:lstStyle/>
          <a:p>
            <a:endParaRPr lang="tr-TR"/>
          </a:p>
        </p:txBody>
      </p:sp>
      <p:pic>
        <p:nvPicPr>
          <p:cNvPr id="34" name="Resim 33">
            <a:extLst>
              <a:ext uri="{FF2B5EF4-FFF2-40B4-BE49-F238E27FC236}">
                <a16:creationId xmlns:a16="http://schemas.microsoft.com/office/drawing/2014/main" id="{D00EFF04-CCC7-7D6F-1DED-30333362472B}"/>
              </a:ext>
            </a:extLst>
          </p:cNvPr>
          <p:cNvPicPr>
            <a:picLocks noChangeAspect="1"/>
          </p:cNvPicPr>
          <p:nvPr/>
        </p:nvPicPr>
        <p:blipFill>
          <a:blip r:embed="rId14"/>
          <a:stretch>
            <a:fillRect/>
          </a:stretch>
        </p:blipFill>
        <p:spPr>
          <a:xfrm>
            <a:off x="1755704" y="9494996"/>
            <a:ext cx="6220693" cy="5430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42416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E8D7D70A-5581-2F64-7783-700C07BA3AD9}"/>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395658" y="5143500"/>
            <a:ext cx="5031539" cy="4691910"/>
          </a:xfrm>
          <a:custGeom>
            <a:avLst/>
            <a:gdLst/>
            <a:ahLst/>
            <a:cxnLst/>
            <a:rect l="l" t="t" r="r" b="b"/>
            <a:pathLst>
              <a:path w="5031539" h="4691910">
                <a:moveTo>
                  <a:pt x="0" y="0"/>
                </a:moveTo>
                <a:lnTo>
                  <a:pt x="5031539" y="0"/>
                </a:lnTo>
                <a:lnTo>
                  <a:pt x="5031539" y="4691910"/>
                </a:lnTo>
                <a:lnTo>
                  <a:pt x="0" y="4691910"/>
                </a:lnTo>
                <a:lnTo>
                  <a:pt x="0" y="0"/>
                </a:lnTo>
                <a:close/>
              </a:path>
            </a:pathLst>
          </a:custGeom>
          <a:blipFill>
            <a:blip r:embed="rId2"/>
            <a:stretch>
              <a:fillRect/>
            </a:stretch>
          </a:blipFill>
        </p:spPr>
        <p:txBody>
          <a:bodyPr/>
          <a:lstStyle/>
          <a:p>
            <a:endParaRPr lang="tr-TR"/>
          </a:p>
        </p:txBody>
      </p:sp>
      <p:sp>
        <p:nvSpPr>
          <p:cNvPr id="3" name="Freeform 3"/>
          <p:cNvSpPr/>
          <p:nvPr/>
        </p:nvSpPr>
        <p:spPr>
          <a:xfrm>
            <a:off x="5427197" y="5720610"/>
            <a:ext cx="6294149" cy="4114800"/>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0972800" y="5766330"/>
            <a:ext cx="7315200" cy="4069080"/>
          </a:xfrm>
          <a:custGeom>
            <a:avLst/>
            <a:gdLst/>
            <a:ahLst/>
            <a:cxnLst/>
            <a:rect l="l" t="t" r="r" b="b"/>
            <a:pathLst>
              <a:path w="7315200" h="4069080">
                <a:moveTo>
                  <a:pt x="0" y="0"/>
                </a:moveTo>
                <a:lnTo>
                  <a:pt x="7315200" y="0"/>
                </a:lnTo>
                <a:lnTo>
                  <a:pt x="7315200" y="4069080"/>
                </a:lnTo>
                <a:lnTo>
                  <a:pt x="0" y="4069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14630400" y="2696116"/>
            <a:ext cx="3179883" cy="3489583"/>
          </a:xfrm>
          <a:custGeom>
            <a:avLst/>
            <a:gdLst/>
            <a:ahLst/>
            <a:cxnLst/>
            <a:rect l="l" t="t" r="r" b="b"/>
            <a:pathLst>
              <a:path w="3179883" h="3489583">
                <a:moveTo>
                  <a:pt x="0" y="0"/>
                </a:moveTo>
                <a:lnTo>
                  <a:pt x="3179883" y="0"/>
                </a:lnTo>
                <a:lnTo>
                  <a:pt x="3179883" y="3489584"/>
                </a:lnTo>
                <a:lnTo>
                  <a:pt x="0" y="3489584"/>
                </a:lnTo>
                <a:lnTo>
                  <a:pt x="0" y="0"/>
                </a:lnTo>
                <a:close/>
              </a:path>
            </a:pathLst>
          </a:custGeom>
          <a:blipFill>
            <a:blip r:embed="rId7"/>
            <a:stretch>
              <a:fillRect/>
            </a:stretch>
          </a:blipFill>
        </p:spPr>
        <p:txBody>
          <a:bodyPr/>
          <a:lstStyle/>
          <a:p>
            <a:endParaRPr lang="tr-TR"/>
          </a:p>
        </p:txBody>
      </p:sp>
      <p:sp>
        <p:nvSpPr>
          <p:cNvPr id="6" name="TextBox 6"/>
          <p:cNvSpPr txBox="1"/>
          <p:nvPr/>
        </p:nvSpPr>
        <p:spPr>
          <a:xfrm>
            <a:off x="0" y="1092985"/>
            <a:ext cx="18288000" cy="1783081"/>
          </a:xfrm>
          <a:prstGeom prst="rect">
            <a:avLst/>
          </a:prstGeom>
        </p:spPr>
        <p:txBody>
          <a:bodyPr lIns="0" tIns="0" rIns="0" bIns="0" rtlCol="0" anchor="t">
            <a:spAutoFit/>
          </a:bodyPr>
          <a:lstStyle/>
          <a:p>
            <a:pPr algn="ctr">
              <a:lnSpc>
                <a:spcPts val="4619"/>
              </a:lnSpc>
              <a:spcBef>
                <a:spcPct val="0"/>
              </a:spcBef>
            </a:pPr>
            <a:r>
              <a:rPr lang="en-US" sz="3299" b="1">
                <a:solidFill>
                  <a:srgbClr val="000000"/>
                </a:solidFill>
                <a:latin typeface="Codec Pro Bold"/>
                <a:ea typeface="Codec Pro Bold"/>
                <a:cs typeface="Codec Pro Bold"/>
                <a:sym typeface="Codec Pro Bold"/>
              </a:rPr>
              <a:t>Amip, öglena, paramesyum tek hücreli canlılardır ve çekirdekleri vardır. Bakteri gibi bazı ilkel canlılarda çekirdek bulunmaz. Bu canlılardaki kalıtsal özellikleri belirleyen yapılar sitoplazmada dağınık hâlde bulunur.</a:t>
            </a:r>
          </a:p>
        </p:txBody>
      </p:sp>
      <p:sp>
        <p:nvSpPr>
          <p:cNvPr id="7" name="Freeform 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8" name="Resim 7">
            <a:extLst>
              <a:ext uri="{FF2B5EF4-FFF2-40B4-BE49-F238E27FC236}">
                <a16:creationId xmlns:a16="http://schemas.microsoft.com/office/drawing/2014/main" id="{2D27CE78-F29F-856E-32E6-39D1BA615917}"/>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62534"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10134"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8855770" y="5023788"/>
            <a:ext cx="1674906" cy="1674906"/>
            <a:chOff x="0" y="0"/>
            <a:chExt cx="2233208" cy="2233208"/>
          </a:xfrm>
        </p:grpSpPr>
        <p:sp>
          <p:nvSpPr>
            <p:cNvPr id="10" name="Freeform 10"/>
            <p:cNvSpPr/>
            <p:nvPr/>
          </p:nvSpPr>
          <p:spPr>
            <a:xfrm>
              <a:off x="301661" y="351812"/>
              <a:ext cx="1629885" cy="1529584"/>
            </a:xfrm>
            <a:custGeom>
              <a:avLst/>
              <a:gdLst/>
              <a:ahLst/>
              <a:cxnLst/>
              <a:rect l="l" t="t" r="r" b="b"/>
              <a:pathLst>
                <a:path w="1629885" h="1529584">
                  <a:moveTo>
                    <a:pt x="0" y="0"/>
                  </a:moveTo>
                  <a:lnTo>
                    <a:pt x="1629885" y="0"/>
                  </a:lnTo>
                  <a:lnTo>
                    <a:pt x="1629885" y="1529584"/>
                  </a:lnTo>
                  <a:lnTo>
                    <a:pt x="0" y="1529584"/>
                  </a:lnTo>
                  <a:lnTo>
                    <a:pt x="0" y="0"/>
                  </a:lnTo>
                  <a:close/>
                </a:path>
              </a:pathLst>
            </a:custGeom>
            <a:blipFill>
              <a:blip r:embed="rId3">
                <a:extLst>
                  <a:ext uri="{96DAC541-7B7A-43D3-8B79-37D633B846F1}">
                    <asvg:svgBlip xmlns:asvg="http://schemas.microsoft.com/office/drawing/2016/SVG/main" r:embed="rId4"/>
                  </a:ext>
                </a:extLst>
              </a:blip>
              <a:stretch>
                <a:fillRect l="-1006581" t="-389098" r="-187095" b="-1155542"/>
              </a:stretch>
            </a:blipFill>
          </p:spPr>
          <p:txBody>
            <a:bodyPr/>
            <a:lstStyle/>
            <a:p>
              <a:endParaRPr lang="tr-TR"/>
            </a:p>
          </p:txBody>
        </p:sp>
        <p:grpSp>
          <p:nvGrpSpPr>
            <p:cNvPr id="11" name="Group 11"/>
            <p:cNvGrpSpPr/>
            <p:nvPr/>
          </p:nvGrpSpPr>
          <p:grpSpPr>
            <a:xfrm>
              <a:off x="0" y="0"/>
              <a:ext cx="2233208" cy="223320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14325" cap="sq">
                <a:solidFill>
                  <a:srgbClr val="FFFFFF"/>
                </a:solidFill>
                <a:prstDash val="solid"/>
                <a:miter/>
              </a:ln>
            </p:spPr>
            <p:txBody>
              <a:bodyPr/>
              <a:lstStyle/>
              <a:p>
                <a:endParaRPr lang="tr-TR"/>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grpSp>
      <p:grpSp>
        <p:nvGrpSpPr>
          <p:cNvPr id="14" name="Group 14"/>
          <p:cNvGrpSpPr/>
          <p:nvPr/>
        </p:nvGrpSpPr>
        <p:grpSpPr>
          <a:xfrm>
            <a:off x="11062534" y="3651453"/>
            <a:ext cx="5821573" cy="4756736"/>
            <a:chOff x="0" y="0"/>
            <a:chExt cx="1533254" cy="1252803"/>
          </a:xfrm>
        </p:grpSpPr>
        <p:sp>
          <p:nvSpPr>
            <p:cNvPr id="15" name="Freeform 15"/>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6" name="TextBox 16"/>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7" name="Group 17"/>
          <p:cNvGrpSpPr/>
          <p:nvPr/>
        </p:nvGrpSpPr>
        <p:grpSpPr>
          <a:xfrm>
            <a:off x="10910134" y="3499053"/>
            <a:ext cx="5821573" cy="4756736"/>
            <a:chOff x="0" y="0"/>
            <a:chExt cx="1533254" cy="1252803"/>
          </a:xfrm>
        </p:grpSpPr>
        <p:sp>
          <p:nvSpPr>
            <p:cNvPr id="18" name="Freeform 18"/>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9" name="TextBox 19"/>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20" name="Freeform 20"/>
          <p:cNvSpPr/>
          <p:nvPr/>
        </p:nvSpPr>
        <p:spPr>
          <a:xfrm>
            <a:off x="6733653" y="1918432"/>
            <a:ext cx="1225002" cy="1214884"/>
          </a:xfrm>
          <a:custGeom>
            <a:avLst/>
            <a:gdLst/>
            <a:ahLst/>
            <a:cxnLst/>
            <a:rect l="l" t="t" r="r" b="b"/>
            <a:pathLst>
              <a:path w="1225002" h="1214884">
                <a:moveTo>
                  <a:pt x="0" y="0"/>
                </a:moveTo>
                <a:lnTo>
                  <a:pt x="1225002" y="0"/>
                </a:lnTo>
                <a:lnTo>
                  <a:pt x="1225002" y="1214885"/>
                </a:lnTo>
                <a:lnTo>
                  <a:pt x="0" y="1214885"/>
                </a:lnTo>
                <a:lnTo>
                  <a:pt x="0" y="0"/>
                </a:lnTo>
                <a:close/>
              </a:path>
            </a:pathLst>
          </a:custGeom>
          <a:blipFill>
            <a:blip r:embed="rId5">
              <a:extLst>
                <a:ext uri="{96DAC541-7B7A-43D3-8B79-37D633B846F1}">
                  <asvg:svgBlip xmlns:asvg="http://schemas.microsoft.com/office/drawing/2016/SVG/main" r:embed="rId6"/>
                </a:ext>
              </a:extLst>
            </a:blip>
            <a:stretch>
              <a:fillRect l="-786461" t="-401193" r="-134727" b="-494800"/>
            </a:stretch>
          </a:blipFill>
        </p:spPr>
        <p:txBody>
          <a:bodyPr/>
          <a:lstStyle/>
          <a:p>
            <a:endParaRPr lang="tr-TR"/>
          </a:p>
        </p:txBody>
      </p:sp>
      <p:grpSp>
        <p:nvGrpSpPr>
          <p:cNvPr id="21" name="Group 21"/>
          <p:cNvGrpSpPr/>
          <p:nvPr/>
        </p:nvGrpSpPr>
        <p:grpSpPr>
          <a:xfrm>
            <a:off x="6483964" y="1658467"/>
            <a:ext cx="1744470" cy="174447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14325" cap="sq">
              <a:solidFill>
                <a:srgbClr val="FFFFFF"/>
              </a:solidFill>
              <a:prstDash val="solid"/>
              <a:miter/>
            </a:ln>
          </p:spPr>
          <p:txBody>
            <a:bodyPr/>
            <a:lstStyle/>
            <a:p>
              <a:endParaRPr lang="tr-TR"/>
            </a:p>
          </p:txBody>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1960"/>
                </a:lnSpc>
              </a:pPr>
              <a:endParaRPr/>
            </a:p>
          </p:txBody>
        </p:sp>
      </p:grpSp>
      <p:sp>
        <p:nvSpPr>
          <p:cNvPr id="24" name="Freeform 24"/>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5" name="Freeform 25"/>
          <p:cNvSpPr/>
          <p:nvPr/>
        </p:nvSpPr>
        <p:spPr>
          <a:xfrm rot="-1804476" flipH="1">
            <a:off x="8202802" y="4216914"/>
            <a:ext cx="1305936" cy="1915373"/>
          </a:xfrm>
          <a:custGeom>
            <a:avLst/>
            <a:gdLst/>
            <a:ahLst/>
            <a:cxnLst/>
            <a:rect l="l" t="t" r="r" b="b"/>
            <a:pathLst>
              <a:path w="1305936" h="1915373">
                <a:moveTo>
                  <a:pt x="1305936" y="0"/>
                </a:moveTo>
                <a:lnTo>
                  <a:pt x="0" y="0"/>
                </a:lnTo>
                <a:lnTo>
                  <a:pt x="0" y="1915373"/>
                </a:lnTo>
                <a:lnTo>
                  <a:pt x="1305936" y="1915373"/>
                </a:lnTo>
                <a:lnTo>
                  <a:pt x="130593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6" name="Freeform 26"/>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27" name="Freeform 27"/>
          <p:cNvSpPr/>
          <p:nvPr/>
        </p:nvSpPr>
        <p:spPr>
          <a:xfrm rot="-4934381" flipH="1">
            <a:off x="5490616" y="1717002"/>
            <a:ext cx="1271338" cy="1864629"/>
          </a:xfrm>
          <a:custGeom>
            <a:avLst/>
            <a:gdLst/>
            <a:ahLst/>
            <a:cxnLst/>
            <a:rect l="l" t="t" r="r" b="b"/>
            <a:pathLst>
              <a:path w="1271338" h="1864629">
                <a:moveTo>
                  <a:pt x="1271338" y="0"/>
                </a:moveTo>
                <a:lnTo>
                  <a:pt x="0" y="0"/>
                </a:lnTo>
                <a:lnTo>
                  <a:pt x="0" y="1864629"/>
                </a:lnTo>
                <a:lnTo>
                  <a:pt x="1271338" y="1864629"/>
                </a:lnTo>
                <a:lnTo>
                  <a:pt x="1271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8" name="TextBox 28"/>
          <p:cNvSpPr txBox="1"/>
          <p:nvPr/>
        </p:nvSpPr>
        <p:spPr>
          <a:xfrm>
            <a:off x="11575587"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RİBOZOM</a:t>
            </a:r>
          </a:p>
        </p:txBody>
      </p:sp>
      <p:grpSp>
        <p:nvGrpSpPr>
          <p:cNvPr id="29" name="Group 29"/>
          <p:cNvGrpSpPr/>
          <p:nvPr/>
        </p:nvGrpSpPr>
        <p:grpSpPr>
          <a:xfrm>
            <a:off x="11532506" y="4034803"/>
            <a:ext cx="4576827" cy="2452783"/>
            <a:chOff x="0" y="0"/>
            <a:chExt cx="6102437" cy="3270377"/>
          </a:xfrm>
        </p:grpSpPr>
        <p:sp>
          <p:nvSpPr>
            <p:cNvPr id="30" name="TextBox 30"/>
            <p:cNvSpPr txBox="1"/>
            <p:nvPr/>
          </p:nvSpPr>
          <p:spPr>
            <a:xfrm>
              <a:off x="0" y="2648996"/>
              <a:ext cx="6102437" cy="621381"/>
            </a:xfrm>
            <a:prstGeom prst="rect">
              <a:avLst/>
            </a:prstGeom>
          </p:spPr>
          <p:txBody>
            <a:bodyPr lIns="0" tIns="0" rIns="0" bIns="0" rtlCol="0" anchor="t">
              <a:spAutoFit/>
            </a:bodyPr>
            <a:lstStyle/>
            <a:p>
              <a:pPr algn="l">
                <a:lnSpc>
                  <a:spcPts val="3365"/>
                </a:lnSpc>
              </a:pPr>
              <a:endParaRPr/>
            </a:p>
          </p:txBody>
        </p:sp>
        <p:sp>
          <p:nvSpPr>
            <p:cNvPr id="31" name="TextBox 31"/>
            <p:cNvSpPr txBox="1"/>
            <p:nvPr/>
          </p:nvSpPr>
          <p:spPr>
            <a:xfrm>
              <a:off x="0" y="-19050"/>
              <a:ext cx="6102437" cy="23060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Hücrede protein sentezinin gerçekleştiği yapıdır. Bitki ve hayvan hücrelerinde bulunur.</a:t>
              </a:r>
            </a:p>
          </p:txBody>
        </p:sp>
      </p:grpSp>
      <p:sp>
        <p:nvSpPr>
          <p:cNvPr id="32" name="Freeform 32"/>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9"/>
            <a:stretch>
              <a:fillRect/>
            </a:stretch>
          </a:blipFill>
        </p:spPr>
        <p:txBody>
          <a:bodyPr/>
          <a:lstStyle/>
          <a:p>
            <a:endParaRPr lang="tr-TR"/>
          </a:p>
        </p:txBody>
      </p:sp>
      <p:pic>
        <p:nvPicPr>
          <p:cNvPr id="33" name="Resim 32">
            <a:extLst>
              <a:ext uri="{FF2B5EF4-FFF2-40B4-BE49-F238E27FC236}">
                <a16:creationId xmlns:a16="http://schemas.microsoft.com/office/drawing/2014/main" id="{EFCEA378-E0C3-77DD-34F1-05C7F2027B02}"/>
              </a:ext>
            </a:extLst>
          </p:cNvPr>
          <p:cNvPicPr>
            <a:picLocks noChangeAspect="1"/>
          </p:cNvPicPr>
          <p:nvPr/>
        </p:nvPicPr>
        <p:blipFill>
          <a:blip r:embed="rId10"/>
          <a:stretch>
            <a:fillRect/>
          </a:stretch>
        </p:blipFill>
        <p:spPr>
          <a:xfrm>
            <a:off x="1755704" y="9494996"/>
            <a:ext cx="6220693" cy="5430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19187" y="135632"/>
            <a:ext cx="10151368" cy="10151368"/>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3FCCC6D3-DB9D-1033-C322-B58E61F2CA07}"/>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4D9F4">
                <a:alpha val="100000"/>
              </a:srgbClr>
            </a:gs>
            <a:gs pos="50000">
              <a:srgbClr val="D0DDD9">
                <a:alpha val="100000"/>
              </a:srgbClr>
            </a:gs>
            <a:gs pos="100000">
              <a:srgbClr val="E3F4E4">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116835" y="-1296746"/>
            <a:ext cx="5797626" cy="5797626"/>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30352" t="-10979" r="-35426" b="-7098"/>
              </a:stretch>
            </a:blipFill>
          </p:spPr>
          <p:txBody>
            <a:bodyPr/>
            <a:lstStyle/>
            <a:p>
              <a:endParaRPr lang="tr-TR"/>
            </a:p>
          </p:txBody>
        </p:sp>
      </p:grpSp>
      <p:grpSp>
        <p:nvGrpSpPr>
          <p:cNvPr id="5" name="Group 5"/>
          <p:cNvGrpSpPr>
            <a:grpSpLocks noChangeAspect="1"/>
          </p:cNvGrpSpPr>
          <p:nvPr/>
        </p:nvGrpSpPr>
        <p:grpSpPr>
          <a:xfrm rot="-9965558">
            <a:off x="-1245093" y="-3176698"/>
            <a:ext cx="6944772" cy="6944772"/>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70400"/>
            </a:solidFill>
          </p:spPr>
          <p:txBody>
            <a:bodyPr/>
            <a:lstStyle/>
            <a:p>
              <a:endParaRPr lang="tr-TR"/>
            </a:p>
          </p:txBody>
        </p:sp>
        <p:sp>
          <p:nvSpPr>
            <p:cNvPr id="7" name="Freeform 7"/>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113903" t="-24319" r="-101664" b="-33860"/>
              </a:stretch>
            </a:blipFill>
          </p:spPr>
          <p:txBody>
            <a:bodyPr/>
            <a:lstStyle/>
            <a:p>
              <a:endParaRPr lang="tr-TR"/>
            </a:p>
          </p:txBody>
        </p:sp>
      </p:grpSp>
      <p:sp>
        <p:nvSpPr>
          <p:cNvPr id="8" name="TextBox 8"/>
          <p:cNvSpPr txBox="1"/>
          <p:nvPr/>
        </p:nvSpPr>
        <p:spPr>
          <a:xfrm>
            <a:off x="344782" y="4377055"/>
            <a:ext cx="17598435" cy="3861436"/>
          </a:xfrm>
          <a:prstGeom prst="rect">
            <a:avLst/>
          </a:prstGeom>
        </p:spPr>
        <p:txBody>
          <a:bodyPr lIns="0" tIns="0" rIns="0" bIns="0" rtlCol="0" anchor="t">
            <a:spAutoFit/>
          </a:bodyPr>
          <a:lstStyle/>
          <a:p>
            <a:pPr algn="ctr">
              <a:lnSpc>
                <a:spcPts val="5039"/>
              </a:lnSpc>
              <a:spcBef>
                <a:spcPct val="0"/>
              </a:spcBef>
            </a:pPr>
            <a:r>
              <a:rPr lang="en-US" sz="3599">
                <a:solidFill>
                  <a:srgbClr val="000000"/>
                </a:solidFill>
                <a:latin typeface="Codec Pro"/>
                <a:ea typeface="Codec Pro"/>
                <a:cs typeface="Codec Pro"/>
                <a:sym typeface="Codec Pro"/>
              </a:rPr>
              <a:t>Canlıları oluşturan ve canlılık özelliği gösteren en küçük yapı birimine </a:t>
            </a:r>
            <a:r>
              <a:rPr lang="en-US" sz="3599" b="1">
                <a:solidFill>
                  <a:srgbClr val="000000"/>
                </a:solidFill>
                <a:latin typeface="Codec Pro Bold"/>
                <a:ea typeface="Codec Pro Bold"/>
                <a:cs typeface="Codec Pro Bold"/>
                <a:sym typeface="Codec Pro Bold"/>
              </a:rPr>
              <a:t>hücre</a:t>
            </a:r>
            <a:r>
              <a:rPr lang="en-US" sz="3599">
                <a:solidFill>
                  <a:srgbClr val="000000"/>
                </a:solidFill>
                <a:latin typeface="Codec Pro"/>
                <a:ea typeface="Codec Pro"/>
                <a:cs typeface="Codec Pro"/>
                <a:sym typeface="Codec Pro"/>
              </a:rPr>
              <a:t> denir. Canlılarda görülen her türlü canlılık faaliyeti hücrede de görülebilir. Yani bir hücre büyüme, beslenme, boşaltım, solunum, üreme gibi canlılığa ait faaliyetleri tek başına yapabilir. İnsanlar, hayvanlar ve bitkiler milyarlarca hücreden oluşmuş çok hücreli canlılardır. Bakteri, amip, kamçılı hayvan (öglena), terliksi hayvan (paramesyum) gibi canlılar ise tek hücrelidir.</a:t>
            </a:r>
          </a:p>
        </p:txBody>
      </p:sp>
      <p:sp>
        <p:nvSpPr>
          <p:cNvPr id="9" name="Freeform 9"/>
          <p:cNvSpPr/>
          <p:nvPr/>
        </p:nvSpPr>
        <p:spPr>
          <a:xfrm>
            <a:off x="6858000" y="1381431"/>
            <a:ext cx="4185327" cy="2746621"/>
          </a:xfrm>
          <a:custGeom>
            <a:avLst/>
            <a:gdLst/>
            <a:ahLst/>
            <a:cxnLst/>
            <a:rect l="l" t="t" r="r" b="b"/>
            <a:pathLst>
              <a:path w="4185327" h="2746621">
                <a:moveTo>
                  <a:pt x="0" y="0"/>
                </a:moveTo>
                <a:lnTo>
                  <a:pt x="4185327" y="0"/>
                </a:lnTo>
                <a:lnTo>
                  <a:pt x="4185327" y="2746621"/>
                </a:lnTo>
                <a:lnTo>
                  <a:pt x="0" y="2746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Freeform 1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6"/>
            <a:stretch>
              <a:fillRect/>
            </a:stretch>
          </a:blipFill>
        </p:spPr>
        <p:txBody>
          <a:bodyPr/>
          <a:lstStyle/>
          <a:p>
            <a:endParaRPr lang="tr-TR"/>
          </a:p>
        </p:txBody>
      </p:sp>
      <p:pic>
        <p:nvPicPr>
          <p:cNvPr id="11" name="Resim 10">
            <a:extLst>
              <a:ext uri="{FF2B5EF4-FFF2-40B4-BE49-F238E27FC236}">
                <a16:creationId xmlns:a16="http://schemas.microsoft.com/office/drawing/2014/main" id="{72345A49-D454-888C-C04F-4C7309481273}"/>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697689" y="1805176"/>
            <a:ext cx="6561611" cy="1031341"/>
            <a:chOff x="0" y="0"/>
            <a:chExt cx="2287272" cy="359509"/>
          </a:xfrm>
        </p:grpSpPr>
        <p:sp>
          <p:nvSpPr>
            <p:cNvPr id="5" name="Freeform 5"/>
            <p:cNvSpPr/>
            <p:nvPr/>
          </p:nvSpPr>
          <p:spPr>
            <a:xfrm>
              <a:off x="0" y="0"/>
              <a:ext cx="2287272" cy="359509"/>
            </a:xfrm>
            <a:custGeom>
              <a:avLst/>
              <a:gdLst/>
              <a:ahLst/>
              <a:cxnLst/>
              <a:rect l="l" t="t" r="r" b="b"/>
              <a:pathLst>
                <a:path w="2287272" h="359509">
                  <a:moveTo>
                    <a:pt x="29497" y="0"/>
                  </a:moveTo>
                  <a:lnTo>
                    <a:pt x="2257775" y="0"/>
                  </a:lnTo>
                  <a:cubicBezTo>
                    <a:pt x="2265598" y="0"/>
                    <a:pt x="2273101" y="3108"/>
                    <a:pt x="2278632" y="8639"/>
                  </a:cubicBezTo>
                  <a:cubicBezTo>
                    <a:pt x="2284164" y="14171"/>
                    <a:pt x="2287272" y="21674"/>
                    <a:pt x="2287272" y="29497"/>
                  </a:cubicBezTo>
                  <a:lnTo>
                    <a:pt x="2287272" y="330012"/>
                  </a:lnTo>
                  <a:cubicBezTo>
                    <a:pt x="2287272" y="337835"/>
                    <a:pt x="2284164" y="345337"/>
                    <a:pt x="2278632" y="350869"/>
                  </a:cubicBezTo>
                  <a:cubicBezTo>
                    <a:pt x="2273101" y="356401"/>
                    <a:pt x="2265598" y="359509"/>
                    <a:pt x="2257775" y="359509"/>
                  </a:cubicBezTo>
                  <a:lnTo>
                    <a:pt x="29497" y="359509"/>
                  </a:lnTo>
                  <a:cubicBezTo>
                    <a:pt x="21674" y="359509"/>
                    <a:pt x="14171" y="356401"/>
                    <a:pt x="8639" y="350869"/>
                  </a:cubicBezTo>
                  <a:cubicBezTo>
                    <a:pt x="3108" y="345337"/>
                    <a:pt x="0" y="337835"/>
                    <a:pt x="0" y="330012"/>
                  </a:cubicBezTo>
                  <a:lnTo>
                    <a:pt x="0" y="29497"/>
                  </a:lnTo>
                  <a:cubicBezTo>
                    <a:pt x="0" y="21674"/>
                    <a:pt x="3108" y="14171"/>
                    <a:pt x="8639" y="8639"/>
                  </a:cubicBezTo>
                  <a:cubicBezTo>
                    <a:pt x="14171" y="3108"/>
                    <a:pt x="21674" y="0"/>
                    <a:pt x="29497" y="0"/>
                  </a:cubicBezTo>
                  <a:close/>
                </a:path>
              </a:pathLst>
            </a:custGeom>
            <a:solidFill>
              <a:srgbClr val="AF698D"/>
            </a:solidFill>
          </p:spPr>
          <p:txBody>
            <a:bodyPr/>
            <a:lstStyle/>
            <a:p>
              <a:endParaRPr lang="tr-TR"/>
            </a:p>
          </p:txBody>
        </p:sp>
        <p:sp>
          <p:nvSpPr>
            <p:cNvPr id="6" name="TextBox 6"/>
            <p:cNvSpPr txBox="1"/>
            <p:nvPr/>
          </p:nvSpPr>
          <p:spPr>
            <a:xfrm>
              <a:off x="0" y="-66675"/>
              <a:ext cx="2287272"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545289" y="1652776"/>
            <a:ext cx="6561611" cy="1031341"/>
            <a:chOff x="0" y="0"/>
            <a:chExt cx="2287272" cy="359509"/>
          </a:xfrm>
        </p:grpSpPr>
        <p:sp>
          <p:nvSpPr>
            <p:cNvPr id="8" name="Freeform 8"/>
            <p:cNvSpPr/>
            <p:nvPr/>
          </p:nvSpPr>
          <p:spPr>
            <a:xfrm>
              <a:off x="0" y="0"/>
              <a:ext cx="2287272" cy="359509"/>
            </a:xfrm>
            <a:custGeom>
              <a:avLst/>
              <a:gdLst/>
              <a:ahLst/>
              <a:cxnLst/>
              <a:rect l="l" t="t" r="r" b="b"/>
              <a:pathLst>
                <a:path w="2287272" h="359509">
                  <a:moveTo>
                    <a:pt x="29497" y="0"/>
                  </a:moveTo>
                  <a:lnTo>
                    <a:pt x="2257775" y="0"/>
                  </a:lnTo>
                  <a:cubicBezTo>
                    <a:pt x="2265598" y="0"/>
                    <a:pt x="2273101" y="3108"/>
                    <a:pt x="2278632" y="8639"/>
                  </a:cubicBezTo>
                  <a:cubicBezTo>
                    <a:pt x="2284164" y="14171"/>
                    <a:pt x="2287272" y="21674"/>
                    <a:pt x="2287272" y="29497"/>
                  </a:cubicBezTo>
                  <a:lnTo>
                    <a:pt x="2287272" y="330012"/>
                  </a:lnTo>
                  <a:cubicBezTo>
                    <a:pt x="2287272" y="337835"/>
                    <a:pt x="2284164" y="345337"/>
                    <a:pt x="2278632" y="350869"/>
                  </a:cubicBezTo>
                  <a:cubicBezTo>
                    <a:pt x="2273101" y="356401"/>
                    <a:pt x="2265598" y="359509"/>
                    <a:pt x="2257775" y="359509"/>
                  </a:cubicBezTo>
                  <a:lnTo>
                    <a:pt x="29497" y="359509"/>
                  </a:lnTo>
                  <a:cubicBezTo>
                    <a:pt x="21674" y="359509"/>
                    <a:pt x="14171" y="356401"/>
                    <a:pt x="8639" y="350869"/>
                  </a:cubicBezTo>
                  <a:cubicBezTo>
                    <a:pt x="3108" y="345337"/>
                    <a:pt x="0" y="337835"/>
                    <a:pt x="0" y="330012"/>
                  </a:cubicBezTo>
                  <a:lnTo>
                    <a:pt x="0" y="29497"/>
                  </a:lnTo>
                  <a:cubicBezTo>
                    <a:pt x="0" y="21674"/>
                    <a:pt x="3108" y="14171"/>
                    <a:pt x="8639" y="8639"/>
                  </a:cubicBezTo>
                  <a:cubicBezTo>
                    <a:pt x="14171" y="3108"/>
                    <a:pt x="21674" y="0"/>
                    <a:pt x="29497" y="0"/>
                  </a:cubicBezTo>
                  <a:close/>
                </a:path>
              </a:pathLst>
            </a:custGeom>
            <a:solidFill>
              <a:srgbClr val="ED8490"/>
            </a:solidFill>
          </p:spPr>
          <p:txBody>
            <a:bodyPr/>
            <a:lstStyle/>
            <a:p>
              <a:endParaRPr lang="tr-TR"/>
            </a:p>
          </p:txBody>
        </p:sp>
        <p:sp>
          <p:nvSpPr>
            <p:cNvPr id="9" name="TextBox 9"/>
            <p:cNvSpPr txBox="1"/>
            <p:nvPr/>
          </p:nvSpPr>
          <p:spPr>
            <a:xfrm>
              <a:off x="0" y="-66675"/>
              <a:ext cx="2287272" cy="426184"/>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543215" y="1859519"/>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MİTOKONDRİ</a:t>
            </a:r>
          </a:p>
        </p:txBody>
      </p:sp>
      <p:grpSp>
        <p:nvGrpSpPr>
          <p:cNvPr id="11" name="Group 11"/>
          <p:cNvGrpSpPr/>
          <p:nvPr/>
        </p:nvGrpSpPr>
        <p:grpSpPr>
          <a:xfrm>
            <a:off x="10697689" y="3273018"/>
            <a:ext cx="6561611" cy="5513606"/>
            <a:chOff x="0" y="0"/>
            <a:chExt cx="1728161" cy="1452143"/>
          </a:xfrm>
        </p:grpSpPr>
        <p:sp>
          <p:nvSpPr>
            <p:cNvPr id="12" name="Freeform 12"/>
            <p:cNvSpPr/>
            <p:nvPr/>
          </p:nvSpPr>
          <p:spPr>
            <a:xfrm>
              <a:off x="0" y="0"/>
              <a:ext cx="1728161" cy="1452143"/>
            </a:xfrm>
            <a:custGeom>
              <a:avLst/>
              <a:gdLst/>
              <a:ahLst/>
              <a:cxnLst/>
              <a:rect l="l" t="t" r="r" b="b"/>
              <a:pathLst>
                <a:path w="1728161" h="1452143">
                  <a:moveTo>
                    <a:pt x="60174" y="0"/>
                  </a:moveTo>
                  <a:lnTo>
                    <a:pt x="1667987" y="0"/>
                  </a:lnTo>
                  <a:cubicBezTo>
                    <a:pt x="1683946" y="0"/>
                    <a:pt x="1699252" y="6340"/>
                    <a:pt x="1710536" y="17625"/>
                  </a:cubicBezTo>
                  <a:cubicBezTo>
                    <a:pt x="1721821" y="28909"/>
                    <a:pt x="1728161" y="44215"/>
                    <a:pt x="1728161" y="60174"/>
                  </a:cubicBezTo>
                  <a:lnTo>
                    <a:pt x="1728161" y="1391969"/>
                  </a:lnTo>
                  <a:cubicBezTo>
                    <a:pt x="1728161" y="1407928"/>
                    <a:pt x="1721821" y="1423234"/>
                    <a:pt x="1710536" y="1434519"/>
                  </a:cubicBezTo>
                  <a:cubicBezTo>
                    <a:pt x="1699252" y="1445803"/>
                    <a:pt x="1683946" y="1452143"/>
                    <a:pt x="1667987" y="1452143"/>
                  </a:cubicBezTo>
                  <a:lnTo>
                    <a:pt x="60174" y="1452143"/>
                  </a:lnTo>
                  <a:cubicBezTo>
                    <a:pt x="44215" y="1452143"/>
                    <a:pt x="28909" y="1445803"/>
                    <a:pt x="17625" y="1434519"/>
                  </a:cubicBezTo>
                  <a:cubicBezTo>
                    <a:pt x="6340" y="1423234"/>
                    <a:pt x="0" y="1407928"/>
                    <a:pt x="0" y="1391969"/>
                  </a:cubicBezTo>
                  <a:lnTo>
                    <a:pt x="0" y="60174"/>
                  </a:lnTo>
                  <a:cubicBezTo>
                    <a:pt x="0" y="44215"/>
                    <a:pt x="6340" y="28909"/>
                    <a:pt x="17625" y="17625"/>
                  </a:cubicBezTo>
                  <a:cubicBezTo>
                    <a:pt x="28909" y="6340"/>
                    <a:pt x="44215" y="0"/>
                    <a:pt x="60174"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728161" cy="1518818"/>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545289" y="3120618"/>
            <a:ext cx="6561611" cy="5513606"/>
            <a:chOff x="0" y="0"/>
            <a:chExt cx="1728161" cy="1452143"/>
          </a:xfrm>
        </p:grpSpPr>
        <p:sp>
          <p:nvSpPr>
            <p:cNvPr id="15" name="Freeform 15"/>
            <p:cNvSpPr/>
            <p:nvPr/>
          </p:nvSpPr>
          <p:spPr>
            <a:xfrm>
              <a:off x="0" y="0"/>
              <a:ext cx="1728161" cy="1452143"/>
            </a:xfrm>
            <a:custGeom>
              <a:avLst/>
              <a:gdLst/>
              <a:ahLst/>
              <a:cxnLst/>
              <a:rect l="l" t="t" r="r" b="b"/>
              <a:pathLst>
                <a:path w="1728161" h="1452143">
                  <a:moveTo>
                    <a:pt x="60174" y="0"/>
                  </a:moveTo>
                  <a:lnTo>
                    <a:pt x="1667987" y="0"/>
                  </a:lnTo>
                  <a:cubicBezTo>
                    <a:pt x="1683946" y="0"/>
                    <a:pt x="1699252" y="6340"/>
                    <a:pt x="1710536" y="17625"/>
                  </a:cubicBezTo>
                  <a:cubicBezTo>
                    <a:pt x="1721821" y="28909"/>
                    <a:pt x="1728161" y="44215"/>
                    <a:pt x="1728161" y="60174"/>
                  </a:cubicBezTo>
                  <a:lnTo>
                    <a:pt x="1728161" y="1391969"/>
                  </a:lnTo>
                  <a:cubicBezTo>
                    <a:pt x="1728161" y="1407928"/>
                    <a:pt x="1721821" y="1423234"/>
                    <a:pt x="1710536" y="1434519"/>
                  </a:cubicBezTo>
                  <a:cubicBezTo>
                    <a:pt x="1699252" y="1445803"/>
                    <a:pt x="1683946" y="1452143"/>
                    <a:pt x="1667987" y="1452143"/>
                  </a:cubicBezTo>
                  <a:lnTo>
                    <a:pt x="60174" y="1452143"/>
                  </a:lnTo>
                  <a:cubicBezTo>
                    <a:pt x="44215" y="1452143"/>
                    <a:pt x="28909" y="1445803"/>
                    <a:pt x="17625" y="1434519"/>
                  </a:cubicBezTo>
                  <a:cubicBezTo>
                    <a:pt x="6340" y="1423234"/>
                    <a:pt x="0" y="1407928"/>
                    <a:pt x="0" y="1391969"/>
                  </a:cubicBezTo>
                  <a:lnTo>
                    <a:pt x="0" y="60174"/>
                  </a:lnTo>
                  <a:cubicBezTo>
                    <a:pt x="0" y="44215"/>
                    <a:pt x="6340" y="28909"/>
                    <a:pt x="17625" y="17625"/>
                  </a:cubicBezTo>
                  <a:cubicBezTo>
                    <a:pt x="28909" y="6340"/>
                    <a:pt x="44215" y="0"/>
                    <a:pt x="60174"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728161" cy="1518818"/>
            </a:xfrm>
            <a:prstGeom prst="rect">
              <a:avLst/>
            </a:prstGeom>
          </p:spPr>
          <p:txBody>
            <a:bodyPr lIns="50800" tIns="50800" rIns="50800" bIns="50800" rtlCol="0" anchor="ctr"/>
            <a:lstStyle/>
            <a:p>
              <a:pPr algn="ctr">
                <a:lnSpc>
                  <a:spcPts val="2209"/>
                </a:lnSpc>
              </a:pPr>
              <a:endParaRPr/>
            </a:p>
          </p:txBody>
        </p:sp>
      </p:grpSp>
      <p:grpSp>
        <p:nvGrpSpPr>
          <p:cNvPr id="17" name="Group 17"/>
          <p:cNvGrpSpPr/>
          <p:nvPr/>
        </p:nvGrpSpPr>
        <p:grpSpPr>
          <a:xfrm>
            <a:off x="11099462" y="3724993"/>
            <a:ext cx="5453265" cy="5161692"/>
            <a:chOff x="0" y="0"/>
            <a:chExt cx="7271020" cy="6882256"/>
          </a:xfrm>
        </p:grpSpPr>
        <p:sp>
          <p:nvSpPr>
            <p:cNvPr id="18" name="TextBox 18"/>
            <p:cNvSpPr txBox="1"/>
            <p:nvPr/>
          </p:nvSpPr>
          <p:spPr>
            <a:xfrm>
              <a:off x="0" y="6260875"/>
              <a:ext cx="7271020" cy="621381"/>
            </a:xfrm>
            <a:prstGeom prst="rect">
              <a:avLst/>
            </a:prstGeom>
          </p:spPr>
          <p:txBody>
            <a:bodyPr lIns="0" tIns="0" rIns="0" bIns="0" rtlCol="0" anchor="t">
              <a:spAutoFit/>
            </a:bodyPr>
            <a:lstStyle/>
            <a:p>
              <a:pPr algn="l">
                <a:lnSpc>
                  <a:spcPts val="3365"/>
                </a:lnSpc>
              </a:pPr>
              <a:endParaRPr/>
            </a:p>
          </p:txBody>
        </p:sp>
        <p:sp>
          <p:nvSpPr>
            <p:cNvPr id="19" name="TextBox 19"/>
            <p:cNvSpPr txBox="1"/>
            <p:nvPr/>
          </p:nvSpPr>
          <p:spPr>
            <a:xfrm>
              <a:off x="0" y="-19050"/>
              <a:ext cx="7271020" cy="56588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Hücrenin enerji üretim merkezidir. Besinler mitokondride oksijenle parçalanarak enerji elde edilir. Enerji ihtiyacı fazla olan karaciğer, sinir ve kas hücrelerinde çok sayıda bulunur. Mitokondri hem bitki hem hayvan hücresinde bulunur.</a:t>
              </a:r>
            </a:p>
          </p:txBody>
        </p:sp>
      </p:grpSp>
      <p:sp>
        <p:nvSpPr>
          <p:cNvPr id="20" name="Freeform 20"/>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21" name="Group 21"/>
          <p:cNvGrpSpPr/>
          <p:nvPr/>
        </p:nvGrpSpPr>
        <p:grpSpPr>
          <a:xfrm rot="-6064488">
            <a:off x="4878178" y="-1261030"/>
            <a:ext cx="4257510" cy="5262386"/>
            <a:chOff x="0" y="0"/>
            <a:chExt cx="5676679" cy="7016515"/>
          </a:xfrm>
        </p:grpSpPr>
        <p:sp>
          <p:nvSpPr>
            <p:cNvPr id="22" name="Freeform 22"/>
            <p:cNvSpPr/>
            <p:nvPr/>
          </p:nvSpPr>
          <p:spPr>
            <a:xfrm rot="1662185">
              <a:off x="2333092" y="229572"/>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7"/>
              <a:stretch>
                <a:fillRect/>
              </a:stretch>
            </a:blipFill>
          </p:spPr>
          <p:txBody>
            <a:bodyPr/>
            <a:lstStyle/>
            <a:p>
              <a:endParaRPr lang="tr-TR"/>
            </a:p>
          </p:txBody>
        </p:sp>
        <p:grpSp>
          <p:nvGrpSpPr>
            <p:cNvPr id="23" name="Group 23"/>
            <p:cNvGrpSpPr/>
            <p:nvPr/>
          </p:nvGrpSpPr>
          <p:grpSpPr>
            <a:xfrm>
              <a:off x="0" y="1339836"/>
              <a:ext cx="5676679" cy="56766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509942" y="2154301"/>
              <a:ext cx="2656795" cy="4047748"/>
            </a:xfrm>
            <a:custGeom>
              <a:avLst/>
              <a:gdLst/>
              <a:ahLst/>
              <a:cxnLst/>
              <a:rect l="l" t="t" r="r" b="b"/>
              <a:pathLst>
                <a:path w="2656795" h="4047748">
                  <a:moveTo>
                    <a:pt x="0" y="0"/>
                  </a:moveTo>
                  <a:lnTo>
                    <a:pt x="2656795" y="0"/>
                  </a:lnTo>
                  <a:lnTo>
                    <a:pt x="2656795" y="4047749"/>
                  </a:lnTo>
                  <a:lnTo>
                    <a:pt x="0" y="4047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7" name="Group 27"/>
          <p:cNvGrpSpPr/>
          <p:nvPr/>
        </p:nvGrpSpPr>
        <p:grpSpPr>
          <a:xfrm rot="-6064488">
            <a:off x="8018467" y="4206895"/>
            <a:ext cx="2703062" cy="3341050"/>
            <a:chOff x="0" y="0"/>
            <a:chExt cx="3604082" cy="4454734"/>
          </a:xfrm>
        </p:grpSpPr>
        <p:sp>
          <p:nvSpPr>
            <p:cNvPr id="28" name="Freeform 28"/>
            <p:cNvSpPr/>
            <p:nvPr/>
          </p:nvSpPr>
          <p:spPr>
            <a:xfrm rot="1662185">
              <a:off x="1481263" y="145754"/>
              <a:ext cx="962495" cy="1360417"/>
            </a:xfrm>
            <a:custGeom>
              <a:avLst/>
              <a:gdLst/>
              <a:ahLst/>
              <a:cxnLst/>
              <a:rect l="l" t="t" r="r" b="b"/>
              <a:pathLst>
                <a:path w="962495" h="1360417">
                  <a:moveTo>
                    <a:pt x="0" y="0"/>
                  </a:moveTo>
                  <a:lnTo>
                    <a:pt x="962496" y="0"/>
                  </a:lnTo>
                  <a:lnTo>
                    <a:pt x="962496" y="1360417"/>
                  </a:lnTo>
                  <a:lnTo>
                    <a:pt x="0" y="1360417"/>
                  </a:lnTo>
                  <a:lnTo>
                    <a:pt x="0" y="0"/>
                  </a:lnTo>
                  <a:close/>
                </a:path>
              </a:pathLst>
            </a:custGeom>
            <a:blipFill>
              <a:blip r:embed="rId7"/>
              <a:stretch>
                <a:fillRect/>
              </a:stretch>
            </a:blipFill>
          </p:spPr>
          <p:txBody>
            <a:bodyPr/>
            <a:lstStyle/>
            <a:p>
              <a:endParaRPr lang="tr-TR"/>
            </a:p>
          </p:txBody>
        </p:sp>
        <p:grpSp>
          <p:nvGrpSpPr>
            <p:cNvPr id="29" name="Group 29"/>
            <p:cNvGrpSpPr/>
            <p:nvPr/>
          </p:nvGrpSpPr>
          <p:grpSpPr>
            <a:xfrm>
              <a:off x="0" y="850652"/>
              <a:ext cx="3604082" cy="360408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a:p>
            </p:txBody>
          </p:sp>
        </p:grpSp>
        <p:sp>
          <p:nvSpPr>
            <p:cNvPr id="32" name="Freeform 32"/>
            <p:cNvSpPr/>
            <p:nvPr/>
          </p:nvSpPr>
          <p:spPr>
            <a:xfrm>
              <a:off x="958651" y="1367750"/>
              <a:ext cx="1686780" cy="2569886"/>
            </a:xfrm>
            <a:custGeom>
              <a:avLst/>
              <a:gdLst/>
              <a:ahLst/>
              <a:cxnLst/>
              <a:rect l="l" t="t" r="r" b="b"/>
              <a:pathLst>
                <a:path w="1686780" h="2569886">
                  <a:moveTo>
                    <a:pt x="0" y="0"/>
                  </a:moveTo>
                  <a:lnTo>
                    <a:pt x="1686780" y="0"/>
                  </a:lnTo>
                  <a:lnTo>
                    <a:pt x="1686780" y="2569886"/>
                  </a:lnTo>
                  <a:lnTo>
                    <a:pt x="0" y="2569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4" name="Resim 33">
            <a:extLst>
              <a:ext uri="{FF2B5EF4-FFF2-40B4-BE49-F238E27FC236}">
                <a16:creationId xmlns:a16="http://schemas.microsoft.com/office/drawing/2014/main" id="{E3B46191-14D1-A9E7-0FCB-C45096E4F42E}"/>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1767098" y="1028700"/>
            <a:ext cx="6816118" cy="8132028"/>
          </a:xfrm>
          <a:custGeom>
            <a:avLst/>
            <a:gdLst/>
            <a:ahLst/>
            <a:cxnLst/>
            <a:rect l="l" t="t" r="r" b="b"/>
            <a:pathLst>
              <a:path w="6816118" h="8132028">
                <a:moveTo>
                  <a:pt x="0" y="0"/>
                </a:moveTo>
                <a:lnTo>
                  <a:pt x="6816118" y="0"/>
                </a:lnTo>
                <a:lnTo>
                  <a:pt x="6816118" y="8132028"/>
                </a:lnTo>
                <a:lnTo>
                  <a:pt x="0" y="8132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29210" y="2183612"/>
            <a:ext cx="6092996" cy="1031341"/>
            <a:chOff x="0" y="0"/>
            <a:chExt cx="2123920" cy="359509"/>
          </a:xfrm>
        </p:grpSpPr>
        <p:sp>
          <p:nvSpPr>
            <p:cNvPr id="5" name="Freeform 5"/>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AF698D"/>
            </a:solidFill>
          </p:spPr>
          <p:txBody>
            <a:bodyPr/>
            <a:lstStyle/>
            <a:p>
              <a:endParaRPr lang="tr-TR"/>
            </a:p>
          </p:txBody>
        </p:sp>
        <p:sp>
          <p:nvSpPr>
            <p:cNvPr id="6" name="TextBox 6"/>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676810" y="2031212"/>
            <a:ext cx="6092996" cy="1031341"/>
            <a:chOff x="0" y="0"/>
            <a:chExt cx="2123920" cy="359509"/>
          </a:xfrm>
        </p:grpSpPr>
        <p:sp>
          <p:nvSpPr>
            <p:cNvPr id="8" name="Freeform 8"/>
            <p:cNvSpPr/>
            <p:nvPr/>
          </p:nvSpPr>
          <p:spPr>
            <a:xfrm>
              <a:off x="0" y="0"/>
              <a:ext cx="2123920" cy="359509"/>
            </a:xfrm>
            <a:custGeom>
              <a:avLst/>
              <a:gdLst/>
              <a:ahLst/>
              <a:cxnLst/>
              <a:rect l="l" t="t" r="r" b="b"/>
              <a:pathLst>
                <a:path w="2123920" h="359509">
                  <a:moveTo>
                    <a:pt x="31766" y="0"/>
                  </a:moveTo>
                  <a:lnTo>
                    <a:pt x="2092154" y="0"/>
                  </a:lnTo>
                  <a:cubicBezTo>
                    <a:pt x="2100579" y="0"/>
                    <a:pt x="2108659" y="3347"/>
                    <a:pt x="2114616" y="9304"/>
                  </a:cubicBezTo>
                  <a:cubicBezTo>
                    <a:pt x="2120573" y="15261"/>
                    <a:pt x="2123920" y="23341"/>
                    <a:pt x="2123920" y="31766"/>
                  </a:cubicBezTo>
                  <a:lnTo>
                    <a:pt x="2123920" y="327743"/>
                  </a:lnTo>
                  <a:cubicBezTo>
                    <a:pt x="2123920" y="345287"/>
                    <a:pt x="2109698" y="359509"/>
                    <a:pt x="2092154" y="359509"/>
                  </a:cubicBezTo>
                  <a:lnTo>
                    <a:pt x="31766" y="359509"/>
                  </a:lnTo>
                  <a:cubicBezTo>
                    <a:pt x="14222" y="359509"/>
                    <a:pt x="0" y="345287"/>
                    <a:pt x="0" y="327743"/>
                  </a:cubicBezTo>
                  <a:lnTo>
                    <a:pt x="0" y="31766"/>
                  </a:lnTo>
                  <a:cubicBezTo>
                    <a:pt x="0" y="14222"/>
                    <a:pt x="14222" y="0"/>
                    <a:pt x="31766" y="0"/>
                  </a:cubicBezTo>
                  <a:close/>
                </a:path>
              </a:pathLst>
            </a:custGeom>
            <a:solidFill>
              <a:srgbClr val="ED8490"/>
            </a:solidFill>
          </p:spPr>
          <p:txBody>
            <a:bodyPr/>
            <a:lstStyle/>
            <a:p>
              <a:endParaRPr lang="tr-TR"/>
            </a:p>
          </p:txBody>
        </p:sp>
        <p:sp>
          <p:nvSpPr>
            <p:cNvPr id="9" name="TextBox 9"/>
            <p:cNvSpPr txBox="1"/>
            <p:nvPr/>
          </p:nvSpPr>
          <p:spPr>
            <a:xfrm>
              <a:off x="0" y="-66675"/>
              <a:ext cx="2123920" cy="426184"/>
            </a:xfrm>
            <a:prstGeom prst="rect">
              <a:avLst/>
            </a:prstGeom>
          </p:spPr>
          <p:txBody>
            <a:bodyPr lIns="50800" tIns="50800" rIns="50800" bIns="50800" rtlCol="0" anchor="ctr"/>
            <a:lstStyle/>
            <a:p>
              <a:pPr algn="ctr">
                <a:lnSpc>
                  <a:spcPts val="2209"/>
                </a:lnSpc>
              </a:pPr>
              <a:endParaRPr/>
            </a:p>
          </p:txBody>
        </p:sp>
      </p:grpSp>
      <p:grpSp>
        <p:nvGrpSpPr>
          <p:cNvPr id="10" name="Group 10"/>
          <p:cNvGrpSpPr/>
          <p:nvPr/>
        </p:nvGrpSpPr>
        <p:grpSpPr>
          <a:xfrm>
            <a:off x="10829210" y="3651453"/>
            <a:ext cx="6092996" cy="4756736"/>
            <a:chOff x="0" y="0"/>
            <a:chExt cx="1604740" cy="1252803"/>
          </a:xfrm>
        </p:grpSpPr>
        <p:sp>
          <p:nvSpPr>
            <p:cNvPr id="11" name="Freeform 11"/>
            <p:cNvSpPr/>
            <p:nvPr/>
          </p:nvSpPr>
          <p:spPr>
            <a:xfrm>
              <a:off x="0" y="0"/>
              <a:ext cx="1604740" cy="1252803"/>
            </a:xfrm>
            <a:custGeom>
              <a:avLst/>
              <a:gdLst/>
              <a:ahLst/>
              <a:cxnLst/>
              <a:rect l="l" t="t" r="r" b="b"/>
              <a:pathLst>
                <a:path w="1604740" h="1252803">
                  <a:moveTo>
                    <a:pt x="64802" y="0"/>
                  </a:moveTo>
                  <a:lnTo>
                    <a:pt x="1539938" y="0"/>
                  </a:lnTo>
                  <a:cubicBezTo>
                    <a:pt x="1575727" y="0"/>
                    <a:pt x="1604740" y="29013"/>
                    <a:pt x="1604740" y="64802"/>
                  </a:cubicBezTo>
                  <a:lnTo>
                    <a:pt x="1604740" y="1188001"/>
                  </a:lnTo>
                  <a:cubicBezTo>
                    <a:pt x="1604740" y="1223790"/>
                    <a:pt x="1575727" y="1252803"/>
                    <a:pt x="1539938" y="1252803"/>
                  </a:cubicBezTo>
                  <a:lnTo>
                    <a:pt x="64802" y="1252803"/>
                  </a:lnTo>
                  <a:cubicBezTo>
                    <a:pt x="29013" y="1252803"/>
                    <a:pt x="0" y="1223790"/>
                    <a:pt x="0" y="1188001"/>
                  </a:cubicBezTo>
                  <a:lnTo>
                    <a:pt x="0" y="64802"/>
                  </a:lnTo>
                  <a:cubicBezTo>
                    <a:pt x="0" y="29013"/>
                    <a:pt x="29013" y="0"/>
                    <a:pt x="64802"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604740" cy="1319478"/>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676810" y="3499053"/>
            <a:ext cx="6092996" cy="4756736"/>
            <a:chOff x="0" y="0"/>
            <a:chExt cx="1604740" cy="1252803"/>
          </a:xfrm>
        </p:grpSpPr>
        <p:sp>
          <p:nvSpPr>
            <p:cNvPr id="14" name="Freeform 14"/>
            <p:cNvSpPr/>
            <p:nvPr/>
          </p:nvSpPr>
          <p:spPr>
            <a:xfrm>
              <a:off x="0" y="0"/>
              <a:ext cx="1604740" cy="1252803"/>
            </a:xfrm>
            <a:custGeom>
              <a:avLst/>
              <a:gdLst/>
              <a:ahLst/>
              <a:cxnLst/>
              <a:rect l="l" t="t" r="r" b="b"/>
              <a:pathLst>
                <a:path w="1604740" h="1252803">
                  <a:moveTo>
                    <a:pt x="64802" y="0"/>
                  </a:moveTo>
                  <a:lnTo>
                    <a:pt x="1539938" y="0"/>
                  </a:lnTo>
                  <a:cubicBezTo>
                    <a:pt x="1575727" y="0"/>
                    <a:pt x="1604740" y="29013"/>
                    <a:pt x="1604740" y="64802"/>
                  </a:cubicBezTo>
                  <a:lnTo>
                    <a:pt x="1604740" y="1188001"/>
                  </a:lnTo>
                  <a:cubicBezTo>
                    <a:pt x="1604740" y="1223790"/>
                    <a:pt x="1575727" y="1252803"/>
                    <a:pt x="1539938" y="1252803"/>
                  </a:cubicBezTo>
                  <a:lnTo>
                    <a:pt x="64802" y="1252803"/>
                  </a:lnTo>
                  <a:cubicBezTo>
                    <a:pt x="29013" y="1252803"/>
                    <a:pt x="0" y="1223790"/>
                    <a:pt x="0" y="1188001"/>
                  </a:cubicBezTo>
                  <a:lnTo>
                    <a:pt x="0" y="64802"/>
                  </a:lnTo>
                  <a:cubicBezTo>
                    <a:pt x="0" y="29013"/>
                    <a:pt x="29013" y="0"/>
                    <a:pt x="64802"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604740" cy="1319478"/>
            </a:xfrm>
            <a:prstGeom prst="rect">
              <a:avLst/>
            </a:prstGeom>
          </p:spPr>
          <p:txBody>
            <a:bodyPr lIns="50800" tIns="50800" rIns="50800" bIns="50800" rtlCol="0" anchor="ctr"/>
            <a:lstStyle/>
            <a:p>
              <a:pPr algn="ctr">
                <a:lnSpc>
                  <a:spcPts val="2209"/>
                </a:lnSpc>
              </a:pPr>
              <a:endParaRPr/>
            </a:p>
          </p:txBody>
        </p:sp>
      </p:grpSp>
      <p:sp>
        <p:nvSpPr>
          <p:cNvPr id="16" name="TextBox 16"/>
          <p:cNvSpPr txBox="1"/>
          <p:nvPr/>
        </p:nvSpPr>
        <p:spPr>
          <a:xfrm>
            <a:off x="11193436" y="4103967"/>
            <a:ext cx="4788321" cy="29916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Bitkilerde ve bazı tek hücrelilerde bulunur. Yapısındaki klorofil ile bitkilere yeşil renk verir. Fotosentez yaparak besin ve oksijen üretimini sağlar</a:t>
            </a:r>
          </a:p>
        </p:txBody>
      </p:sp>
      <p:sp>
        <p:nvSpPr>
          <p:cNvPr id="17" name="Freeform 17"/>
          <p:cNvSpPr/>
          <p:nvPr/>
        </p:nvSpPr>
        <p:spPr>
          <a:xfrm rot="-1545592">
            <a:off x="7354656" y="6021827"/>
            <a:ext cx="1136998" cy="1607064"/>
          </a:xfrm>
          <a:custGeom>
            <a:avLst/>
            <a:gdLst/>
            <a:ahLst/>
            <a:cxnLst/>
            <a:rect l="l" t="t" r="r" b="b"/>
            <a:pathLst>
              <a:path w="1136998" h="1607064">
                <a:moveTo>
                  <a:pt x="0" y="0"/>
                </a:moveTo>
                <a:lnTo>
                  <a:pt x="1136998" y="0"/>
                </a:lnTo>
                <a:lnTo>
                  <a:pt x="1136998" y="1607063"/>
                </a:lnTo>
                <a:lnTo>
                  <a:pt x="0" y="1607063"/>
                </a:lnTo>
                <a:lnTo>
                  <a:pt x="0" y="0"/>
                </a:lnTo>
                <a:close/>
              </a:path>
            </a:pathLst>
          </a:custGeom>
          <a:blipFill>
            <a:blip r:embed="rId5"/>
            <a:stretch>
              <a:fillRect/>
            </a:stretch>
          </a:blipFill>
        </p:spPr>
        <p:txBody>
          <a:bodyPr/>
          <a:lstStyle/>
          <a:p>
            <a:endParaRPr lang="tr-TR"/>
          </a:p>
        </p:txBody>
      </p:sp>
      <p:grpSp>
        <p:nvGrpSpPr>
          <p:cNvPr id="18" name="Group 18"/>
          <p:cNvGrpSpPr/>
          <p:nvPr/>
        </p:nvGrpSpPr>
        <p:grpSpPr>
          <a:xfrm rot="-4184172">
            <a:off x="7695032" y="6127253"/>
            <a:ext cx="3641792" cy="364179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7434533" y="6582269"/>
            <a:ext cx="3907731" cy="2427678"/>
          </a:xfrm>
          <a:custGeom>
            <a:avLst/>
            <a:gdLst/>
            <a:ahLst/>
            <a:cxnLst/>
            <a:rect l="l" t="t" r="r" b="b"/>
            <a:pathLst>
              <a:path w="3907731" h="2427678">
                <a:moveTo>
                  <a:pt x="0" y="0"/>
                </a:moveTo>
                <a:lnTo>
                  <a:pt x="3907731" y="0"/>
                </a:lnTo>
                <a:lnTo>
                  <a:pt x="3907731" y="2427678"/>
                </a:lnTo>
                <a:lnTo>
                  <a:pt x="0" y="2427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2" name="TextBox 22"/>
          <p:cNvSpPr txBox="1"/>
          <p:nvPr/>
        </p:nvSpPr>
        <p:spPr>
          <a:xfrm>
            <a:off x="11342264"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KLOROPLAST</a:t>
            </a:r>
          </a:p>
        </p:txBody>
      </p:sp>
      <p:sp>
        <p:nvSpPr>
          <p:cNvPr id="23" name="Freeform 2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4" name="Resim 23">
            <a:extLst>
              <a:ext uri="{FF2B5EF4-FFF2-40B4-BE49-F238E27FC236}">
                <a16:creationId xmlns:a16="http://schemas.microsoft.com/office/drawing/2014/main" id="{36D2A4E4-2E50-5BA7-FB99-B2F54F50F9C5}"/>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65125"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12725"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65125"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12725"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16"/>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rot="-5731479">
            <a:off x="5315000" y="1708290"/>
            <a:ext cx="660780" cy="933965"/>
          </a:xfrm>
          <a:custGeom>
            <a:avLst/>
            <a:gdLst/>
            <a:ahLst/>
            <a:cxnLst/>
            <a:rect l="l" t="t" r="r" b="b"/>
            <a:pathLst>
              <a:path w="660780" h="933965">
                <a:moveTo>
                  <a:pt x="0" y="0"/>
                </a:moveTo>
                <a:lnTo>
                  <a:pt x="660780" y="0"/>
                </a:lnTo>
                <a:lnTo>
                  <a:pt x="660780" y="933965"/>
                </a:lnTo>
                <a:lnTo>
                  <a:pt x="0" y="933965"/>
                </a:lnTo>
                <a:lnTo>
                  <a:pt x="0" y="0"/>
                </a:lnTo>
                <a:close/>
              </a:path>
            </a:pathLst>
          </a:custGeom>
          <a:blipFill>
            <a:blip r:embed="rId7"/>
            <a:stretch>
              <a:fillRect/>
            </a:stretch>
          </a:blipFill>
        </p:spPr>
        <p:txBody>
          <a:bodyPr/>
          <a:lstStyle/>
          <a:p>
            <a:endParaRPr lang="tr-TR"/>
          </a:p>
        </p:txBody>
      </p:sp>
      <p:grpSp>
        <p:nvGrpSpPr>
          <p:cNvPr id="18" name="Group 18"/>
          <p:cNvGrpSpPr/>
          <p:nvPr/>
        </p:nvGrpSpPr>
        <p:grpSpPr>
          <a:xfrm rot="-8370059">
            <a:off x="5417843" y="331523"/>
            <a:ext cx="2474304" cy="24743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29523" tIns="29523" rIns="29523" bIns="29523" rtlCol="0" anchor="ctr"/>
            <a:lstStyle/>
            <a:p>
              <a:pPr algn="ctr">
                <a:lnSpc>
                  <a:spcPts val="2660"/>
                </a:lnSpc>
              </a:pPr>
              <a:endParaRPr/>
            </a:p>
          </p:txBody>
        </p:sp>
      </p:grpSp>
      <p:sp>
        <p:nvSpPr>
          <p:cNvPr id="21" name="Freeform 21"/>
          <p:cNvSpPr/>
          <p:nvPr/>
        </p:nvSpPr>
        <p:spPr>
          <a:xfrm rot="-4402302">
            <a:off x="6983662" y="6364383"/>
            <a:ext cx="721872" cy="1020313"/>
          </a:xfrm>
          <a:custGeom>
            <a:avLst/>
            <a:gdLst/>
            <a:ahLst/>
            <a:cxnLst/>
            <a:rect l="l" t="t" r="r" b="b"/>
            <a:pathLst>
              <a:path w="721872" h="1020313">
                <a:moveTo>
                  <a:pt x="0" y="0"/>
                </a:moveTo>
                <a:lnTo>
                  <a:pt x="721871" y="0"/>
                </a:lnTo>
                <a:lnTo>
                  <a:pt x="721871" y="1020313"/>
                </a:lnTo>
                <a:lnTo>
                  <a:pt x="0" y="1020313"/>
                </a:lnTo>
                <a:lnTo>
                  <a:pt x="0" y="0"/>
                </a:lnTo>
                <a:close/>
              </a:path>
            </a:pathLst>
          </a:custGeom>
          <a:blipFill>
            <a:blip r:embed="rId7"/>
            <a:stretch>
              <a:fillRect/>
            </a:stretch>
          </a:blipFill>
        </p:spPr>
        <p:txBody>
          <a:bodyPr/>
          <a:lstStyle/>
          <a:p>
            <a:endParaRPr lang="tr-TR"/>
          </a:p>
        </p:txBody>
      </p:sp>
      <p:grpSp>
        <p:nvGrpSpPr>
          <p:cNvPr id="22" name="Group 22"/>
          <p:cNvGrpSpPr/>
          <p:nvPr/>
        </p:nvGrpSpPr>
        <p:grpSpPr>
          <a:xfrm rot="-6064488">
            <a:off x="7360719" y="5377947"/>
            <a:ext cx="2703062" cy="270306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4" name="TextBox 24"/>
            <p:cNvSpPr txBox="1"/>
            <p:nvPr/>
          </p:nvSpPr>
          <p:spPr>
            <a:xfrm>
              <a:off x="76200" y="38100"/>
              <a:ext cx="660400" cy="698500"/>
            </a:xfrm>
            <a:prstGeom prst="rect">
              <a:avLst/>
            </a:prstGeom>
          </p:spPr>
          <p:txBody>
            <a:bodyPr lIns="32253" tIns="32253" rIns="32253" bIns="32253" rtlCol="0" anchor="ctr"/>
            <a:lstStyle/>
            <a:p>
              <a:pPr algn="ctr">
                <a:lnSpc>
                  <a:spcPts val="2660"/>
                </a:lnSpc>
              </a:pPr>
              <a:endParaRPr/>
            </a:p>
          </p:txBody>
        </p:sp>
      </p:grpSp>
      <p:sp>
        <p:nvSpPr>
          <p:cNvPr id="25" name="Freeform 25"/>
          <p:cNvSpPr/>
          <p:nvPr/>
        </p:nvSpPr>
        <p:spPr>
          <a:xfrm>
            <a:off x="7757148" y="5877421"/>
            <a:ext cx="1910203" cy="1760860"/>
          </a:xfrm>
          <a:custGeom>
            <a:avLst/>
            <a:gdLst/>
            <a:ahLst/>
            <a:cxnLst/>
            <a:rect l="l" t="t" r="r" b="b"/>
            <a:pathLst>
              <a:path w="1910203" h="1760860">
                <a:moveTo>
                  <a:pt x="0" y="0"/>
                </a:moveTo>
                <a:lnTo>
                  <a:pt x="1910203" y="0"/>
                </a:lnTo>
                <a:lnTo>
                  <a:pt x="1910203" y="1760859"/>
                </a:lnTo>
                <a:lnTo>
                  <a:pt x="0" y="1760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6" name="Freeform 26"/>
          <p:cNvSpPr/>
          <p:nvPr/>
        </p:nvSpPr>
        <p:spPr>
          <a:xfrm>
            <a:off x="5750391" y="759124"/>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7" name="TextBox 27"/>
          <p:cNvSpPr txBox="1"/>
          <p:nvPr/>
        </p:nvSpPr>
        <p:spPr>
          <a:xfrm>
            <a:off x="11578179"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KOFUL</a:t>
            </a:r>
          </a:p>
        </p:txBody>
      </p:sp>
      <p:grpSp>
        <p:nvGrpSpPr>
          <p:cNvPr id="28" name="Group 28"/>
          <p:cNvGrpSpPr/>
          <p:nvPr/>
        </p:nvGrpSpPr>
        <p:grpSpPr>
          <a:xfrm>
            <a:off x="11608158" y="4068455"/>
            <a:ext cx="4430706" cy="4055668"/>
            <a:chOff x="0" y="0"/>
            <a:chExt cx="5907608" cy="5407557"/>
          </a:xfrm>
        </p:grpSpPr>
        <p:sp>
          <p:nvSpPr>
            <p:cNvPr id="29" name="TextBox 29"/>
            <p:cNvSpPr txBox="1"/>
            <p:nvPr/>
          </p:nvSpPr>
          <p:spPr>
            <a:xfrm>
              <a:off x="0" y="4786176"/>
              <a:ext cx="5907608" cy="621381"/>
            </a:xfrm>
            <a:prstGeom prst="rect">
              <a:avLst/>
            </a:prstGeom>
          </p:spPr>
          <p:txBody>
            <a:bodyPr lIns="0" tIns="0" rIns="0" bIns="0" rtlCol="0" anchor="t">
              <a:spAutoFit/>
            </a:bodyPr>
            <a:lstStyle/>
            <a:p>
              <a:pPr algn="l">
                <a:lnSpc>
                  <a:spcPts val="3365"/>
                </a:lnSpc>
              </a:pPr>
              <a:endParaRPr/>
            </a:p>
          </p:txBody>
        </p:sp>
        <p:sp>
          <p:nvSpPr>
            <p:cNvPr id="30" name="TextBox 30"/>
            <p:cNvSpPr txBox="1"/>
            <p:nvPr/>
          </p:nvSpPr>
          <p:spPr>
            <a:xfrm>
              <a:off x="0" y="-19050"/>
              <a:ext cx="5907608" cy="45412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 Hücre için zararlı veya fazla olan maddelerin depolandığı sıvı dolu keseciklerdir. Bitki hücresinde büyük ve az sayıda, hayvan hücresinde küçük ve çok sayıda bulunur.</a:t>
              </a:r>
            </a:p>
          </p:txBody>
        </p:sp>
      </p:grpSp>
      <p:sp>
        <p:nvSpPr>
          <p:cNvPr id="31" name="Freeform 31"/>
          <p:cNvSpPr/>
          <p:nvPr/>
        </p:nvSpPr>
        <p:spPr>
          <a:xfrm>
            <a:off x="6263374" y="991908"/>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2" name="Freeform 32"/>
          <p:cNvSpPr/>
          <p:nvPr/>
        </p:nvSpPr>
        <p:spPr>
          <a:xfrm>
            <a:off x="5750391" y="1221661"/>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3" name="Freeform 33"/>
          <p:cNvSpPr/>
          <p:nvPr/>
        </p:nvSpPr>
        <p:spPr>
          <a:xfrm>
            <a:off x="6263374" y="1396684"/>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4" name="Freeform 34"/>
          <p:cNvSpPr/>
          <p:nvPr/>
        </p:nvSpPr>
        <p:spPr>
          <a:xfrm>
            <a:off x="6360869" y="412110"/>
            <a:ext cx="783240" cy="809551"/>
          </a:xfrm>
          <a:custGeom>
            <a:avLst/>
            <a:gdLst/>
            <a:ahLst/>
            <a:cxnLst/>
            <a:rect l="l" t="t" r="r" b="b"/>
            <a:pathLst>
              <a:path w="783240" h="809551">
                <a:moveTo>
                  <a:pt x="0" y="0"/>
                </a:moveTo>
                <a:lnTo>
                  <a:pt x="783240" y="0"/>
                </a:lnTo>
                <a:lnTo>
                  <a:pt x="783240"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5" name="Freeform 35"/>
          <p:cNvSpPr/>
          <p:nvPr/>
        </p:nvSpPr>
        <p:spPr>
          <a:xfrm>
            <a:off x="6752489" y="1221661"/>
            <a:ext cx="783240" cy="809551"/>
          </a:xfrm>
          <a:custGeom>
            <a:avLst/>
            <a:gdLst/>
            <a:ahLst/>
            <a:cxnLst/>
            <a:rect l="l" t="t" r="r" b="b"/>
            <a:pathLst>
              <a:path w="783240" h="809551">
                <a:moveTo>
                  <a:pt x="0" y="0"/>
                </a:moveTo>
                <a:lnTo>
                  <a:pt x="783241" y="0"/>
                </a:lnTo>
                <a:lnTo>
                  <a:pt x="783241" y="809551"/>
                </a:lnTo>
                <a:lnTo>
                  <a:pt x="0" y="809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36" name="Freeform 36"/>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2"/>
            <a:stretch>
              <a:fillRect/>
            </a:stretch>
          </a:blipFill>
        </p:spPr>
        <p:txBody>
          <a:bodyPr/>
          <a:lstStyle/>
          <a:p>
            <a:endParaRPr lang="tr-TR"/>
          </a:p>
        </p:txBody>
      </p:sp>
      <p:pic>
        <p:nvPicPr>
          <p:cNvPr id="37" name="Resim 36">
            <a:extLst>
              <a:ext uri="{FF2B5EF4-FFF2-40B4-BE49-F238E27FC236}">
                <a16:creationId xmlns:a16="http://schemas.microsoft.com/office/drawing/2014/main" id="{E8B1F077-2B3C-218A-9A7F-E49D0B859F5D}"/>
              </a:ext>
            </a:extLst>
          </p:cNvPr>
          <p:cNvPicPr>
            <a:picLocks noChangeAspect="1"/>
          </p:cNvPicPr>
          <p:nvPr/>
        </p:nvPicPr>
        <p:blipFill>
          <a:blip r:embed="rId13"/>
          <a:stretch>
            <a:fillRect/>
          </a:stretch>
        </p:blipFill>
        <p:spPr>
          <a:xfrm>
            <a:off x="1755704" y="9494996"/>
            <a:ext cx="6220693" cy="5430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0850089" y="2024174"/>
            <a:ext cx="6113874" cy="1031341"/>
            <a:chOff x="0" y="0"/>
            <a:chExt cx="2131198" cy="359509"/>
          </a:xfrm>
        </p:grpSpPr>
        <p:sp>
          <p:nvSpPr>
            <p:cNvPr id="4" name="Freeform 4"/>
            <p:cNvSpPr/>
            <p:nvPr/>
          </p:nvSpPr>
          <p:spPr>
            <a:xfrm>
              <a:off x="0" y="0"/>
              <a:ext cx="2131198" cy="359509"/>
            </a:xfrm>
            <a:custGeom>
              <a:avLst/>
              <a:gdLst/>
              <a:ahLst/>
              <a:cxnLst/>
              <a:rect l="l" t="t" r="r" b="b"/>
              <a:pathLst>
                <a:path w="2131198" h="359509">
                  <a:moveTo>
                    <a:pt x="31657" y="0"/>
                  </a:moveTo>
                  <a:lnTo>
                    <a:pt x="2099541" y="0"/>
                  </a:lnTo>
                  <a:cubicBezTo>
                    <a:pt x="2117025" y="0"/>
                    <a:pt x="2131198" y="14173"/>
                    <a:pt x="2131198" y="31657"/>
                  </a:cubicBezTo>
                  <a:lnTo>
                    <a:pt x="2131198" y="327852"/>
                  </a:lnTo>
                  <a:cubicBezTo>
                    <a:pt x="2131198" y="345335"/>
                    <a:pt x="2117025" y="359509"/>
                    <a:pt x="2099541" y="359509"/>
                  </a:cubicBezTo>
                  <a:lnTo>
                    <a:pt x="31657" y="359509"/>
                  </a:lnTo>
                  <a:cubicBezTo>
                    <a:pt x="14173" y="359509"/>
                    <a:pt x="0" y="345335"/>
                    <a:pt x="0" y="327852"/>
                  </a:cubicBezTo>
                  <a:lnTo>
                    <a:pt x="0" y="31657"/>
                  </a:lnTo>
                  <a:cubicBezTo>
                    <a:pt x="0" y="14173"/>
                    <a:pt x="14173" y="0"/>
                    <a:pt x="31657" y="0"/>
                  </a:cubicBezTo>
                  <a:close/>
                </a:path>
              </a:pathLst>
            </a:custGeom>
            <a:solidFill>
              <a:srgbClr val="AF698D"/>
            </a:solidFill>
          </p:spPr>
          <p:txBody>
            <a:bodyPr/>
            <a:lstStyle/>
            <a:p>
              <a:endParaRPr lang="tr-TR"/>
            </a:p>
          </p:txBody>
        </p:sp>
        <p:sp>
          <p:nvSpPr>
            <p:cNvPr id="5" name="TextBox 5"/>
            <p:cNvSpPr txBox="1"/>
            <p:nvPr/>
          </p:nvSpPr>
          <p:spPr>
            <a:xfrm>
              <a:off x="0" y="-66675"/>
              <a:ext cx="2131198"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697689" y="1871774"/>
            <a:ext cx="6113874" cy="1031341"/>
            <a:chOff x="0" y="0"/>
            <a:chExt cx="2131198" cy="359509"/>
          </a:xfrm>
        </p:grpSpPr>
        <p:sp>
          <p:nvSpPr>
            <p:cNvPr id="7" name="Freeform 7"/>
            <p:cNvSpPr/>
            <p:nvPr/>
          </p:nvSpPr>
          <p:spPr>
            <a:xfrm>
              <a:off x="0" y="0"/>
              <a:ext cx="2131198" cy="359509"/>
            </a:xfrm>
            <a:custGeom>
              <a:avLst/>
              <a:gdLst/>
              <a:ahLst/>
              <a:cxnLst/>
              <a:rect l="l" t="t" r="r" b="b"/>
              <a:pathLst>
                <a:path w="2131198" h="359509">
                  <a:moveTo>
                    <a:pt x="31657" y="0"/>
                  </a:moveTo>
                  <a:lnTo>
                    <a:pt x="2099541" y="0"/>
                  </a:lnTo>
                  <a:cubicBezTo>
                    <a:pt x="2117025" y="0"/>
                    <a:pt x="2131198" y="14173"/>
                    <a:pt x="2131198" y="31657"/>
                  </a:cubicBezTo>
                  <a:lnTo>
                    <a:pt x="2131198" y="327852"/>
                  </a:lnTo>
                  <a:cubicBezTo>
                    <a:pt x="2131198" y="345335"/>
                    <a:pt x="2117025" y="359509"/>
                    <a:pt x="2099541" y="359509"/>
                  </a:cubicBezTo>
                  <a:lnTo>
                    <a:pt x="31657" y="359509"/>
                  </a:lnTo>
                  <a:cubicBezTo>
                    <a:pt x="14173" y="359509"/>
                    <a:pt x="0" y="345335"/>
                    <a:pt x="0" y="327852"/>
                  </a:cubicBezTo>
                  <a:lnTo>
                    <a:pt x="0" y="31657"/>
                  </a:lnTo>
                  <a:cubicBezTo>
                    <a:pt x="0" y="14173"/>
                    <a:pt x="14173" y="0"/>
                    <a:pt x="31657" y="0"/>
                  </a:cubicBezTo>
                  <a:close/>
                </a:path>
              </a:pathLst>
            </a:custGeom>
            <a:solidFill>
              <a:srgbClr val="ED8490"/>
            </a:solidFill>
          </p:spPr>
          <p:txBody>
            <a:bodyPr/>
            <a:lstStyle/>
            <a:p>
              <a:endParaRPr lang="tr-TR"/>
            </a:p>
          </p:txBody>
        </p:sp>
        <p:sp>
          <p:nvSpPr>
            <p:cNvPr id="8" name="TextBox 8"/>
            <p:cNvSpPr txBox="1"/>
            <p:nvPr/>
          </p:nvSpPr>
          <p:spPr>
            <a:xfrm>
              <a:off x="0" y="-66675"/>
              <a:ext cx="2131198" cy="426184"/>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1288627" y="2078517"/>
            <a:ext cx="4931999"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GOLGİ CİSİMCİĞİ</a:t>
            </a:r>
          </a:p>
        </p:txBody>
      </p:sp>
      <p:grpSp>
        <p:nvGrpSpPr>
          <p:cNvPr id="10" name="Group 10"/>
          <p:cNvGrpSpPr/>
          <p:nvPr/>
        </p:nvGrpSpPr>
        <p:grpSpPr>
          <a:xfrm>
            <a:off x="10850089" y="3414195"/>
            <a:ext cx="6113874" cy="5153431"/>
            <a:chOff x="0" y="0"/>
            <a:chExt cx="1610239" cy="1357282"/>
          </a:xfrm>
        </p:grpSpPr>
        <p:sp>
          <p:nvSpPr>
            <p:cNvPr id="11" name="Freeform 11"/>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697689" y="3261795"/>
            <a:ext cx="6113874" cy="5153431"/>
            <a:chOff x="0" y="0"/>
            <a:chExt cx="1610239" cy="1357282"/>
          </a:xfrm>
        </p:grpSpPr>
        <p:sp>
          <p:nvSpPr>
            <p:cNvPr id="14" name="Freeform 14"/>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6" name="Group 16"/>
          <p:cNvGrpSpPr/>
          <p:nvPr/>
        </p:nvGrpSpPr>
        <p:grpSpPr>
          <a:xfrm>
            <a:off x="11288627" y="3631335"/>
            <a:ext cx="4788321" cy="4936291"/>
            <a:chOff x="0" y="0"/>
            <a:chExt cx="6384428" cy="6581721"/>
          </a:xfrm>
        </p:grpSpPr>
        <p:sp>
          <p:nvSpPr>
            <p:cNvPr id="17" name="TextBox 17"/>
            <p:cNvSpPr txBox="1"/>
            <p:nvPr/>
          </p:nvSpPr>
          <p:spPr>
            <a:xfrm>
              <a:off x="0" y="5960341"/>
              <a:ext cx="6384428" cy="621381"/>
            </a:xfrm>
            <a:prstGeom prst="rect">
              <a:avLst/>
            </a:prstGeom>
          </p:spPr>
          <p:txBody>
            <a:bodyPr lIns="0" tIns="0" rIns="0" bIns="0" rtlCol="0" anchor="t">
              <a:spAutoFit/>
            </a:bodyPr>
            <a:lstStyle/>
            <a:p>
              <a:pPr algn="l">
                <a:lnSpc>
                  <a:spcPts val="3365"/>
                </a:lnSpc>
              </a:pPr>
              <a:endParaRPr/>
            </a:p>
          </p:txBody>
        </p:sp>
        <p:sp>
          <p:nvSpPr>
            <p:cNvPr id="18" name="TextBox 18"/>
            <p:cNvSpPr txBox="1"/>
            <p:nvPr/>
          </p:nvSpPr>
          <p:spPr>
            <a:xfrm>
              <a:off x="0" y="-19050"/>
              <a:ext cx="6384428" cy="5658863"/>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Üst üste dizilmiş yassı keseciklerden oluşmuştur. Ter, süt, tükürük ve bal özü gibi salgı maddelerinin oluşturulmasından ve paketlenmesinden sorumludur. Bitki ve hayvan hücrelerinde bulunur.</a:t>
              </a:r>
            </a:p>
          </p:txBody>
        </p:sp>
      </p:grpSp>
      <p:sp>
        <p:nvSpPr>
          <p:cNvPr id="19" name="Freeform 19"/>
          <p:cNvSpPr/>
          <p:nvPr/>
        </p:nvSpPr>
        <p:spPr>
          <a:xfrm>
            <a:off x="3730828" y="3078105"/>
            <a:ext cx="5124942" cy="6114356"/>
          </a:xfrm>
          <a:custGeom>
            <a:avLst/>
            <a:gdLst/>
            <a:ahLst/>
            <a:cxnLst/>
            <a:rect l="l" t="t" r="r" b="b"/>
            <a:pathLst>
              <a:path w="5124942" h="6114356">
                <a:moveTo>
                  <a:pt x="0" y="0"/>
                </a:moveTo>
                <a:lnTo>
                  <a:pt x="5124942" y="0"/>
                </a:lnTo>
                <a:lnTo>
                  <a:pt x="5124942" y="6114356"/>
                </a:lnTo>
                <a:lnTo>
                  <a:pt x="0" y="6114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0" name="Freeform 20"/>
          <p:cNvSpPr/>
          <p:nvPr/>
        </p:nvSpPr>
        <p:spPr>
          <a:xfrm>
            <a:off x="1019183" y="1028700"/>
            <a:ext cx="4913512" cy="4752706"/>
          </a:xfrm>
          <a:custGeom>
            <a:avLst/>
            <a:gdLst/>
            <a:ahLst/>
            <a:cxnLst/>
            <a:rect l="l" t="t" r="r" b="b"/>
            <a:pathLst>
              <a:path w="4913512" h="4752706">
                <a:moveTo>
                  <a:pt x="0" y="0"/>
                </a:moveTo>
                <a:lnTo>
                  <a:pt x="4913513" y="0"/>
                </a:lnTo>
                <a:lnTo>
                  <a:pt x="4913513" y="4752706"/>
                </a:lnTo>
                <a:lnTo>
                  <a:pt x="0" y="47527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21" name="Group 21"/>
          <p:cNvGrpSpPr/>
          <p:nvPr/>
        </p:nvGrpSpPr>
        <p:grpSpPr>
          <a:xfrm rot="-9992356">
            <a:off x="4890610" y="411090"/>
            <a:ext cx="5157069" cy="4257510"/>
            <a:chOff x="0" y="0"/>
            <a:chExt cx="6876092" cy="5676679"/>
          </a:xfrm>
        </p:grpSpPr>
        <p:sp>
          <p:nvSpPr>
            <p:cNvPr id="22" name="Freeform 22"/>
            <p:cNvSpPr/>
            <p:nvPr/>
          </p:nvSpPr>
          <p:spPr>
            <a:xfrm rot="4720198">
              <a:off x="4918681" y="655990"/>
              <a:ext cx="1515997" cy="2142752"/>
            </a:xfrm>
            <a:custGeom>
              <a:avLst/>
              <a:gdLst/>
              <a:ahLst/>
              <a:cxnLst/>
              <a:rect l="l" t="t" r="r" b="b"/>
              <a:pathLst>
                <a:path w="1515997" h="2142752">
                  <a:moveTo>
                    <a:pt x="0" y="0"/>
                  </a:moveTo>
                  <a:lnTo>
                    <a:pt x="1515997" y="0"/>
                  </a:lnTo>
                  <a:lnTo>
                    <a:pt x="1515997" y="2142751"/>
                  </a:lnTo>
                  <a:lnTo>
                    <a:pt x="0" y="2142751"/>
                  </a:lnTo>
                  <a:lnTo>
                    <a:pt x="0" y="0"/>
                  </a:lnTo>
                  <a:close/>
                </a:path>
              </a:pathLst>
            </a:custGeom>
            <a:blipFill>
              <a:blip r:embed="rId7"/>
              <a:stretch>
                <a:fillRect/>
              </a:stretch>
            </a:blipFill>
          </p:spPr>
          <p:txBody>
            <a:bodyPr/>
            <a:lstStyle/>
            <a:p>
              <a:endParaRPr lang="tr-TR"/>
            </a:p>
          </p:txBody>
        </p:sp>
        <p:grpSp>
          <p:nvGrpSpPr>
            <p:cNvPr id="23" name="Group 23"/>
            <p:cNvGrpSpPr/>
            <p:nvPr/>
          </p:nvGrpSpPr>
          <p:grpSpPr>
            <a:xfrm>
              <a:off x="0" y="0"/>
              <a:ext cx="5676679" cy="56766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102633" y="1156282"/>
              <a:ext cx="3471414" cy="3364116"/>
            </a:xfrm>
            <a:custGeom>
              <a:avLst/>
              <a:gdLst/>
              <a:ahLst/>
              <a:cxnLst/>
              <a:rect l="l" t="t" r="r" b="b"/>
              <a:pathLst>
                <a:path w="3471414" h="3364116">
                  <a:moveTo>
                    <a:pt x="0" y="0"/>
                  </a:moveTo>
                  <a:lnTo>
                    <a:pt x="3471414" y="0"/>
                  </a:lnTo>
                  <a:lnTo>
                    <a:pt x="3471414" y="3364116"/>
                  </a:lnTo>
                  <a:lnTo>
                    <a:pt x="0" y="336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7" name="Group 27"/>
          <p:cNvGrpSpPr/>
          <p:nvPr/>
        </p:nvGrpSpPr>
        <p:grpSpPr>
          <a:xfrm rot="-76450">
            <a:off x="728927" y="7063706"/>
            <a:ext cx="5157069" cy="4257510"/>
            <a:chOff x="0" y="0"/>
            <a:chExt cx="6876092" cy="5676679"/>
          </a:xfrm>
        </p:grpSpPr>
        <p:sp>
          <p:nvSpPr>
            <p:cNvPr id="28" name="Freeform 28"/>
            <p:cNvSpPr/>
            <p:nvPr/>
          </p:nvSpPr>
          <p:spPr>
            <a:xfrm rot="4720198">
              <a:off x="4918681" y="655990"/>
              <a:ext cx="1515997" cy="2142752"/>
            </a:xfrm>
            <a:custGeom>
              <a:avLst/>
              <a:gdLst/>
              <a:ahLst/>
              <a:cxnLst/>
              <a:rect l="l" t="t" r="r" b="b"/>
              <a:pathLst>
                <a:path w="1515997" h="2142752">
                  <a:moveTo>
                    <a:pt x="0" y="0"/>
                  </a:moveTo>
                  <a:lnTo>
                    <a:pt x="1515997" y="0"/>
                  </a:lnTo>
                  <a:lnTo>
                    <a:pt x="1515997" y="2142751"/>
                  </a:lnTo>
                  <a:lnTo>
                    <a:pt x="0" y="2142751"/>
                  </a:lnTo>
                  <a:lnTo>
                    <a:pt x="0" y="0"/>
                  </a:lnTo>
                  <a:close/>
                </a:path>
              </a:pathLst>
            </a:custGeom>
            <a:blipFill>
              <a:blip r:embed="rId7"/>
              <a:stretch>
                <a:fillRect/>
              </a:stretch>
            </a:blipFill>
          </p:spPr>
          <p:txBody>
            <a:bodyPr/>
            <a:lstStyle/>
            <a:p>
              <a:endParaRPr lang="tr-TR"/>
            </a:p>
          </p:txBody>
        </p:sp>
        <p:grpSp>
          <p:nvGrpSpPr>
            <p:cNvPr id="29" name="Group 29"/>
            <p:cNvGrpSpPr/>
            <p:nvPr/>
          </p:nvGrpSpPr>
          <p:grpSpPr>
            <a:xfrm>
              <a:off x="0" y="0"/>
              <a:ext cx="5676679" cy="567667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102633" y="1156282"/>
              <a:ext cx="3471414" cy="3364116"/>
            </a:xfrm>
            <a:custGeom>
              <a:avLst/>
              <a:gdLst/>
              <a:ahLst/>
              <a:cxnLst/>
              <a:rect l="l" t="t" r="r" b="b"/>
              <a:pathLst>
                <a:path w="3471414" h="3364116">
                  <a:moveTo>
                    <a:pt x="0" y="0"/>
                  </a:moveTo>
                  <a:lnTo>
                    <a:pt x="3471414" y="0"/>
                  </a:lnTo>
                  <a:lnTo>
                    <a:pt x="3471414" y="3364116"/>
                  </a:lnTo>
                  <a:lnTo>
                    <a:pt x="0" y="3364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3" name="Freeform 3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4" name="Resim 33">
            <a:extLst>
              <a:ext uri="{FF2B5EF4-FFF2-40B4-BE49-F238E27FC236}">
                <a16:creationId xmlns:a16="http://schemas.microsoft.com/office/drawing/2014/main" id="{2BC00362-7D1E-8146-6E9F-5A9D03E6A49F}"/>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sp>
        <p:nvSpPr>
          <p:cNvPr id="3" name="Freeform 3"/>
          <p:cNvSpPr/>
          <p:nvPr/>
        </p:nvSpPr>
        <p:spPr>
          <a:xfrm>
            <a:off x="3932279" y="4602945"/>
            <a:ext cx="4283541" cy="5110515"/>
          </a:xfrm>
          <a:custGeom>
            <a:avLst/>
            <a:gdLst/>
            <a:ahLst/>
            <a:cxnLst/>
            <a:rect l="l" t="t" r="r" b="b"/>
            <a:pathLst>
              <a:path w="4283541" h="5110515">
                <a:moveTo>
                  <a:pt x="0" y="0"/>
                </a:moveTo>
                <a:lnTo>
                  <a:pt x="4283540" y="0"/>
                </a:lnTo>
                <a:lnTo>
                  <a:pt x="4283540" y="5110515"/>
                </a:lnTo>
                <a:lnTo>
                  <a:pt x="0" y="5110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4" name="Group 4"/>
          <p:cNvGrpSpPr/>
          <p:nvPr/>
        </p:nvGrpSpPr>
        <p:grpSpPr>
          <a:xfrm>
            <a:off x="10899642" y="1671984"/>
            <a:ext cx="6113874" cy="1657901"/>
            <a:chOff x="0" y="0"/>
            <a:chExt cx="2131198" cy="577917"/>
          </a:xfrm>
        </p:grpSpPr>
        <p:sp>
          <p:nvSpPr>
            <p:cNvPr id="5" name="Freeform 5"/>
            <p:cNvSpPr/>
            <p:nvPr/>
          </p:nvSpPr>
          <p:spPr>
            <a:xfrm>
              <a:off x="0" y="0"/>
              <a:ext cx="2131198" cy="577917"/>
            </a:xfrm>
            <a:custGeom>
              <a:avLst/>
              <a:gdLst/>
              <a:ahLst/>
              <a:cxnLst/>
              <a:rect l="l" t="t" r="r" b="b"/>
              <a:pathLst>
                <a:path w="2131198" h="577917">
                  <a:moveTo>
                    <a:pt x="31657" y="0"/>
                  </a:moveTo>
                  <a:lnTo>
                    <a:pt x="2099541" y="0"/>
                  </a:lnTo>
                  <a:cubicBezTo>
                    <a:pt x="2117025" y="0"/>
                    <a:pt x="2131198" y="14173"/>
                    <a:pt x="2131198" y="31657"/>
                  </a:cubicBezTo>
                  <a:lnTo>
                    <a:pt x="2131198" y="546260"/>
                  </a:lnTo>
                  <a:cubicBezTo>
                    <a:pt x="2131198" y="563744"/>
                    <a:pt x="2117025" y="577917"/>
                    <a:pt x="2099541" y="577917"/>
                  </a:cubicBezTo>
                  <a:lnTo>
                    <a:pt x="31657" y="577917"/>
                  </a:lnTo>
                  <a:cubicBezTo>
                    <a:pt x="14173" y="577917"/>
                    <a:pt x="0" y="563744"/>
                    <a:pt x="0" y="546260"/>
                  </a:cubicBezTo>
                  <a:lnTo>
                    <a:pt x="0" y="31657"/>
                  </a:lnTo>
                  <a:cubicBezTo>
                    <a:pt x="0" y="14173"/>
                    <a:pt x="14173" y="0"/>
                    <a:pt x="31657" y="0"/>
                  </a:cubicBezTo>
                  <a:close/>
                </a:path>
              </a:pathLst>
            </a:custGeom>
            <a:solidFill>
              <a:srgbClr val="AF698D"/>
            </a:solidFill>
          </p:spPr>
          <p:txBody>
            <a:bodyPr/>
            <a:lstStyle/>
            <a:p>
              <a:endParaRPr lang="tr-TR"/>
            </a:p>
          </p:txBody>
        </p:sp>
        <p:sp>
          <p:nvSpPr>
            <p:cNvPr id="6" name="TextBox 6"/>
            <p:cNvSpPr txBox="1"/>
            <p:nvPr/>
          </p:nvSpPr>
          <p:spPr>
            <a:xfrm>
              <a:off x="0" y="-66675"/>
              <a:ext cx="2131198" cy="644592"/>
            </a:xfrm>
            <a:prstGeom prst="rect">
              <a:avLst/>
            </a:prstGeom>
          </p:spPr>
          <p:txBody>
            <a:bodyPr lIns="50800" tIns="50800" rIns="50800" bIns="50800" rtlCol="0" anchor="ctr"/>
            <a:lstStyle/>
            <a:p>
              <a:pPr algn="ctr">
                <a:lnSpc>
                  <a:spcPts val="2209"/>
                </a:lnSpc>
              </a:pPr>
              <a:endParaRPr/>
            </a:p>
          </p:txBody>
        </p:sp>
      </p:grpSp>
      <p:grpSp>
        <p:nvGrpSpPr>
          <p:cNvPr id="7" name="Group 7"/>
          <p:cNvGrpSpPr/>
          <p:nvPr/>
        </p:nvGrpSpPr>
        <p:grpSpPr>
          <a:xfrm>
            <a:off x="10747242" y="1519584"/>
            <a:ext cx="6113874" cy="1657901"/>
            <a:chOff x="0" y="0"/>
            <a:chExt cx="2131198" cy="577917"/>
          </a:xfrm>
        </p:grpSpPr>
        <p:sp>
          <p:nvSpPr>
            <p:cNvPr id="8" name="Freeform 8"/>
            <p:cNvSpPr/>
            <p:nvPr/>
          </p:nvSpPr>
          <p:spPr>
            <a:xfrm>
              <a:off x="0" y="0"/>
              <a:ext cx="2131198" cy="577917"/>
            </a:xfrm>
            <a:custGeom>
              <a:avLst/>
              <a:gdLst/>
              <a:ahLst/>
              <a:cxnLst/>
              <a:rect l="l" t="t" r="r" b="b"/>
              <a:pathLst>
                <a:path w="2131198" h="577917">
                  <a:moveTo>
                    <a:pt x="31657" y="0"/>
                  </a:moveTo>
                  <a:lnTo>
                    <a:pt x="2099541" y="0"/>
                  </a:lnTo>
                  <a:cubicBezTo>
                    <a:pt x="2117025" y="0"/>
                    <a:pt x="2131198" y="14173"/>
                    <a:pt x="2131198" y="31657"/>
                  </a:cubicBezTo>
                  <a:lnTo>
                    <a:pt x="2131198" y="546260"/>
                  </a:lnTo>
                  <a:cubicBezTo>
                    <a:pt x="2131198" y="563744"/>
                    <a:pt x="2117025" y="577917"/>
                    <a:pt x="2099541" y="577917"/>
                  </a:cubicBezTo>
                  <a:lnTo>
                    <a:pt x="31657" y="577917"/>
                  </a:lnTo>
                  <a:cubicBezTo>
                    <a:pt x="14173" y="577917"/>
                    <a:pt x="0" y="563744"/>
                    <a:pt x="0" y="546260"/>
                  </a:cubicBezTo>
                  <a:lnTo>
                    <a:pt x="0" y="31657"/>
                  </a:lnTo>
                  <a:cubicBezTo>
                    <a:pt x="0" y="14173"/>
                    <a:pt x="14173" y="0"/>
                    <a:pt x="31657" y="0"/>
                  </a:cubicBezTo>
                  <a:close/>
                </a:path>
              </a:pathLst>
            </a:custGeom>
            <a:solidFill>
              <a:srgbClr val="ED8490"/>
            </a:solidFill>
          </p:spPr>
          <p:txBody>
            <a:bodyPr/>
            <a:lstStyle/>
            <a:p>
              <a:endParaRPr lang="tr-TR"/>
            </a:p>
          </p:txBody>
        </p:sp>
        <p:sp>
          <p:nvSpPr>
            <p:cNvPr id="9" name="TextBox 9"/>
            <p:cNvSpPr txBox="1"/>
            <p:nvPr/>
          </p:nvSpPr>
          <p:spPr>
            <a:xfrm>
              <a:off x="0" y="-66675"/>
              <a:ext cx="2131198" cy="644592"/>
            </a:xfrm>
            <a:prstGeom prst="rect">
              <a:avLst/>
            </a:prstGeom>
          </p:spPr>
          <p:txBody>
            <a:bodyPr lIns="50800" tIns="50800" rIns="50800" bIns="50800" rtlCol="0" anchor="ctr"/>
            <a:lstStyle/>
            <a:p>
              <a:pPr algn="ctr">
                <a:lnSpc>
                  <a:spcPts val="2209"/>
                </a:lnSpc>
              </a:pPr>
              <a:endParaRPr/>
            </a:p>
          </p:txBody>
        </p:sp>
      </p:grpSp>
      <p:sp>
        <p:nvSpPr>
          <p:cNvPr id="10" name="TextBox 10"/>
          <p:cNvSpPr txBox="1"/>
          <p:nvPr/>
        </p:nvSpPr>
        <p:spPr>
          <a:xfrm>
            <a:off x="11338180" y="1827199"/>
            <a:ext cx="4931999" cy="1118870"/>
          </a:xfrm>
          <a:prstGeom prst="rect">
            <a:avLst/>
          </a:prstGeom>
        </p:spPr>
        <p:txBody>
          <a:bodyPr lIns="0" tIns="0" rIns="0" bIns="0" rtlCol="0" anchor="t">
            <a:spAutoFit/>
          </a:bodyPr>
          <a:lstStyle/>
          <a:p>
            <a:pPr algn="ctr">
              <a:lnSpc>
                <a:spcPts val="4299"/>
              </a:lnSpc>
            </a:pPr>
            <a:r>
              <a:rPr lang="en-US" sz="4299">
                <a:solidFill>
                  <a:srgbClr val="40325D"/>
                </a:solidFill>
                <a:latin typeface="Bobby Jones"/>
                <a:ea typeface="Bobby Jones"/>
                <a:cs typeface="Bobby Jones"/>
                <a:sym typeface="Bobby Jones"/>
              </a:rPr>
              <a:t>ENDOPLAZMİK RETİKULUM (e.R.)</a:t>
            </a:r>
          </a:p>
        </p:txBody>
      </p:sp>
      <p:grpSp>
        <p:nvGrpSpPr>
          <p:cNvPr id="11" name="Group 11"/>
          <p:cNvGrpSpPr/>
          <p:nvPr/>
        </p:nvGrpSpPr>
        <p:grpSpPr>
          <a:xfrm>
            <a:off x="10899642" y="3766385"/>
            <a:ext cx="6113874" cy="5153431"/>
            <a:chOff x="0" y="0"/>
            <a:chExt cx="1610239" cy="1357282"/>
          </a:xfrm>
        </p:grpSpPr>
        <p:sp>
          <p:nvSpPr>
            <p:cNvPr id="12" name="Freeform 12"/>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D4D0DE"/>
            </a:solidFill>
            <a:ln cap="rnd">
              <a:noFill/>
              <a:prstDash val="solid"/>
              <a:round/>
            </a:ln>
          </p:spPr>
          <p:txBody>
            <a:bodyPr/>
            <a:lstStyle/>
            <a:p>
              <a:endParaRPr lang="tr-TR"/>
            </a:p>
          </p:txBody>
        </p:sp>
        <p:sp>
          <p:nvSpPr>
            <p:cNvPr id="13" name="TextBox 13"/>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grpSp>
        <p:nvGrpSpPr>
          <p:cNvPr id="14" name="Group 14"/>
          <p:cNvGrpSpPr/>
          <p:nvPr/>
        </p:nvGrpSpPr>
        <p:grpSpPr>
          <a:xfrm>
            <a:off x="10747242" y="3613985"/>
            <a:ext cx="6113874" cy="5153431"/>
            <a:chOff x="0" y="0"/>
            <a:chExt cx="1610239" cy="1357282"/>
          </a:xfrm>
        </p:grpSpPr>
        <p:sp>
          <p:nvSpPr>
            <p:cNvPr id="15" name="Freeform 15"/>
            <p:cNvSpPr/>
            <p:nvPr/>
          </p:nvSpPr>
          <p:spPr>
            <a:xfrm>
              <a:off x="0" y="0"/>
              <a:ext cx="1610239" cy="1357282"/>
            </a:xfrm>
            <a:custGeom>
              <a:avLst/>
              <a:gdLst/>
              <a:ahLst/>
              <a:cxnLst/>
              <a:rect l="l" t="t" r="r" b="b"/>
              <a:pathLst>
                <a:path w="1610239" h="1357282">
                  <a:moveTo>
                    <a:pt x="64581" y="0"/>
                  </a:moveTo>
                  <a:lnTo>
                    <a:pt x="1545658" y="0"/>
                  </a:lnTo>
                  <a:cubicBezTo>
                    <a:pt x="1562786" y="0"/>
                    <a:pt x="1579212" y="6804"/>
                    <a:pt x="1591323" y="18915"/>
                  </a:cubicBezTo>
                  <a:cubicBezTo>
                    <a:pt x="1603434" y="31026"/>
                    <a:pt x="1610239" y="47453"/>
                    <a:pt x="1610239" y="64581"/>
                  </a:cubicBezTo>
                  <a:lnTo>
                    <a:pt x="1610239" y="1292702"/>
                  </a:lnTo>
                  <a:cubicBezTo>
                    <a:pt x="1610239" y="1309829"/>
                    <a:pt x="1603434" y="1326256"/>
                    <a:pt x="1591323" y="1338367"/>
                  </a:cubicBezTo>
                  <a:cubicBezTo>
                    <a:pt x="1579212" y="1350478"/>
                    <a:pt x="1562786" y="1357282"/>
                    <a:pt x="1545658" y="1357282"/>
                  </a:cubicBezTo>
                  <a:lnTo>
                    <a:pt x="64581" y="1357282"/>
                  </a:lnTo>
                  <a:cubicBezTo>
                    <a:pt x="47453" y="1357282"/>
                    <a:pt x="31026" y="1350478"/>
                    <a:pt x="18915" y="1338367"/>
                  </a:cubicBezTo>
                  <a:cubicBezTo>
                    <a:pt x="6804" y="1326256"/>
                    <a:pt x="0" y="1309829"/>
                    <a:pt x="0" y="1292702"/>
                  </a:cubicBezTo>
                  <a:lnTo>
                    <a:pt x="0" y="64581"/>
                  </a:lnTo>
                  <a:cubicBezTo>
                    <a:pt x="0" y="47453"/>
                    <a:pt x="6804" y="31026"/>
                    <a:pt x="18915" y="18915"/>
                  </a:cubicBezTo>
                  <a:cubicBezTo>
                    <a:pt x="31026" y="6804"/>
                    <a:pt x="47453" y="0"/>
                    <a:pt x="64581" y="0"/>
                  </a:cubicBezTo>
                  <a:close/>
                </a:path>
              </a:pathLst>
            </a:custGeom>
            <a:solidFill>
              <a:srgbClr val="FFFBF7"/>
            </a:solidFill>
            <a:ln cap="rnd">
              <a:noFill/>
              <a:prstDash val="solid"/>
              <a:round/>
            </a:ln>
          </p:spPr>
          <p:txBody>
            <a:bodyPr/>
            <a:lstStyle/>
            <a:p>
              <a:endParaRPr lang="tr-TR"/>
            </a:p>
          </p:txBody>
        </p:sp>
        <p:sp>
          <p:nvSpPr>
            <p:cNvPr id="16" name="TextBox 16"/>
            <p:cNvSpPr txBox="1"/>
            <p:nvPr/>
          </p:nvSpPr>
          <p:spPr>
            <a:xfrm>
              <a:off x="0" y="-66675"/>
              <a:ext cx="1610239" cy="1423957"/>
            </a:xfrm>
            <a:prstGeom prst="rect">
              <a:avLst/>
            </a:prstGeom>
          </p:spPr>
          <p:txBody>
            <a:bodyPr lIns="50800" tIns="50800" rIns="50800" bIns="50800" rtlCol="0" anchor="ctr"/>
            <a:lstStyle/>
            <a:p>
              <a:pPr algn="ctr">
                <a:lnSpc>
                  <a:spcPts val="2209"/>
                </a:lnSpc>
              </a:pPr>
              <a:endParaRPr/>
            </a:p>
          </p:txBody>
        </p:sp>
      </p:grpSp>
      <p:sp>
        <p:nvSpPr>
          <p:cNvPr id="17" name="TextBox 17"/>
          <p:cNvSpPr txBox="1"/>
          <p:nvPr/>
        </p:nvSpPr>
        <p:spPr>
          <a:xfrm>
            <a:off x="11421162" y="4349752"/>
            <a:ext cx="4788321" cy="25725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 zarı ile çekirdek arasında uzanan ince kanallardan oluşur. Madde iletimini sağlar. Bitki ve hayvan hücrelerinde bulunur.</a:t>
            </a:r>
          </a:p>
        </p:txBody>
      </p:sp>
      <p:sp>
        <p:nvSpPr>
          <p:cNvPr id="18" name="Freeform 18"/>
          <p:cNvSpPr/>
          <p:nvPr/>
        </p:nvSpPr>
        <p:spPr>
          <a:xfrm rot="64685">
            <a:off x="1076614" y="1011026"/>
            <a:ext cx="5317252" cy="5143232"/>
          </a:xfrm>
          <a:custGeom>
            <a:avLst/>
            <a:gdLst/>
            <a:ahLst/>
            <a:cxnLst/>
            <a:rect l="l" t="t" r="r" b="b"/>
            <a:pathLst>
              <a:path w="5317252" h="5143232">
                <a:moveTo>
                  <a:pt x="0" y="0"/>
                </a:moveTo>
                <a:lnTo>
                  <a:pt x="5317252" y="0"/>
                </a:lnTo>
                <a:lnTo>
                  <a:pt x="5317252" y="5143232"/>
                </a:lnTo>
                <a:lnTo>
                  <a:pt x="0" y="514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19" name="Group 19"/>
          <p:cNvGrpSpPr/>
          <p:nvPr/>
        </p:nvGrpSpPr>
        <p:grpSpPr>
          <a:xfrm rot="-4373234">
            <a:off x="4084486" y="942739"/>
            <a:ext cx="3074765" cy="3385562"/>
            <a:chOff x="0" y="0"/>
            <a:chExt cx="4099687" cy="4514082"/>
          </a:xfrm>
        </p:grpSpPr>
        <p:sp>
          <p:nvSpPr>
            <p:cNvPr id="20" name="Freeform 20"/>
            <p:cNvSpPr/>
            <p:nvPr/>
          </p:nvSpPr>
          <p:spPr>
            <a:xfrm rot="-526882">
              <a:off x="744985" y="74503"/>
              <a:ext cx="1094850" cy="1547491"/>
            </a:xfrm>
            <a:custGeom>
              <a:avLst/>
              <a:gdLst/>
              <a:ahLst/>
              <a:cxnLst/>
              <a:rect l="l" t="t" r="r" b="b"/>
              <a:pathLst>
                <a:path w="1094850" h="1547491">
                  <a:moveTo>
                    <a:pt x="0" y="0"/>
                  </a:moveTo>
                  <a:lnTo>
                    <a:pt x="1094850" y="0"/>
                  </a:lnTo>
                  <a:lnTo>
                    <a:pt x="1094850" y="1547491"/>
                  </a:lnTo>
                  <a:lnTo>
                    <a:pt x="0" y="1547491"/>
                  </a:lnTo>
                  <a:lnTo>
                    <a:pt x="0" y="0"/>
                  </a:lnTo>
                  <a:close/>
                </a:path>
              </a:pathLst>
            </a:custGeom>
            <a:blipFill>
              <a:blip r:embed="rId7"/>
              <a:stretch>
                <a:fillRect/>
              </a:stretch>
            </a:blipFill>
          </p:spPr>
          <p:txBody>
            <a:bodyPr/>
            <a:lstStyle/>
            <a:p>
              <a:endParaRPr lang="tr-TR"/>
            </a:p>
          </p:txBody>
        </p:sp>
        <p:grpSp>
          <p:nvGrpSpPr>
            <p:cNvPr id="21" name="Group 21"/>
            <p:cNvGrpSpPr/>
            <p:nvPr/>
          </p:nvGrpSpPr>
          <p:grpSpPr>
            <a:xfrm>
              <a:off x="0" y="414396"/>
              <a:ext cx="4099687" cy="409968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984931">
              <a:off x="322503" y="1471887"/>
              <a:ext cx="3544376" cy="2158847"/>
            </a:xfrm>
            <a:custGeom>
              <a:avLst/>
              <a:gdLst/>
              <a:ahLst/>
              <a:cxnLst/>
              <a:rect l="l" t="t" r="r" b="b"/>
              <a:pathLst>
                <a:path w="3544376" h="2158847">
                  <a:moveTo>
                    <a:pt x="0" y="0"/>
                  </a:moveTo>
                  <a:lnTo>
                    <a:pt x="3544376" y="0"/>
                  </a:lnTo>
                  <a:lnTo>
                    <a:pt x="3544376" y="2158847"/>
                  </a:lnTo>
                  <a:lnTo>
                    <a:pt x="0" y="2158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grpSp>
        <p:nvGrpSpPr>
          <p:cNvPr id="25" name="Group 25"/>
          <p:cNvGrpSpPr/>
          <p:nvPr/>
        </p:nvGrpSpPr>
        <p:grpSpPr>
          <a:xfrm rot="-4373234">
            <a:off x="7606617" y="4352393"/>
            <a:ext cx="3074765" cy="3385562"/>
            <a:chOff x="0" y="0"/>
            <a:chExt cx="4099687" cy="4514082"/>
          </a:xfrm>
        </p:grpSpPr>
        <p:sp>
          <p:nvSpPr>
            <p:cNvPr id="26" name="Freeform 26"/>
            <p:cNvSpPr/>
            <p:nvPr/>
          </p:nvSpPr>
          <p:spPr>
            <a:xfrm rot="-526882">
              <a:off x="744985" y="74503"/>
              <a:ext cx="1094850" cy="1547491"/>
            </a:xfrm>
            <a:custGeom>
              <a:avLst/>
              <a:gdLst/>
              <a:ahLst/>
              <a:cxnLst/>
              <a:rect l="l" t="t" r="r" b="b"/>
              <a:pathLst>
                <a:path w="1094850" h="1547491">
                  <a:moveTo>
                    <a:pt x="0" y="0"/>
                  </a:moveTo>
                  <a:lnTo>
                    <a:pt x="1094850" y="0"/>
                  </a:lnTo>
                  <a:lnTo>
                    <a:pt x="1094850" y="1547491"/>
                  </a:lnTo>
                  <a:lnTo>
                    <a:pt x="0" y="1547491"/>
                  </a:lnTo>
                  <a:lnTo>
                    <a:pt x="0" y="0"/>
                  </a:lnTo>
                  <a:close/>
                </a:path>
              </a:pathLst>
            </a:custGeom>
            <a:blipFill>
              <a:blip r:embed="rId7"/>
              <a:stretch>
                <a:fillRect/>
              </a:stretch>
            </a:blipFill>
          </p:spPr>
          <p:txBody>
            <a:bodyPr/>
            <a:lstStyle/>
            <a:p>
              <a:endParaRPr lang="tr-TR"/>
            </a:p>
          </p:txBody>
        </p:sp>
        <p:grpSp>
          <p:nvGrpSpPr>
            <p:cNvPr id="27" name="Group 27"/>
            <p:cNvGrpSpPr/>
            <p:nvPr/>
          </p:nvGrpSpPr>
          <p:grpSpPr>
            <a:xfrm>
              <a:off x="0" y="414396"/>
              <a:ext cx="4099687" cy="409968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rot="-984931">
              <a:off x="322503" y="1471887"/>
              <a:ext cx="3544376" cy="2158847"/>
            </a:xfrm>
            <a:custGeom>
              <a:avLst/>
              <a:gdLst/>
              <a:ahLst/>
              <a:cxnLst/>
              <a:rect l="l" t="t" r="r" b="b"/>
              <a:pathLst>
                <a:path w="3544376" h="2158847">
                  <a:moveTo>
                    <a:pt x="0" y="0"/>
                  </a:moveTo>
                  <a:lnTo>
                    <a:pt x="3544376" y="0"/>
                  </a:lnTo>
                  <a:lnTo>
                    <a:pt x="3544376" y="2158847"/>
                  </a:lnTo>
                  <a:lnTo>
                    <a:pt x="0" y="2158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31" name="Freeform 31"/>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32" name="Resim 31">
            <a:extLst>
              <a:ext uri="{FF2B5EF4-FFF2-40B4-BE49-F238E27FC236}">
                <a16:creationId xmlns:a16="http://schemas.microsoft.com/office/drawing/2014/main" id="{208F74D9-38CA-2881-1C5B-9F12F3CDA520}"/>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58876"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6476"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58876"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06476"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1028700" y="1109620"/>
            <a:ext cx="8340729" cy="8067760"/>
          </a:xfrm>
          <a:custGeom>
            <a:avLst/>
            <a:gdLst/>
            <a:ahLst/>
            <a:cxnLst/>
            <a:rect l="l" t="t" r="r" b="b"/>
            <a:pathLst>
              <a:path w="8340729" h="8067760">
                <a:moveTo>
                  <a:pt x="0" y="0"/>
                </a:moveTo>
                <a:lnTo>
                  <a:pt x="8340729" y="0"/>
                </a:lnTo>
                <a:lnTo>
                  <a:pt x="8340729" y="8067760"/>
                </a:lnTo>
                <a:lnTo>
                  <a:pt x="0" y="80677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TextBox 16"/>
          <p:cNvSpPr txBox="1"/>
          <p:nvPr/>
        </p:nvSpPr>
        <p:spPr>
          <a:xfrm>
            <a:off x="11571930"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LİZOZOM</a:t>
            </a:r>
          </a:p>
        </p:txBody>
      </p:sp>
      <p:sp>
        <p:nvSpPr>
          <p:cNvPr id="17" name="TextBox 17"/>
          <p:cNvSpPr txBox="1"/>
          <p:nvPr/>
        </p:nvSpPr>
        <p:spPr>
          <a:xfrm>
            <a:off x="11196119" y="3952991"/>
            <a:ext cx="5242288"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Hücre içi sindirimi sağlar. Büyük yapılı maddeleri parçalayarak küçük yapılı maddeler hâline getirir. Yaşlanan hücrelerin ve organellerin yok edilmesinden de sorumludur. Hayvan ve ilkel bitki hücrelerinde bulunur.</a:t>
            </a:r>
          </a:p>
        </p:txBody>
      </p:sp>
      <p:grpSp>
        <p:nvGrpSpPr>
          <p:cNvPr id="18" name="Group 18"/>
          <p:cNvGrpSpPr/>
          <p:nvPr/>
        </p:nvGrpSpPr>
        <p:grpSpPr>
          <a:xfrm>
            <a:off x="4085576" y="4017637"/>
            <a:ext cx="4257510" cy="5240663"/>
            <a:chOff x="0" y="0"/>
            <a:chExt cx="5676679" cy="6987550"/>
          </a:xfrm>
        </p:grpSpPr>
        <p:sp>
          <p:nvSpPr>
            <p:cNvPr id="19" name="Freeform 19"/>
            <p:cNvSpPr/>
            <p:nvPr/>
          </p:nvSpPr>
          <p:spPr>
            <a:xfrm rot="2283029">
              <a:off x="3273728" y="239495"/>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5"/>
              <a:stretch>
                <a:fillRect/>
              </a:stretch>
            </a:blipFill>
          </p:spPr>
          <p:txBody>
            <a:bodyPr/>
            <a:lstStyle/>
            <a:p>
              <a:endParaRPr lang="tr-TR"/>
            </a:p>
          </p:txBody>
        </p:sp>
        <p:grpSp>
          <p:nvGrpSpPr>
            <p:cNvPr id="20" name="Group 20"/>
            <p:cNvGrpSpPr/>
            <p:nvPr/>
          </p:nvGrpSpPr>
          <p:grpSpPr>
            <a:xfrm>
              <a:off x="0" y="1310871"/>
              <a:ext cx="5676679" cy="56766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583374" y="2114690"/>
              <a:ext cx="4382208" cy="4135211"/>
            </a:xfrm>
            <a:custGeom>
              <a:avLst/>
              <a:gdLst/>
              <a:ahLst/>
              <a:cxnLst/>
              <a:rect l="l" t="t" r="r" b="b"/>
              <a:pathLst>
                <a:path w="4382208" h="4135211">
                  <a:moveTo>
                    <a:pt x="0" y="0"/>
                  </a:moveTo>
                  <a:lnTo>
                    <a:pt x="4382208" y="0"/>
                  </a:lnTo>
                  <a:lnTo>
                    <a:pt x="4382208" y="4135211"/>
                  </a:lnTo>
                  <a:lnTo>
                    <a:pt x="0" y="41352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24" name="Freeform 2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5" name="Resim 24">
            <a:extLst>
              <a:ext uri="{FF2B5EF4-FFF2-40B4-BE49-F238E27FC236}">
                <a16:creationId xmlns:a16="http://schemas.microsoft.com/office/drawing/2014/main" id="{F833949B-0E1E-6DC9-E60A-9460C7448388}"/>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a:stretch>
          </a:blipFill>
        </p:spPr>
        <p:txBody>
          <a:bodyPr/>
          <a:lstStyle/>
          <a:p>
            <a:endParaRPr lang="tr-TR"/>
          </a:p>
        </p:txBody>
      </p:sp>
      <p:grpSp>
        <p:nvGrpSpPr>
          <p:cNvPr id="3" name="Group 3"/>
          <p:cNvGrpSpPr/>
          <p:nvPr/>
        </p:nvGrpSpPr>
        <p:grpSpPr>
          <a:xfrm>
            <a:off x="11059639"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7239"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9" name="TextBox 9"/>
          <p:cNvSpPr txBox="1"/>
          <p:nvPr/>
        </p:nvSpPr>
        <p:spPr>
          <a:xfrm>
            <a:off x="11572693" y="2237955"/>
            <a:ext cx="4490665" cy="703580"/>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SENTRİYOL</a:t>
            </a:r>
          </a:p>
        </p:txBody>
      </p:sp>
      <p:grpSp>
        <p:nvGrpSpPr>
          <p:cNvPr id="10" name="Group 10"/>
          <p:cNvGrpSpPr/>
          <p:nvPr/>
        </p:nvGrpSpPr>
        <p:grpSpPr>
          <a:xfrm>
            <a:off x="11059639" y="3651453"/>
            <a:ext cx="5821573" cy="4756736"/>
            <a:chOff x="0" y="0"/>
            <a:chExt cx="1533254" cy="1252803"/>
          </a:xfrm>
        </p:grpSpPr>
        <p:sp>
          <p:nvSpPr>
            <p:cNvPr id="11" name="Freeform 11"/>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2" name="TextBox 12"/>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3" name="Group 13"/>
          <p:cNvGrpSpPr/>
          <p:nvPr/>
        </p:nvGrpSpPr>
        <p:grpSpPr>
          <a:xfrm>
            <a:off x="10907239" y="3499053"/>
            <a:ext cx="5821573" cy="4756736"/>
            <a:chOff x="0" y="0"/>
            <a:chExt cx="1533254" cy="1252803"/>
          </a:xfrm>
        </p:grpSpPr>
        <p:sp>
          <p:nvSpPr>
            <p:cNvPr id="14" name="Freeform 14"/>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5" name="TextBox 15"/>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6" name="TextBox 16"/>
          <p:cNvSpPr txBox="1"/>
          <p:nvPr/>
        </p:nvSpPr>
        <p:spPr>
          <a:xfrm>
            <a:off x="11732693" y="4195078"/>
            <a:ext cx="4170665" cy="38298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Hayvanlarda ve ilkel bitki hücrelerinde bulunur. İki silindirik yapıdan meydana gelmiştir ve hücre bölünmesinde görevli yapıdır. İki sentriyolün birleşmesi ile sentrozomlar oluşur.</a:t>
            </a:r>
          </a:p>
        </p:txBody>
      </p:sp>
      <p:sp>
        <p:nvSpPr>
          <p:cNvPr id="17" name="Freeform 17"/>
          <p:cNvSpPr/>
          <p:nvPr/>
        </p:nvSpPr>
        <p:spPr>
          <a:xfrm>
            <a:off x="1028700" y="1109620"/>
            <a:ext cx="8340729" cy="8067760"/>
          </a:xfrm>
          <a:custGeom>
            <a:avLst/>
            <a:gdLst/>
            <a:ahLst/>
            <a:cxnLst/>
            <a:rect l="l" t="t" r="r" b="b"/>
            <a:pathLst>
              <a:path w="8340729" h="8067760">
                <a:moveTo>
                  <a:pt x="0" y="0"/>
                </a:moveTo>
                <a:lnTo>
                  <a:pt x="8340729" y="0"/>
                </a:lnTo>
                <a:lnTo>
                  <a:pt x="8340729" y="8067760"/>
                </a:lnTo>
                <a:lnTo>
                  <a:pt x="0" y="80677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18" name="Group 18"/>
          <p:cNvGrpSpPr/>
          <p:nvPr/>
        </p:nvGrpSpPr>
        <p:grpSpPr>
          <a:xfrm>
            <a:off x="5114002" y="2183612"/>
            <a:ext cx="4506665" cy="4544628"/>
            <a:chOff x="0" y="0"/>
            <a:chExt cx="6008887" cy="6059504"/>
          </a:xfrm>
        </p:grpSpPr>
        <p:sp>
          <p:nvSpPr>
            <p:cNvPr id="19" name="Freeform 19"/>
            <p:cNvSpPr/>
            <p:nvPr/>
          </p:nvSpPr>
          <p:spPr>
            <a:xfrm rot="-7128286">
              <a:off x="546036" y="3807702"/>
              <a:ext cx="1515997" cy="2142752"/>
            </a:xfrm>
            <a:custGeom>
              <a:avLst/>
              <a:gdLst/>
              <a:ahLst/>
              <a:cxnLst/>
              <a:rect l="l" t="t" r="r" b="b"/>
              <a:pathLst>
                <a:path w="1515997" h="2142752">
                  <a:moveTo>
                    <a:pt x="0" y="0"/>
                  </a:moveTo>
                  <a:lnTo>
                    <a:pt x="1515997" y="0"/>
                  </a:lnTo>
                  <a:lnTo>
                    <a:pt x="1515997" y="2142752"/>
                  </a:lnTo>
                  <a:lnTo>
                    <a:pt x="0" y="2142752"/>
                  </a:lnTo>
                  <a:lnTo>
                    <a:pt x="0" y="0"/>
                  </a:lnTo>
                  <a:close/>
                </a:path>
              </a:pathLst>
            </a:custGeom>
            <a:blipFill>
              <a:blip r:embed="rId5"/>
              <a:stretch>
                <a:fillRect/>
              </a:stretch>
            </a:blipFill>
          </p:spPr>
          <p:txBody>
            <a:bodyPr/>
            <a:lstStyle/>
            <a:p>
              <a:endParaRPr lang="tr-TR"/>
            </a:p>
          </p:txBody>
        </p:sp>
        <p:grpSp>
          <p:nvGrpSpPr>
            <p:cNvPr id="20" name="Group 20"/>
            <p:cNvGrpSpPr/>
            <p:nvPr/>
          </p:nvGrpSpPr>
          <p:grpSpPr>
            <a:xfrm>
              <a:off x="332208" y="0"/>
              <a:ext cx="5676679" cy="56766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0" cap="sq">
                <a:solidFill>
                  <a:srgbClr val="000000"/>
                </a:solidFill>
                <a:prstDash val="solid"/>
                <a:miter/>
              </a:ln>
            </p:spPr>
            <p:txBody>
              <a:bodyPr/>
              <a:lstStyle/>
              <a:p>
                <a:endParaRPr lang="tr-T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064624" y="528535"/>
              <a:ext cx="4211847" cy="4211847"/>
            </a:xfrm>
            <a:custGeom>
              <a:avLst/>
              <a:gdLst/>
              <a:ahLst/>
              <a:cxnLst/>
              <a:rect l="l" t="t" r="r" b="b"/>
              <a:pathLst>
                <a:path w="4211847" h="4211847">
                  <a:moveTo>
                    <a:pt x="0" y="0"/>
                  </a:moveTo>
                  <a:lnTo>
                    <a:pt x="4211847" y="0"/>
                  </a:lnTo>
                  <a:lnTo>
                    <a:pt x="4211847" y="4211846"/>
                  </a:lnTo>
                  <a:lnTo>
                    <a:pt x="0" y="42118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24" name="Freeform 2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8"/>
            <a:stretch>
              <a:fillRect/>
            </a:stretch>
          </a:blipFill>
        </p:spPr>
        <p:txBody>
          <a:bodyPr/>
          <a:lstStyle/>
          <a:p>
            <a:endParaRPr lang="tr-TR"/>
          </a:p>
        </p:txBody>
      </p:sp>
      <p:pic>
        <p:nvPicPr>
          <p:cNvPr id="25" name="Resim 24">
            <a:extLst>
              <a:ext uri="{FF2B5EF4-FFF2-40B4-BE49-F238E27FC236}">
                <a16:creationId xmlns:a16="http://schemas.microsoft.com/office/drawing/2014/main" id="{62D7390F-0129-826F-E3C5-E8D770F8BC99}"/>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10874" y="-229678"/>
            <a:ext cx="17259300" cy="10746357"/>
          </a:xfrm>
          <a:prstGeom prst="rect">
            <a:avLst/>
          </a:prstGeom>
        </p:spPr>
      </p:pic>
      <p:pic>
        <p:nvPicPr>
          <p:cNvPr id="3" name="Resim 2">
            <a:extLst>
              <a:ext uri="{FF2B5EF4-FFF2-40B4-BE49-F238E27FC236}">
                <a16:creationId xmlns:a16="http://schemas.microsoft.com/office/drawing/2014/main" id="{9FEBFCC3-878E-858E-9C85-9FE958288FB9}"/>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770263" y="197829"/>
            <a:ext cx="16747474" cy="10432280"/>
          </a:xfrm>
          <a:prstGeom prst="rect">
            <a:avLst/>
          </a:prstGeom>
        </p:spPr>
      </p:pic>
      <p:pic>
        <p:nvPicPr>
          <p:cNvPr id="3" name="Resim 2">
            <a:extLst>
              <a:ext uri="{FF2B5EF4-FFF2-40B4-BE49-F238E27FC236}">
                <a16:creationId xmlns:a16="http://schemas.microsoft.com/office/drawing/2014/main" id="{3A5E6949-02E4-6170-CF92-51E03E923C50}"/>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p:timing>
    <p:tnLst>
      <p:par>
        <p:cTn id="1" dur="indefinite" restart="never" nodeType="tmRoot">
          <p:childTnLst>
            <p:video>
              <p:cMediaNode vol="100000" mute="1">
                <p:cTn id="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720795" y="1028700"/>
            <a:ext cx="16846410" cy="8536983"/>
          </a:xfrm>
          <a:custGeom>
            <a:avLst/>
            <a:gdLst/>
            <a:ahLst/>
            <a:cxnLst/>
            <a:rect l="l" t="t" r="r" b="b"/>
            <a:pathLst>
              <a:path w="16846410" h="8536983">
                <a:moveTo>
                  <a:pt x="0" y="0"/>
                </a:moveTo>
                <a:lnTo>
                  <a:pt x="16846410" y="0"/>
                </a:lnTo>
                <a:lnTo>
                  <a:pt x="16846410" y="8536983"/>
                </a:lnTo>
                <a:lnTo>
                  <a:pt x="0" y="8536983"/>
                </a:lnTo>
                <a:lnTo>
                  <a:pt x="0" y="0"/>
                </a:lnTo>
                <a:close/>
              </a:path>
            </a:pathLst>
          </a:custGeom>
          <a:blipFill>
            <a:blip r:embed="rId2"/>
            <a:stretch>
              <a:fillRect t="-3600"/>
            </a:stretch>
          </a:blipFill>
        </p:spPr>
        <p:txBody>
          <a:bodyPr/>
          <a:lstStyle/>
          <a:p>
            <a:endParaRPr lang="tr-TR"/>
          </a:p>
        </p:txBody>
      </p:sp>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pic>
        <p:nvPicPr>
          <p:cNvPr id="4" name="Resim 3">
            <a:extLst>
              <a:ext uri="{FF2B5EF4-FFF2-40B4-BE49-F238E27FC236}">
                <a16:creationId xmlns:a16="http://schemas.microsoft.com/office/drawing/2014/main" id="{218E329B-589A-F057-A824-D61E4E10A9D8}"/>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grpSp>
        <p:nvGrpSpPr>
          <p:cNvPr id="2" name="Group 2"/>
          <p:cNvGrpSpPr/>
          <p:nvPr/>
        </p:nvGrpSpPr>
        <p:grpSpPr>
          <a:xfrm>
            <a:off x="0" y="8762368"/>
            <a:ext cx="18821187" cy="3010401"/>
            <a:chOff x="0" y="0"/>
            <a:chExt cx="4957020" cy="792863"/>
          </a:xfrm>
        </p:grpSpPr>
        <p:sp>
          <p:nvSpPr>
            <p:cNvPr id="3" name="Freeform 3"/>
            <p:cNvSpPr/>
            <p:nvPr/>
          </p:nvSpPr>
          <p:spPr>
            <a:xfrm>
              <a:off x="0" y="0"/>
              <a:ext cx="4957020" cy="792863"/>
            </a:xfrm>
            <a:custGeom>
              <a:avLst/>
              <a:gdLst/>
              <a:ahLst/>
              <a:cxnLst/>
              <a:rect l="l" t="t" r="r" b="b"/>
              <a:pathLst>
                <a:path w="4957020" h="792863">
                  <a:moveTo>
                    <a:pt x="20978" y="0"/>
                  </a:moveTo>
                  <a:lnTo>
                    <a:pt x="4936042" y="0"/>
                  </a:lnTo>
                  <a:cubicBezTo>
                    <a:pt x="4941606" y="0"/>
                    <a:pt x="4946942" y="2210"/>
                    <a:pt x="4950876" y="6144"/>
                  </a:cubicBezTo>
                  <a:cubicBezTo>
                    <a:pt x="4954810" y="10079"/>
                    <a:pt x="4957020" y="15415"/>
                    <a:pt x="4957020" y="20978"/>
                  </a:cubicBezTo>
                  <a:lnTo>
                    <a:pt x="4957020" y="771885"/>
                  </a:lnTo>
                  <a:cubicBezTo>
                    <a:pt x="4957020" y="783471"/>
                    <a:pt x="4947628" y="792863"/>
                    <a:pt x="4936042" y="792863"/>
                  </a:cubicBezTo>
                  <a:lnTo>
                    <a:pt x="20978" y="792863"/>
                  </a:lnTo>
                  <a:cubicBezTo>
                    <a:pt x="15415" y="792863"/>
                    <a:pt x="10079" y="790653"/>
                    <a:pt x="6144" y="786719"/>
                  </a:cubicBezTo>
                  <a:cubicBezTo>
                    <a:pt x="2210" y="782784"/>
                    <a:pt x="0" y="777448"/>
                    <a:pt x="0" y="771885"/>
                  </a:cubicBezTo>
                  <a:lnTo>
                    <a:pt x="0" y="20978"/>
                  </a:lnTo>
                  <a:cubicBezTo>
                    <a:pt x="0" y="15415"/>
                    <a:pt x="2210" y="10079"/>
                    <a:pt x="6144" y="6144"/>
                  </a:cubicBezTo>
                  <a:cubicBezTo>
                    <a:pt x="10079" y="2210"/>
                    <a:pt x="15415" y="0"/>
                    <a:pt x="20978" y="0"/>
                  </a:cubicBezTo>
                  <a:close/>
                </a:path>
              </a:pathLst>
            </a:custGeom>
            <a:gradFill rotWithShape="1">
              <a:gsLst>
                <a:gs pos="0">
                  <a:srgbClr val="C8A350">
                    <a:alpha val="100000"/>
                  </a:srgbClr>
                </a:gs>
                <a:gs pos="100000">
                  <a:srgbClr val="FDFBEA">
                    <a:alpha val="100000"/>
                  </a:srgbClr>
                </a:gs>
              </a:gsLst>
              <a:path path="circle">
                <a:fillToRect l="50000" t="50000" r="50000" b="50000"/>
              </a:path>
            </a:gradFill>
          </p:spPr>
          <p:txBody>
            <a:bodyPr/>
            <a:lstStyle/>
            <a:p>
              <a:endParaRPr lang="tr-TR"/>
            </a:p>
          </p:txBody>
        </p:sp>
        <p:sp>
          <p:nvSpPr>
            <p:cNvPr id="4" name="TextBox 4"/>
            <p:cNvSpPr txBox="1"/>
            <p:nvPr/>
          </p:nvSpPr>
          <p:spPr>
            <a:xfrm>
              <a:off x="0" y="-47625"/>
              <a:ext cx="4957020" cy="840488"/>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2027994">
            <a:off x="-737945" y="-2546109"/>
            <a:ext cx="8825379" cy="9926295"/>
          </a:xfrm>
          <a:custGeom>
            <a:avLst/>
            <a:gdLst/>
            <a:ahLst/>
            <a:cxnLst/>
            <a:rect l="l" t="t" r="r" b="b"/>
            <a:pathLst>
              <a:path w="8825379" h="9926295">
                <a:moveTo>
                  <a:pt x="0" y="0"/>
                </a:moveTo>
                <a:lnTo>
                  <a:pt x="8825379" y="0"/>
                </a:lnTo>
                <a:lnTo>
                  <a:pt x="8825379" y="9926295"/>
                </a:lnTo>
                <a:lnTo>
                  <a:pt x="0" y="992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rot="-234181">
            <a:off x="3766590" y="3924418"/>
            <a:ext cx="9438254" cy="3020241"/>
          </a:xfrm>
          <a:custGeom>
            <a:avLst/>
            <a:gdLst/>
            <a:ahLst/>
            <a:cxnLst/>
            <a:rect l="l" t="t" r="r" b="b"/>
            <a:pathLst>
              <a:path w="9438254" h="3020241">
                <a:moveTo>
                  <a:pt x="0" y="0"/>
                </a:moveTo>
                <a:lnTo>
                  <a:pt x="9438254" y="0"/>
                </a:lnTo>
                <a:lnTo>
                  <a:pt x="9438254" y="3020241"/>
                </a:lnTo>
                <a:lnTo>
                  <a:pt x="0" y="3020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rot="1190674">
            <a:off x="7414334" y="4641276"/>
            <a:ext cx="1334755" cy="1216313"/>
          </a:xfrm>
          <a:custGeom>
            <a:avLst/>
            <a:gdLst/>
            <a:ahLst/>
            <a:cxnLst/>
            <a:rect l="l" t="t" r="r" b="b"/>
            <a:pathLst>
              <a:path w="1334755" h="1216313">
                <a:moveTo>
                  <a:pt x="0" y="0"/>
                </a:moveTo>
                <a:lnTo>
                  <a:pt x="1334755" y="0"/>
                </a:lnTo>
                <a:lnTo>
                  <a:pt x="1334755" y="1216313"/>
                </a:lnTo>
                <a:lnTo>
                  <a:pt x="0" y="1216313"/>
                </a:lnTo>
                <a:lnTo>
                  <a:pt x="0" y="0"/>
                </a:lnTo>
                <a:close/>
              </a:path>
            </a:pathLst>
          </a:custGeom>
          <a:blipFill>
            <a:blip r:embed="rId6"/>
            <a:stretch>
              <a:fillRect r="-113944" b="-131255"/>
            </a:stretch>
          </a:blipFill>
        </p:spPr>
        <p:txBody>
          <a:bodyPr/>
          <a:lstStyle/>
          <a:p>
            <a:endParaRPr lang="tr-TR"/>
          </a:p>
        </p:txBody>
      </p:sp>
      <p:sp>
        <p:nvSpPr>
          <p:cNvPr id="8" name="Freeform 8"/>
          <p:cNvSpPr/>
          <p:nvPr/>
        </p:nvSpPr>
        <p:spPr>
          <a:xfrm rot="-2376563">
            <a:off x="7599174" y="3891407"/>
            <a:ext cx="1817585" cy="1817585"/>
          </a:xfrm>
          <a:custGeom>
            <a:avLst/>
            <a:gdLst/>
            <a:ahLst/>
            <a:cxnLst/>
            <a:rect l="l" t="t" r="r" b="b"/>
            <a:pathLst>
              <a:path w="1817585" h="1817585">
                <a:moveTo>
                  <a:pt x="0" y="0"/>
                </a:moveTo>
                <a:lnTo>
                  <a:pt x="1817585" y="0"/>
                </a:lnTo>
                <a:lnTo>
                  <a:pt x="1817585" y="1817585"/>
                </a:lnTo>
                <a:lnTo>
                  <a:pt x="0" y="18175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rot="-3263376" flipH="1">
            <a:off x="10634864" y="-648604"/>
            <a:ext cx="8454500" cy="13393267"/>
          </a:xfrm>
          <a:custGeom>
            <a:avLst/>
            <a:gdLst/>
            <a:ahLst/>
            <a:cxnLst/>
            <a:rect l="l" t="t" r="r" b="b"/>
            <a:pathLst>
              <a:path w="8454500" h="13393267">
                <a:moveTo>
                  <a:pt x="8454500" y="0"/>
                </a:moveTo>
                <a:lnTo>
                  <a:pt x="0" y="0"/>
                </a:lnTo>
                <a:lnTo>
                  <a:pt x="0" y="13393267"/>
                </a:lnTo>
                <a:lnTo>
                  <a:pt x="8454500" y="13393267"/>
                </a:lnTo>
                <a:lnTo>
                  <a:pt x="8454500" y="0"/>
                </a:lnTo>
                <a:close/>
              </a:path>
            </a:pathLst>
          </a:custGeom>
          <a:blipFill>
            <a:blip r:embed="rId9"/>
            <a:stretch>
              <a:fillRect/>
            </a:stretch>
          </a:blipFill>
        </p:spPr>
        <p:txBody>
          <a:bodyPr/>
          <a:lstStyle/>
          <a:p>
            <a:endParaRPr lang="tr-TR"/>
          </a:p>
        </p:txBody>
      </p:sp>
      <p:sp>
        <p:nvSpPr>
          <p:cNvPr id="10" name="TextBox 10"/>
          <p:cNvSpPr txBox="1"/>
          <p:nvPr/>
        </p:nvSpPr>
        <p:spPr>
          <a:xfrm>
            <a:off x="346627" y="7610134"/>
            <a:ext cx="17594746" cy="1385962"/>
          </a:xfrm>
          <a:prstGeom prst="rect">
            <a:avLst/>
          </a:prstGeom>
        </p:spPr>
        <p:txBody>
          <a:bodyPr lIns="0" tIns="0" rIns="0" bIns="0" rtlCol="0" anchor="t">
            <a:spAutoFit/>
          </a:bodyPr>
          <a:lstStyle/>
          <a:p>
            <a:pPr algn="ctr">
              <a:lnSpc>
                <a:spcPts val="10924"/>
              </a:lnSpc>
            </a:pPr>
            <a:r>
              <a:rPr lang="en-US" sz="9257" dirty="0">
                <a:solidFill>
                  <a:srgbClr val="C6E8E9"/>
                </a:solidFill>
                <a:latin typeface="Sunborn"/>
                <a:ea typeface="Sunborn"/>
                <a:cs typeface="Sunborn"/>
                <a:sym typeface="Sunborn"/>
              </a:rPr>
              <a:t>PREPERAT HAZIRLAYALIM</a:t>
            </a:r>
          </a:p>
        </p:txBody>
      </p:sp>
      <p:sp>
        <p:nvSpPr>
          <p:cNvPr id="11" name="TextBox 11"/>
          <p:cNvSpPr txBox="1"/>
          <p:nvPr/>
        </p:nvSpPr>
        <p:spPr>
          <a:xfrm>
            <a:off x="-211352" y="4467142"/>
            <a:ext cx="9621945" cy="589915"/>
          </a:xfrm>
          <a:prstGeom prst="rect">
            <a:avLst/>
          </a:prstGeom>
        </p:spPr>
        <p:txBody>
          <a:bodyPr lIns="0" tIns="0" rIns="0" bIns="0" rtlCol="0" anchor="t">
            <a:spAutoFit/>
          </a:bodyPr>
          <a:lstStyle/>
          <a:p>
            <a:pPr algn="ctr">
              <a:lnSpc>
                <a:spcPts val="4759"/>
              </a:lnSpc>
            </a:pPr>
            <a:r>
              <a:rPr lang="en-US" sz="3399">
                <a:solidFill>
                  <a:srgbClr val="000000"/>
                </a:solidFill>
                <a:latin typeface="Abril Fatface"/>
                <a:ea typeface="Abril Fatface"/>
                <a:cs typeface="Abril Fatface"/>
                <a:sym typeface="Abril Fatface"/>
              </a:rPr>
              <a:t>LAM</a:t>
            </a:r>
          </a:p>
        </p:txBody>
      </p:sp>
      <p:sp>
        <p:nvSpPr>
          <p:cNvPr id="12" name="TextBox 12"/>
          <p:cNvSpPr txBox="1"/>
          <p:nvPr/>
        </p:nvSpPr>
        <p:spPr>
          <a:xfrm>
            <a:off x="7964182" y="3273641"/>
            <a:ext cx="1446411" cy="589915"/>
          </a:xfrm>
          <a:prstGeom prst="rect">
            <a:avLst/>
          </a:prstGeom>
        </p:spPr>
        <p:txBody>
          <a:bodyPr lIns="0" tIns="0" rIns="0" bIns="0" rtlCol="0" anchor="t">
            <a:spAutoFit/>
          </a:bodyPr>
          <a:lstStyle/>
          <a:p>
            <a:pPr algn="ctr">
              <a:lnSpc>
                <a:spcPts val="4759"/>
              </a:lnSpc>
            </a:pPr>
            <a:r>
              <a:rPr lang="en-US" sz="3399">
                <a:solidFill>
                  <a:srgbClr val="000000"/>
                </a:solidFill>
                <a:latin typeface="Abril Fatface"/>
                <a:ea typeface="Abril Fatface"/>
                <a:cs typeface="Abril Fatface"/>
                <a:sym typeface="Abril Fatface"/>
              </a:rPr>
              <a:t>LAMEL</a:t>
            </a:r>
          </a:p>
        </p:txBody>
      </p:sp>
      <p:sp>
        <p:nvSpPr>
          <p:cNvPr id="13" name="TextBox 13"/>
          <p:cNvSpPr txBox="1"/>
          <p:nvPr/>
        </p:nvSpPr>
        <p:spPr>
          <a:xfrm>
            <a:off x="693254" y="345244"/>
            <a:ext cx="17594746" cy="1385962"/>
          </a:xfrm>
          <a:prstGeom prst="rect">
            <a:avLst/>
          </a:prstGeom>
        </p:spPr>
        <p:txBody>
          <a:bodyPr lIns="0" tIns="0" rIns="0" bIns="0" rtlCol="0" anchor="t">
            <a:spAutoFit/>
          </a:bodyPr>
          <a:lstStyle/>
          <a:p>
            <a:pPr algn="ctr">
              <a:lnSpc>
                <a:spcPts val="10924"/>
              </a:lnSpc>
            </a:pPr>
            <a:r>
              <a:rPr lang="en-US" sz="9257">
                <a:solidFill>
                  <a:srgbClr val="C6E8E9"/>
                </a:solidFill>
                <a:latin typeface="Sunborn"/>
                <a:ea typeface="Sunborn"/>
                <a:cs typeface="Sunborn"/>
                <a:sym typeface="Sunborn"/>
              </a:rPr>
              <a:t>HÜCREYİ İNCELEMEK İÇİN</a:t>
            </a:r>
          </a:p>
        </p:txBody>
      </p:sp>
      <p:sp>
        <p:nvSpPr>
          <p:cNvPr id="14" name="Freeform 14"/>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15" name="Resim 14">
            <a:extLst>
              <a:ext uri="{FF2B5EF4-FFF2-40B4-BE49-F238E27FC236}">
                <a16:creationId xmlns:a16="http://schemas.microsoft.com/office/drawing/2014/main" id="{79FEBCFA-C22E-706B-96C4-23FD492ECEFB}"/>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grpSp>
        <p:nvGrpSpPr>
          <p:cNvPr id="2" name="Group 2"/>
          <p:cNvGrpSpPr/>
          <p:nvPr/>
        </p:nvGrpSpPr>
        <p:grpSpPr>
          <a:xfrm>
            <a:off x="1193455" y="1974591"/>
            <a:ext cx="6293520" cy="1114950"/>
            <a:chOff x="0" y="0"/>
            <a:chExt cx="2029306" cy="359509"/>
          </a:xfrm>
        </p:grpSpPr>
        <p:sp>
          <p:nvSpPr>
            <p:cNvPr id="3" name="Freeform 3"/>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AF698D"/>
            </a:solidFill>
          </p:spPr>
          <p:txBody>
            <a:bodyPr/>
            <a:lstStyle/>
            <a:p>
              <a:endParaRPr lang="tr-TR"/>
            </a:p>
          </p:txBody>
        </p:sp>
        <p:sp>
          <p:nvSpPr>
            <p:cNvPr id="4" name="TextBox 4"/>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5" name="Group 5"/>
          <p:cNvGrpSpPr/>
          <p:nvPr/>
        </p:nvGrpSpPr>
        <p:grpSpPr>
          <a:xfrm>
            <a:off x="1028700" y="1809836"/>
            <a:ext cx="6293520" cy="1114950"/>
            <a:chOff x="0" y="0"/>
            <a:chExt cx="2029306" cy="359509"/>
          </a:xfrm>
        </p:grpSpPr>
        <p:sp>
          <p:nvSpPr>
            <p:cNvPr id="6" name="Freeform 6"/>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ED8490"/>
            </a:solidFill>
          </p:spPr>
          <p:txBody>
            <a:bodyPr/>
            <a:lstStyle/>
            <a:p>
              <a:endParaRPr lang="tr-TR"/>
            </a:p>
          </p:txBody>
        </p:sp>
        <p:sp>
          <p:nvSpPr>
            <p:cNvPr id="7" name="TextBox 7"/>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8" name="TextBox 8"/>
          <p:cNvSpPr txBox="1"/>
          <p:nvPr/>
        </p:nvSpPr>
        <p:spPr>
          <a:xfrm>
            <a:off x="1748101" y="2035915"/>
            <a:ext cx="5574119" cy="758043"/>
          </a:xfrm>
          <a:prstGeom prst="rect">
            <a:avLst/>
          </a:prstGeom>
        </p:spPr>
        <p:txBody>
          <a:bodyPr lIns="0" tIns="0" rIns="0" bIns="0" rtlCol="0" anchor="t">
            <a:spAutoFit/>
          </a:bodyPr>
          <a:lstStyle/>
          <a:p>
            <a:pPr algn="ctr">
              <a:lnSpc>
                <a:spcPts val="5621"/>
              </a:lnSpc>
            </a:pPr>
            <a:r>
              <a:rPr lang="en-US" sz="5621">
                <a:solidFill>
                  <a:srgbClr val="40325D"/>
                </a:solidFill>
                <a:latin typeface="Bobby Jones"/>
                <a:ea typeface="Bobby Jones"/>
                <a:cs typeface="Bobby Jones"/>
                <a:sym typeface="Bobby Jones"/>
              </a:rPr>
              <a:t>HAYVAN HÜCRESİ</a:t>
            </a:r>
          </a:p>
        </p:txBody>
      </p:sp>
      <p:grpSp>
        <p:nvGrpSpPr>
          <p:cNvPr id="9" name="Group 9"/>
          <p:cNvGrpSpPr/>
          <p:nvPr/>
        </p:nvGrpSpPr>
        <p:grpSpPr>
          <a:xfrm>
            <a:off x="1193455" y="3561428"/>
            <a:ext cx="6293520" cy="5142358"/>
            <a:chOff x="0" y="0"/>
            <a:chExt cx="1533254" cy="1252803"/>
          </a:xfrm>
        </p:grpSpPr>
        <p:sp>
          <p:nvSpPr>
            <p:cNvPr id="10" name="Freeform 10"/>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28700" y="3396674"/>
            <a:ext cx="6293520" cy="5142358"/>
            <a:chOff x="0" y="0"/>
            <a:chExt cx="1533254" cy="1252803"/>
          </a:xfrm>
        </p:grpSpPr>
        <p:sp>
          <p:nvSpPr>
            <p:cNvPr id="13" name="Freeform 13"/>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TextBox 15"/>
          <p:cNvSpPr txBox="1"/>
          <p:nvPr/>
        </p:nvSpPr>
        <p:spPr>
          <a:xfrm>
            <a:off x="1921072" y="4141144"/>
            <a:ext cx="4508776" cy="3242117"/>
          </a:xfrm>
          <a:prstGeom prst="rect">
            <a:avLst/>
          </a:prstGeom>
        </p:spPr>
        <p:txBody>
          <a:bodyPr lIns="0" tIns="0" rIns="0" bIns="0" rtlCol="0" anchor="t">
            <a:spAutoFit/>
          </a:bodyPr>
          <a:lstStyle/>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Yuvarlaktır.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Sentriyol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Kloroplast yok.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Kofullar küçük ve çok.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Lizozom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Hücre duvarı yok.</a:t>
            </a:r>
          </a:p>
        </p:txBody>
      </p:sp>
      <p:grpSp>
        <p:nvGrpSpPr>
          <p:cNvPr id="16" name="Group 16"/>
          <p:cNvGrpSpPr/>
          <p:nvPr/>
        </p:nvGrpSpPr>
        <p:grpSpPr>
          <a:xfrm>
            <a:off x="10597027" y="1974591"/>
            <a:ext cx="6293520" cy="1114950"/>
            <a:chOff x="0" y="0"/>
            <a:chExt cx="2029306" cy="359509"/>
          </a:xfrm>
        </p:grpSpPr>
        <p:sp>
          <p:nvSpPr>
            <p:cNvPr id="17" name="Freeform 17"/>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AF698D"/>
            </a:solidFill>
          </p:spPr>
          <p:txBody>
            <a:bodyPr/>
            <a:lstStyle/>
            <a:p>
              <a:endParaRPr lang="tr-TR"/>
            </a:p>
          </p:txBody>
        </p:sp>
        <p:sp>
          <p:nvSpPr>
            <p:cNvPr id="18" name="TextBox 1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19" name="Group 19"/>
          <p:cNvGrpSpPr/>
          <p:nvPr/>
        </p:nvGrpSpPr>
        <p:grpSpPr>
          <a:xfrm>
            <a:off x="10432272" y="1809836"/>
            <a:ext cx="6293520" cy="1114950"/>
            <a:chOff x="0" y="0"/>
            <a:chExt cx="2029306" cy="359509"/>
          </a:xfrm>
        </p:grpSpPr>
        <p:sp>
          <p:nvSpPr>
            <p:cNvPr id="20" name="Freeform 20"/>
            <p:cNvSpPr/>
            <p:nvPr/>
          </p:nvSpPr>
          <p:spPr>
            <a:xfrm>
              <a:off x="0" y="0"/>
              <a:ext cx="2029306" cy="359509"/>
            </a:xfrm>
            <a:custGeom>
              <a:avLst/>
              <a:gdLst/>
              <a:ahLst/>
              <a:cxnLst/>
              <a:rect l="l" t="t" r="r" b="b"/>
              <a:pathLst>
                <a:path w="2029306" h="359509">
                  <a:moveTo>
                    <a:pt x="30754" y="0"/>
                  </a:moveTo>
                  <a:lnTo>
                    <a:pt x="1998553" y="0"/>
                  </a:lnTo>
                  <a:cubicBezTo>
                    <a:pt x="2006709" y="0"/>
                    <a:pt x="2014531" y="3240"/>
                    <a:pt x="2020299" y="9008"/>
                  </a:cubicBezTo>
                  <a:cubicBezTo>
                    <a:pt x="2026066" y="14775"/>
                    <a:pt x="2029306" y="22597"/>
                    <a:pt x="2029306" y="30754"/>
                  </a:cubicBezTo>
                  <a:lnTo>
                    <a:pt x="2029306" y="328755"/>
                  </a:lnTo>
                  <a:cubicBezTo>
                    <a:pt x="2029306" y="336912"/>
                    <a:pt x="2026066" y="344734"/>
                    <a:pt x="2020299" y="350501"/>
                  </a:cubicBezTo>
                  <a:cubicBezTo>
                    <a:pt x="2014531" y="356269"/>
                    <a:pt x="2006709" y="359509"/>
                    <a:pt x="1998553" y="359509"/>
                  </a:cubicBezTo>
                  <a:lnTo>
                    <a:pt x="30754" y="359509"/>
                  </a:lnTo>
                  <a:cubicBezTo>
                    <a:pt x="22597" y="359509"/>
                    <a:pt x="14775" y="356269"/>
                    <a:pt x="9008" y="350501"/>
                  </a:cubicBezTo>
                  <a:cubicBezTo>
                    <a:pt x="3240" y="344734"/>
                    <a:pt x="0" y="336912"/>
                    <a:pt x="0" y="328755"/>
                  </a:cubicBezTo>
                  <a:lnTo>
                    <a:pt x="0" y="30754"/>
                  </a:lnTo>
                  <a:cubicBezTo>
                    <a:pt x="0" y="22597"/>
                    <a:pt x="3240" y="14775"/>
                    <a:pt x="9008" y="9008"/>
                  </a:cubicBezTo>
                  <a:cubicBezTo>
                    <a:pt x="14775" y="3240"/>
                    <a:pt x="22597" y="0"/>
                    <a:pt x="30754" y="0"/>
                  </a:cubicBezTo>
                  <a:close/>
                </a:path>
              </a:pathLst>
            </a:custGeom>
            <a:solidFill>
              <a:srgbClr val="ED8490"/>
            </a:solidFill>
          </p:spPr>
          <p:txBody>
            <a:bodyPr/>
            <a:lstStyle/>
            <a:p>
              <a:endParaRPr lang="tr-TR"/>
            </a:p>
          </p:txBody>
        </p:sp>
        <p:sp>
          <p:nvSpPr>
            <p:cNvPr id="21" name="TextBox 21"/>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sp>
        <p:nvSpPr>
          <p:cNvPr id="22" name="TextBox 22"/>
          <p:cNvSpPr txBox="1"/>
          <p:nvPr/>
        </p:nvSpPr>
        <p:spPr>
          <a:xfrm>
            <a:off x="11151673" y="2035915"/>
            <a:ext cx="5574119" cy="758043"/>
          </a:xfrm>
          <a:prstGeom prst="rect">
            <a:avLst/>
          </a:prstGeom>
        </p:spPr>
        <p:txBody>
          <a:bodyPr lIns="0" tIns="0" rIns="0" bIns="0" rtlCol="0" anchor="t">
            <a:spAutoFit/>
          </a:bodyPr>
          <a:lstStyle/>
          <a:p>
            <a:pPr algn="ctr">
              <a:lnSpc>
                <a:spcPts val="5621"/>
              </a:lnSpc>
            </a:pPr>
            <a:r>
              <a:rPr lang="en-US" sz="5621">
                <a:solidFill>
                  <a:srgbClr val="40325D"/>
                </a:solidFill>
                <a:latin typeface="Bobby Jones"/>
                <a:ea typeface="Bobby Jones"/>
                <a:cs typeface="Bobby Jones"/>
                <a:sym typeface="Bobby Jones"/>
              </a:rPr>
              <a:t>bitki hücresi</a:t>
            </a:r>
          </a:p>
        </p:txBody>
      </p:sp>
      <p:grpSp>
        <p:nvGrpSpPr>
          <p:cNvPr id="23" name="Group 23"/>
          <p:cNvGrpSpPr/>
          <p:nvPr/>
        </p:nvGrpSpPr>
        <p:grpSpPr>
          <a:xfrm>
            <a:off x="10597027" y="3561428"/>
            <a:ext cx="6293520" cy="5142358"/>
            <a:chOff x="0" y="0"/>
            <a:chExt cx="1533254" cy="1252803"/>
          </a:xfrm>
        </p:grpSpPr>
        <p:sp>
          <p:nvSpPr>
            <p:cNvPr id="24" name="Freeform 24"/>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D4D0DE"/>
            </a:solidFill>
            <a:ln cap="rnd">
              <a:noFill/>
              <a:prstDash val="solid"/>
              <a:round/>
            </a:ln>
          </p:spPr>
          <p:txBody>
            <a:bodyPr/>
            <a:lstStyle/>
            <a:p>
              <a:endParaRPr lang="tr-TR"/>
            </a:p>
          </p:txBody>
        </p:sp>
        <p:sp>
          <p:nvSpPr>
            <p:cNvPr id="25" name="TextBox 25"/>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26" name="Group 26"/>
          <p:cNvGrpSpPr/>
          <p:nvPr/>
        </p:nvGrpSpPr>
        <p:grpSpPr>
          <a:xfrm>
            <a:off x="10432272" y="3396674"/>
            <a:ext cx="6293520" cy="5142358"/>
            <a:chOff x="0" y="0"/>
            <a:chExt cx="1533254" cy="1252803"/>
          </a:xfrm>
        </p:grpSpPr>
        <p:sp>
          <p:nvSpPr>
            <p:cNvPr id="27" name="Freeform 27"/>
            <p:cNvSpPr/>
            <p:nvPr/>
          </p:nvSpPr>
          <p:spPr>
            <a:xfrm>
              <a:off x="0" y="0"/>
              <a:ext cx="1533254" cy="1252803"/>
            </a:xfrm>
            <a:custGeom>
              <a:avLst/>
              <a:gdLst/>
              <a:ahLst/>
              <a:cxnLst/>
              <a:rect l="l" t="t" r="r" b="b"/>
              <a:pathLst>
                <a:path w="1533254" h="1252803">
                  <a:moveTo>
                    <a:pt x="62737" y="0"/>
                  </a:moveTo>
                  <a:lnTo>
                    <a:pt x="1470516" y="0"/>
                  </a:lnTo>
                  <a:cubicBezTo>
                    <a:pt x="1487155" y="0"/>
                    <a:pt x="1503113" y="6610"/>
                    <a:pt x="1514878" y="18375"/>
                  </a:cubicBezTo>
                  <a:cubicBezTo>
                    <a:pt x="1526644" y="30141"/>
                    <a:pt x="1533254" y="46098"/>
                    <a:pt x="1533254" y="62737"/>
                  </a:cubicBezTo>
                  <a:lnTo>
                    <a:pt x="1533254" y="1190066"/>
                  </a:lnTo>
                  <a:cubicBezTo>
                    <a:pt x="1533254" y="1206705"/>
                    <a:pt x="1526644" y="1222662"/>
                    <a:pt x="1514878" y="1234427"/>
                  </a:cubicBezTo>
                  <a:cubicBezTo>
                    <a:pt x="1503113" y="1246193"/>
                    <a:pt x="1487155" y="1252803"/>
                    <a:pt x="1470516" y="1252803"/>
                  </a:cubicBezTo>
                  <a:lnTo>
                    <a:pt x="62737" y="1252803"/>
                  </a:lnTo>
                  <a:cubicBezTo>
                    <a:pt x="46098" y="1252803"/>
                    <a:pt x="30141" y="1246193"/>
                    <a:pt x="18375" y="1234427"/>
                  </a:cubicBezTo>
                  <a:cubicBezTo>
                    <a:pt x="6610" y="1222662"/>
                    <a:pt x="0" y="1206705"/>
                    <a:pt x="0" y="1190066"/>
                  </a:cubicBezTo>
                  <a:lnTo>
                    <a:pt x="0" y="62737"/>
                  </a:lnTo>
                  <a:cubicBezTo>
                    <a:pt x="0" y="46098"/>
                    <a:pt x="6610" y="30141"/>
                    <a:pt x="18375" y="18375"/>
                  </a:cubicBezTo>
                  <a:cubicBezTo>
                    <a:pt x="30141" y="6610"/>
                    <a:pt x="46098" y="0"/>
                    <a:pt x="62737" y="0"/>
                  </a:cubicBezTo>
                  <a:close/>
                </a:path>
              </a:pathLst>
            </a:custGeom>
            <a:solidFill>
              <a:srgbClr val="FFFBF7"/>
            </a:solidFill>
            <a:ln cap="rnd">
              <a:noFill/>
              <a:prstDash val="solid"/>
              <a:round/>
            </a:ln>
          </p:spPr>
          <p:txBody>
            <a:bodyPr/>
            <a:lstStyle/>
            <a:p>
              <a:endParaRPr lang="tr-TR"/>
            </a:p>
          </p:txBody>
        </p:sp>
        <p:sp>
          <p:nvSpPr>
            <p:cNvPr id="28" name="TextBox 28"/>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29" name="TextBox 29"/>
          <p:cNvSpPr txBox="1"/>
          <p:nvPr/>
        </p:nvSpPr>
        <p:spPr>
          <a:xfrm>
            <a:off x="11324644" y="4141144"/>
            <a:ext cx="4508776" cy="3242117"/>
          </a:xfrm>
          <a:prstGeom prst="rect">
            <a:avLst/>
          </a:prstGeom>
        </p:spPr>
        <p:txBody>
          <a:bodyPr lIns="0" tIns="0" rIns="0" bIns="0" rtlCol="0" anchor="t">
            <a:spAutoFit/>
          </a:bodyPr>
          <a:lstStyle/>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Köşelidir.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Sentrozom yoktur.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Kloroplast var.</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Kofullar büyük ve az.</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Lizozom yok.</a:t>
            </a:r>
          </a:p>
          <a:p>
            <a:pPr marL="714176" lvl="1" indent="-357088" algn="l">
              <a:lnSpc>
                <a:spcPts val="3638"/>
              </a:lnSpc>
              <a:buFont typeface="Arial"/>
              <a:buChar char="•"/>
            </a:pPr>
            <a:r>
              <a:rPr lang="en-US" sz="3307" b="1">
                <a:solidFill>
                  <a:srgbClr val="40325D"/>
                </a:solidFill>
                <a:latin typeface="Codec Pro Bold"/>
                <a:ea typeface="Codec Pro Bold"/>
                <a:cs typeface="Codec Pro Bold"/>
                <a:sym typeface="Codec Pro Bold"/>
              </a:rPr>
              <a:t>Hücre duvarı var.</a:t>
            </a:r>
          </a:p>
        </p:txBody>
      </p:sp>
      <p:sp>
        <p:nvSpPr>
          <p:cNvPr id="30" name="Freeform 3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2"/>
            <a:stretch>
              <a:fillRect/>
            </a:stretch>
          </a:blipFill>
        </p:spPr>
        <p:txBody>
          <a:bodyPr/>
          <a:lstStyle/>
          <a:p>
            <a:endParaRPr lang="tr-TR"/>
          </a:p>
        </p:txBody>
      </p:sp>
      <p:pic>
        <p:nvPicPr>
          <p:cNvPr id="31" name="Resim 30">
            <a:extLst>
              <a:ext uri="{FF2B5EF4-FFF2-40B4-BE49-F238E27FC236}">
                <a16:creationId xmlns:a16="http://schemas.microsoft.com/office/drawing/2014/main" id="{E91C2529-A189-5920-7A48-BDBFD5788333}"/>
              </a:ext>
            </a:extLst>
          </p:cNvPr>
          <p:cNvPicPr>
            <a:picLocks noChangeAspect="1"/>
          </p:cNvPicPr>
          <p:nvPr/>
        </p:nvPicPr>
        <p:blipFill>
          <a:blip r:embed="rId3"/>
          <a:stretch>
            <a:fillRect/>
          </a:stretch>
        </p:blipFill>
        <p:spPr>
          <a:xfrm>
            <a:off x="1755704" y="9494996"/>
            <a:ext cx="6220693" cy="54300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1EEFF"/>
        </a:solidFill>
        <a:effectLst/>
      </p:bgPr>
    </p:bg>
    <p:spTree>
      <p:nvGrpSpPr>
        <p:cNvPr id="1" name=""/>
        <p:cNvGrpSpPr/>
        <p:nvPr/>
      </p:nvGrpSpPr>
      <p:grpSpPr>
        <a:xfrm>
          <a:off x="0" y="0"/>
          <a:ext cx="0" cy="0"/>
          <a:chOff x="0" y="0"/>
          <a:chExt cx="0" cy="0"/>
        </a:xfrm>
      </p:grpSpPr>
      <p:sp>
        <p:nvSpPr>
          <p:cNvPr id="2" name="Freeform 2"/>
          <p:cNvSpPr/>
          <p:nvPr/>
        </p:nvSpPr>
        <p:spPr>
          <a:xfrm>
            <a:off x="1028700" y="526892"/>
            <a:ext cx="5724318" cy="9233215"/>
          </a:xfrm>
          <a:custGeom>
            <a:avLst/>
            <a:gdLst/>
            <a:ahLst/>
            <a:cxnLst/>
            <a:rect l="l" t="t" r="r" b="b"/>
            <a:pathLst>
              <a:path w="5724318" h="9233215">
                <a:moveTo>
                  <a:pt x="0" y="0"/>
                </a:moveTo>
                <a:lnTo>
                  <a:pt x="5724318" y="0"/>
                </a:lnTo>
                <a:lnTo>
                  <a:pt x="5724318" y="9233216"/>
                </a:lnTo>
                <a:lnTo>
                  <a:pt x="0" y="9233216"/>
                </a:lnTo>
                <a:lnTo>
                  <a:pt x="0" y="0"/>
                </a:lnTo>
                <a:close/>
              </a:path>
            </a:pathLst>
          </a:custGeom>
          <a:blipFill>
            <a:blip r:embed="rId2"/>
            <a:stretch>
              <a:fillRect/>
            </a:stretch>
          </a:blipFill>
        </p:spPr>
        <p:txBody>
          <a:bodyPr/>
          <a:lstStyle/>
          <a:p>
            <a:endParaRPr lang="tr-TR"/>
          </a:p>
        </p:txBody>
      </p:sp>
      <p:grpSp>
        <p:nvGrpSpPr>
          <p:cNvPr id="3" name="Group 3"/>
          <p:cNvGrpSpPr/>
          <p:nvPr/>
        </p:nvGrpSpPr>
        <p:grpSpPr>
          <a:xfrm>
            <a:off x="11059639" y="2183612"/>
            <a:ext cx="5821573" cy="1031341"/>
            <a:chOff x="0" y="0"/>
            <a:chExt cx="2029306" cy="359509"/>
          </a:xfrm>
        </p:grpSpPr>
        <p:sp>
          <p:nvSpPr>
            <p:cNvPr id="4" name="Freeform 4"/>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AF698D"/>
            </a:solidFill>
          </p:spPr>
          <p:txBody>
            <a:bodyPr/>
            <a:lstStyle/>
            <a:p>
              <a:endParaRPr lang="tr-TR"/>
            </a:p>
          </p:txBody>
        </p:sp>
        <p:sp>
          <p:nvSpPr>
            <p:cNvPr id="5" name="TextBox 5"/>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6" name="Group 6"/>
          <p:cNvGrpSpPr/>
          <p:nvPr/>
        </p:nvGrpSpPr>
        <p:grpSpPr>
          <a:xfrm>
            <a:off x="10907239" y="2031212"/>
            <a:ext cx="5821573" cy="1031341"/>
            <a:chOff x="0" y="0"/>
            <a:chExt cx="2029306" cy="359509"/>
          </a:xfrm>
        </p:grpSpPr>
        <p:sp>
          <p:nvSpPr>
            <p:cNvPr id="7" name="Freeform 7"/>
            <p:cNvSpPr/>
            <p:nvPr/>
          </p:nvSpPr>
          <p:spPr>
            <a:xfrm>
              <a:off x="0" y="0"/>
              <a:ext cx="2029306" cy="359509"/>
            </a:xfrm>
            <a:custGeom>
              <a:avLst/>
              <a:gdLst/>
              <a:ahLst/>
              <a:cxnLst/>
              <a:rect l="l" t="t" r="r" b="b"/>
              <a:pathLst>
                <a:path w="2029306" h="359509">
                  <a:moveTo>
                    <a:pt x="33247" y="0"/>
                  </a:moveTo>
                  <a:lnTo>
                    <a:pt x="1996060" y="0"/>
                  </a:lnTo>
                  <a:cubicBezTo>
                    <a:pt x="2014421" y="0"/>
                    <a:pt x="2029306" y="14885"/>
                    <a:pt x="2029306" y="33247"/>
                  </a:cubicBezTo>
                  <a:lnTo>
                    <a:pt x="2029306" y="326262"/>
                  </a:lnTo>
                  <a:cubicBezTo>
                    <a:pt x="2029306" y="335080"/>
                    <a:pt x="2025804" y="343536"/>
                    <a:pt x="2019569" y="349771"/>
                  </a:cubicBezTo>
                  <a:cubicBezTo>
                    <a:pt x="2013334" y="356006"/>
                    <a:pt x="2004877" y="359509"/>
                    <a:pt x="1996060" y="359509"/>
                  </a:cubicBezTo>
                  <a:lnTo>
                    <a:pt x="33247" y="359509"/>
                  </a:lnTo>
                  <a:cubicBezTo>
                    <a:pt x="14885" y="359509"/>
                    <a:pt x="0" y="344624"/>
                    <a:pt x="0" y="326262"/>
                  </a:cubicBezTo>
                  <a:lnTo>
                    <a:pt x="0" y="33247"/>
                  </a:lnTo>
                  <a:cubicBezTo>
                    <a:pt x="0" y="24429"/>
                    <a:pt x="3503" y="15973"/>
                    <a:pt x="9738" y="9738"/>
                  </a:cubicBezTo>
                  <a:cubicBezTo>
                    <a:pt x="15973" y="3503"/>
                    <a:pt x="24429" y="0"/>
                    <a:pt x="33247" y="0"/>
                  </a:cubicBezTo>
                  <a:close/>
                </a:path>
              </a:pathLst>
            </a:custGeom>
            <a:solidFill>
              <a:srgbClr val="ED8490"/>
            </a:solidFill>
          </p:spPr>
          <p:txBody>
            <a:bodyPr/>
            <a:lstStyle/>
            <a:p>
              <a:endParaRPr lang="tr-TR"/>
            </a:p>
          </p:txBody>
        </p:sp>
        <p:sp>
          <p:nvSpPr>
            <p:cNvPr id="8" name="TextBox 8"/>
            <p:cNvSpPr txBox="1"/>
            <p:nvPr/>
          </p:nvSpPr>
          <p:spPr>
            <a:xfrm>
              <a:off x="0" y="-66675"/>
              <a:ext cx="2029306" cy="426184"/>
            </a:xfrm>
            <a:prstGeom prst="rect">
              <a:avLst/>
            </a:prstGeom>
          </p:spPr>
          <p:txBody>
            <a:bodyPr lIns="50800" tIns="50800" rIns="50800" bIns="50800" rtlCol="0" anchor="ctr"/>
            <a:lstStyle/>
            <a:p>
              <a:pPr algn="ctr">
                <a:lnSpc>
                  <a:spcPts val="2209"/>
                </a:lnSpc>
              </a:pPr>
              <a:endParaRPr/>
            </a:p>
          </p:txBody>
        </p:sp>
      </p:grpSp>
      <p:grpSp>
        <p:nvGrpSpPr>
          <p:cNvPr id="9" name="Group 9"/>
          <p:cNvGrpSpPr/>
          <p:nvPr/>
        </p:nvGrpSpPr>
        <p:grpSpPr>
          <a:xfrm>
            <a:off x="11059639" y="3651453"/>
            <a:ext cx="5821573" cy="4756736"/>
            <a:chOff x="0" y="0"/>
            <a:chExt cx="1533254" cy="1252803"/>
          </a:xfrm>
        </p:grpSpPr>
        <p:sp>
          <p:nvSpPr>
            <p:cNvPr id="10" name="Freeform 10"/>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D4D0DE"/>
            </a:solidFill>
            <a:ln cap="rnd">
              <a:noFill/>
              <a:prstDash val="solid"/>
              <a:round/>
            </a:ln>
          </p:spPr>
          <p:txBody>
            <a:bodyPr/>
            <a:lstStyle/>
            <a:p>
              <a:endParaRPr lang="tr-TR"/>
            </a:p>
          </p:txBody>
        </p:sp>
        <p:sp>
          <p:nvSpPr>
            <p:cNvPr id="11" name="TextBox 11"/>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grpSp>
        <p:nvGrpSpPr>
          <p:cNvPr id="12" name="Group 12"/>
          <p:cNvGrpSpPr/>
          <p:nvPr/>
        </p:nvGrpSpPr>
        <p:grpSpPr>
          <a:xfrm>
            <a:off x="10907239" y="3499053"/>
            <a:ext cx="5821573" cy="4756736"/>
            <a:chOff x="0" y="0"/>
            <a:chExt cx="1533254" cy="1252803"/>
          </a:xfrm>
        </p:grpSpPr>
        <p:sp>
          <p:nvSpPr>
            <p:cNvPr id="13" name="Freeform 13"/>
            <p:cNvSpPr/>
            <p:nvPr/>
          </p:nvSpPr>
          <p:spPr>
            <a:xfrm>
              <a:off x="0" y="0"/>
              <a:ext cx="1533254" cy="1252803"/>
            </a:xfrm>
            <a:custGeom>
              <a:avLst/>
              <a:gdLst/>
              <a:ahLst/>
              <a:cxnLst/>
              <a:rect l="l" t="t" r="r" b="b"/>
              <a:pathLst>
                <a:path w="1533254" h="1252803">
                  <a:moveTo>
                    <a:pt x="67823" y="0"/>
                  </a:moveTo>
                  <a:lnTo>
                    <a:pt x="1465431" y="0"/>
                  </a:lnTo>
                  <a:cubicBezTo>
                    <a:pt x="1483418" y="0"/>
                    <a:pt x="1500669" y="7146"/>
                    <a:pt x="1513389" y="19865"/>
                  </a:cubicBezTo>
                  <a:cubicBezTo>
                    <a:pt x="1526108" y="32584"/>
                    <a:pt x="1533254" y="49835"/>
                    <a:pt x="1533254" y="67823"/>
                  </a:cubicBezTo>
                  <a:lnTo>
                    <a:pt x="1533254" y="1184980"/>
                  </a:lnTo>
                  <a:cubicBezTo>
                    <a:pt x="1533254" y="1222437"/>
                    <a:pt x="1502888" y="1252803"/>
                    <a:pt x="1465431" y="1252803"/>
                  </a:cubicBezTo>
                  <a:lnTo>
                    <a:pt x="67823" y="1252803"/>
                  </a:lnTo>
                  <a:cubicBezTo>
                    <a:pt x="30365" y="1252803"/>
                    <a:pt x="0" y="1222437"/>
                    <a:pt x="0" y="1184980"/>
                  </a:cubicBezTo>
                  <a:lnTo>
                    <a:pt x="0" y="67823"/>
                  </a:lnTo>
                  <a:cubicBezTo>
                    <a:pt x="0" y="30365"/>
                    <a:pt x="30365" y="0"/>
                    <a:pt x="67823" y="0"/>
                  </a:cubicBezTo>
                  <a:close/>
                </a:path>
              </a:pathLst>
            </a:custGeom>
            <a:solidFill>
              <a:srgbClr val="FFFBF7"/>
            </a:solidFill>
            <a:ln cap="rnd">
              <a:noFill/>
              <a:prstDash val="solid"/>
              <a:round/>
            </a:ln>
          </p:spPr>
          <p:txBody>
            <a:bodyPr/>
            <a:lstStyle/>
            <a:p>
              <a:endParaRPr lang="tr-TR"/>
            </a:p>
          </p:txBody>
        </p:sp>
        <p:sp>
          <p:nvSpPr>
            <p:cNvPr id="14" name="TextBox 14"/>
            <p:cNvSpPr txBox="1"/>
            <p:nvPr/>
          </p:nvSpPr>
          <p:spPr>
            <a:xfrm>
              <a:off x="0" y="-66675"/>
              <a:ext cx="1533254" cy="1319478"/>
            </a:xfrm>
            <a:prstGeom prst="rect">
              <a:avLst/>
            </a:prstGeom>
          </p:spPr>
          <p:txBody>
            <a:bodyPr lIns="50800" tIns="50800" rIns="50800" bIns="50800" rtlCol="0" anchor="ctr"/>
            <a:lstStyle/>
            <a:p>
              <a:pPr algn="ctr">
                <a:lnSpc>
                  <a:spcPts val="2209"/>
                </a:lnSpc>
              </a:pPr>
              <a:endParaRPr/>
            </a:p>
          </p:txBody>
        </p:sp>
      </p:grpSp>
      <p:sp>
        <p:nvSpPr>
          <p:cNvPr id="15" name="Freeform 15"/>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3"/>
            <a:stretch>
              <a:fillRect/>
            </a:stretch>
          </a:blipFill>
        </p:spPr>
        <p:txBody>
          <a:bodyPr/>
          <a:lstStyle/>
          <a:p>
            <a:endParaRPr lang="tr-TR"/>
          </a:p>
        </p:txBody>
      </p:sp>
      <p:sp>
        <p:nvSpPr>
          <p:cNvPr id="16" name="TextBox 16"/>
          <p:cNvSpPr txBox="1"/>
          <p:nvPr/>
        </p:nvSpPr>
        <p:spPr>
          <a:xfrm>
            <a:off x="11572693" y="1909342"/>
            <a:ext cx="4490665" cy="1360805"/>
          </a:xfrm>
          <a:prstGeom prst="rect">
            <a:avLst/>
          </a:prstGeom>
        </p:spPr>
        <p:txBody>
          <a:bodyPr lIns="0" tIns="0" rIns="0" bIns="0" rtlCol="0" anchor="t">
            <a:spAutoFit/>
          </a:bodyPr>
          <a:lstStyle/>
          <a:p>
            <a:pPr algn="ctr">
              <a:lnSpc>
                <a:spcPts val="5199"/>
              </a:lnSpc>
            </a:pPr>
            <a:r>
              <a:rPr lang="en-US" sz="5199">
                <a:solidFill>
                  <a:srgbClr val="40325D"/>
                </a:solidFill>
                <a:latin typeface="Bobby Jones"/>
                <a:ea typeface="Bobby Jones"/>
                <a:cs typeface="Bobby Jones"/>
                <a:sym typeface="Bobby Jones"/>
              </a:rPr>
              <a:t>HÜCREDEN ORGANİZMAYA</a:t>
            </a:r>
          </a:p>
        </p:txBody>
      </p:sp>
      <p:sp>
        <p:nvSpPr>
          <p:cNvPr id="17" name="TextBox 17"/>
          <p:cNvSpPr txBox="1"/>
          <p:nvPr/>
        </p:nvSpPr>
        <p:spPr>
          <a:xfrm>
            <a:off x="11059639" y="4476370"/>
            <a:ext cx="5306593" cy="2153410"/>
          </a:xfrm>
          <a:prstGeom prst="rect">
            <a:avLst/>
          </a:prstGeom>
        </p:spPr>
        <p:txBody>
          <a:bodyPr lIns="0" tIns="0" rIns="0" bIns="0" rtlCol="0" anchor="t">
            <a:spAutoFit/>
          </a:bodyPr>
          <a:lstStyle/>
          <a:p>
            <a:pPr algn="l">
              <a:lnSpc>
                <a:spcPts val="3365"/>
              </a:lnSpc>
            </a:pPr>
            <a:r>
              <a:rPr lang="en-US" sz="3059" b="1">
                <a:solidFill>
                  <a:srgbClr val="40325D"/>
                </a:solidFill>
                <a:latin typeface="Codec Pro Bold"/>
                <a:ea typeface="Codec Pro Bold"/>
                <a:cs typeface="Codec Pro Bold"/>
                <a:sym typeface="Codec Pro Bold"/>
              </a:rPr>
              <a:t>bu yapıların basitten karmaşığa doğru sıralanışı “hücre - doku - organ - sistem - organizma” şeklindedir.</a:t>
            </a:r>
          </a:p>
        </p:txBody>
      </p:sp>
      <p:pic>
        <p:nvPicPr>
          <p:cNvPr id="18" name="Resim 17">
            <a:extLst>
              <a:ext uri="{FF2B5EF4-FFF2-40B4-BE49-F238E27FC236}">
                <a16:creationId xmlns:a16="http://schemas.microsoft.com/office/drawing/2014/main" id="{C2979A61-41EF-4FC8-3C15-83FA1A607A5A}"/>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27702"/>
            <a:ext cx="18288000" cy="10231596"/>
            <a:chOff x="0" y="0"/>
            <a:chExt cx="4816593" cy="2694741"/>
          </a:xfrm>
        </p:grpSpPr>
        <p:sp>
          <p:nvSpPr>
            <p:cNvPr id="3" name="Freeform 3"/>
            <p:cNvSpPr/>
            <p:nvPr/>
          </p:nvSpPr>
          <p:spPr>
            <a:xfrm>
              <a:off x="0" y="0"/>
              <a:ext cx="4816592" cy="2694742"/>
            </a:xfrm>
            <a:custGeom>
              <a:avLst/>
              <a:gdLst/>
              <a:ahLst/>
              <a:cxnLst/>
              <a:rect l="l" t="t" r="r" b="b"/>
              <a:pathLst>
                <a:path w="4816592" h="2694742">
                  <a:moveTo>
                    <a:pt x="0" y="0"/>
                  </a:moveTo>
                  <a:lnTo>
                    <a:pt x="4816592" y="0"/>
                  </a:lnTo>
                  <a:lnTo>
                    <a:pt x="4816592" y="2694742"/>
                  </a:lnTo>
                  <a:lnTo>
                    <a:pt x="0" y="2694742"/>
                  </a:lnTo>
                  <a:close/>
                </a:path>
              </a:pathLst>
            </a:custGeom>
            <a:solidFill>
              <a:srgbClr val="000000">
                <a:alpha val="0"/>
              </a:srgbClr>
            </a:solidFill>
            <a:ln w="361950" cap="sq">
              <a:solidFill>
                <a:srgbClr val="5271FF"/>
              </a:solidFill>
              <a:prstDash val="solid"/>
              <a:miter/>
            </a:ln>
          </p:spPr>
          <p:txBody>
            <a:bodyPr/>
            <a:lstStyle/>
            <a:p>
              <a:endParaRPr lang="tr-TR"/>
            </a:p>
          </p:txBody>
        </p:sp>
        <p:sp>
          <p:nvSpPr>
            <p:cNvPr id="4" name="TextBox 4"/>
            <p:cNvSpPr txBox="1"/>
            <p:nvPr/>
          </p:nvSpPr>
          <p:spPr>
            <a:xfrm>
              <a:off x="0" y="-28575"/>
              <a:ext cx="4816593" cy="2723316"/>
            </a:xfrm>
            <a:prstGeom prst="rect">
              <a:avLst/>
            </a:prstGeom>
          </p:spPr>
          <p:txBody>
            <a:bodyPr lIns="50800" tIns="50800" rIns="50800" bIns="50800" rtlCol="0" anchor="ctr"/>
            <a:lstStyle/>
            <a:p>
              <a:pPr algn="ctr">
                <a:lnSpc>
                  <a:spcPts val="2659"/>
                </a:lnSpc>
              </a:pPr>
              <a:endParaRPr/>
            </a:p>
          </p:txBody>
        </p:sp>
      </p:grpSp>
      <p:sp>
        <p:nvSpPr>
          <p:cNvPr id="5" name="Freeform 5">
            <a:hlinkClick r:id="rId2"/>
          </p:cNvPr>
          <p:cNvSpPr/>
          <p:nvPr/>
        </p:nvSpPr>
        <p:spPr>
          <a:xfrm>
            <a:off x="6202915" y="262578"/>
            <a:ext cx="5985581" cy="6148300"/>
          </a:xfrm>
          <a:custGeom>
            <a:avLst/>
            <a:gdLst/>
            <a:ahLst/>
            <a:cxnLst/>
            <a:rect l="l" t="t" r="r" b="b"/>
            <a:pathLst>
              <a:path w="5985581" h="6148300">
                <a:moveTo>
                  <a:pt x="0" y="0"/>
                </a:moveTo>
                <a:lnTo>
                  <a:pt x="5985581" y="0"/>
                </a:lnTo>
                <a:lnTo>
                  <a:pt x="5985581" y="6148299"/>
                </a:lnTo>
                <a:lnTo>
                  <a:pt x="0" y="6148299"/>
                </a:lnTo>
                <a:lnTo>
                  <a:pt x="0" y="0"/>
                </a:lnTo>
                <a:close/>
              </a:path>
            </a:pathLst>
          </a:custGeom>
          <a:blipFill>
            <a:blip r:embed="rId3"/>
            <a:stretch>
              <a:fillRect l="-12686" t="-11909" r="-9514" b="-7057"/>
            </a:stretch>
          </a:blipFill>
        </p:spPr>
        <p:txBody>
          <a:bodyPr/>
          <a:lstStyle/>
          <a:p>
            <a:endParaRPr lang="tr-TR"/>
          </a:p>
        </p:txBody>
      </p:sp>
      <p:sp>
        <p:nvSpPr>
          <p:cNvPr id="6" name="Freeform 6">
            <a:hlinkClick r:id="rId4"/>
          </p:cNvPr>
          <p:cNvSpPr/>
          <p:nvPr/>
        </p:nvSpPr>
        <p:spPr>
          <a:xfrm>
            <a:off x="1879980" y="6501266"/>
            <a:ext cx="2410067" cy="1012228"/>
          </a:xfrm>
          <a:custGeom>
            <a:avLst/>
            <a:gdLst/>
            <a:ahLst/>
            <a:cxnLst/>
            <a:rect l="l" t="t" r="r" b="b"/>
            <a:pathLst>
              <a:path w="2410067" h="1012228">
                <a:moveTo>
                  <a:pt x="0" y="0"/>
                </a:moveTo>
                <a:lnTo>
                  <a:pt x="2410067" y="0"/>
                </a:lnTo>
                <a:lnTo>
                  <a:pt x="2410067" y="1012228"/>
                </a:lnTo>
                <a:lnTo>
                  <a:pt x="0" y="1012228"/>
                </a:lnTo>
                <a:lnTo>
                  <a:pt x="0" y="0"/>
                </a:lnTo>
                <a:close/>
              </a:path>
            </a:pathLst>
          </a:custGeom>
          <a:blipFill>
            <a:blip r:embed="rId5"/>
            <a:stretch>
              <a:fillRect/>
            </a:stretch>
          </a:blipFill>
        </p:spPr>
        <p:txBody>
          <a:bodyPr/>
          <a:lstStyle/>
          <a:p>
            <a:endParaRPr lang="tr-TR"/>
          </a:p>
        </p:txBody>
      </p:sp>
      <p:sp>
        <p:nvSpPr>
          <p:cNvPr id="7" name="Freeform 7">
            <a:hlinkClick r:id="rId2"/>
          </p:cNvPr>
          <p:cNvSpPr/>
          <p:nvPr/>
        </p:nvSpPr>
        <p:spPr>
          <a:xfrm>
            <a:off x="10641578" y="6332698"/>
            <a:ext cx="1323106" cy="1323106"/>
          </a:xfrm>
          <a:custGeom>
            <a:avLst/>
            <a:gdLst/>
            <a:ahLst/>
            <a:cxnLst/>
            <a:rect l="l" t="t" r="r" b="b"/>
            <a:pathLst>
              <a:path w="1323106" h="1323106">
                <a:moveTo>
                  <a:pt x="0" y="0"/>
                </a:moveTo>
                <a:lnTo>
                  <a:pt x="1323107" y="0"/>
                </a:lnTo>
                <a:lnTo>
                  <a:pt x="1323107" y="1323106"/>
                </a:lnTo>
                <a:lnTo>
                  <a:pt x="0" y="1323106"/>
                </a:lnTo>
                <a:lnTo>
                  <a:pt x="0" y="0"/>
                </a:lnTo>
                <a:close/>
              </a:path>
            </a:pathLst>
          </a:custGeom>
          <a:blipFill>
            <a:blip r:embed="rId6"/>
            <a:stretch>
              <a:fillRect/>
            </a:stretch>
          </a:blipFill>
        </p:spPr>
        <p:txBody>
          <a:bodyPr/>
          <a:lstStyle/>
          <a:p>
            <a:endParaRPr lang="tr-TR"/>
          </a:p>
        </p:txBody>
      </p:sp>
      <p:pic>
        <p:nvPicPr>
          <p:cNvPr id="8" name="Picture 8"/>
          <p:cNvPicPr>
            <a:picLocks noChangeAspect="1"/>
          </p:cNvPicPr>
          <p:nvPr/>
        </p:nvPicPr>
        <p:blipFill>
          <a:blip r:embed="rId7"/>
          <a:srcRect/>
          <a:stretch>
            <a:fillRect/>
          </a:stretch>
        </p:blipFill>
        <p:spPr>
          <a:xfrm>
            <a:off x="11303131" y="3256653"/>
            <a:ext cx="2452490" cy="2695044"/>
          </a:xfrm>
          <a:prstGeom prst="rect">
            <a:avLst/>
          </a:prstGeom>
        </p:spPr>
      </p:pic>
      <p:sp>
        <p:nvSpPr>
          <p:cNvPr id="9" name="TextBox 9">
            <a:hlinkClick r:id="rId4"/>
          </p:cNvPr>
          <p:cNvSpPr txBox="1"/>
          <p:nvPr/>
        </p:nvSpPr>
        <p:spPr>
          <a:xfrm>
            <a:off x="4239888"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0" name="TextBox 10">
            <a:hlinkClick r:id="rId2"/>
          </p:cNvPr>
          <p:cNvSpPr txBox="1"/>
          <p:nvPr/>
        </p:nvSpPr>
        <p:spPr>
          <a:xfrm>
            <a:off x="11964685"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1" name="TextBox 11"/>
          <p:cNvSpPr txBox="1"/>
          <p:nvPr/>
        </p:nvSpPr>
        <p:spPr>
          <a:xfrm>
            <a:off x="9139238" y="4639627"/>
            <a:ext cx="9525" cy="896620"/>
          </a:xfrm>
          <a:prstGeom prst="rect">
            <a:avLst/>
          </a:prstGeom>
        </p:spPr>
        <p:txBody>
          <a:bodyPr lIns="0" tIns="0" rIns="0" bIns="0" rtlCol="0" anchor="t">
            <a:spAutoFit/>
          </a:bodyPr>
          <a:lstStyle/>
          <a:p>
            <a:pPr algn="ctr">
              <a:lnSpc>
                <a:spcPts val="7279"/>
              </a:lnSpc>
            </a:pPr>
            <a:endParaRPr/>
          </a:p>
        </p:txBody>
      </p:sp>
      <p:sp>
        <p:nvSpPr>
          <p:cNvPr id="12" name="TextBox 12"/>
          <p:cNvSpPr txBox="1"/>
          <p:nvPr/>
        </p:nvSpPr>
        <p:spPr>
          <a:xfrm>
            <a:off x="509588" y="7741529"/>
            <a:ext cx="17259300" cy="2066167"/>
          </a:xfrm>
          <a:prstGeom prst="rect">
            <a:avLst/>
          </a:prstGeom>
        </p:spPr>
        <p:txBody>
          <a:bodyPr lIns="0" tIns="0" rIns="0" bIns="0" rtlCol="0" anchor="t">
            <a:spAutoFit/>
          </a:bodyPr>
          <a:lstStyle/>
          <a:p>
            <a:pPr algn="ctr">
              <a:lnSpc>
                <a:spcPts val="8192"/>
              </a:lnSpc>
            </a:pPr>
            <a:r>
              <a:rPr lang="en-US" sz="5851" b="1" dirty="0" err="1">
                <a:solidFill>
                  <a:srgbClr val="FF5757"/>
                </a:solidFill>
                <a:latin typeface="Arimo Bold"/>
                <a:ea typeface="Arimo Bold"/>
                <a:cs typeface="Arimo Bold"/>
                <a:sym typeface="Arimo Bold"/>
              </a:rPr>
              <a:t>Konu</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anlatım</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videoları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ders</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ve</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içerik</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dosyaları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için</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takip</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etmeyi</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unutma</a:t>
            </a:r>
            <a:r>
              <a:rPr lang="tr-TR" sz="5851" b="1" dirty="0">
                <a:solidFill>
                  <a:srgbClr val="FF5757"/>
                </a:solidFill>
                <a:latin typeface="Arimo Bold"/>
                <a:ea typeface="Arimo Bold"/>
                <a:cs typeface="Arimo Bold"/>
                <a:sym typeface="Arimo Bold"/>
              </a:rPr>
              <a:t>!</a:t>
            </a:r>
            <a:endParaRPr lang="en-US" sz="5851" b="1" dirty="0">
              <a:solidFill>
                <a:srgbClr val="FF5757"/>
              </a:solidFill>
              <a:latin typeface="Arimo Bold"/>
              <a:ea typeface="Arimo Bold"/>
              <a:cs typeface="Arimo Bold"/>
              <a:sym typeface="Arimo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grpSp>
        <p:nvGrpSpPr>
          <p:cNvPr id="2" name="Group 2"/>
          <p:cNvGrpSpPr/>
          <p:nvPr/>
        </p:nvGrpSpPr>
        <p:grpSpPr>
          <a:xfrm>
            <a:off x="0" y="8762368"/>
            <a:ext cx="18821187" cy="3010401"/>
            <a:chOff x="0" y="0"/>
            <a:chExt cx="4957020" cy="792863"/>
          </a:xfrm>
        </p:grpSpPr>
        <p:sp>
          <p:nvSpPr>
            <p:cNvPr id="3" name="Freeform 3"/>
            <p:cNvSpPr/>
            <p:nvPr/>
          </p:nvSpPr>
          <p:spPr>
            <a:xfrm>
              <a:off x="0" y="0"/>
              <a:ext cx="4957020" cy="792863"/>
            </a:xfrm>
            <a:custGeom>
              <a:avLst/>
              <a:gdLst/>
              <a:ahLst/>
              <a:cxnLst/>
              <a:rect l="l" t="t" r="r" b="b"/>
              <a:pathLst>
                <a:path w="4957020" h="792863">
                  <a:moveTo>
                    <a:pt x="20978" y="0"/>
                  </a:moveTo>
                  <a:lnTo>
                    <a:pt x="4936042" y="0"/>
                  </a:lnTo>
                  <a:cubicBezTo>
                    <a:pt x="4941606" y="0"/>
                    <a:pt x="4946942" y="2210"/>
                    <a:pt x="4950876" y="6144"/>
                  </a:cubicBezTo>
                  <a:cubicBezTo>
                    <a:pt x="4954810" y="10079"/>
                    <a:pt x="4957020" y="15415"/>
                    <a:pt x="4957020" y="20978"/>
                  </a:cubicBezTo>
                  <a:lnTo>
                    <a:pt x="4957020" y="771885"/>
                  </a:lnTo>
                  <a:cubicBezTo>
                    <a:pt x="4957020" y="783471"/>
                    <a:pt x="4947628" y="792863"/>
                    <a:pt x="4936042" y="792863"/>
                  </a:cubicBezTo>
                  <a:lnTo>
                    <a:pt x="20978" y="792863"/>
                  </a:lnTo>
                  <a:cubicBezTo>
                    <a:pt x="15415" y="792863"/>
                    <a:pt x="10079" y="790653"/>
                    <a:pt x="6144" y="786719"/>
                  </a:cubicBezTo>
                  <a:cubicBezTo>
                    <a:pt x="2210" y="782784"/>
                    <a:pt x="0" y="777448"/>
                    <a:pt x="0" y="771885"/>
                  </a:cubicBezTo>
                  <a:lnTo>
                    <a:pt x="0" y="20978"/>
                  </a:lnTo>
                  <a:cubicBezTo>
                    <a:pt x="0" y="15415"/>
                    <a:pt x="2210" y="10079"/>
                    <a:pt x="6144" y="6144"/>
                  </a:cubicBezTo>
                  <a:cubicBezTo>
                    <a:pt x="10079" y="2210"/>
                    <a:pt x="15415" y="0"/>
                    <a:pt x="20978" y="0"/>
                  </a:cubicBezTo>
                  <a:close/>
                </a:path>
              </a:pathLst>
            </a:custGeom>
            <a:gradFill rotWithShape="1">
              <a:gsLst>
                <a:gs pos="0">
                  <a:srgbClr val="C8A350">
                    <a:alpha val="100000"/>
                  </a:srgbClr>
                </a:gs>
                <a:gs pos="100000">
                  <a:srgbClr val="FDFBEA">
                    <a:alpha val="100000"/>
                  </a:srgbClr>
                </a:gs>
              </a:gsLst>
              <a:path path="circle">
                <a:fillToRect l="50000" t="50000" r="50000" b="50000"/>
              </a:path>
            </a:gradFill>
          </p:spPr>
          <p:txBody>
            <a:bodyPr/>
            <a:lstStyle/>
            <a:p>
              <a:endParaRPr lang="tr-TR"/>
            </a:p>
          </p:txBody>
        </p:sp>
        <p:sp>
          <p:nvSpPr>
            <p:cNvPr id="4" name="TextBox 4"/>
            <p:cNvSpPr txBox="1"/>
            <p:nvPr/>
          </p:nvSpPr>
          <p:spPr>
            <a:xfrm>
              <a:off x="0" y="-47625"/>
              <a:ext cx="4957020" cy="840488"/>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2027994">
            <a:off x="-737945" y="-2546109"/>
            <a:ext cx="8825379" cy="9926295"/>
          </a:xfrm>
          <a:custGeom>
            <a:avLst/>
            <a:gdLst/>
            <a:ahLst/>
            <a:cxnLst/>
            <a:rect l="l" t="t" r="r" b="b"/>
            <a:pathLst>
              <a:path w="8825379" h="9926295">
                <a:moveTo>
                  <a:pt x="0" y="0"/>
                </a:moveTo>
                <a:lnTo>
                  <a:pt x="8825379" y="0"/>
                </a:lnTo>
                <a:lnTo>
                  <a:pt x="8825379" y="9926295"/>
                </a:lnTo>
                <a:lnTo>
                  <a:pt x="0" y="99262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rot="-234181">
            <a:off x="-386100" y="7485975"/>
            <a:ext cx="9438254" cy="3020241"/>
          </a:xfrm>
          <a:custGeom>
            <a:avLst/>
            <a:gdLst/>
            <a:ahLst/>
            <a:cxnLst/>
            <a:rect l="l" t="t" r="r" b="b"/>
            <a:pathLst>
              <a:path w="9438254" h="3020241">
                <a:moveTo>
                  <a:pt x="0" y="0"/>
                </a:moveTo>
                <a:lnTo>
                  <a:pt x="9438254" y="0"/>
                </a:lnTo>
                <a:lnTo>
                  <a:pt x="9438254" y="3020241"/>
                </a:lnTo>
                <a:lnTo>
                  <a:pt x="0" y="3020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a:off x="6858000" y="0"/>
            <a:ext cx="11430000" cy="10287000"/>
          </a:xfrm>
          <a:custGeom>
            <a:avLst/>
            <a:gdLst/>
            <a:ahLst/>
            <a:cxnLst/>
            <a:rect l="l" t="t" r="r" b="b"/>
            <a:pathLst>
              <a:path w="11430000" h="10287000">
                <a:moveTo>
                  <a:pt x="0" y="0"/>
                </a:moveTo>
                <a:lnTo>
                  <a:pt x="11430000" y="0"/>
                </a:lnTo>
                <a:lnTo>
                  <a:pt x="1143000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988952">
            <a:off x="6667694" y="6677278"/>
            <a:ext cx="4952613" cy="2451543"/>
          </a:xfrm>
          <a:custGeom>
            <a:avLst/>
            <a:gdLst/>
            <a:ahLst/>
            <a:cxnLst/>
            <a:rect l="l" t="t" r="r" b="b"/>
            <a:pathLst>
              <a:path w="4952613" h="2451543">
                <a:moveTo>
                  <a:pt x="0" y="0"/>
                </a:moveTo>
                <a:lnTo>
                  <a:pt x="4952612" y="0"/>
                </a:lnTo>
                <a:lnTo>
                  <a:pt x="4952612" y="2451543"/>
                </a:lnTo>
                <a:lnTo>
                  <a:pt x="0" y="2451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9" name="Freeform 9"/>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0"/>
            <a:stretch>
              <a:fillRect/>
            </a:stretch>
          </a:blipFill>
        </p:spPr>
        <p:txBody>
          <a:bodyPr/>
          <a:lstStyle/>
          <a:p>
            <a:endParaRPr lang="tr-TR"/>
          </a:p>
        </p:txBody>
      </p:sp>
      <p:pic>
        <p:nvPicPr>
          <p:cNvPr id="10" name="Resim 9">
            <a:extLst>
              <a:ext uri="{FF2B5EF4-FFF2-40B4-BE49-F238E27FC236}">
                <a16:creationId xmlns:a16="http://schemas.microsoft.com/office/drawing/2014/main" id="{642AB19A-F406-EDE1-4719-B911969F312E}"/>
              </a:ext>
            </a:extLst>
          </p:cNvPr>
          <p:cNvPicPr>
            <a:picLocks noChangeAspect="1"/>
          </p:cNvPicPr>
          <p:nvPr/>
        </p:nvPicPr>
        <p:blipFill>
          <a:blip r:embed="rId11"/>
          <a:stretch>
            <a:fillRect/>
          </a:stretch>
        </p:blipFill>
        <p:spPr>
          <a:xfrm>
            <a:off x="1755704" y="9494996"/>
            <a:ext cx="6220693" cy="5430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E8E9"/>
        </a:solidFill>
        <a:effectLst/>
      </p:bgPr>
    </p:bg>
    <p:spTree>
      <p:nvGrpSpPr>
        <p:cNvPr id="1" name=""/>
        <p:cNvGrpSpPr/>
        <p:nvPr/>
      </p:nvGrpSpPr>
      <p:grpSpPr>
        <a:xfrm>
          <a:off x="0" y="0"/>
          <a:ext cx="0" cy="0"/>
          <a:chOff x="0" y="0"/>
          <a:chExt cx="0" cy="0"/>
        </a:xfrm>
      </p:grpSpPr>
      <p:sp>
        <p:nvSpPr>
          <p:cNvPr id="2" name="Freeform 2"/>
          <p:cNvSpPr/>
          <p:nvPr/>
        </p:nvSpPr>
        <p:spPr>
          <a:xfrm>
            <a:off x="16068133" y="-250874"/>
            <a:ext cx="2382333" cy="2559147"/>
          </a:xfrm>
          <a:custGeom>
            <a:avLst/>
            <a:gdLst/>
            <a:ahLst/>
            <a:cxnLst/>
            <a:rect l="l" t="t" r="r" b="b"/>
            <a:pathLst>
              <a:path w="2382333" h="2559147">
                <a:moveTo>
                  <a:pt x="0" y="0"/>
                </a:moveTo>
                <a:lnTo>
                  <a:pt x="2382334" y="0"/>
                </a:lnTo>
                <a:lnTo>
                  <a:pt x="2382334" y="2559148"/>
                </a:lnTo>
                <a:lnTo>
                  <a:pt x="0" y="2559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897975" y="4204377"/>
            <a:ext cx="10402286" cy="5226770"/>
            <a:chOff x="0" y="0"/>
            <a:chExt cx="2739697" cy="1376598"/>
          </a:xfrm>
        </p:grpSpPr>
        <p:sp>
          <p:nvSpPr>
            <p:cNvPr id="4" name="Freeform 4"/>
            <p:cNvSpPr/>
            <p:nvPr/>
          </p:nvSpPr>
          <p:spPr>
            <a:xfrm>
              <a:off x="0" y="0"/>
              <a:ext cx="2739697" cy="1376598"/>
            </a:xfrm>
            <a:custGeom>
              <a:avLst/>
              <a:gdLst/>
              <a:ahLst/>
              <a:cxnLst/>
              <a:rect l="l" t="t" r="r" b="b"/>
              <a:pathLst>
                <a:path w="2739697" h="1376598">
                  <a:moveTo>
                    <a:pt x="37957" y="0"/>
                  </a:moveTo>
                  <a:lnTo>
                    <a:pt x="2701740" y="0"/>
                  </a:lnTo>
                  <a:cubicBezTo>
                    <a:pt x="2722703" y="0"/>
                    <a:pt x="2739697" y="16994"/>
                    <a:pt x="2739697" y="37957"/>
                  </a:cubicBezTo>
                  <a:lnTo>
                    <a:pt x="2739697" y="1338641"/>
                  </a:lnTo>
                  <a:cubicBezTo>
                    <a:pt x="2739697" y="1348708"/>
                    <a:pt x="2735698" y="1358362"/>
                    <a:pt x="2728579" y="1365481"/>
                  </a:cubicBezTo>
                  <a:cubicBezTo>
                    <a:pt x="2721461" y="1372599"/>
                    <a:pt x="2711807" y="1376598"/>
                    <a:pt x="2701740" y="1376598"/>
                  </a:cubicBezTo>
                  <a:lnTo>
                    <a:pt x="37957" y="1376598"/>
                  </a:lnTo>
                  <a:cubicBezTo>
                    <a:pt x="16994" y="1376598"/>
                    <a:pt x="0" y="1359604"/>
                    <a:pt x="0" y="1338641"/>
                  </a:cubicBezTo>
                  <a:lnTo>
                    <a:pt x="0" y="37957"/>
                  </a:lnTo>
                  <a:cubicBezTo>
                    <a:pt x="0" y="16994"/>
                    <a:pt x="16994" y="0"/>
                    <a:pt x="37957" y="0"/>
                  </a:cubicBezTo>
                  <a:close/>
                </a:path>
              </a:pathLst>
            </a:custGeom>
            <a:solidFill>
              <a:srgbClr val="F9FAFA">
                <a:alpha val="70980"/>
              </a:srgbClr>
            </a:solidFill>
          </p:spPr>
          <p:txBody>
            <a:bodyPr/>
            <a:lstStyle/>
            <a:p>
              <a:endParaRPr lang="tr-TR"/>
            </a:p>
          </p:txBody>
        </p:sp>
        <p:sp>
          <p:nvSpPr>
            <p:cNvPr id="5" name="TextBox 5"/>
            <p:cNvSpPr txBox="1"/>
            <p:nvPr/>
          </p:nvSpPr>
          <p:spPr>
            <a:xfrm>
              <a:off x="0" y="-47625"/>
              <a:ext cx="2739697" cy="1424223"/>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4300260" y="2927006"/>
            <a:ext cx="7217461" cy="7055068"/>
          </a:xfrm>
          <a:custGeom>
            <a:avLst/>
            <a:gdLst/>
            <a:ahLst/>
            <a:cxnLst/>
            <a:rect l="l" t="t" r="r" b="b"/>
            <a:pathLst>
              <a:path w="7217461" h="7055068">
                <a:moveTo>
                  <a:pt x="0" y="0"/>
                </a:moveTo>
                <a:lnTo>
                  <a:pt x="7217461" y="0"/>
                </a:lnTo>
                <a:lnTo>
                  <a:pt x="7217461" y="7055067"/>
                </a:lnTo>
                <a:lnTo>
                  <a:pt x="0" y="7055067"/>
                </a:lnTo>
                <a:lnTo>
                  <a:pt x="0" y="0"/>
                </a:lnTo>
                <a:close/>
              </a:path>
            </a:pathLst>
          </a:custGeom>
          <a:blipFill>
            <a:blip r:embed="rId4"/>
            <a:stretch>
              <a:fillRect/>
            </a:stretch>
          </a:blipFill>
        </p:spPr>
        <p:txBody>
          <a:bodyPr/>
          <a:lstStyle/>
          <a:p>
            <a:endParaRPr lang="tr-TR"/>
          </a:p>
        </p:txBody>
      </p:sp>
      <p:sp>
        <p:nvSpPr>
          <p:cNvPr id="7" name="Freeform 7"/>
          <p:cNvSpPr/>
          <p:nvPr/>
        </p:nvSpPr>
        <p:spPr>
          <a:xfrm rot="-3050818">
            <a:off x="575191" y="8000177"/>
            <a:ext cx="2583462" cy="2861941"/>
          </a:xfrm>
          <a:custGeom>
            <a:avLst/>
            <a:gdLst/>
            <a:ahLst/>
            <a:cxnLst/>
            <a:rect l="l" t="t" r="r" b="b"/>
            <a:pathLst>
              <a:path w="2583462" h="2861941">
                <a:moveTo>
                  <a:pt x="0" y="0"/>
                </a:moveTo>
                <a:lnTo>
                  <a:pt x="2583462" y="0"/>
                </a:lnTo>
                <a:lnTo>
                  <a:pt x="2583462" y="2861941"/>
                </a:lnTo>
                <a:lnTo>
                  <a:pt x="0" y="2861941"/>
                </a:lnTo>
                <a:lnTo>
                  <a:pt x="0" y="0"/>
                </a:lnTo>
                <a:close/>
              </a:path>
            </a:pathLst>
          </a:custGeom>
          <a:blipFill>
            <a:blip r:embed="rId5"/>
            <a:stretch>
              <a:fillRect t="-112008" r="-185371" b="-5344"/>
            </a:stretch>
          </a:blipFill>
        </p:spPr>
        <p:txBody>
          <a:bodyPr/>
          <a:lstStyle/>
          <a:p>
            <a:endParaRPr lang="tr-TR"/>
          </a:p>
        </p:txBody>
      </p:sp>
      <p:grpSp>
        <p:nvGrpSpPr>
          <p:cNvPr id="8" name="Group 8"/>
          <p:cNvGrpSpPr/>
          <p:nvPr/>
        </p:nvGrpSpPr>
        <p:grpSpPr>
          <a:xfrm rot="2416526">
            <a:off x="142468" y="6072608"/>
            <a:ext cx="3117369" cy="311736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8E9"/>
            </a:solidFill>
          </p:spPr>
          <p:txBody>
            <a:bodyPr/>
            <a:lstStyle/>
            <a:p>
              <a:endParaRPr lang="tr-TR"/>
            </a:p>
          </p:txBody>
        </p:sp>
        <p:sp>
          <p:nvSpPr>
            <p:cNvPr id="10" name="TextBox 10"/>
            <p:cNvSpPr txBox="1"/>
            <p:nvPr/>
          </p:nvSpPr>
          <p:spPr>
            <a:xfrm>
              <a:off x="76200" y="28575"/>
              <a:ext cx="660400" cy="708025"/>
            </a:xfrm>
            <a:prstGeom prst="rect">
              <a:avLst/>
            </a:prstGeom>
          </p:spPr>
          <p:txBody>
            <a:bodyPr lIns="38398" tIns="38398" rIns="38398" bIns="38398" rtlCol="0" anchor="ctr"/>
            <a:lstStyle/>
            <a:p>
              <a:pPr algn="ctr">
                <a:lnSpc>
                  <a:spcPts val="3499"/>
                </a:lnSpc>
              </a:pPr>
              <a:endParaRPr/>
            </a:p>
          </p:txBody>
        </p:sp>
      </p:grpSp>
      <p:sp>
        <p:nvSpPr>
          <p:cNvPr id="11" name="Freeform 11"/>
          <p:cNvSpPr/>
          <p:nvPr/>
        </p:nvSpPr>
        <p:spPr>
          <a:xfrm rot="2322689">
            <a:off x="-3637911" y="2788466"/>
            <a:ext cx="7756329" cy="6059632"/>
          </a:xfrm>
          <a:custGeom>
            <a:avLst/>
            <a:gdLst/>
            <a:ahLst/>
            <a:cxnLst/>
            <a:rect l="l" t="t" r="r" b="b"/>
            <a:pathLst>
              <a:path w="7756329" h="6059632">
                <a:moveTo>
                  <a:pt x="0" y="0"/>
                </a:moveTo>
                <a:lnTo>
                  <a:pt x="7756329" y="0"/>
                </a:lnTo>
                <a:lnTo>
                  <a:pt x="7756329" y="6059632"/>
                </a:lnTo>
                <a:lnTo>
                  <a:pt x="0" y="6059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rot="8555425">
            <a:off x="1270773" y="8335230"/>
            <a:ext cx="1561673" cy="1135276"/>
          </a:xfrm>
          <a:custGeom>
            <a:avLst/>
            <a:gdLst/>
            <a:ahLst/>
            <a:cxnLst/>
            <a:rect l="l" t="t" r="r" b="b"/>
            <a:pathLst>
              <a:path w="1561673" h="1135276">
                <a:moveTo>
                  <a:pt x="0" y="0"/>
                </a:moveTo>
                <a:lnTo>
                  <a:pt x="1561673" y="0"/>
                </a:lnTo>
                <a:lnTo>
                  <a:pt x="1561673" y="1135276"/>
                </a:lnTo>
                <a:lnTo>
                  <a:pt x="0" y="1135276"/>
                </a:lnTo>
                <a:lnTo>
                  <a:pt x="0" y="0"/>
                </a:lnTo>
                <a:close/>
              </a:path>
            </a:pathLst>
          </a:custGeom>
          <a:blipFill>
            <a:blip r:embed="rId8">
              <a:alphaModFix amt="50000"/>
              <a:extLst>
                <a:ext uri="{96DAC541-7B7A-43D3-8B79-37D633B846F1}">
                  <asvg:svgBlip xmlns:asvg="http://schemas.microsoft.com/office/drawing/2016/SVG/main" r:embed="rId9"/>
                </a:ext>
              </a:extLst>
            </a:blip>
            <a:stretch>
              <a:fillRect r="-90678"/>
            </a:stretch>
          </a:blipFill>
        </p:spPr>
        <p:txBody>
          <a:bodyPr/>
          <a:lstStyle/>
          <a:p>
            <a:endParaRPr lang="tr-TR"/>
          </a:p>
        </p:txBody>
      </p:sp>
      <p:sp>
        <p:nvSpPr>
          <p:cNvPr id="13" name="TextBox 13"/>
          <p:cNvSpPr txBox="1"/>
          <p:nvPr/>
        </p:nvSpPr>
        <p:spPr>
          <a:xfrm>
            <a:off x="1277036" y="904875"/>
            <a:ext cx="14707507" cy="2359067"/>
          </a:xfrm>
          <a:prstGeom prst="rect">
            <a:avLst/>
          </a:prstGeom>
        </p:spPr>
        <p:txBody>
          <a:bodyPr lIns="0" tIns="0" rIns="0" bIns="0" rtlCol="0" anchor="t">
            <a:spAutoFit/>
          </a:bodyPr>
          <a:lstStyle/>
          <a:p>
            <a:pPr algn="ctr">
              <a:lnSpc>
                <a:spcPts val="9287"/>
              </a:lnSpc>
            </a:pPr>
            <a:r>
              <a:rPr lang="en-US" sz="8219">
                <a:solidFill>
                  <a:srgbClr val="C79642"/>
                </a:solidFill>
                <a:latin typeface="Sunborn"/>
                <a:ea typeface="Sunborn"/>
                <a:cs typeface="Sunborn"/>
                <a:sym typeface="Sunborn"/>
              </a:rPr>
              <a:t>SOĞAN ZARI HÜCRESİNE BAKALIM</a:t>
            </a:r>
          </a:p>
        </p:txBody>
      </p:sp>
      <p:grpSp>
        <p:nvGrpSpPr>
          <p:cNvPr id="14" name="Group 14"/>
          <p:cNvGrpSpPr>
            <a:grpSpLocks noChangeAspect="1"/>
          </p:cNvGrpSpPr>
          <p:nvPr/>
        </p:nvGrpSpPr>
        <p:grpSpPr>
          <a:xfrm>
            <a:off x="5769624" y="4050419"/>
            <a:ext cx="5777696" cy="5777696"/>
            <a:chOff x="0" y="0"/>
            <a:chExt cx="13884457" cy="13884457"/>
          </a:xfrm>
        </p:grpSpPr>
        <p:sp>
          <p:nvSpPr>
            <p:cNvPr id="15" name="Freeform 15"/>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16" name="Freeform 16"/>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33856" t="-17539" r="-38268" b="-14163"/>
              </a:stretch>
            </a:blipFill>
          </p:spPr>
          <p:txBody>
            <a:bodyPr/>
            <a:lstStyle/>
            <a:p>
              <a:endParaRPr lang="tr-TR"/>
            </a:p>
          </p:txBody>
        </p:sp>
      </p:grpSp>
      <p:sp>
        <p:nvSpPr>
          <p:cNvPr id="17" name="Freeform 1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1"/>
            <a:stretch>
              <a:fillRect/>
            </a:stretch>
          </a:blipFill>
        </p:spPr>
        <p:txBody>
          <a:bodyPr/>
          <a:lstStyle/>
          <a:p>
            <a:endParaRPr lang="tr-TR"/>
          </a:p>
        </p:txBody>
      </p:sp>
      <p:pic>
        <p:nvPicPr>
          <p:cNvPr id="18" name="Resim 17">
            <a:extLst>
              <a:ext uri="{FF2B5EF4-FFF2-40B4-BE49-F238E27FC236}">
                <a16:creationId xmlns:a16="http://schemas.microsoft.com/office/drawing/2014/main" id="{943BC694-F67D-FD6B-CAD4-FD5E598A2CEB}"/>
              </a:ext>
            </a:extLst>
          </p:cNvPr>
          <p:cNvPicPr>
            <a:picLocks noChangeAspect="1"/>
          </p:cNvPicPr>
          <p:nvPr/>
        </p:nvPicPr>
        <p:blipFill>
          <a:blip r:embed="rId12"/>
          <a:stretch>
            <a:fillRect/>
          </a:stretch>
        </p:blipFill>
        <p:spPr>
          <a:xfrm>
            <a:off x="1755704" y="9494996"/>
            <a:ext cx="6220693" cy="5430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6"/>
        </a:solidFill>
        <a:effectLst/>
      </p:bgPr>
    </p:bg>
    <p:spTree>
      <p:nvGrpSpPr>
        <p:cNvPr id="1" name=""/>
        <p:cNvGrpSpPr/>
        <p:nvPr/>
      </p:nvGrpSpPr>
      <p:grpSpPr>
        <a:xfrm>
          <a:off x="0" y="0"/>
          <a:ext cx="0" cy="0"/>
          <a:chOff x="0" y="0"/>
          <a:chExt cx="0" cy="0"/>
        </a:xfrm>
      </p:grpSpPr>
      <p:sp>
        <p:nvSpPr>
          <p:cNvPr id="2" name="Freeform 2"/>
          <p:cNvSpPr/>
          <p:nvPr/>
        </p:nvSpPr>
        <p:spPr>
          <a:xfrm rot="2027994">
            <a:off x="-2290261" y="463587"/>
            <a:ext cx="10925754" cy="12288680"/>
          </a:xfrm>
          <a:custGeom>
            <a:avLst/>
            <a:gdLst/>
            <a:ahLst/>
            <a:cxnLst/>
            <a:rect l="l" t="t" r="r" b="b"/>
            <a:pathLst>
              <a:path w="10925754" h="12288680">
                <a:moveTo>
                  <a:pt x="0" y="0"/>
                </a:moveTo>
                <a:lnTo>
                  <a:pt x="10925754" y="0"/>
                </a:lnTo>
                <a:lnTo>
                  <a:pt x="10925754" y="12288680"/>
                </a:lnTo>
                <a:lnTo>
                  <a:pt x="0" y="12288680"/>
                </a:lnTo>
                <a:lnTo>
                  <a:pt x="0" y="0"/>
                </a:lnTo>
                <a:close/>
              </a:path>
            </a:pathLst>
          </a:custGeom>
          <a:blipFill>
            <a:blip r:embed="rId2">
              <a:alphaModFix amt="73000"/>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12177369" y="2958220"/>
            <a:ext cx="2793848" cy="279384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03368" t="-19741" r="-97031" b="-29912"/>
              </a:stretch>
            </a:blipFill>
          </p:spPr>
          <p:txBody>
            <a:bodyPr/>
            <a:lstStyle/>
            <a:p>
              <a:endParaRPr lang="tr-TR"/>
            </a:p>
          </p:txBody>
        </p:sp>
      </p:grpSp>
      <p:sp>
        <p:nvSpPr>
          <p:cNvPr id="5" name="Freeform 5"/>
          <p:cNvSpPr/>
          <p:nvPr/>
        </p:nvSpPr>
        <p:spPr>
          <a:xfrm>
            <a:off x="15166856" y="3487562"/>
            <a:ext cx="4932424" cy="5104708"/>
          </a:xfrm>
          <a:custGeom>
            <a:avLst/>
            <a:gdLst/>
            <a:ahLst/>
            <a:cxnLst/>
            <a:rect l="l" t="t" r="r" b="b"/>
            <a:pathLst>
              <a:path w="4932424" h="5104708">
                <a:moveTo>
                  <a:pt x="0" y="0"/>
                </a:moveTo>
                <a:lnTo>
                  <a:pt x="4932425" y="0"/>
                </a:lnTo>
                <a:lnTo>
                  <a:pt x="4932425" y="5104708"/>
                </a:lnTo>
                <a:lnTo>
                  <a:pt x="0" y="5104708"/>
                </a:lnTo>
                <a:lnTo>
                  <a:pt x="0" y="0"/>
                </a:lnTo>
                <a:close/>
              </a:path>
            </a:pathLst>
          </a:custGeom>
          <a:blipFill>
            <a:blip r:embed="rId5"/>
            <a:stretch>
              <a:fillRect/>
            </a:stretch>
          </a:blipFill>
        </p:spPr>
        <p:txBody>
          <a:bodyPr/>
          <a:lstStyle/>
          <a:p>
            <a:endParaRPr lang="tr-TR"/>
          </a:p>
        </p:txBody>
      </p:sp>
      <p:sp>
        <p:nvSpPr>
          <p:cNvPr id="6" name="Freeform 6"/>
          <p:cNvSpPr/>
          <p:nvPr/>
        </p:nvSpPr>
        <p:spPr>
          <a:xfrm rot="-8183643">
            <a:off x="14755231" y="4720823"/>
            <a:ext cx="823251" cy="2966671"/>
          </a:xfrm>
          <a:custGeom>
            <a:avLst/>
            <a:gdLst/>
            <a:ahLst/>
            <a:cxnLst/>
            <a:rect l="l" t="t" r="r" b="b"/>
            <a:pathLst>
              <a:path w="823251" h="2966671">
                <a:moveTo>
                  <a:pt x="0" y="0"/>
                </a:moveTo>
                <a:lnTo>
                  <a:pt x="823251" y="0"/>
                </a:lnTo>
                <a:lnTo>
                  <a:pt x="823251" y="2966671"/>
                </a:lnTo>
                <a:lnTo>
                  <a:pt x="0" y="2966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rot="2632129" flipH="1">
            <a:off x="9866011" y="5919605"/>
            <a:ext cx="4831249" cy="6539762"/>
          </a:xfrm>
          <a:custGeom>
            <a:avLst/>
            <a:gdLst/>
            <a:ahLst/>
            <a:cxnLst/>
            <a:rect l="l" t="t" r="r" b="b"/>
            <a:pathLst>
              <a:path w="4831249" h="6539762">
                <a:moveTo>
                  <a:pt x="4831249" y="0"/>
                </a:moveTo>
                <a:lnTo>
                  <a:pt x="0" y="0"/>
                </a:lnTo>
                <a:lnTo>
                  <a:pt x="0" y="6539762"/>
                </a:lnTo>
                <a:lnTo>
                  <a:pt x="4831249" y="6539762"/>
                </a:lnTo>
                <a:lnTo>
                  <a:pt x="483124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8" name="Freeform 8"/>
          <p:cNvSpPr/>
          <p:nvPr/>
        </p:nvSpPr>
        <p:spPr>
          <a:xfrm>
            <a:off x="16185991" y="5307878"/>
            <a:ext cx="276850" cy="276850"/>
          </a:xfrm>
          <a:custGeom>
            <a:avLst/>
            <a:gdLst/>
            <a:ahLst/>
            <a:cxnLst/>
            <a:rect l="l" t="t" r="r" b="b"/>
            <a:pathLst>
              <a:path w="276850" h="276850">
                <a:moveTo>
                  <a:pt x="0" y="0"/>
                </a:moveTo>
                <a:lnTo>
                  <a:pt x="276850" y="0"/>
                </a:lnTo>
                <a:lnTo>
                  <a:pt x="276850" y="276850"/>
                </a:lnTo>
                <a:lnTo>
                  <a:pt x="0" y="27685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tr-TR"/>
          </a:p>
        </p:txBody>
      </p:sp>
      <p:sp>
        <p:nvSpPr>
          <p:cNvPr id="9" name="AutoShape 9"/>
          <p:cNvSpPr/>
          <p:nvPr/>
        </p:nvSpPr>
        <p:spPr>
          <a:xfrm flipV="1">
            <a:off x="13845749" y="5463379"/>
            <a:ext cx="2340241" cy="288689"/>
          </a:xfrm>
          <a:prstGeom prst="line">
            <a:avLst/>
          </a:prstGeom>
          <a:ln w="38100" cap="flat">
            <a:solidFill>
              <a:srgbClr val="7C6C62"/>
            </a:solidFill>
            <a:prstDash val="sysDot"/>
            <a:headEnd type="none" w="sm" len="sm"/>
            <a:tailEnd type="none" w="sm" len="sm"/>
          </a:ln>
        </p:spPr>
        <p:txBody>
          <a:bodyPr/>
          <a:lstStyle/>
          <a:p>
            <a:endParaRPr lang="tr-TR"/>
          </a:p>
        </p:txBody>
      </p:sp>
      <p:sp>
        <p:nvSpPr>
          <p:cNvPr id="10" name="AutoShape 10"/>
          <p:cNvSpPr/>
          <p:nvPr/>
        </p:nvSpPr>
        <p:spPr>
          <a:xfrm>
            <a:off x="14998183" y="4393794"/>
            <a:ext cx="1289352" cy="906141"/>
          </a:xfrm>
          <a:prstGeom prst="line">
            <a:avLst/>
          </a:prstGeom>
          <a:ln w="38100" cap="flat">
            <a:solidFill>
              <a:srgbClr val="7C6C62"/>
            </a:solidFill>
            <a:prstDash val="sysDot"/>
            <a:headEnd type="none" w="sm" len="sm"/>
            <a:tailEnd type="none" w="sm" len="sm"/>
          </a:ln>
        </p:spPr>
        <p:txBody>
          <a:bodyPr/>
          <a:lstStyle/>
          <a:p>
            <a:endParaRPr lang="tr-TR"/>
          </a:p>
        </p:txBody>
      </p:sp>
      <p:sp>
        <p:nvSpPr>
          <p:cNvPr id="11" name="Freeform 11"/>
          <p:cNvSpPr/>
          <p:nvPr/>
        </p:nvSpPr>
        <p:spPr>
          <a:xfrm rot="2027994">
            <a:off x="-1434149" y="1279830"/>
            <a:ext cx="10739544" cy="12079241"/>
          </a:xfrm>
          <a:custGeom>
            <a:avLst/>
            <a:gdLst/>
            <a:ahLst/>
            <a:cxnLst/>
            <a:rect l="l" t="t" r="r" b="b"/>
            <a:pathLst>
              <a:path w="10739544" h="12079241">
                <a:moveTo>
                  <a:pt x="0" y="0"/>
                </a:moveTo>
                <a:lnTo>
                  <a:pt x="10739544" y="0"/>
                </a:lnTo>
                <a:lnTo>
                  <a:pt x="10739544" y="12079241"/>
                </a:lnTo>
                <a:lnTo>
                  <a:pt x="0" y="12079241"/>
                </a:lnTo>
                <a:lnTo>
                  <a:pt x="0" y="0"/>
                </a:lnTo>
                <a:close/>
              </a:path>
            </a:pathLst>
          </a:custGeom>
          <a:blipFill>
            <a:blip r:embed="rId12">
              <a:alphaModFix amt="57000"/>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2" name="Freeform 12"/>
          <p:cNvSpPr/>
          <p:nvPr/>
        </p:nvSpPr>
        <p:spPr>
          <a:xfrm>
            <a:off x="12127036" y="2880921"/>
            <a:ext cx="2871148" cy="2871148"/>
          </a:xfrm>
          <a:custGeom>
            <a:avLst/>
            <a:gdLst/>
            <a:ahLst/>
            <a:cxnLst/>
            <a:rect l="l" t="t" r="r" b="b"/>
            <a:pathLst>
              <a:path w="2871148" h="2871148">
                <a:moveTo>
                  <a:pt x="0" y="0"/>
                </a:moveTo>
                <a:lnTo>
                  <a:pt x="2871147" y="0"/>
                </a:lnTo>
                <a:lnTo>
                  <a:pt x="2871147" y="2871147"/>
                </a:lnTo>
                <a:lnTo>
                  <a:pt x="0" y="2871147"/>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tr-TR"/>
          </a:p>
        </p:txBody>
      </p:sp>
      <p:sp>
        <p:nvSpPr>
          <p:cNvPr id="13" name="TextBox 13"/>
          <p:cNvSpPr txBox="1"/>
          <p:nvPr/>
        </p:nvSpPr>
        <p:spPr>
          <a:xfrm>
            <a:off x="7874368" y="327050"/>
            <a:ext cx="9758700" cy="2203869"/>
          </a:xfrm>
          <a:prstGeom prst="rect">
            <a:avLst/>
          </a:prstGeom>
        </p:spPr>
        <p:txBody>
          <a:bodyPr lIns="0" tIns="0" rIns="0" bIns="0" rtlCol="0" anchor="t">
            <a:spAutoFit/>
          </a:bodyPr>
          <a:lstStyle/>
          <a:p>
            <a:pPr algn="ctr">
              <a:lnSpc>
                <a:spcPts val="8692"/>
              </a:lnSpc>
            </a:pPr>
            <a:r>
              <a:rPr lang="en-US" sz="7366">
                <a:solidFill>
                  <a:srgbClr val="7C6C62"/>
                </a:solidFill>
                <a:latin typeface="Sunborn"/>
                <a:ea typeface="Sunborn"/>
                <a:cs typeface="Sunborn"/>
                <a:sym typeface="Sunborn"/>
              </a:rPr>
              <a:t>AĞIZ İÇİ EPİTEL HÜCRESİNE BAKALIM</a:t>
            </a:r>
          </a:p>
        </p:txBody>
      </p:sp>
      <p:grpSp>
        <p:nvGrpSpPr>
          <p:cNvPr id="14" name="Group 14"/>
          <p:cNvGrpSpPr>
            <a:grpSpLocks noChangeAspect="1"/>
          </p:cNvGrpSpPr>
          <p:nvPr/>
        </p:nvGrpSpPr>
        <p:grpSpPr>
          <a:xfrm>
            <a:off x="246364" y="1938066"/>
            <a:ext cx="7628004" cy="7628004"/>
            <a:chOff x="0" y="0"/>
            <a:chExt cx="13884457" cy="13884457"/>
          </a:xfrm>
        </p:grpSpPr>
        <p:sp>
          <p:nvSpPr>
            <p:cNvPr id="15" name="Freeform 15"/>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16" name="Freeform 16"/>
            <p:cNvSpPr/>
            <p:nvPr/>
          </p:nvSpPr>
          <p:spPr>
            <a:xfrm rot="8297807">
              <a:off x="-293124" y="-360737"/>
              <a:ext cx="14470703" cy="14605930"/>
            </a:xfrm>
            <a:custGeom>
              <a:avLst/>
              <a:gdLst/>
              <a:ahLst/>
              <a:cxnLst/>
              <a:rect l="l" t="t" r="r" b="b"/>
              <a:pathLst>
                <a:path w="14470703" h="14605930">
                  <a:moveTo>
                    <a:pt x="2672916" y="12423154"/>
                  </a:moveTo>
                  <a:cubicBezTo>
                    <a:pt x="4500327" y="14066222"/>
                    <a:pt x="7067195" y="14605930"/>
                    <a:pt x="9401559" y="13837916"/>
                  </a:cubicBezTo>
                  <a:cubicBezTo>
                    <a:pt x="11735923" y="13069902"/>
                    <a:pt x="13480928" y="11111572"/>
                    <a:pt x="13975816" y="8704461"/>
                  </a:cubicBezTo>
                  <a:cubicBezTo>
                    <a:pt x="14470704" y="6297349"/>
                    <a:pt x="13639822" y="3809432"/>
                    <a:pt x="11797788" y="2182775"/>
                  </a:cubicBezTo>
                  <a:cubicBezTo>
                    <a:pt x="9970376" y="539708"/>
                    <a:pt x="7403509" y="0"/>
                    <a:pt x="5069144" y="768013"/>
                  </a:cubicBezTo>
                  <a:cubicBezTo>
                    <a:pt x="2734780" y="1536027"/>
                    <a:pt x="989776" y="3494357"/>
                    <a:pt x="494888" y="5901469"/>
                  </a:cubicBezTo>
                  <a:cubicBezTo>
                    <a:pt x="0" y="8308581"/>
                    <a:pt x="830882" y="10796498"/>
                    <a:pt x="2672916" y="12423154"/>
                  </a:cubicBezTo>
                  <a:close/>
                </a:path>
              </a:pathLst>
            </a:custGeom>
            <a:blipFill>
              <a:blip r:embed="rId16"/>
              <a:stretch>
                <a:fillRect l="-122098" t="-26467" r="-119142" b="-43595"/>
              </a:stretch>
            </a:blipFill>
          </p:spPr>
          <p:txBody>
            <a:bodyPr/>
            <a:lstStyle/>
            <a:p>
              <a:endParaRPr lang="tr-TR"/>
            </a:p>
          </p:txBody>
        </p:sp>
      </p:grpSp>
      <p:sp>
        <p:nvSpPr>
          <p:cNvPr id="17" name="Freeform 17"/>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7"/>
            <a:stretch>
              <a:fillRect/>
            </a:stretch>
          </a:blipFill>
        </p:spPr>
        <p:txBody>
          <a:bodyPr/>
          <a:lstStyle/>
          <a:p>
            <a:endParaRPr lang="tr-TR"/>
          </a:p>
        </p:txBody>
      </p:sp>
      <p:pic>
        <p:nvPicPr>
          <p:cNvPr id="18" name="Resim 17">
            <a:extLst>
              <a:ext uri="{FF2B5EF4-FFF2-40B4-BE49-F238E27FC236}">
                <a16:creationId xmlns:a16="http://schemas.microsoft.com/office/drawing/2014/main" id="{30B96DC4-46EF-A54F-687B-0F5FB36F1108}"/>
              </a:ext>
            </a:extLst>
          </p:cNvPr>
          <p:cNvPicPr>
            <a:picLocks noChangeAspect="1"/>
          </p:cNvPicPr>
          <p:nvPr/>
        </p:nvPicPr>
        <p:blipFill>
          <a:blip r:embed="rId18"/>
          <a:stretch>
            <a:fillRect/>
          </a:stretch>
        </p:blipFill>
        <p:spPr>
          <a:xfrm>
            <a:off x="1755704" y="9494996"/>
            <a:ext cx="6220693" cy="5430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144000" y="1439677"/>
            <a:ext cx="8115300" cy="8115300"/>
            <a:chOff x="0" y="0"/>
            <a:chExt cx="13884457" cy="13884457"/>
          </a:xfrm>
        </p:grpSpPr>
        <p:sp>
          <p:nvSpPr>
            <p:cNvPr id="3" name="Freeform 3"/>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4" name="Freeform 4"/>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2"/>
              <a:stretch>
                <a:fillRect l="-33856" t="-17539" r="-38268" b="-14163"/>
              </a:stretch>
            </a:blipFill>
          </p:spPr>
          <p:txBody>
            <a:bodyPr/>
            <a:lstStyle/>
            <a:p>
              <a:endParaRPr lang="tr-TR"/>
            </a:p>
          </p:txBody>
        </p:sp>
      </p:grpSp>
      <p:grpSp>
        <p:nvGrpSpPr>
          <p:cNvPr id="5" name="Group 5"/>
          <p:cNvGrpSpPr>
            <a:grpSpLocks noChangeAspect="1"/>
          </p:cNvGrpSpPr>
          <p:nvPr/>
        </p:nvGrpSpPr>
        <p:grpSpPr>
          <a:xfrm>
            <a:off x="576519" y="1439677"/>
            <a:ext cx="8115300" cy="8115300"/>
            <a:chOff x="0" y="0"/>
            <a:chExt cx="13884457" cy="13884457"/>
          </a:xfrm>
        </p:grpSpPr>
        <p:sp>
          <p:nvSpPr>
            <p:cNvPr id="6" name="Freeform 6"/>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395D84"/>
            </a:solidFill>
          </p:spPr>
          <p:txBody>
            <a:bodyPr/>
            <a:lstStyle/>
            <a:p>
              <a:endParaRPr lang="tr-TR"/>
            </a:p>
          </p:txBody>
        </p:sp>
        <p:sp>
          <p:nvSpPr>
            <p:cNvPr id="7" name="Freeform 7"/>
            <p:cNvSpPr/>
            <p:nvPr/>
          </p:nvSpPr>
          <p:spPr>
            <a:xfrm rot="8297807">
              <a:off x="-293124" y="-360737"/>
              <a:ext cx="14470703" cy="14605930"/>
            </a:xfrm>
            <a:custGeom>
              <a:avLst/>
              <a:gdLst/>
              <a:ahLst/>
              <a:cxnLst/>
              <a:rect l="l" t="t" r="r" b="b"/>
              <a:pathLst>
                <a:path w="14470703" h="14605930">
                  <a:moveTo>
                    <a:pt x="2672916" y="12423154"/>
                  </a:moveTo>
                  <a:cubicBezTo>
                    <a:pt x="4500327" y="14066222"/>
                    <a:pt x="7067195" y="14605930"/>
                    <a:pt x="9401559" y="13837916"/>
                  </a:cubicBezTo>
                  <a:cubicBezTo>
                    <a:pt x="11735923" y="13069902"/>
                    <a:pt x="13480928" y="11111572"/>
                    <a:pt x="13975816" y="8704461"/>
                  </a:cubicBezTo>
                  <a:cubicBezTo>
                    <a:pt x="14470704" y="6297349"/>
                    <a:pt x="13639822" y="3809432"/>
                    <a:pt x="11797788" y="2182775"/>
                  </a:cubicBezTo>
                  <a:cubicBezTo>
                    <a:pt x="9970376" y="539708"/>
                    <a:pt x="7403509" y="0"/>
                    <a:pt x="5069144" y="768013"/>
                  </a:cubicBezTo>
                  <a:cubicBezTo>
                    <a:pt x="2734780" y="1536027"/>
                    <a:pt x="989776" y="3494357"/>
                    <a:pt x="494888" y="5901469"/>
                  </a:cubicBezTo>
                  <a:cubicBezTo>
                    <a:pt x="0" y="8308581"/>
                    <a:pt x="830882" y="10796498"/>
                    <a:pt x="2672916" y="12423154"/>
                  </a:cubicBezTo>
                  <a:close/>
                </a:path>
              </a:pathLst>
            </a:custGeom>
            <a:blipFill>
              <a:blip r:embed="rId3"/>
              <a:stretch>
                <a:fillRect l="-122098" t="-26467" r="-119142" b="-43595"/>
              </a:stretch>
            </a:blipFill>
          </p:spPr>
          <p:txBody>
            <a:bodyPr/>
            <a:lstStyle/>
            <a:p>
              <a:endParaRPr lang="tr-TR"/>
            </a:p>
          </p:txBody>
        </p:sp>
      </p:grpSp>
      <p:sp>
        <p:nvSpPr>
          <p:cNvPr id="8" name="TextBox 8"/>
          <p:cNvSpPr txBox="1"/>
          <p:nvPr/>
        </p:nvSpPr>
        <p:spPr>
          <a:xfrm>
            <a:off x="1305496" y="343911"/>
            <a:ext cx="7029054" cy="90297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HAYVAN HÜCRESİ</a:t>
            </a:r>
          </a:p>
        </p:txBody>
      </p:sp>
      <p:sp>
        <p:nvSpPr>
          <p:cNvPr id="9" name="TextBox 9"/>
          <p:cNvSpPr txBox="1"/>
          <p:nvPr/>
        </p:nvSpPr>
        <p:spPr>
          <a:xfrm>
            <a:off x="10184507" y="343911"/>
            <a:ext cx="6034286" cy="902970"/>
          </a:xfrm>
          <a:prstGeom prst="rect">
            <a:avLst/>
          </a:prstGeom>
        </p:spPr>
        <p:txBody>
          <a:bodyPr lIns="0" tIns="0" rIns="0" bIns="0" rtlCol="0" anchor="t">
            <a:spAutoFit/>
          </a:bodyPr>
          <a:lstStyle/>
          <a:p>
            <a:pPr algn="ctr">
              <a:lnSpc>
                <a:spcPts val="7279"/>
              </a:lnSpc>
            </a:pPr>
            <a:r>
              <a:rPr lang="en-US" sz="5199" b="1">
                <a:solidFill>
                  <a:srgbClr val="000000"/>
                </a:solidFill>
                <a:latin typeface="DejaVu Serif Bold"/>
                <a:ea typeface="DejaVu Serif Bold"/>
                <a:cs typeface="DejaVu Serif Bold"/>
                <a:sym typeface="DejaVu Serif Bold"/>
              </a:rPr>
              <a:t>BİTKİ HÜCRESİ</a:t>
            </a:r>
          </a:p>
        </p:txBody>
      </p:sp>
      <p:sp>
        <p:nvSpPr>
          <p:cNvPr id="10" name="Freeform 10"/>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4"/>
            <a:stretch>
              <a:fillRect/>
            </a:stretch>
          </a:blipFill>
        </p:spPr>
        <p:txBody>
          <a:bodyPr/>
          <a:lstStyle/>
          <a:p>
            <a:endParaRPr lang="tr-TR"/>
          </a:p>
        </p:txBody>
      </p:sp>
      <p:pic>
        <p:nvPicPr>
          <p:cNvPr id="11" name="Resim 10">
            <a:extLst>
              <a:ext uri="{FF2B5EF4-FFF2-40B4-BE49-F238E27FC236}">
                <a16:creationId xmlns:a16="http://schemas.microsoft.com/office/drawing/2014/main" id="{E15C9E01-45EF-2319-B163-AAF638138930}"/>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BF63">
                <a:alpha val="18824"/>
              </a:srgbClr>
            </a:solidFill>
          </p:spPr>
          <p:txBody>
            <a:bodyPr/>
            <a:lstStyle/>
            <a:p>
              <a:endParaRPr lang="tr-TR"/>
            </a:p>
          </p:txBody>
        </p:sp>
      </p:grpSp>
      <p:grpSp>
        <p:nvGrpSpPr>
          <p:cNvPr id="4" name="Group 4"/>
          <p:cNvGrpSpPr/>
          <p:nvPr/>
        </p:nvGrpSpPr>
        <p:grpSpPr>
          <a:xfrm>
            <a:off x="3025358" y="1611762"/>
            <a:ext cx="12373608" cy="7564369"/>
            <a:chOff x="0" y="0"/>
            <a:chExt cx="16498144" cy="10085825"/>
          </a:xfrm>
        </p:grpSpPr>
        <p:grpSp>
          <p:nvGrpSpPr>
            <p:cNvPr id="5" name="Group 5"/>
            <p:cNvGrpSpPr/>
            <p:nvPr/>
          </p:nvGrpSpPr>
          <p:grpSpPr>
            <a:xfrm>
              <a:off x="0" y="0"/>
              <a:ext cx="16498144" cy="10085825"/>
              <a:chOff x="0" y="0"/>
              <a:chExt cx="3258893" cy="1992262"/>
            </a:xfrm>
          </p:grpSpPr>
          <p:sp>
            <p:nvSpPr>
              <p:cNvPr id="6" name="Freeform 6"/>
              <p:cNvSpPr/>
              <p:nvPr/>
            </p:nvSpPr>
            <p:spPr>
              <a:xfrm>
                <a:off x="0" y="0"/>
                <a:ext cx="3258893" cy="1992262"/>
              </a:xfrm>
              <a:custGeom>
                <a:avLst/>
                <a:gdLst/>
                <a:ahLst/>
                <a:cxnLst/>
                <a:rect l="l" t="t" r="r" b="b"/>
                <a:pathLst>
                  <a:path w="3258893" h="1992262">
                    <a:moveTo>
                      <a:pt x="31910" y="0"/>
                    </a:moveTo>
                    <a:lnTo>
                      <a:pt x="3226983" y="0"/>
                    </a:lnTo>
                    <a:cubicBezTo>
                      <a:pt x="3235446" y="0"/>
                      <a:pt x="3243562" y="3362"/>
                      <a:pt x="3249546" y="9346"/>
                    </a:cubicBezTo>
                    <a:cubicBezTo>
                      <a:pt x="3255531" y="15330"/>
                      <a:pt x="3258893" y="23447"/>
                      <a:pt x="3258893" y="31910"/>
                    </a:cubicBezTo>
                    <a:lnTo>
                      <a:pt x="3258893" y="1960352"/>
                    </a:lnTo>
                    <a:cubicBezTo>
                      <a:pt x="3258893" y="1968815"/>
                      <a:pt x="3255531" y="1976931"/>
                      <a:pt x="3249546" y="1982916"/>
                    </a:cubicBezTo>
                    <a:cubicBezTo>
                      <a:pt x="3243562" y="1988900"/>
                      <a:pt x="3235446" y="1992262"/>
                      <a:pt x="3226983" y="1992262"/>
                    </a:cubicBezTo>
                    <a:lnTo>
                      <a:pt x="31910" y="1992262"/>
                    </a:lnTo>
                    <a:cubicBezTo>
                      <a:pt x="14286" y="1992262"/>
                      <a:pt x="0" y="1977975"/>
                      <a:pt x="0" y="1960352"/>
                    </a:cubicBezTo>
                    <a:lnTo>
                      <a:pt x="0" y="31910"/>
                    </a:lnTo>
                    <a:cubicBezTo>
                      <a:pt x="0" y="23447"/>
                      <a:pt x="3362" y="15330"/>
                      <a:pt x="9346" y="9346"/>
                    </a:cubicBezTo>
                    <a:cubicBezTo>
                      <a:pt x="15330" y="3362"/>
                      <a:pt x="23447" y="0"/>
                      <a:pt x="31910" y="0"/>
                    </a:cubicBezTo>
                    <a:close/>
                  </a:path>
                </a:pathLst>
              </a:custGeom>
              <a:solidFill>
                <a:srgbClr val="FFDE59"/>
              </a:solidFill>
              <a:ln w="38100" cap="rnd">
                <a:solidFill>
                  <a:srgbClr val="000000"/>
                </a:solidFill>
                <a:prstDash val="solid"/>
                <a:round/>
              </a:ln>
            </p:spPr>
            <p:txBody>
              <a:bodyPr/>
              <a:lstStyle/>
              <a:p>
                <a:endParaRPr lang="tr-TR"/>
              </a:p>
            </p:txBody>
          </p:sp>
          <p:sp>
            <p:nvSpPr>
              <p:cNvPr id="7" name="TextBox 7"/>
              <p:cNvSpPr txBox="1"/>
              <p:nvPr/>
            </p:nvSpPr>
            <p:spPr>
              <a:xfrm>
                <a:off x="0" y="-38100"/>
                <a:ext cx="3258893" cy="203036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580145" y="614807"/>
              <a:ext cx="15337854" cy="8439935"/>
            </a:xfrm>
            <a:prstGeom prst="rect">
              <a:avLst/>
            </a:prstGeom>
          </p:spPr>
          <p:txBody>
            <a:bodyPr lIns="0" tIns="0" rIns="0" bIns="0" rtlCol="0" anchor="t">
              <a:spAutoFit/>
            </a:bodyPr>
            <a:lstStyle/>
            <a:p>
              <a:pPr algn="ctr">
                <a:lnSpc>
                  <a:spcPts val="16505"/>
                </a:lnSpc>
              </a:pPr>
              <a:r>
                <a:rPr lang="en-US" sz="11789">
                  <a:solidFill>
                    <a:srgbClr val="000000"/>
                  </a:solidFill>
                  <a:latin typeface="Funtastic"/>
                  <a:ea typeface="Funtastic"/>
                  <a:cs typeface="Funtastic"/>
                  <a:sym typeface="Funtastic"/>
                </a:rPr>
                <a:t>HÜCRENİN İÇİNDEKİ ORGANELLER</a:t>
              </a:r>
            </a:p>
          </p:txBody>
        </p:sp>
      </p:grpSp>
      <p:sp>
        <p:nvSpPr>
          <p:cNvPr id="9" name="Freeform 9"/>
          <p:cNvSpPr/>
          <p:nvPr/>
        </p:nvSpPr>
        <p:spPr>
          <a:xfrm rot="-7034506">
            <a:off x="-462123" y="-1334126"/>
            <a:ext cx="2700805" cy="4114800"/>
          </a:xfrm>
          <a:custGeom>
            <a:avLst/>
            <a:gdLst/>
            <a:ahLst/>
            <a:cxnLst/>
            <a:rect l="l" t="t" r="r" b="b"/>
            <a:pathLst>
              <a:path w="2700805" h="4114800">
                <a:moveTo>
                  <a:pt x="0" y="0"/>
                </a:moveTo>
                <a:lnTo>
                  <a:pt x="2700806" y="0"/>
                </a:lnTo>
                <a:lnTo>
                  <a:pt x="270080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0" name="Freeform 10"/>
          <p:cNvSpPr/>
          <p:nvPr/>
        </p:nvSpPr>
        <p:spPr>
          <a:xfrm rot="1708444">
            <a:off x="-858670" y="7696572"/>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1" name="Freeform 11"/>
          <p:cNvSpPr/>
          <p:nvPr/>
        </p:nvSpPr>
        <p:spPr>
          <a:xfrm>
            <a:off x="15338785" y="7200900"/>
            <a:ext cx="4246041" cy="41148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2" name="Freeform 12"/>
          <p:cNvSpPr/>
          <p:nvPr/>
        </p:nvSpPr>
        <p:spPr>
          <a:xfrm rot="64685">
            <a:off x="15334794" y="-10926"/>
            <a:ext cx="4254023" cy="411480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3" name="Freeform 13"/>
          <p:cNvSpPr/>
          <p:nvPr/>
        </p:nvSpPr>
        <p:spPr>
          <a:xfrm>
            <a:off x="9661637" y="-2978222"/>
            <a:ext cx="4885660" cy="4610286"/>
          </a:xfrm>
          <a:custGeom>
            <a:avLst/>
            <a:gdLst/>
            <a:ahLst/>
            <a:cxnLst/>
            <a:rect l="l" t="t" r="r" b="b"/>
            <a:pathLst>
              <a:path w="4885660" h="4610286">
                <a:moveTo>
                  <a:pt x="0" y="0"/>
                </a:moveTo>
                <a:lnTo>
                  <a:pt x="4885660" y="0"/>
                </a:lnTo>
                <a:lnTo>
                  <a:pt x="4885660" y="4610286"/>
                </a:lnTo>
                <a:lnTo>
                  <a:pt x="0" y="46102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4" name="Freeform 14"/>
          <p:cNvSpPr/>
          <p:nvPr/>
        </p:nvSpPr>
        <p:spPr>
          <a:xfrm rot="-6752869">
            <a:off x="-1957326" y="3940484"/>
            <a:ext cx="4556638" cy="2775407"/>
          </a:xfrm>
          <a:custGeom>
            <a:avLst/>
            <a:gdLst/>
            <a:ahLst/>
            <a:cxnLst/>
            <a:rect l="l" t="t" r="r" b="b"/>
            <a:pathLst>
              <a:path w="4556638" h="2775407">
                <a:moveTo>
                  <a:pt x="0" y="0"/>
                </a:moveTo>
                <a:lnTo>
                  <a:pt x="4556638" y="0"/>
                </a:lnTo>
                <a:lnTo>
                  <a:pt x="4556638" y="2775407"/>
                </a:lnTo>
                <a:lnTo>
                  <a:pt x="0" y="2775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5" name="Freeform 15"/>
          <p:cNvSpPr/>
          <p:nvPr/>
        </p:nvSpPr>
        <p:spPr>
          <a:xfrm>
            <a:off x="16270484" y="4457298"/>
            <a:ext cx="2382643" cy="2382643"/>
          </a:xfrm>
          <a:custGeom>
            <a:avLst/>
            <a:gdLst/>
            <a:ahLst/>
            <a:cxnLst/>
            <a:rect l="l" t="t" r="r" b="b"/>
            <a:pathLst>
              <a:path w="2382643" h="2382643">
                <a:moveTo>
                  <a:pt x="0" y="0"/>
                </a:moveTo>
                <a:lnTo>
                  <a:pt x="2382643" y="0"/>
                </a:lnTo>
                <a:lnTo>
                  <a:pt x="2382643" y="2382642"/>
                </a:lnTo>
                <a:lnTo>
                  <a:pt x="0" y="23826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16" name="Freeform 16"/>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16"/>
            <a:stretch>
              <a:fillRect/>
            </a:stretch>
          </a:blipFill>
        </p:spPr>
        <p:txBody>
          <a:bodyPr/>
          <a:lstStyle/>
          <a:p>
            <a:endParaRPr lang="tr-TR"/>
          </a:p>
        </p:txBody>
      </p:sp>
      <p:pic>
        <p:nvPicPr>
          <p:cNvPr id="17" name="Resim 16">
            <a:extLst>
              <a:ext uri="{FF2B5EF4-FFF2-40B4-BE49-F238E27FC236}">
                <a16:creationId xmlns:a16="http://schemas.microsoft.com/office/drawing/2014/main" id="{B2150A61-309E-9141-41F6-5A4EE3FD78F6}"/>
              </a:ext>
            </a:extLst>
          </p:cNvPr>
          <p:cNvPicPr>
            <a:picLocks noChangeAspect="1"/>
          </p:cNvPicPr>
          <p:nvPr/>
        </p:nvPicPr>
        <p:blipFill>
          <a:blip r:embed="rId17"/>
          <a:stretch>
            <a:fillRect/>
          </a:stretch>
        </p:blipFill>
        <p:spPr>
          <a:xfrm>
            <a:off x="1755704" y="9494996"/>
            <a:ext cx="6220693" cy="5430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sp>
        <p:nvSpPr>
          <p:cNvPr id="3" name="Freeform 3"/>
          <p:cNvSpPr/>
          <p:nvPr/>
        </p:nvSpPr>
        <p:spPr>
          <a:xfrm>
            <a:off x="0" y="8507104"/>
            <a:ext cx="1779896" cy="1779896"/>
          </a:xfrm>
          <a:custGeom>
            <a:avLst/>
            <a:gdLst/>
            <a:ahLst/>
            <a:cxnLst/>
            <a:rect l="l" t="t" r="r" b="b"/>
            <a:pathLst>
              <a:path w="1779896" h="1779896">
                <a:moveTo>
                  <a:pt x="0" y="0"/>
                </a:moveTo>
                <a:lnTo>
                  <a:pt x="1779896" y="0"/>
                </a:lnTo>
                <a:lnTo>
                  <a:pt x="1779896" y="1779896"/>
                </a:lnTo>
                <a:lnTo>
                  <a:pt x="0" y="1779896"/>
                </a:lnTo>
                <a:lnTo>
                  <a:pt x="0" y="0"/>
                </a:lnTo>
                <a:close/>
              </a:path>
            </a:pathLst>
          </a:custGeom>
          <a:blipFill>
            <a:blip r:embed="rId5"/>
            <a:stretch>
              <a:fillRect/>
            </a:stretch>
          </a:blipFill>
        </p:spPr>
        <p:txBody>
          <a:bodyPr/>
          <a:lstStyle/>
          <a:p>
            <a:endParaRPr lang="tr-TR"/>
          </a:p>
        </p:txBody>
      </p:sp>
      <p:pic>
        <p:nvPicPr>
          <p:cNvPr id="4" name="Resim 3">
            <a:extLst>
              <a:ext uri="{FF2B5EF4-FFF2-40B4-BE49-F238E27FC236}">
                <a16:creationId xmlns:a16="http://schemas.microsoft.com/office/drawing/2014/main" id="{7AEF7622-C6D7-C21D-FE5E-9ED4A9C60FE4}"/>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639</Words>
  <Application>Microsoft Office PowerPoint</Application>
  <PresentationFormat>Özel</PresentationFormat>
  <Paragraphs>69</Paragraphs>
  <Slides>32</Slides>
  <Notes>0</Notes>
  <HiddenSlides>0</HiddenSlides>
  <MMClips>5</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32</vt:i4>
      </vt:variant>
    </vt:vector>
  </HeadingPairs>
  <TitlesOfParts>
    <vt:vector size="43" baseType="lpstr">
      <vt:lpstr>Codec Pro Bold</vt:lpstr>
      <vt:lpstr>Calibri</vt:lpstr>
      <vt:lpstr>Funtastic</vt:lpstr>
      <vt:lpstr>Arial</vt:lpstr>
      <vt:lpstr>Arimo Bold</vt:lpstr>
      <vt:lpstr>Codec Pro</vt:lpstr>
      <vt:lpstr>Bobby Jones</vt:lpstr>
      <vt:lpstr>Sunborn</vt:lpstr>
      <vt:lpstr>Abril Fatface</vt:lpstr>
      <vt:lpstr>DejaVu Serif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HÜCRE VE ORGANELLER</dc:title>
  <cp:lastModifiedBy>Nisa Nur Oran</cp:lastModifiedBy>
  <cp:revision>4</cp:revision>
  <dcterms:created xsi:type="dcterms:W3CDTF">2006-08-16T00:00:00Z</dcterms:created>
  <dcterms:modified xsi:type="dcterms:W3CDTF">2025-09-19T20:58:06Z</dcterms:modified>
  <dc:identifier>DAGR-c5Ll8U</dc:identifier>
</cp:coreProperties>
</file>