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Adigiana Toybox" panose="020B0604020202020204" charset="-94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23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phet.colorado.edu/tr/simulations/color-vision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27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s://javalab.org/en/color_en/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8.png"/><Relationship Id="rId5" Type="http://schemas.openxmlformats.org/officeDocument/2006/relationships/image" Target="../media/image29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https://www.youtube.com/@mervehocail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D9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0" y="1454628"/>
            <a:ext cx="9995483" cy="8832372"/>
          </a:xfrm>
          <a:custGeom>
            <a:avLst/>
            <a:gdLst/>
            <a:ahLst/>
            <a:cxnLst/>
            <a:rect l="l" t="t" r="r" b="b"/>
            <a:pathLst>
              <a:path w="9995483" h="8832372">
                <a:moveTo>
                  <a:pt x="0" y="0"/>
                </a:moveTo>
                <a:lnTo>
                  <a:pt x="9995483" y="0"/>
                </a:lnTo>
                <a:lnTo>
                  <a:pt x="9995483" y="8832372"/>
                </a:lnTo>
                <a:lnTo>
                  <a:pt x="0" y="88323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3944600" y="61722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4173200" y="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760511" y="2755123"/>
            <a:ext cx="16498591" cy="2814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5"/>
              </a:lnSpc>
            </a:pPr>
            <a:r>
              <a:rPr lang="en-US" sz="8075">
                <a:solidFill>
                  <a:srgbClr val="FC5C5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5. ÜNİTE</a:t>
            </a:r>
          </a:p>
          <a:p>
            <a:pPr algn="ctr">
              <a:lnSpc>
                <a:spcPts val="11305"/>
              </a:lnSpc>
            </a:pPr>
            <a:r>
              <a:rPr lang="en-US" sz="8075">
                <a:solidFill>
                  <a:srgbClr val="FC5C5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IŞIĞIN MADDE İLE ETKİLEŞİMİ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91D26909-6587-B97C-9516-29BC5A15E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384" y="94413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73"/>
    </mc:Choice>
    <mc:Fallback xmlns="">
      <p:transition spd="slow" advTm="2407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7076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3226796" y="538915"/>
            <a:ext cx="11834408" cy="9209170"/>
          </a:xfrm>
          <a:custGeom>
            <a:avLst/>
            <a:gdLst/>
            <a:ahLst/>
            <a:cxnLst/>
            <a:rect l="l" t="t" r="r" b="b"/>
            <a:pathLst>
              <a:path w="11834408" h="9209170">
                <a:moveTo>
                  <a:pt x="0" y="0"/>
                </a:moveTo>
                <a:lnTo>
                  <a:pt x="11834408" y="0"/>
                </a:lnTo>
                <a:lnTo>
                  <a:pt x="11834408" y="9209170"/>
                </a:lnTo>
                <a:lnTo>
                  <a:pt x="0" y="92091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45AF926-C003-7C93-A14B-9FB5B6760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84" y="94413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21"/>
    </mc:Choice>
    <mc:Fallback xmlns="">
      <p:transition spd="slow" advTm="9202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7076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5909" r="16193"/>
          <a:stretch>
            <a:fillRect/>
          </a:stretch>
        </p:blipFill>
        <p:spPr>
          <a:xfrm>
            <a:off x="5403273" y="3448125"/>
            <a:ext cx="5259970" cy="581017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06026" y="88177"/>
            <a:ext cx="13286374" cy="1690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37"/>
              </a:lnSpc>
            </a:pPr>
            <a:r>
              <a:rPr lang="en-US" sz="9883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Newton </a:t>
            </a:r>
            <a:r>
              <a:rPr lang="en-US" sz="9883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Çarkı</a:t>
            </a:r>
            <a:endParaRPr lang="en-US" sz="9883" dirty="0">
              <a:solidFill>
                <a:srgbClr val="000000"/>
              </a:solidFill>
              <a:latin typeface="Adigiana Toybox"/>
              <a:ea typeface="Adigiana Toybox"/>
              <a:cs typeface="Adigiana Toybox"/>
              <a:sym typeface="Adigiana Toybox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3D5FE47-A852-DFBE-C0CE-95E8F9699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384" y="94413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29"/>
    </mc:Choice>
    <mc:Fallback xmlns="">
      <p:transition spd="slow" advTm="42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702" objId="3"/>
        <p14:stopEvt time="31020" objId="3"/>
        <p14:playEvt time="31843" objId="3"/>
        <p14:stopEvt time="35153" objId="3"/>
        <p14:playEvt time="37633" objId="3"/>
        <p14:stopEvt time="40952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7076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3609159" y="498764"/>
            <a:ext cx="10030592" cy="7648326"/>
          </a:xfrm>
          <a:custGeom>
            <a:avLst/>
            <a:gdLst/>
            <a:ahLst/>
            <a:cxnLst/>
            <a:rect l="l" t="t" r="r" b="b"/>
            <a:pathLst>
              <a:path w="10030592" h="7648326">
                <a:moveTo>
                  <a:pt x="0" y="0"/>
                </a:moveTo>
                <a:lnTo>
                  <a:pt x="10030591" y="0"/>
                </a:lnTo>
                <a:lnTo>
                  <a:pt x="10030591" y="7648326"/>
                </a:lnTo>
                <a:lnTo>
                  <a:pt x="0" y="76483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1524000" y="7743960"/>
            <a:ext cx="15544800" cy="1731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18"/>
              </a:lnSpc>
              <a:spcBef>
                <a:spcPct val="0"/>
              </a:spcBef>
            </a:pPr>
            <a:r>
              <a:rPr lang="tr-TR" sz="48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R</a:t>
            </a:r>
            <a:r>
              <a:rPr lang="en-US" sz="48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enkli</a:t>
            </a:r>
            <a:r>
              <a:rPr lang="en-US" sz="48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cisimler</a:t>
            </a:r>
            <a:r>
              <a:rPr lang="en-US" sz="48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beyaz</a:t>
            </a:r>
            <a:r>
              <a:rPr lang="en-US" sz="48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ışığın</a:t>
            </a:r>
            <a:r>
              <a:rPr lang="en-US" sz="48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içindeki</a:t>
            </a:r>
            <a:r>
              <a:rPr lang="en-US" sz="48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kendi</a:t>
            </a:r>
            <a:r>
              <a:rPr lang="en-US" sz="48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rengini</a:t>
            </a:r>
            <a:r>
              <a:rPr lang="en-US" sz="48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yansıtıp</a:t>
            </a:r>
            <a:r>
              <a:rPr lang="en-US" sz="48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diğer</a:t>
            </a:r>
            <a:r>
              <a:rPr lang="en-US" sz="48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renkleri</a:t>
            </a:r>
            <a:r>
              <a:rPr lang="en-US" sz="48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soğurur</a:t>
            </a:r>
            <a:r>
              <a:rPr lang="en-US" sz="480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61003FB-40D9-80F7-77FA-B5611EA3E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84" y="94413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914"/>
    </mc:Choice>
    <mc:Fallback xmlns="">
      <p:transition spd="slow" advTm="20391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7076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232335" y="2870613"/>
            <a:ext cx="15823329" cy="5043686"/>
          </a:xfrm>
          <a:custGeom>
            <a:avLst/>
            <a:gdLst/>
            <a:ahLst/>
            <a:cxnLst/>
            <a:rect l="l" t="t" r="r" b="b"/>
            <a:pathLst>
              <a:path w="15823329" h="5043686">
                <a:moveTo>
                  <a:pt x="0" y="0"/>
                </a:moveTo>
                <a:lnTo>
                  <a:pt x="15823330" y="0"/>
                </a:lnTo>
                <a:lnTo>
                  <a:pt x="15823330" y="5043687"/>
                </a:lnTo>
                <a:lnTo>
                  <a:pt x="0" y="5043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05520C5-79E4-17C1-CE8F-4F9714289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84" y="94413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99"/>
    </mc:Choice>
    <mc:Fallback xmlns="">
      <p:transition spd="slow" advTm="6179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714500"/>
            <a:ext cx="15985038" cy="5874501"/>
          </a:xfrm>
          <a:custGeom>
            <a:avLst/>
            <a:gdLst/>
            <a:ahLst/>
            <a:cxnLst/>
            <a:rect l="l" t="t" r="r" b="b"/>
            <a:pathLst>
              <a:path w="15985038" h="5874501">
                <a:moveTo>
                  <a:pt x="0" y="0"/>
                </a:moveTo>
                <a:lnTo>
                  <a:pt x="15985038" y="0"/>
                </a:lnTo>
                <a:lnTo>
                  <a:pt x="15985038" y="5874501"/>
                </a:lnTo>
                <a:lnTo>
                  <a:pt x="0" y="58745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23FDB9D-E256-9745-FA64-5C5F0A9B6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84" y="94413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25"/>
    </mc:Choice>
    <mc:Fallback xmlns="">
      <p:transition spd="slow" advTm="7202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7076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066942" y="717729"/>
            <a:ext cx="14154116" cy="885154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E2EB5C1-2E72-7AEE-A775-67310890AE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384" y="9441338"/>
            <a:ext cx="6220693" cy="543001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7D5C6558-0240-8806-B2C2-085234FF0C59}"/>
              </a:ext>
            </a:extLst>
          </p:cNvPr>
          <p:cNvSpPr txBox="1"/>
          <p:nvPr/>
        </p:nvSpPr>
        <p:spPr>
          <a:xfrm>
            <a:off x="8153400" y="956927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hlinkClick r:id="rId7"/>
              </a:rPr>
              <a:t>https://phet.colorado.edu/tr/simulations/color-vision</a:t>
            </a:r>
            <a:endParaRPr lang="tr-TR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99"/>
    </mc:Choice>
    <mc:Fallback xmlns="">
      <p:transition spd="slow" advTm="131799"/>
    </mc:Fallback>
  </mc:AlternateContent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127" objId="3"/>
        <p14:pauseEvt time="5438" objId="3"/>
        <p14:resumeEvt time="10713" objId="3"/>
        <p14:pauseEvt time="15103" objId="3"/>
        <p14:resumeEvt time="18325" objId="3"/>
        <p14:pauseEvt time="19336" objId="3"/>
        <p14:resumeEvt time="19861" objId="3"/>
        <p14:pauseEvt time="22735" objId="3"/>
        <p14:resumeEvt time="27141" objId="3"/>
        <p14:pauseEvt time="33400" objId="3"/>
        <p14:resumeEvt time="34414" objId="3"/>
        <p14:pauseEvt time="38217" objId="3"/>
        <p14:resumeEvt time="43199" objId="3"/>
        <p14:pauseEvt time="44231" objId="3"/>
        <p14:resumeEvt time="53396" objId="3"/>
        <p14:pauseEvt time="56930" objId="3"/>
        <p14:resumeEvt time="60225" objId="3"/>
        <p14:pauseEvt time="61679" objId="3"/>
        <p14:resumeEvt time="66559" objId="3"/>
        <p14:pauseEvt time="68877" objId="3"/>
        <p14:resumeEvt time="71114" objId="3"/>
        <p14:pauseEvt time="72361" objId="3"/>
        <p14:resumeEvt time="74140" objId="3"/>
        <p14:pauseEvt time="77126" objId="3"/>
        <p14:resumeEvt time="79433" objId="3"/>
        <p14:pauseEvt time="82308" objId="3"/>
        <p14:resumeEvt time="83797" objId="3"/>
        <p14:pauseEvt time="90489" objId="3"/>
        <p14:seekEvt time="90490" objId="3" seek="50536"/>
        <p14:seekEvt time="90491" objId="3" seek="50536"/>
        <p14:resumeEvt time="90493" objId="3"/>
        <p14:pauseEvt time="93840" objId="3"/>
        <p14:seekEvt time="94677" objId="3" seek="50536"/>
        <p14:seekEvt time="94678" objId="3" seek="50536"/>
        <p14:resumeEvt time="96138" objId="3"/>
        <p14:pauseEvt time="96972" objId="3"/>
        <p14:resumeEvt time="97875" objId="3"/>
        <p14:pauseEvt time="113753" objId="3"/>
        <p14:resumeEvt time="120974" objId="3"/>
        <p14:stopEvt time="131784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85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7076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053013" y="1236012"/>
            <a:ext cx="16230600" cy="8022288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748F0688-EAD4-3B99-35D3-C7C433CE8895}"/>
              </a:ext>
            </a:extLst>
          </p:cNvPr>
          <p:cNvSpPr txBox="1"/>
          <p:nvPr/>
        </p:nvSpPr>
        <p:spPr>
          <a:xfrm>
            <a:off x="6324600" y="941070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hlinkClick r:id="rId6"/>
              </a:rPr>
              <a:t>https://javalab.org/en/color_en/</a:t>
            </a:r>
            <a:endParaRPr lang="tr-TR" sz="2800" b="1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300F93E-64E0-F0E0-2C4C-6396CBA475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384" y="94413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96"/>
    </mc:Choice>
    <mc:Fallback xmlns="">
      <p:transition spd="slow" advTm="131196"/>
    </mc:Fallback>
  </mc:AlternateContent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43" objId="3"/>
        <p14:pauseEvt time="2432" objId="3"/>
        <p14:resumeEvt time="15568" objId="3"/>
        <p14:pauseEvt time="17496" objId="3"/>
        <p14:resumeEvt time="26936" objId="3"/>
        <p14:pauseEvt time="34426" objId="3"/>
        <p14:resumeEvt time="44357" objId="3"/>
        <p14:pauseEvt time="67872" objId="3"/>
        <p14:resumeEvt time="76671" objId="3"/>
        <p14:pauseEvt time="91651" objId="3"/>
        <p14:seekEvt time="91651" objId="3" seek="57583"/>
        <p14:seekEvt time="91651" objId="3" seek="57583"/>
        <p14:resumeEvt time="91653" objId="3"/>
        <p14:pauseEvt time="93201" objId="3"/>
        <p14:resumeEvt time="100944" objId="3"/>
        <p14:pauseEvt time="110297" objId="3"/>
        <p14:seekEvt time="111494" objId="3" seek="65995"/>
        <p14:seekEvt time="111494" objId="3" seek="65995"/>
        <p14:seekEvt time="112292" objId="3" seek="63026"/>
        <p14:seekEvt time="112292" objId="3" seek="63026"/>
        <p14:resumeEvt time="113906" objId="3"/>
        <p14:pauseEvt time="117729" objId="3"/>
        <p14:resumeEvt time="127348" objId="3"/>
        <p14:pauseEvt time="128328" objId="3"/>
        <p14:stopEvt time="131124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3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7076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028700" y="1028861"/>
            <a:ext cx="16230600" cy="822927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46AEFBE-884C-915B-A999-F62820C93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384" y="94413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84"/>
    </mc:Choice>
    <mc:Fallback xmlns="">
      <p:transition spd="slow" advTm="28984"/>
    </mc:Fallback>
  </mc:AlternateContent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153" objId="3"/>
        <p14:stopEvt time="24858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7076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810043" y="1370572"/>
            <a:ext cx="14716874" cy="7634378"/>
          </a:xfrm>
          <a:custGeom>
            <a:avLst/>
            <a:gdLst/>
            <a:ahLst/>
            <a:cxnLst/>
            <a:rect l="l" t="t" r="r" b="b"/>
            <a:pathLst>
              <a:path w="14716874" h="7634378">
                <a:moveTo>
                  <a:pt x="0" y="0"/>
                </a:moveTo>
                <a:lnTo>
                  <a:pt x="14716874" y="0"/>
                </a:lnTo>
                <a:lnTo>
                  <a:pt x="14716874" y="7634379"/>
                </a:lnTo>
                <a:lnTo>
                  <a:pt x="0" y="7634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DBBE8EF-C8FE-F7C2-13DD-1F20E1993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84" y="94413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85"/>
    </mc:Choice>
    <mc:Fallback xmlns="">
      <p:transition spd="slow" advTm="13548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7076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594714" y="4426527"/>
            <a:ext cx="6893816" cy="4455129"/>
          </a:xfrm>
          <a:custGeom>
            <a:avLst/>
            <a:gdLst/>
            <a:ahLst/>
            <a:cxnLst/>
            <a:rect l="l" t="t" r="r" b="b"/>
            <a:pathLst>
              <a:path w="6893816" h="4455129">
                <a:moveTo>
                  <a:pt x="0" y="0"/>
                </a:moveTo>
                <a:lnTo>
                  <a:pt x="6893816" y="0"/>
                </a:lnTo>
                <a:lnTo>
                  <a:pt x="6893816" y="4455129"/>
                </a:lnTo>
                <a:lnTo>
                  <a:pt x="0" y="44551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7940655" y="3364083"/>
            <a:ext cx="3979549" cy="5517573"/>
          </a:xfrm>
          <a:custGeom>
            <a:avLst/>
            <a:gdLst/>
            <a:ahLst/>
            <a:cxnLst/>
            <a:rect l="l" t="t" r="r" b="b"/>
            <a:pathLst>
              <a:path w="3979549" h="5517573">
                <a:moveTo>
                  <a:pt x="0" y="0"/>
                </a:moveTo>
                <a:lnTo>
                  <a:pt x="3979549" y="0"/>
                </a:lnTo>
                <a:lnTo>
                  <a:pt x="3979549" y="5517573"/>
                </a:lnTo>
                <a:lnTo>
                  <a:pt x="0" y="5517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3170659" y="3865418"/>
            <a:ext cx="3417739" cy="5392882"/>
          </a:xfrm>
          <a:custGeom>
            <a:avLst/>
            <a:gdLst/>
            <a:ahLst/>
            <a:cxnLst/>
            <a:rect l="l" t="t" r="r" b="b"/>
            <a:pathLst>
              <a:path w="3417739" h="5392882">
                <a:moveTo>
                  <a:pt x="0" y="0"/>
                </a:moveTo>
                <a:lnTo>
                  <a:pt x="3417739" y="0"/>
                </a:lnTo>
                <a:lnTo>
                  <a:pt x="3417739" y="5392882"/>
                </a:lnTo>
                <a:lnTo>
                  <a:pt x="0" y="5392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1053013" y="909262"/>
            <a:ext cx="16230600" cy="1777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7"/>
              </a:lnSpc>
              <a:spcBef>
                <a:spcPct val="0"/>
              </a:spcBef>
            </a:pPr>
            <a:r>
              <a:rPr lang="en-US" sz="3377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Işığın soğurulması sayesinde ışık enerjisi; güneş kollektörleri</a:t>
            </a:r>
          </a:p>
          <a:p>
            <a:pPr algn="ctr">
              <a:lnSpc>
                <a:spcPts val="4727"/>
              </a:lnSpc>
              <a:spcBef>
                <a:spcPct val="0"/>
              </a:spcBef>
            </a:pPr>
            <a:r>
              <a:rPr lang="en-US" sz="3377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ile ısı enerjisine, güneş panelleri ile elektrik enerjisine, radyometre ile hareket</a:t>
            </a:r>
          </a:p>
          <a:p>
            <a:pPr algn="ctr">
              <a:lnSpc>
                <a:spcPts val="4727"/>
              </a:lnSpc>
              <a:spcBef>
                <a:spcPct val="0"/>
              </a:spcBef>
            </a:pPr>
            <a:r>
              <a:rPr lang="en-US" sz="3377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enerjisine dönüştürülür.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856D17A-7E6B-0ABF-B18C-6680DD83F4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384" y="94413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41"/>
    </mc:Choice>
    <mc:Fallback xmlns="">
      <p:transition spd="slow" advTm="3874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308807" y="1888522"/>
            <a:ext cx="14434757" cy="7975203"/>
          </a:xfrm>
          <a:custGeom>
            <a:avLst/>
            <a:gdLst/>
            <a:ahLst/>
            <a:cxnLst/>
            <a:rect l="l" t="t" r="r" b="b"/>
            <a:pathLst>
              <a:path w="14434757" h="7975203">
                <a:moveTo>
                  <a:pt x="0" y="0"/>
                </a:moveTo>
                <a:lnTo>
                  <a:pt x="14434757" y="0"/>
                </a:lnTo>
                <a:lnTo>
                  <a:pt x="14434757" y="7975203"/>
                </a:lnTo>
                <a:lnTo>
                  <a:pt x="0" y="79752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634319" y="344170"/>
            <a:ext cx="10796588" cy="1302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  <a:spcBef>
                <a:spcPct val="0"/>
              </a:spcBef>
            </a:pPr>
            <a:r>
              <a:rPr lang="en-US" sz="7599">
                <a:solidFill>
                  <a:srgbClr val="A6D997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IŞIĞIN SOĞURULMASI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48D9489-A096-CFF4-2747-FAB1B0502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84" y="94413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56"/>
    </mc:Choice>
    <mc:Fallback xmlns="">
      <p:transition spd="slow" advTm="3545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650522" y="4675909"/>
            <a:ext cx="15294119" cy="4894118"/>
          </a:xfrm>
          <a:custGeom>
            <a:avLst/>
            <a:gdLst/>
            <a:ahLst/>
            <a:cxnLst/>
            <a:rect l="l" t="t" r="r" b="b"/>
            <a:pathLst>
              <a:path w="15294119" h="4894118">
                <a:moveTo>
                  <a:pt x="0" y="0"/>
                </a:moveTo>
                <a:lnTo>
                  <a:pt x="15294119" y="0"/>
                </a:lnTo>
                <a:lnTo>
                  <a:pt x="15294119" y="4894118"/>
                </a:lnTo>
                <a:lnTo>
                  <a:pt x="0" y="48941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-111387" y="1351201"/>
            <a:ext cx="18817936" cy="2814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5"/>
              </a:lnSpc>
              <a:spcBef>
                <a:spcPct val="0"/>
              </a:spcBef>
            </a:pPr>
            <a:r>
              <a:rPr lang="en-US" sz="8075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Işığın madde tarafından tutulmasına </a:t>
            </a:r>
            <a:r>
              <a:rPr lang="en-US" sz="8075">
                <a:solidFill>
                  <a:srgbClr val="FF914D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ışığın soğurulması</a:t>
            </a:r>
            <a:r>
              <a:rPr lang="en-US" sz="8075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denir.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1E874AB-C2D5-8FE0-1A4C-D196F932D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84" y="94413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36"/>
    </mc:Choice>
    <mc:Fallback xmlns="">
      <p:transition spd="slow" advTm="6353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3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5085302" y="5486400"/>
            <a:ext cx="4290161" cy="4631752"/>
          </a:xfrm>
          <a:custGeom>
            <a:avLst/>
            <a:gdLst/>
            <a:ahLst/>
            <a:cxnLst/>
            <a:rect l="l" t="t" r="r" b="b"/>
            <a:pathLst>
              <a:path w="4290161" h="4631752">
                <a:moveTo>
                  <a:pt x="0" y="0"/>
                </a:moveTo>
                <a:lnTo>
                  <a:pt x="4290160" y="0"/>
                </a:lnTo>
                <a:lnTo>
                  <a:pt x="4290160" y="4631752"/>
                </a:lnTo>
                <a:lnTo>
                  <a:pt x="0" y="4631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9882614" y="5486400"/>
            <a:ext cx="4041204" cy="4631752"/>
          </a:xfrm>
          <a:custGeom>
            <a:avLst/>
            <a:gdLst/>
            <a:ahLst/>
            <a:cxnLst/>
            <a:rect l="l" t="t" r="r" b="b"/>
            <a:pathLst>
              <a:path w="4041204" h="4631752">
                <a:moveTo>
                  <a:pt x="0" y="0"/>
                </a:moveTo>
                <a:lnTo>
                  <a:pt x="4041204" y="0"/>
                </a:lnTo>
                <a:lnTo>
                  <a:pt x="4041204" y="4631752"/>
                </a:lnTo>
                <a:lnTo>
                  <a:pt x="0" y="463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0" y="1247775"/>
            <a:ext cx="18288000" cy="423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CBB3A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Kış aylarında Güneş enerjisinin etkisini artırabilmek için</a:t>
            </a:r>
            <a:r>
              <a:rPr lang="en-US" sz="600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koyu renkli </a:t>
            </a:r>
            <a:r>
              <a:rPr lang="en-US" sz="6000">
                <a:solidFill>
                  <a:srgbClr val="CBB3A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kıyafetler, yaz aylarında ise Güneş enerjisinin etkisini en aza indirmek için</a:t>
            </a:r>
            <a:r>
              <a:rPr lang="en-US" sz="600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000">
                <a:solidFill>
                  <a:srgbClr val="FFFFFF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açık renkli</a:t>
            </a:r>
            <a:r>
              <a:rPr lang="en-US" sz="600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6000">
                <a:solidFill>
                  <a:srgbClr val="CBB3A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kıyafetler tercih edilir.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E48090C-56FF-9EE8-4F6F-5309DFFB4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84" y="94413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13"/>
    </mc:Choice>
    <mc:Fallback xmlns="">
      <p:transition spd="slow" advTm="2931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3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0494818" y="2078568"/>
            <a:ext cx="6922588" cy="692258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42506" y="2240462"/>
            <a:ext cx="9752312" cy="656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9"/>
              </a:lnSpc>
              <a:spcBef>
                <a:spcPct val="0"/>
              </a:spcBef>
            </a:pPr>
            <a:r>
              <a:rPr lang="en-US" sz="527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Radyometre</a:t>
            </a:r>
            <a:r>
              <a:rPr lang="en-US" sz="527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27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ortamdaki</a:t>
            </a:r>
            <a:r>
              <a:rPr lang="en-US" sz="527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27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ışık</a:t>
            </a:r>
            <a:r>
              <a:rPr lang="en-US" sz="527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27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şiddetini</a:t>
            </a:r>
            <a:r>
              <a:rPr lang="en-US" sz="527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27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ölçen</a:t>
            </a:r>
            <a:r>
              <a:rPr lang="en-US" sz="527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27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alettir</a:t>
            </a:r>
            <a:r>
              <a:rPr lang="en-US" sz="527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 </a:t>
            </a:r>
            <a:r>
              <a:rPr lang="en-US" sz="527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Radyometreye</a:t>
            </a:r>
            <a:r>
              <a:rPr lang="en-US" sz="527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27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gelen</a:t>
            </a:r>
            <a:r>
              <a:rPr lang="en-US" sz="527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27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ışık</a:t>
            </a:r>
            <a:r>
              <a:rPr lang="en-US" sz="527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27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miktarı</a:t>
            </a:r>
            <a:r>
              <a:rPr lang="en-US" sz="527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27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arttıkça</a:t>
            </a:r>
            <a:r>
              <a:rPr lang="en-US" sz="527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27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ampulün</a:t>
            </a:r>
            <a:r>
              <a:rPr lang="en-US" sz="527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27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içindeki</a:t>
            </a:r>
            <a:r>
              <a:rPr lang="en-US" sz="527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27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yaprakların</a:t>
            </a:r>
            <a:r>
              <a:rPr lang="en-US" sz="527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27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dönme</a:t>
            </a:r>
            <a:r>
              <a:rPr lang="en-US" sz="527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27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hızı</a:t>
            </a:r>
            <a:r>
              <a:rPr lang="en-US" sz="527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da </a:t>
            </a:r>
            <a:r>
              <a:rPr lang="en-US" sz="527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artar</a:t>
            </a:r>
            <a:r>
              <a:rPr lang="en-US" sz="527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 Işık </a:t>
            </a:r>
            <a:r>
              <a:rPr lang="en-US" sz="527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enerjisini</a:t>
            </a:r>
            <a:r>
              <a:rPr lang="en-US" sz="527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27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hareket</a:t>
            </a:r>
            <a:r>
              <a:rPr lang="en-US" sz="527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27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enerjisine</a:t>
            </a:r>
            <a:r>
              <a:rPr lang="en-US" sz="527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270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çevirir</a:t>
            </a:r>
            <a:r>
              <a:rPr lang="tr-TR" sz="5270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  <a:endParaRPr lang="en-US" sz="5270" dirty="0">
              <a:solidFill>
                <a:srgbClr val="000000"/>
              </a:solidFill>
              <a:latin typeface="Adigiana Toybox"/>
              <a:ea typeface="Adigiana Toybox"/>
              <a:cs typeface="Adigiana Toybox"/>
              <a:sym typeface="Adigiana Toybox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D516CFB-CD33-0681-59BF-D74B71C82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84" y="94413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23"/>
    </mc:Choice>
    <mc:Fallback xmlns="">
      <p:transition spd="slow" advTm="69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895" objId="2"/>
        <p14:stopEvt time="9305" objId="2"/>
        <p14:playEvt time="11753" objId="2"/>
        <p14:stopEvt time="12189" objId="2"/>
        <p14:playEvt time="12838" objId="2"/>
        <p14:stopEvt time="13273" objId="2"/>
        <p14:playEvt time="13830" objId="2"/>
        <p14:stopEvt time="14239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5C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7076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5355403" y="2961409"/>
            <a:ext cx="11021559" cy="6764482"/>
          </a:xfrm>
          <a:custGeom>
            <a:avLst/>
            <a:gdLst/>
            <a:ahLst/>
            <a:cxnLst/>
            <a:rect l="l" t="t" r="r" b="b"/>
            <a:pathLst>
              <a:path w="11021559" h="6764482">
                <a:moveTo>
                  <a:pt x="0" y="0"/>
                </a:moveTo>
                <a:lnTo>
                  <a:pt x="11021559" y="0"/>
                </a:lnTo>
                <a:lnTo>
                  <a:pt x="11021559" y="6764482"/>
                </a:lnTo>
                <a:lnTo>
                  <a:pt x="0" y="67644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0" y="923925"/>
            <a:ext cx="18512082" cy="2969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7"/>
              </a:lnSpc>
              <a:spcBef>
                <a:spcPct val="0"/>
              </a:spcBef>
            </a:pPr>
            <a:r>
              <a:rPr lang="en-US" sz="566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Prizmalar</a:t>
            </a:r>
            <a:r>
              <a:rPr lang="en-US" sz="566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, </a:t>
            </a:r>
            <a:r>
              <a:rPr lang="en-US" sz="566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yüzeyine</a:t>
            </a:r>
            <a:r>
              <a:rPr lang="en-US" sz="566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66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gelen</a:t>
            </a:r>
            <a:r>
              <a:rPr lang="en-US" sz="566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66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beyaz</a:t>
            </a:r>
            <a:r>
              <a:rPr lang="en-US" sz="566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66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ışığı</a:t>
            </a:r>
            <a:r>
              <a:rPr lang="en-US" sz="566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66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renklerine</a:t>
            </a:r>
            <a:r>
              <a:rPr lang="en-US" sz="566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66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ayırabilen</a:t>
            </a:r>
            <a:r>
              <a:rPr lang="en-US" sz="566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66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araçlardır</a:t>
            </a:r>
            <a:r>
              <a:rPr lang="en-US" sz="566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 Bu </a:t>
            </a:r>
            <a:r>
              <a:rPr lang="en-US" sz="566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sayede</a:t>
            </a:r>
            <a:r>
              <a:rPr lang="en-US" sz="566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66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beyaz</a:t>
            </a:r>
            <a:r>
              <a:rPr lang="en-US" sz="566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66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ışığı</a:t>
            </a:r>
            <a:r>
              <a:rPr lang="en-US" sz="566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66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oluşturan</a:t>
            </a:r>
            <a:r>
              <a:rPr lang="en-US" sz="566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66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renkler</a:t>
            </a:r>
            <a:r>
              <a:rPr lang="en-US" sz="566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, </a:t>
            </a:r>
            <a:r>
              <a:rPr lang="en-US" sz="566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prizmalar</a:t>
            </a:r>
            <a:r>
              <a:rPr lang="en-US" sz="566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66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kullanılarak</a:t>
            </a:r>
            <a:r>
              <a:rPr lang="en-US" sz="566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5669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gözlemlenebilir</a:t>
            </a:r>
            <a:r>
              <a:rPr lang="en-US" sz="5669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9192AC4-B678-650B-F1E1-34643657F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84" y="94413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75"/>
    </mc:Choice>
    <mc:Fallback xmlns="">
      <p:transition spd="slow" advTm="3767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5C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0453" y="723900"/>
            <a:ext cx="14927094" cy="8229600"/>
          </a:xfrm>
          <a:custGeom>
            <a:avLst/>
            <a:gdLst/>
            <a:ahLst/>
            <a:cxnLst/>
            <a:rect l="l" t="t" r="r" b="b"/>
            <a:pathLst>
              <a:path w="14927094" h="8229600">
                <a:moveTo>
                  <a:pt x="0" y="0"/>
                </a:moveTo>
                <a:lnTo>
                  <a:pt x="14927094" y="0"/>
                </a:lnTo>
                <a:lnTo>
                  <a:pt x="149270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1028700" y="8191909"/>
            <a:ext cx="15578847" cy="761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8"/>
              </a:lnSpc>
              <a:spcBef>
                <a:spcPct val="0"/>
              </a:spcBef>
            </a:pPr>
            <a:r>
              <a:rPr lang="en-US" sz="444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•Beyaz </a:t>
            </a:r>
            <a:r>
              <a:rPr lang="en-US" sz="444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ışının</a:t>
            </a:r>
            <a:r>
              <a:rPr lang="en-US" sz="444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44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renklerine</a:t>
            </a:r>
            <a:r>
              <a:rPr lang="en-US" sz="444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44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ayrılmasına</a:t>
            </a:r>
            <a:r>
              <a:rPr lang="en-US" sz="444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44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ışık</a:t>
            </a:r>
            <a:r>
              <a:rPr lang="en-US" sz="444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44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tayfı</a:t>
            </a:r>
            <a:r>
              <a:rPr lang="en-US" sz="444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  <a:r>
              <a:rPr lang="en-US" sz="4448" dirty="0" err="1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denir</a:t>
            </a:r>
            <a:r>
              <a:rPr lang="en-US" sz="4448" dirty="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 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2BDF263B-F863-1ABF-C768-1654D4B11A4C}"/>
              </a:ext>
            </a:extLst>
          </p:cNvPr>
          <p:cNvSpPr/>
          <p:nvPr/>
        </p:nvSpPr>
        <p:spPr>
          <a:xfrm>
            <a:off x="0" y="-77076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0940AD4-B241-9432-070C-EE0953112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84" y="94413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02"/>
    </mc:Choice>
    <mc:Fallback xmlns="">
      <p:transition spd="slow" advTm="3760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7076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9811876" y="-1020688"/>
            <a:ext cx="8861134" cy="12772806"/>
          </a:xfrm>
          <a:custGeom>
            <a:avLst/>
            <a:gdLst/>
            <a:ahLst/>
            <a:cxnLst/>
            <a:rect l="l" t="t" r="r" b="b"/>
            <a:pathLst>
              <a:path w="8861134" h="12772806">
                <a:moveTo>
                  <a:pt x="0" y="0"/>
                </a:moveTo>
                <a:lnTo>
                  <a:pt x="8861134" y="0"/>
                </a:lnTo>
                <a:lnTo>
                  <a:pt x="8861134" y="12772806"/>
                </a:lnTo>
                <a:lnTo>
                  <a:pt x="0" y="12772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2106026" y="4270664"/>
            <a:ext cx="8046740" cy="4224539"/>
          </a:xfrm>
          <a:custGeom>
            <a:avLst/>
            <a:gdLst/>
            <a:ahLst/>
            <a:cxnLst/>
            <a:rect l="l" t="t" r="r" b="b"/>
            <a:pathLst>
              <a:path w="8046740" h="4224539">
                <a:moveTo>
                  <a:pt x="0" y="0"/>
                </a:moveTo>
                <a:lnTo>
                  <a:pt x="8046740" y="0"/>
                </a:lnTo>
                <a:lnTo>
                  <a:pt x="8046740" y="4224538"/>
                </a:lnTo>
                <a:lnTo>
                  <a:pt x="0" y="4224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4013904" y="4270664"/>
            <a:ext cx="3869976" cy="5999963"/>
          </a:xfrm>
          <a:custGeom>
            <a:avLst/>
            <a:gdLst/>
            <a:ahLst/>
            <a:cxnLst/>
            <a:rect l="l" t="t" r="r" b="b"/>
            <a:pathLst>
              <a:path w="3869976" h="5999963">
                <a:moveTo>
                  <a:pt x="0" y="0"/>
                </a:moveTo>
                <a:lnTo>
                  <a:pt x="3869976" y="0"/>
                </a:lnTo>
                <a:lnTo>
                  <a:pt x="3869976" y="5999962"/>
                </a:lnTo>
                <a:lnTo>
                  <a:pt x="0" y="59999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-1547366" y="499869"/>
            <a:ext cx="21382733" cy="2981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2"/>
              </a:lnSpc>
              <a:spcBef>
                <a:spcPct val="0"/>
              </a:spcBef>
            </a:pPr>
            <a:r>
              <a:rPr lang="en-US" sz="4258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Yağmur damlaları da Güneş ışığını farklı renklere</a:t>
            </a:r>
          </a:p>
          <a:p>
            <a:pPr algn="ctr">
              <a:lnSpc>
                <a:spcPts val="5962"/>
              </a:lnSpc>
              <a:spcBef>
                <a:spcPct val="0"/>
              </a:spcBef>
            </a:pPr>
            <a:r>
              <a:rPr lang="en-US" sz="4258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ayırır ve böylece gökyüzünde “gökkuşağı” adı</a:t>
            </a:r>
          </a:p>
          <a:p>
            <a:pPr algn="ctr">
              <a:lnSpc>
                <a:spcPts val="5962"/>
              </a:lnSpc>
              <a:spcBef>
                <a:spcPct val="0"/>
              </a:spcBef>
            </a:pPr>
            <a:r>
              <a:rPr lang="en-US" sz="4258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verilen yedi renkli, kemer biçimindeki görüntü</a:t>
            </a:r>
          </a:p>
          <a:p>
            <a:pPr algn="ctr">
              <a:lnSpc>
                <a:spcPts val="5962"/>
              </a:lnSpc>
              <a:spcBef>
                <a:spcPct val="0"/>
              </a:spcBef>
            </a:pPr>
            <a:r>
              <a:rPr lang="en-US" sz="4258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oluşur.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8CB620DF-A484-7178-FFF6-395FDD99B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384" y="94413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21"/>
    </mc:Choice>
    <mc:Fallback xmlns="">
      <p:transition spd="slow" advTm="3202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30587" y="399562"/>
            <a:ext cx="12288514" cy="9487876"/>
          </a:xfrm>
          <a:custGeom>
            <a:avLst/>
            <a:gdLst/>
            <a:ahLst/>
            <a:cxnLst/>
            <a:rect l="l" t="t" r="r" b="b"/>
            <a:pathLst>
              <a:path w="12288514" h="9487876">
                <a:moveTo>
                  <a:pt x="0" y="0"/>
                </a:moveTo>
                <a:lnTo>
                  <a:pt x="12288515" y="0"/>
                </a:lnTo>
                <a:lnTo>
                  <a:pt x="12288515" y="9487876"/>
                </a:lnTo>
                <a:lnTo>
                  <a:pt x="0" y="94878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482312D-EAA0-B5C4-14ED-27D06221D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84" y="9441338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86"/>
    </mc:Choice>
    <mc:Fallback xmlns="">
      <p:transition spd="slow" advTm="33386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204</Words>
  <Application>Microsoft Office PowerPoint</Application>
  <PresentationFormat>Özel</PresentationFormat>
  <Paragraphs>22</Paragraphs>
  <Slides>20</Slides>
  <Notes>0</Notes>
  <HiddenSlides>0</HiddenSlides>
  <MMClips>5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5" baseType="lpstr">
      <vt:lpstr>Calibri</vt:lpstr>
      <vt:lpstr>Arial</vt:lpstr>
      <vt:lpstr>Adigiana Toybox</vt:lpstr>
      <vt:lpstr>Arimo Bold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ışığın dün yası</dc:title>
  <cp:lastModifiedBy>Nisa Nur Oran</cp:lastModifiedBy>
  <cp:revision>6</cp:revision>
  <dcterms:created xsi:type="dcterms:W3CDTF">2006-08-16T00:00:00Z</dcterms:created>
  <dcterms:modified xsi:type="dcterms:W3CDTF">2025-09-19T22:14:25Z</dcterms:modified>
  <dc:identifier>DAGfkfF0LfA</dc:identifier>
</cp:coreProperties>
</file>